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Josefin Sans Medium"/>
      <p:regular r:id="rId27"/>
      <p:bold r:id="rId28"/>
      <p:italic r:id="rId29"/>
      <p:boldItalic r:id="rId30"/>
    </p:embeddedFont>
    <p:embeddedFont>
      <p:font typeface="Open Sans SemiBold"/>
      <p:regular r:id="rId31"/>
      <p:bold r:id="rId32"/>
      <p:italic r:id="rId33"/>
      <p:boldItalic r:id="rId34"/>
    </p:embeddedFont>
    <p:embeddedFont>
      <p:font typeface="Josefin Sans"/>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6.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JosefinSansMedium-bold.fntdata"/><Relationship Id="rId27" Type="http://schemas.openxmlformats.org/officeDocument/2006/relationships/font" Target="fonts/JosefinSans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JosefinSans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SemiBold-regular.fntdata"/><Relationship Id="rId30" Type="http://schemas.openxmlformats.org/officeDocument/2006/relationships/font" Target="fonts/JosefinSansMedium-boldItalic.fntdata"/><Relationship Id="rId11" Type="http://schemas.openxmlformats.org/officeDocument/2006/relationships/slide" Target="slides/slide7.xml"/><Relationship Id="rId33" Type="http://schemas.openxmlformats.org/officeDocument/2006/relationships/font" Target="fonts/OpenSansSemiBold-italic.fntdata"/><Relationship Id="rId10" Type="http://schemas.openxmlformats.org/officeDocument/2006/relationships/slide" Target="slides/slide6.xml"/><Relationship Id="rId32" Type="http://schemas.openxmlformats.org/officeDocument/2006/relationships/font" Target="fonts/OpenSansSemiBold-bold.fntdata"/><Relationship Id="rId13" Type="http://schemas.openxmlformats.org/officeDocument/2006/relationships/slide" Target="slides/slide9.xml"/><Relationship Id="rId35" Type="http://schemas.openxmlformats.org/officeDocument/2006/relationships/font" Target="fonts/JosefinSans-regular.fntdata"/><Relationship Id="rId12" Type="http://schemas.openxmlformats.org/officeDocument/2006/relationships/slide" Target="slides/slide8.xml"/><Relationship Id="rId34" Type="http://schemas.openxmlformats.org/officeDocument/2006/relationships/font" Target="fonts/OpenSansSemiBold-boldItalic.fntdata"/><Relationship Id="rId15" Type="http://schemas.openxmlformats.org/officeDocument/2006/relationships/slide" Target="slides/slide11.xml"/><Relationship Id="rId37" Type="http://schemas.openxmlformats.org/officeDocument/2006/relationships/font" Target="fonts/JosefinSans-italic.fntdata"/><Relationship Id="rId14" Type="http://schemas.openxmlformats.org/officeDocument/2006/relationships/slide" Target="slides/slide10.xml"/><Relationship Id="rId36" Type="http://schemas.openxmlformats.org/officeDocument/2006/relationships/font" Target="fonts/JosefinSans-bold.fntdata"/><Relationship Id="rId17" Type="http://schemas.openxmlformats.org/officeDocument/2006/relationships/slide" Target="slides/slide13.xml"/><Relationship Id="rId39" Type="http://schemas.openxmlformats.org/officeDocument/2006/relationships/font" Target="fonts/OpenSans-regular.fntdata"/><Relationship Id="rId16" Type="http://schemas.openxmlformats.org/officeDocument/2006/relationships/slide" Target="slides/slide12.xml"/><Relationship Id="rId38" Type="http://schemas.openxmlformats.org/officeDocument/2006/relationships/font" Target="fonts/Josefi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c3adb92d4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c3adb92d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c3adb92d4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c3adb92d4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bafd74a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bafd74a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80ca900e14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80ca900e14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c3adb92d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c3adb92d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c3adb92d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c3adb92d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c3adb92d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c3adb92d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c3adb92d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c3adb92d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c3adb92d4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c3adb92d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80ca900e14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80ca900e14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b8d1ca92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b8d1ca92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b8d1ca927_3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ab8d1ca927_3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80ca900e14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80ca900e14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ab8d1ca927_3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ab8d1ca927_3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b347e33a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b347e33a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80ca900e1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80ca900e1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bfc7174d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bfc7174d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c40d939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c40d939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bfc7174db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bfc7174db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bfc7174db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bfc7174db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c40d9392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c40d9392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9" name="Shape 159"/>
        <p:cNvGrpSpPr/>
        <p:nvPr/>
      </p:nvGrpSpPr>
      <p:grpSpPr>
        <a:xfrm>
          <a:off x="0" y="0"/>
          <a:ext cx="0" cy="0"/>
          <a:chOff x="0" y="0"/>
          <a:chExt cx="0" cy="0"/>
        </a:xfrm>
      </p:grpSpPr>
      <p:sp>
        <p:nvSpPr>
          <p:cNvPr id="160" name="Google Shape;16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1" name="Google Shape;16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62" name="Google Shape;16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6" name="Shape 176"/>
        <p:cNvGrpSpPr/>
        <p:nvPr/>
      </p:nvGrpSpPr>
      <p:grpSpPr>
        <a:xfrm>
          <a:off x="0" y="0"/>
          <a:ext cx="0" cy="0"/>
          <a:chOff x="0" y="0"/>
          <a:chExt cx="0" cy="0"/>
        </a:xfrm>
      </p:grpSpPr>
      <p:sp>
        <p:nvSpPr>
          <p:cNvPr id="177" name="Google Shape;17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78" name="Shape 178"/>
        <p:cNvGrpSpPr/>
        <p:nvPr/>
      </p:nvGrpSpPr>
      <p:grpSpPr>
        <a:xfrm>
          <a:off x="0" y="0"/>
          <a:ext cx="0" cy="0"/>
          <a:chOff x="0" y="0"/>
          <a:chExt cx="0" cy="0"/>
        </a:xfrm>
      </p:grpSpPr>
      <p:sp>
        <p:nvSpPr>
          <p:cNvPr id="179" name="Google Shape;179;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80" name="Google Shape;180;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1" name="Google Shape;181;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2" name="Google Shape;182;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3" name="Google Shape;183;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4" name="Google Shape;184;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5" name="Google Shape;185;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6" name="Google Shape;186;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7" name="Google Shape;187;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8" name="Google Shape;188;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9" name="Google Shape;189;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0" name="Google Shape;190;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1" name="Google Shape;191;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2" name="Google Shape;192;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07" name="Shape 207"/>
        <p:cNvGrpSpPr/>
        <p:nvPr/>
      </p:nvGrpSpPr>
      <p:grpSpPr>
        <a:xfrm>
          <a:off x="0" y="0"/>
          <a:ext cx="0" cy="0"/>
          <a:chOff x="0" y="0"/>
          <a:chExt cx="0" cy="0"/>
        </a:xfrm>
      </p:grpSpPr>
      <p:sp>
        <p:nvSpPr>
          <p:cNvPr id="208" name="Google Shape;208;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9" name="Google Shape;209;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0" name="Google Shape;210;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27" name="Shape 227"/>
        <p:cNvGrpSpPr/>
        <p:nvPr/>
      </p:nvGrpSpPr>
      <p:grpSpPr>
        <a:xfrm>
          <a:off x="0" y="0"/>
          <a:ext cx="0" cy="0"/>
          <a:chOff x="0" y="0"/>
          <a:chExt cx="0" cy="0"/>
        </a:xfrm>
      </p:grpSpPr>
      <p:sp>
        <p:nvSpPr>
          <p:cNvPr id="228" name="Google Shape;228;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29" name="Google Shape;229;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0" name="Google Shape;230;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1" name="Google Shape;231;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3" name="Google Shape;233;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4" name="Google Shape;234;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5" name="Google Shape;235;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50" name="Shape 250"/>
        <p:cNvGrpSpPr/>
        <p:nvPr/>
      </p:nvGrpSpPr>
      <p:grpSpPr>
        <a:xfrm>
          <a:off x="0" y="0"/>
          <a:ext cx="0" cy="0"/>
          <a:chOff x="0" y="0"/>
          <a:chExt cx="0" cy="0"/>
        </a:xfrm>
      </p:grpSpPr>
      <p:sp>
        <p:nvSpPr>
          <p:cNvPr id="251" name="Google Shape;251;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52" name="Google Shape;252;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59" name="Shape 259"/>
        <p:cNvGrpSpPr/>
        <p:nvPr/>
      </p:nvGrpSpPr>
      <p:grpSpPr>
        <a:xfrm>
          <a:off x="0" y="0"/>
          <a:ext cx="0" cy="0"/>
          <a:chOff x="0" y="0"/>
          <a:chExt cx="0" cy="0"/>
        </a:xfrm>
      </p:grpSpPr>
      <p:sp>
        <p:nvSpPr>
          <p:cNvPr id="260" name="Google Shape;260;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61" name="Google Shape;261;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62" name="Google Shape;262;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63" name="Google Shape;263;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64" name="Google Shape;264;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65" name="Google Shape;265;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80" name="Shape 280"/>
        <p:cNvGrpSpPr/>
        <p:nvPr/>
      </p:nvGrpSpPr>
      <p:grpSpPr>
        <a:xfrm>
          <a:off x="0" y="0"/>
          <a:ext cx="0" cy="0"/>
          <a:chOff x="0" y="0"/>
          <a:chExt cx="0" cy="0"/>
        </a:xfrm>
      </p:grpSpPr>
      <p:sp>
        <p:nvSpPr>
          <p:cNvPr id="281" name="Google Shape;281;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2" name="Google Shape;282;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3" name="Google Shape;283;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98" name="Shape 298"/>
        <p:cNvGrpSpPr/>
        <p:nvPr/>
      </p:nvGrpSpPr>
      <p:grpSpPr>
        <a:xfrm>
          <a:off x="0" y="0"/>
          <a:ext cx="0" cy="0"/>
          <a:chOff x="0" y="0"/>
          <a:chExt cx="0" cy="0"/>
        </a:xfrm>
      </p:grpSpPr>
      <p:sp>
        <p:nvSpPr>
          <p:cNvPr id="299" name="Google Shape;299;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00" name="Google Shape;300;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1" name="Google Shape;301;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2" name="Google Shape;302;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3" name="Google Shape;303;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4" name="Google Shape;304;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5" name="Google Shape;305;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6" name="Google Shape;306;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7" name="Google Shape;307;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8" name="Google Shape;308;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9" name="Google Shape;309;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0" name="Google Shape;310;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27" name="Shape 327"/>
        <p:cNvGrpSpPr/>
        <p:nvPr/>
      </p:nvGrpSpPr>
      <p:grpSpPr>
        <a:xfrm>
          <a:off x="0" y="0"/>
          <a:ext cx="0" cy="0"/>
          <a:chOff x="0" y="0"/>
          <a:chExt cx="0" cy="0"/>
        </a:xfrm>
      </p:grpSpPr>
      <p:sp>
        <p:nvSpPr>
          <p:cNvPr id="328" name="Google Shape;328;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9" name="Google Shape;329;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0" name="Google Shape;330;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1" name="Google Shape;331;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2" name="Google Shape;332;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3" name="Google Shape;333;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4" name="Google Shape;334;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5" name="Google Shape;335;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6" name="Google Shape;336;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7" name="Google Shape;337;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0" name="Google Shape;30;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1" name="Google Shape;31;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 name="Google Shape;32;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52" name="Shape 352"/>
        <p:cNvGrpSpPr/>
        <p:nvPr/>
      </p:nvGrpSpPr>
      <p:grpSpPr>
        <a:xfrm>
          <a:off x="0" y="0"/>
          <a:ext cx="0" cy="0"/>
          <a:chOff x="0" y="0"/>
          <a:chExt cx="0" cy="0"/>
        </a:xfrm>
      </p:grpSpPr>
      <p:sp>
        <p:nvSpPr>
          <p:cNvPr id="353" name="Google Shape;35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54" name="Google Shape;35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70" name="Shape 370"/>
        <p:cNvGrpSpPr/>
        <p:nvPr/>
      </p:nvGrpSpPr>
      <p:grpSpPr>
        <a:xfrm>
          <a:off x="0" y="0"/>
          <a:ext cx="0" cy="0"/>
          <a:chOff x="0" y="0"/>
          <a:chExt cx="0" cy="0"/>
        </a:xfrm>
      </p:grpSpPr>
      <p:sp>
        <p:nvSpPr>
          <p:cNvPr id="371" name="Google Shape;371;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2" name="Google Shape;372;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3" name="Google Shape;373;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4" name="Google Shape;374;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5" name="Google Shape;375;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6" name="Google Shape;376;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7" name="Google Shape;377;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8" name="Google Shape;378;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9" name="Google Shape;379;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0" name="Google Shape;380;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95" name="Shape 395"/>
        <p:cNvGrpSpPr/>
        <p:nvPr/>
      </p:nvGrpSpPr>
      <p:grpSpPr>
        <a:xfrm>
          <a:off x="0" y="0"/>
          <a:ext cx="0" cy="0"/>
          <a:chOff x="0" y="0"/>
          <a:chExt cx="0" cy="0"/>
        </a:xfrm>
      </p:grpSpPr>
      <p:sp>
        <p:nvSpPr>
          <p:cNvPr id="396" name="Google Shape;396;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7" name="Google Shape;397;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8" name="Google Shape;398;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9" name="Google Shape;399;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00" name="Google Shape;400;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1" name="Google Shape;401;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02" name="Google Shape;402;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3" name="Google Shape;403;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413" name="Shape 413"/>
        <p:cNvGrpSpPr/>
        <p:nvPr/>
      </p:nvGrpSpPr>
      <p:grpSpPr>
        <a:xfrm>
          <a:off x="0" y="0"/>
          <a:ext cx="0" cy="0"/>
          <a:chOff x="0" y="0"/>
          <a:chExt cx="0" cy="0"/>
        </a:xfrm>
      </p:grpSpPr>
      <p:sp>
        <p:nvSpPr>
          <p:cNvPr id="414" name="Google Shape;414;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15" name="Google Shape;415;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16" name="Google Shape;416;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7" name="Google Shape;417;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18" name="Google Shape;418;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9" name="Google Shape;419;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34" name="Shape 434"/>
        <p:cNvGrpSpPr/>
        <p:nvPr/>
      </p:nvGrpSpPr>
      <p:grpSpPr>
        <a:xfrm>
          <a:off x="0" y="0"/>
          <a:ext cx="0" cy="0"/>
          <a:chOff x="0" y="0"/>
          <a:chExt cx="0" cy="0"/>
        </a:xfrm>
      </p:grpSpPr>
      <p:sp>
        <p:nvSpPr>
          <p:cNvPr id="435" name="Google Shape;435;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36" name="Google Shape;436;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37" name="Google Shape;437;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38" name="Google Shape;438;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39" name="Google Shape;439;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25"/>
          <p:cNvGrpSpPr/>
          <p:nvPr/>
        </p:nvGrpSpPr>
        <p:grpSpPr>
          <a:xfrm rot="10800000">
            <a:off x="7695844" y="-223188"/>
            <a:ext cx="1676378" cy="6958517"/>
            <a:chOff x="-174456" y="-1522725"/>
            <a:chExt cx="1676378" cy="6958517"/>
          </a:xfrm>
        </p:grpSpPr>
        <p:sp>
          <p:nvSpPr>
            <p:cNvPr id="448" name="Google Shape;448;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57" name="Shape 457"/>
        <p:cNvGrpSpPr/>
        <p:nvPr/>
      </p:nvGrpSpPr>
      <p:grpSpPr>
        <a:xfrm>
          <a:off x="0" y="0"/>
          <a:ext cx="0" cy="0"/>
          <a:chOff x="0" y="0"/>
          <a:chExt cx="0" cy="0"/>
        </a:xfrm>
      </p:grpSpPr>
      <p:sp>
        <p:nvSpPr>
          <p:cNvPr id="458" name="Google Shape;458;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59" name="Google Shape;459;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60" name="Google Shape;460;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61" name="Google Shape;461;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68" name="Shape 468"/>
        <p:cNvGrpSpPr/>
        <p:nvPr/>
      </p:nvGrpSpPr>
      <p:grpSpPr>
        <a:xfrm>
          <a:off x="0" y="0"/>
          <a:ext cx="0" cy="0"/>
          <a:chOff x="0" y="0"/>
          <a:chExt cx="0" cy="0"/>
        </a:xfrm>
      </p:grpSpPr>
      <p:sp>
        <p:nvSpPr>
          <p:cNvPr id="469" name="Google Shape;469;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70" name="Google Shape;470;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71" name="Google Shape;471;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72" name="Google Shape;472;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73" name="Google Shape;473;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74" name="Google Shape;474;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 name="Google Shape;49;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50" name="Google Shape;50;p4"/>
          <p:cNvGrpSpPr/>
          <p:nvPr/>
        </p:nvGrpSpPr>
        <p:grpSpPr>
          <a:xfrm flipH="1">
            <a:off x="-129749" y="-116300"/>
            <a:ext cx="2684034" cy="1738163"/>
            <a:chOff x="6654501" y="-116300"/>
            <a:chExt cx="2684034" cy="1738163"/>
          </a:xfrm>
        </p:grpSpPr>
        <p:sp>
          <p:nvSpPr>
            <p:cNvPr id="51" name="Google Shape;51;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a:off x="6806901" y="-116300"/>
            <a:ext cx="2684034" cy="1738163"/>
            <a:chOff x="6654501" y="-116300"/>
            <a:chExt cx="2684034" cy="1738163"/>
          </a:xfrm>
        </p:grpSpPr>
        <p:sp>
          <p:nvSpPr>
            <p:cNvPr id="58" name="Google Shape;5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7" name="Google Shape;67;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8" name="Google Shape;68;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9" name="Google Shape;69;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70" name="Google Shape;70;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6" name="Google Shape;96;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7" name="Google Shape;97;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4" name="Google Shape;114;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4" name="Google Shape;134;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9" name="Shape 149"/>
        <p:cNvGrpSpPr/>
        <p:nvPr/>
      </p:nvGrpSpPr>
      <p:grpSpPr>
        <a:xfrm>
          <a:off x="0" y="0"/>
          <a:ext cx="0" cy="0"/>
          <a:chOff x="0" y="0"/>
          <a:chExt cx="0" cy="0"/>
        </a:xfrm>
      </p:grpSpPr>
      <p:sp>
        <p:nvSpPr>
          <p:cNvPr id="150" name="Google Shape;150;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51" name="Google Shape;151;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Josefin Sans"/>
                <a:ea typeface="Josefin Sans"/>
                <a:cs typeface="Josefin Sans"/>
                <a:sym typeface="Josefin Sans"/>
              </a:defRPr>
            </a:lvl1pPr>
            <a:lvl2pPr lvl="1">
              <a:buNone/>
              <a:defRPr>
                <a:solidFill>
                  <a:schemeClr val="dk1"/>
                </a:solidFill>
                <a:latin typeface="Josefin Sans"/>
                <a:ea typeface="Josefin Sans"/>
                <a:cs typeface="Josefin Sans"/>
                <a:sym typeface="Josefin Sans"/>
              </a:defRPr>
            </a:lvl2pPr>
            <a:lvl3pPr lvl="2">
              <a:buNone/>
              <a:defRPr>
                <a:solidFill>
                  <a:schemeClr val="dk1"/>
                </a:solidFill>
                <a:latin typeface="Josefin Sans"/>
                <a:ea typeface="Josefin Sans"/>
                <a:cs typeface="Josefin Sans"/>
                <a:sym typeface="Josefin Sans"/>
              </a:defRPr>
            </a:lvl3pPr>
            <a:lvl4pPr lvl="3">
              <a:buNone/>
              <a:defRPr>
                <a:solidFill>
                  <a:schemeClr val="dk1"/>
                </a:solidFill>
                <a:latin typeface="Josefin Sans"/>
                <a:ea typeface="Josefin Sans"/>
                <a:cs typeface="Josefin Sans"/>
                <a:sym typeface="Josefin Sans"/>
              </a:defRPr>
            </a:lvl4pPr>
            <a:lvl5pPr lvl="4">
              <a:buNone/>
              <a:defRPr>
                <a:solidFill>
                  <a:schemeClr val="dk1"/>
                </a:solidFill>
                <a:latin typeface="Josefin Sans"/>
                <a:ea typeface="Josefin Sans"/>
                <a:cs typeface="Josefin Sans"/>
                <a:sym typeface="Josefin Sans"/>
              </a:defRPr>
            </a:lvl5pPr>
            <a:lvl6pPr lvl="5">
              <a:buNone/>
              <a:defRPr>
                <a:solidFill>
                  <a:schemeClr val="dk1"/>
                </a:solidFill>
                <a:latin typeface="Josefin Sans"/>
                <a:ea typeface="Josefin Sans"/>
                <a:cs typeface="Josefin Sans"/>
                <a:sym typeface="Josefin Sans"/>
              </a:defRPr>
            </a:lvl6pPr>
            <a:lvl7pPr lvl="6">
              <a:buNone/>
              <a:defRPr>
                <a:solidFill>
                  <a:schemeClr val="dk1"/>
                </a:solidFill>
                <a:latin typeface="Josefin Sans"/>
                <a:ea typeface="Josefin Sans"/>
                <a:cs typeface="Josefin Sans"/>
                <a:sym typeface="Josefin Sans"/>
              </a:defRPr>
            </a:lvl7pPr>
            <a:lvl8pPr lvl="7">
              <a:buNone/>
              <a:defRPr>
                <a:solidFill>
                  <a:schemeClr val="dk1"/>
                </a:solidFill>
                <a:latin typeface="Josefin Sans"/>
                <a:ea typeface="Josefin Sans"/>
                <a:cs typeface="Josefin Sans"/>
                <a:sym typeface="Josefin Sans"/>
              </a:defRPr>
            </a:lvl8pPr>
            <a:lvl9pPr lvl="8">
              <a:buNone/>
              <a:defRPr>
                <a:solidFill>
                  <a:schemeClr val="dk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mc:AlternateContent>
    <mc:Choice Requires="p14">
      <p:transition spd="slow" p14:dur="7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hyperlink" Target="https://kubernetes.io/docs/concepts/workloads/pods" TargetMode="External"/><Relationship Id="rId4" Type="http://schemas.openxmlformats.org/officeDocument/2006/relationships/hyperlink" Target="https://kubernetes.io/docs/concepts/containe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kubernetes.io/docs/concepts/workloads/pods/pod-lifecycle/" TargetMode="External"/><Relationship Id="rId4" Type="http://schemas.openxmlformats.org/officeDocument/2006/relationships/hyperlink" Target="https://kubernetes.io/docs/concepts/architecture/nod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kubernetes.io/" TargetMode="External"/><Relationship Id="rId4" Type="http://schemas.openxmlformats.org/officeDocument/2006/relationships/hyperlink" Target="https://www.clickittech.com/devops/kubernetes-architecture-diagram/" TargetMode="External"/><Relationship Id="rId5" Type="http://schemas.openxmlformats.org/officeDocument/2006/relationships/hyperlink" Target="https://spot.io/resources/kubernetes-architecture/11-core-components-explained/" TargetMode="External"/><Relationship Id="rId6" Type="http://schemas.openxmlformats.org/officeDocument/2006/relationships/hyperlink" Target="https://www.aquasec.com/cloud-native-academy/kubernetes-101/kubernetes-nod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www.google.com/search?rlz=1C1CHBF_enKH924KH924&amp;biw=1536&amp;bih=750&amp;sxsrf=ALiCzsaYb-8kM94eUTCxNzVPzL2bkSkz6w:1671188353079&amp;q=kubernetes+developer&amp;stick=H4sIAAAAAAAAAOPgE-LVT9c3NEwyz6koMLdM0ZLPTrbST87PLSgtSS3SL85PKylPLEq1SkktS83JL0gtWsQqkl2alFqUl1qSWqwAFwYAl7gslkkAAAA&amp;sa=X&amp;ved=2ahUKEwjF94zh_f37AhXjk1YBHbPiBBgQ6BMoAHoECGYQAg" TargetMode="External"/><Relationship Id="rId4" Type="http://schemas.openxmlformats.org/officeDocument/2006/relationships/hyperlink" Target="https://www.google.com/search?rlz=1C1CHBF_enKH924KH924&amp;biw=1536&amp;bih=750&amp;sxsrf=ALiCzsaYb-8kM94eUTCxNzVPzL2bkSkz6w:1671188353079&amp;q=Google&amp;stick=H4sIAAAAAAAAAOPgE-LVT9c3NEwyz6koMLdMUeLUz9U3MDFNNk_Sks9OttJPzs8tKC1JLdIvzk8rKU8sSrVKSS1LzckvSC1axMrmnp-fnpO6g5VxFzsTByMABTPyDE4AAAA&amp;sa=X&amp;ved=2ahUKEwjF94zh_f37AhXjk1YBHbPiBBgQmxMoAXoECGYQAw" TargetMode="External"/><Relationship Id="rId5" Type="http://schemas.openxmlformats.org/officeDocument/2006/relationships/hyperlink" Target="https://www.google.com/search?rlz=1C1CHBF_enKH924KH924&amp;sxsrf=ALiCzsaYb-8kM94eUTCxNzVPzL2bkSkz6w:1671188353079&amp;q=Rancher+Labs&amp;stick=H4sIAAAAAAAAAOPgE-LVT9c3NEwyz6koMLdMUYJwk02LclOycsy05LOTrfST83MLSktSi_SL89NKyhOLUq1SUstSc_ILUosWsfIEJeYlZ6QWKfgkJhXvYGXcxc7EwQgAQLlzkFgAAAA&amp;sa=X&amp;ved=2ahUKEwjF94zh_f37AhXjk1YBHbPiBBgQmxMoAnoECGYQBA&amp;biw=1536&amp;bih=750&amp;dpr=1.25" TargetMode="External"/><Relationship Id="rId6" Type="http://schemas.openxmlformats.org/officeDocument/2006/relationships/hyperlink" Target="https://www.google.com/search?rlz=1C1CHBF_enKH924KH924&amp;biw=1536&amp;bih=750&amp;sxsrf=ALiCzsaYb-8kM94eUTCxNzVPzL2bkSkz6w:1671188353079&amp;q=Cloud+Native+Computing+Foundation&amp;stick=H4sIAAAAAAAAAOPgE-LVT9c3NEwyz6koMLdMUYJws8zLSnLTDAu05LOTrfST83MLSktSi_SL89NKyhOLUq1SUstSc_ILUosWsSo65-SXpij4JZZklqUqOIOVZualK7jll-alAAXz83awMu5iZ-JgBABv5R9rbQAAAA&amp;sa=X&amp;ved=2ahUKEwjF94zh_f37AhXjk1YBHbPiBBgQmxMoA3oECGYQB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8"/>
          <p:cNvSpPr txBox="1"/>
          <p:nvPr>
            <p:ph type="ctrTitle"/>
          </p:nvPr>
        </p:nvSpPr>
        <p:spPr>
          <a:xfrm>
            <a:off x="678450" y="3112975"/>
            <a:ext cx="7787100" cy="124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Lectured by: POENG Kokthay</a:t>
            </a:r>
            <a:endParaRPr sz="1800"/>
          </a:p>
          <a:p>
            <a:pPr indent="0" lvl="0" marL="0" rtl="0" algn="ctr">
              <a:spcBef>
                <a:spcPts val="0"/>
              </a:spcBef>
              <a:spcAft>
                <a:spcPts val="0"/>
              </a:spcAft>
              <a:buNone/>
            </a:pPr>
            <a:r>
              <a:rPr lang="en" sz="1800"/>
              <a:t>Prepared by: Team 2</a:t>
            </a:r>
            <a:endParaRPr sz="1800"/>
          </a:p>
        </p:txBody>
      </p:sp>
      <p:pic>
        <p:nvPicPr>
          <p:cNvPr id="486" name="Google Shape;486;p28"/>
          <p:cNvPicPr preferRelativeResize="0"/>
          <p:nvPr/>
        </p:nvPicPr>
        <p:blipFill rotWithShape="1">
          <a:blip r:embed="rId3">
            <a:alphaModFix/>
          </a:blip>
          <a:srcRect b="0" l="19958" r="19247" t="0"/>
          <a:stretch/>
        </p:blipFill>
        <p:spPr>
          <a:xfrm>
            <a:off x="2900725" y="219325"/>
            <a:ext cx="3381850" cy="2893650"/>
          </a:xfrm>
          <a:prstGeom prst="rect">
            <a:avLst/>
          </a:prstGeom>
          <a:noFill/>
          <a:ln>
            <a:noFill/>
          </a:ln>
        </p:spPr>
      </p:pic>
      <p:sp>
        <p:nvSpPr>
          <p:cNvPr id="487" name="Google Shape;48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200">
        <p:fade thruBlk="1"/>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7"/>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02</a:t>
            </a:r>
            <a:endParaRPr>
              <a:solidFill>
                <a:schemeClr val="accent4"/>
              </a:solidFill>
            </a:endParaRPr>
          </a:p>
        </p:txBody>
      </p:sp>
      <p:sp>
        <p:nvSpPr>
          <p:cNvPr id="566" name="Google Shape;56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7" name="Google Shape;567;p37"/>
          <p:cNvSpPr txBox="1"/>
          <p:nvPr/>
        </p:nvSpPr>
        <p:spPr>
          <a:xfrm>
            <a:off x="1431000" y="2222975"/>
            <a:ext cx="6282000" cy="128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chemeClr val="dk1"/>
                </a:solidFill>
                <a:latin typeface="Josefin Sans"/>
                <a:ea typeface="Josefin Sans"/>
                <a:cs typeface="Josefin Sans"/>
                <a:sym typeface="Josefin Sans"/>
              </a:rPr>
              <a:t>Kubernetes Components</a:t>
            </a:r>
            <a:endParaRPr b="1" sz="3700">
              <a:solidFill>
                <a:schemeClr val="dk1"/>
              </a:solidFill>
              <a:latin typeface="Josefin Sans"/>
              <a:ea typeface="Josefin Sans"/>
              <a:cs typeface="Josefin Sans"/>
              <a:sym typeface="Josefin Sans"/>
            </a:endParaRPr>
          </a:p>
          <a:p>
            <a:pPr indent="0" lvl="0" marL="0" rtl="0" algn="l">
              <a:spcBef>
                <a:spcPts val="0"/>
              </a:spcBef>
              <a:spcAft>
                <a:spcPts val="0"/>
              </a:spcAft>
              <a:buNone/>
            </a:pPr>
            <a:r>
              <a:t/>
            </a:r>
            <a:endParaRPr b="1" sz="3700">
              <a:solidFill>
                <a:srgbClr val="1A4568"/>
              </a:solidFill>
              <a:latin typeface="Josefin Sans"/>
              <a:ea typeface="Josefin Sans"/>
              <a:cs typeface="Josefin Sans"/>
              <a:sym typeface="Josefin Sans"/>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3" name="Google Shape;573;p38"/>
          <p:cNvSpPr txBox="1"/>
          <p:nvPr>
            <p:ph type="title"/>
          </p:nvPr>
        </p:nvSpPr>
        <p:spPr>
          <a:xfrm>
            <a:off x="947650" y="449675"/>
            <a:ext cx="73761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Kubernetes Components</a:t>
            </a:r>
            <a:endParaRPr sz="2400">
              <a:solidFill>
                <a:schemeClr val="dk1"/>
              </a:solidFill>
            </a:endParaRPr>
          </a:p>
          <a:p>
            <a:pPr indent="0" lvl="0" marL="0" rtl="0" algn="ctr">
              <a:spcBef>
                <a:spcPts val="0"/>
              </a:spcBef>
              <a:spcAft>
                <a:spcPts val="0"/>
              </a:spcAft>
              <a:buNone/>
            </a:pPr>
            <a:r>
              <a:t/>
            </a:r>
            <a:endParaRPr sz="2400">
              <a:solidFill>
                <a:schemeClr val="dk1"/>
              </a:solidFill>
            </a:endParaRPr>
          </a:p>
          <a:p>
            <a:pPr indent="0" lvl="0" marL="0" rtl="0" algn="ctr">
              <a:spcBef>
                <a:spcPts val="0"/>
              </a:spcBef>
              <a:spcAft>
                <a:spcPts val="0"/>
              </a:spcAft>
              <a:buNone/>
            </a:pPr>
            <a:r>
              <a:t/>
            </a:r>
            <a:endParaRPr sz="2400">
              <a:solidFill>
                <a:schemeClr val="dk1"/>
              </a:solidFill>
            </a:endParaRPr>
          </a:p>
        </p:txBody>
      </p:sp>
      <p:pic>
        <p:nvPicPr>
          <p:cNvPr id="574" name="Google Shape;574;p38"/>
          <p:cNvPicPr preferRelativeResize="0"/>
          <p:nvPr/>
        </p:nvPicPr>
        <p:blipFill>
          <a:blip r:embed="rId3">
            <a:alphaModFix/>
          </a:blip>
          <a:stretch>
            <a:fillRect/>
          </a:stretch>
        </p:blipFill>
        <p:spPr>
          <a:xfrm>
            <a:off x="947675" y="1208125"/>
            <a:ext cx="7376039" cy="3446475"/>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9"/>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03</a:t>
            </a:r>
            <a:endParaRPr>
              <a:solidFill>
                <a:schemeClr val="accent4"/>
              </a:solidFill>
            </a:endParaRPr>
          </a:p>
        </p:txBody>
      </p:sp>
      <p:sp>
        <p:nvSpPr>
          <p:cNvPr id="580" name="Google Shape;58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1" name="Google Shape;581;p39"/>
          <p:cNvSpPr txBox="1"/>
          <p:nvPr/>
        </p:nvSpPr>
        <p:spPr>
          <a:xfrm>
            <a:off x="1573500" y="2230061"/>
            <a:ext cx="5997000" cy="128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700">
                <a:solidFill>
                  <a:srgbClr val="1A4568"/>
                </a:solidFill>
                <a:latin typeface="Josefin Sans"/>
                <a:ea typeface="Josefin Sans"/>
                <a:cs typeface="Josefin Sans"/>
                <a:sym typeface="Josefin Sans"/>
              </a:rPr>
              <a:t>What</a:t>
            </a:r>
            <a:r>
              <a:rPr b="1" lang="en" sz="3700">
                <a:solidFill>
                  <a:srgbClr val="1A4568"/>
                </a:solidFill>
                <a:latin typeface="Josefin Sans"/>
                <a:ea typeface="Josefin Sans"/>
                <a:cs typeface="Josefin Sans"/>
                <a:sym typeface="Josefin Sans"/>
              </a:rPr>
              <a:t> </a:t>
            </a:r>
            <a:r>
              <a:rPr b="1" lang="en" sz="3700">
                <a:solidFill>
                  <a:schemeClr val="dk1"/>
                </a:solidFill>
                <a:latin typeface="Josefin Sans"/>
                <a:ea typeface="Josefin Sans"/>
                <a:cs typeface="Josefin Sans"/>
                <a:sym typeface="Josefin Sans"/>
              </a:rPr>
              <a:t>Kubernetes</a:t>
            </a:r>
            <a:r>
              <a:rPr b="1" lang="en" sz="3700">
                <a:solidFill>
                  <a:srgbClr val="1A4568"/>
                </a:solidFill>
                <a:latin typeface="Josefin Sans"/>
                <a:ea typeface="Josefin Sans"/>
                <a:cs typeface="Josefin Sans"/>
                <a:sym typeface="Josefin Sans"/>
              </a:rPr>
              <a:t> can do?</a:t>
            </a:r>
            <a:endParaRPr b="1" sz="3700">
              <a:solidFill>
                <a:srgbClr val="1A4568"/>
              </a:solidFill>
              <a:latin typeface="Josefin Sans"/>
              <a:ea typeface="Josefin Sans"/>
              <a:cs typeface="Josefin Sans"/>
              <a:sym typeface="Josefin Sans"/>
            </a:endParaRPr>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7" name="Google Shape;587;p40"/>
          <p:cNvSpPr txBox="1"/>
          <p:nvPr>
            <p:ph type="title"/>
          </p:nvPr>
        </p:nvSpPr>
        <p:spPr>
          <a:xfrm>
            <a:off x="2593125" y="459725"/>
            <a:ext cx="39627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What </a:t>
            </a:r>
            <a:r>
              <a:rPr lang="en" sz="2400">
                <a:solidFill>
                  <a:schemeClr val="dk1"/>
                </a:solidFill>
              </a:rPr>
              <a:t>Kubernetes</a:t>
            </a:r>
            <a:r>
              <a:rPr lang="en" sz="2400">
                <a:solidFill>
                  <a:schemeClr val="dk1"/>
                </a:solidFill>
              </a:rPr>
              <a:t> can do?</a:t>
            </a:r>
            <a:r>
              <a:rPr lang="en" sz="2400">
                <a:solidFill>
                  <a:schemeClr val="dk1"/>
                </a:solidFill>
              </a:rPr>
              <a:t> </a:t>
            </a:r>
            <a:endParaRPr/>
          </a:p>
        </p:txBody>
      </p:sp>
      <p:sp>
        <p:nvSpPr>
          <p:cNvPr id="588" name="Google Shape;588;p40"/>
          <p:cNvSpPr txBox="1"/>
          <p:nvPr>
            <p:ph type="title"/>
          </p:nvPr>
        </p:nvSpPr>
        <p:spPr>
          <a:xfrm>
            <a:off x="980300" y="1289650"/>
            <a:ext cx="7286100" cy="3777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500">
                <a:solidFill>
                  <a:schemeClr val="dk1"/>
                </a:solidFill>
                <a:highlight>
                  <a:srgbClr val="FFFFFF"/>
                </a:highlight>
              </a:rPr>
              <a:t>Kubernetes provides you with a framework to run distributed systems resiliently. It takes care of scaling and failover for your application, provides deployment patterns, and more. </a:t>
            </a:r>
            <a:endParaRPr b="0"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Service discovery and load balancing</a:t>
            </a:r>
            <a:r>
              <a:rPr b="0" lang="en" sz="1500">
                <a:solidFill>
                  <a:schemeClr val="dk1"/>
                </a:solidFill>
                <a:highlight>
                  <a:srgbClr val="FFFFFF"/>
                </a:highlight>
              </a:rPr>
              <a:t>: </a:t>
            </a:r>
            <a:r>
              <a:rPr b="0" lang="en" sz="1500">
                <a:solidFill>
                  <a:schemeClr val="dk1"/>
                </a:solidFill>
                <a:highlight>
                  <a:srgbClr val="FFFFFF"/>
                </a:highlight>
              </a:rPr>
              <a:t>expose a container using the DNS name or using their own IP address.</a:t>
            </a:r>
            <a:r>
              <a:rPr b="0" lang="en" sz="1500">
                <a:solidFill>
                  <a:schemeClr val="dk1"/>
                </a:solidFill>
                <a:highlight>
                  <a:srgbClr val="FFFFFF"/>
                </a:highlight>
                <a:latin typeface="Open Sans"/>
                <a:ea typeface="Open Sans"/>
                <a:cs typeface="Open Sans"/>
                <a:sym typeface="Open Sans"/>
              </a:rPr>
              <a:t> </a:t>
            </a:r>
            <a:endParaRPr b="0"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Storage orchestration</a:t>
            </a:r>
            <a:r>
              <a:rPr b="0" lang="en" sz="1500">
                <a:solidFill>
                  <a:schemeClr val="dk1"/>
                </a:solidFill>
                <a:highlight>
                  <a:srgbClr val="FFFFFF"/>
                </a:highlight>
              </a:rPr>
              <a:t>: </a:t>
            </a:r>
            <a:r>
              <a:rPr b="0" lang="en" sz="1500">
                <a:solidFill>
                  <a:schemeClr val="dk1"/>
                </a:solidFill>
                <a:highlight>
                  <a:srgbClr val="FFFFFF"/>
                </a:highlight>
              </a:rPr>
              <a:t>automatically mount a storage system of your choice, such as local storages, public cloud providers, and more.</a:t>
            </a:r>
            <a:endParaRPr b="0"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Automated rollouts and rollbacks</a:t>
            </a:r>
            <a:r>
              <a:rPr b="0" lang="en" sz="1500">
                <a:solidFill>
                  <a:schemeClr val="dk1"/>
                </a:solidFill>
                <a:highlight>
                  <a:srgbClr val="FFFFFF"/>
                </a:highlight>
              </a:rPr>
              <a:t>: </a:t>
            </a:r>
            <a:r>
              <a:rPr b="0" lang="en" sz="1500">
                <a:solidFill>
                  <a:schemeClr val="dk1"/>
                </a:solidFill>
                <a:highlight>
                  <a:srgbClr val="FFFFFF"/>
                </a:highlight>
              </a:rPr>
              <a:t>automate Kubernetes to create new containers for your deployment, remove existing containers and adopt all their resources to the new container.</a:t>
            </a:r>
            <a:endParaRPr b="0"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Automatic bin packing</a:t>
            </a:r>
            <a:r>
              <a:rPr b="0" lang="en" sz="1500">
                <a:solidFill>
                  <a:schemeClr val="dk1"/>
                </a:solidFill>
                <a:highlight>
                  <a:srgbClr val="FFFFFF"/>
                </a:highlight>
              </a:rPr>
              <a:t>: </a:t>
            </a:r>
            <a:r>
              <a:rPr b="0" lang="en" sz="1500">
                <a:solidFill>
                  <a:srgbClr val="1A4568"/>
                </a:solidFill>
                <a:highlight>
                  <a:srgbClr val="FFFFFF"/>
                </a:highlight>
              </a:rPr>
              <a:t>provide Kubernetes with a cluster of nodes that it can use to run containerized tasks.</a:t>
            </a:r>
            <a:endParaRPr b="0" sz="1500">
              <a:solidFill>
                <a:srgbClr val="1A4568"/>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Self-healing</a:t>
            </a:r>
            <a:r>
              <a:rPr b="0" lang="en" sz="1500">
                <a:solidFill>
                  <a:schemeClr val="dk1"/>
                </a:solidFill>
                <a:highlight>
                  <a:srgbClr val="FFFFFF"/>
                </a:highlight>
              </a:rPr>
              <a:t>: </a:t>
            </a:r>
            <a:r>
              <a:rPr b="0" lang="en" sz="1500">
                <a:solidFill>
                  <a:srgbClr val="1A4568"/>
                </a:solidFill>
                <a:highlight>
                  <a:srgbClr val="FFFFFF"/>
                </a:highlight>
              </a:rPr>
              <a:t>restarts fail, replaces, kills that don't respond until they are ready to serve.</a:t>
            </a:r>
            <a:endParaRPr b="0" sz="1500">
              <a:solidFill>
                <a:srgbClr val="1A4568"/>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Secret and configuration management</a:t>
            </a:r>
            <a:r>
              <a:rPr b="0" lang="en" sz="1500">
                <a:solidFill>
                  <a:schemeClr val="dk1"/>
                </a:solidFill>
                <a:highlight>
                  <a:srgbClr val="FFFFFF"/>
                </a:highlight>
              </a:rPr>
              <a:t>: </a:t>
            </a:r>
            <a:r>
              <a:rPr b="0" lang="en" sz="1500">
                <a:solidFill>
                  <a:srgbClr val="222222"/>
                </a:solidFill>
                <a:highlight>
                  <a:srgbClr val="FFFFFF"/>
                </a:highlight>
              </a:rPr>
              <a:t>store and manage sensitive information.</a:t>
            </a:r>
            <a:endParaRPr b="0" sz="1500">
              <a:solidFill>
                <a:schemeClr val="dk1"/>
              </a:solidFill>
              <a:highlight>
                <a:srgbClr val="FFFFFF"/>
              </a:highlight>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1"/>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04</a:t>
            </a:r>
            <a:endParaRPr>
              <a:solidFill>
                <a:schemeClr val="accent4"/>
              </a:solidFill>
            </a:endParaRPr>
          </a:p>
        </p:txBody>
      </p:sp>
      <p:sp>
        <p:nvSpPr>
          <p:cNvPr id="594" name="Google Shape;594;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5" name="Google Shape;595;p41"/>
          <p:cNvSpPr txBox="1"/>
          <p:nvPr/>
        </p:nvSpPr>
        <p:spPr>
          <a:xfrm>
            <a:off x="792400" y="2171675"/>
            <a:ext cx="80883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1A4568"/>
                </a:solidFill>
                <a:latin typeface="Josefin Sans"/>
                <a:ea typeface="Josefin Sans"/>
                <a:cs typeface="Josefin Sans"/>
                <a:sym typeface="Josefin Sans"/>
              </a:rPr>
              <a:t>Kubernetes objects and workloads</a:t>
            </a:r>
            <a:endParaRPr b="1" sz="3700">
              <a:solidFill>
                <a:srgbClr val="1A4568"/>
              </a:solidFill>
              <a:latin typeface="Josefin Sans"/>
              <a:ea typeface="Josefin Sans"/>
              <a:cs typeface="Josefin Sans"/>
              <a:sym typeface="Josefin Sans"/>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601" name="Google Shape;601;p42"/>
          <p:cNvSpPr txBox="1"/>
          <p:nvPr>
            <p:ph type="title"/>
          </p:nvPr>
        </p:nvSpPr>
        <p:spPr>
          <a:xfrm>
            <a:off x="3119700" y="449675"/>
            <a:ext cx="3261900" cy="58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Kubernetes Objects </a:t>
            </a:r>
            <a:endParaRPr/>
          </a:p>
        </p:txBody>
      </p:sp>
      <p:sp>
        <p:nvSpPr>
          <p:cNvPr id="602" name="Google Shape;602;p42"/>
          <p:cNvSpPr txBox="1"/>
          <p:nvPr>
            <p:ph type="title"/>
          </p:nvPr>
        </p:nvSpPr>
        <p:spPr>
          <a:xfrm>
            <a:off x="1183650" y="1548175"/>
            <a:ext cx="6711900" cy="23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chemeClr val="dk1"/>
                </a:solidFill>
              </a:rPr>
              <a:t>Kubernetes objects</a:t>
            </a:r>
            <a:r>
              <a:rPr b="0" lang="en" sz="1500">
                <a:solidFill>
                  <a:schemeClr val="dk1"/>
                </a:solidFill>
              </a:rPr>
              <a:t> are persistent entities in the Kubernetes system. Kubernetes uses these entities to represent the state of your cluster. Specifically, they can describe:</a:t>
            </a:r>
            <a:endParaRPr b="0" sz="1500">
              <a:solidFill>
                <a:schemeClr val="dk1"/>
              </a:solidFill>
            </a:endParaRPr>
          </a:p>
          <a:p>
            <a:pPr indent="-323850" lvl="0" marL="457200" rtl="0" algn="just">
              <a:lnSpc>
                <a:spcPct val="115000"/>
              </a:lnSpc>
              <a:spcBef>
                <a:spcPts val="1200"/>
              </a:spcBef>
              <a:spcAft>
                <a:spcPts val="0"/>
              </a:spcAft>
              <a:buClr>
                <a:schemeClr val="dk1"/>
              </a:buClr>
              <a:buSzPts val="1500"/>
              <a:buFont typeface="Josefin Sans"/>
              <a:buChar char="●"/>
            </a:pPr>
            <a:r>
              <a:rPr b="0" lang="en" sz="1500">
                <a:solidFill>
                  <a:schemeClr val="dk1"/>
                </a:solidFill>
              </a:rPr>
              <a:t>What containerized applications are running (and on which nodes)</a:t>
            </a:r>
            <a:endParaRPr b="0" sz="1500">
              <a:solidFill>
                <a:schemeClr val="dk1"/>
              </a:solidFill>
            </a:endParaRPr>
          </a:p>
          <a:p>
            <a:pPr indent="-323850" lvl="0" marL="457200" rtl="0" algn="just">
              <a:lnSpc>
                <a:spcPct val="115000"/>
              </a:lnSpc>
              <a:spcBef>
                <a:spcPts val="0"/>
              </a:spcBef>
              <a:spcAft>
                <a:spcPts val="0"/>
              </a:spcAft>
              <a:buClr>
                <a:schemeClr val="dk1"/>
              </a:buClr>
              <a:buSzPts val="1500"/>
              <a:buFont typeface="Josefin Sans"/>
              <a:buChar char="●"/>
            </a:pPr>
            <a:r>
              <a:rPr b="0" lang="en" sz="1500">
                <a:solidFill>
                  <a:schemeClr val="dk1"/>
                </a:solidFill>
              </a:rPr>
              <a:t>The resources available to those applications</a:t>
            </a:r>
            <a:endParaRPr b="0" sz="1500">
              <a:solidFill>
                <a:schemeClr val="dk1"/>
              </a:solidFill>
            </a:endParaRPr>
          </a:p>
          <a:p>
            <a:pPr indent="-323850" lvl="0" marL="457200" rtl="0" algn="just">
              <a:lnSpc>
                <a:spcPct val="115000"/>
              </a:lnSpc>
              <a:spcBef>
                <a:spcPts val="0"/>
              </a:spcBef>
              <a:spcAft>
                <a:spcPts val="0"/>
              </a:spcAft>
              <a:buClr>
                <a:schemeClr val="dk1"/>
              </a:buClr>
              <a:buSzPts val="1500"/>
              <a:buFont typeface="Josefin Sans"/>
              <a:buChar char="●"/>
            </a:pPr>
            <a:r>
              <a:rPr b="0" lang="en" sz="1500">
                <a:solidFill>
                  <a:schemeClr val="dk1"/>
                </a:solidFill>
              </a:rPr>
              <a:t>The policies around how those applications behave, such as restart policies, upgrades, and fault-tolerance</a:t>
            </a:r>
            <a:endParaRPr b="0" sz="1500">
              <a:solidFill>
                <a:schemeClr val="dk1"/>
              </a:solidFill>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608" name="Google Shape;608;p43"/>
          <p:cNvSpPr txBox="1"/>
          <p:nvPr>
            <p:ph type="title"/>
          </p:nvPr>
        </p:nvSpPr>
        <p:spPr>
          <a:xfrm>
            <a:off x="3119700" y="449675"/>
            <a:ext cx="3261900" cy="58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Kubernetes Objects </a:t>
            </a:r>
            <a:endParaRPr/>
          </a:p>
        </p:txBody>
      </p:sp>
      <p:sp>
        <p:nvSpPr>
          <p:cNvPr id="609" name="Google Shape;609;p43"/>
          <p:cNvSpPr txBox="1"/>
          <p:nvPr>
            <p:ph type="title"/>
          </p:nvPr>
        </p:nvSpPr>
        <p:spPr>
          <a:xfrm>
            <a:off x="1492825" y="1873625"/>
            <a:ext cx="6296700" cy="1522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0" lang="en" sz="1500">
                <a:solidFill>
                  <a:srgbClr val="222222"/>
                </a:solidFill>
              </a:rPr>
              <a:t>A Kubernetes object is a "record of intent", once you create the object, the Kubernetes system will constantly work to ensure that object exists. By creating an object, you're effectively telling the Kubernetes system what you want your cluster's workload to look like.</a:t>
            </a:r>
            <a:endParaRPr b="0" sz="1500">
              <a:solidFill>
                <a:schemeClr val="dk1"/>
              </a:solidFil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5" name="Google Shape;615;p44"/>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Kubernetes Workloads </a:t>
            </a:r>
            <a:endParaRPr/>
          </a:p>
        </p:txBody>
      </p:sp>
      <p:sp>
        <p:nvSpPr>
          <p:cNvPr id="616" name="Google Shape;616;p44"/>
          <p:cNvSpPr txBox="1"/>
          <p:nvPr>
            <p:ph type="title"/>
          </p:nvPr>
        </p:nvSpPr>
        <p:spPr>
          <a:xfrm>
            <a:off x="1371600" y="1822050"/>
            <a:ext cx="6400800" cy="1499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chemeClr val="dk1"/>
                </a:solidFill>
              </a:rPr>
              <a:t>A workload</a:t>
            </a:r>
            <a:r>
              <a:rPr b="0" lang="en" sz="1500">
                <a:solidFill>
                  <a:schemeClr val="dk1"/>
                </a:solidFill>
              </a:rPr>
              <a:t> is an application running on Kubernetes. Whether your workload is a single component or several that work together, on Kubernetes you run it inside a set of </a:t>
            </a:r>
            <a:r>
              <a:rPr lang="en" sz="1500">
                <a:solidFill>
                  <a:schemeClr val="dk1"/>
                </a:solidFill>
                <a:uFill>
                  <a:noFill/>
                </a:uFill>
                <a:hlinkClick r:id="rId3">
                  <a:extLst>
                    <a:ext uri="{A12FA001-AC4F-418D-AE19-62706E023703}">
                      <ahyp:hlinkClr val="tx"/>
                    </a:ext>
                  </a:extLst>
                </a:hlinkClick>
              </a:rPr>
              <a:t>pods</a:t>
            </a:r>
            <a:r>
              <a:rPr b="0" lang="en" sz="1500">
                <a:solidFill>
                  <a:schemeClr val="dk1"/>
                </a:solidFill>
              </a:rPr>
              <a:t>. In Kubernetes, a Pod represents a set of running </a:t>
            </a:r>
            <a:r>
              <a:rPr b="0" lang="en" sz="1500">
                <a:solidFill>
                  <a:schemeClr val="dk1"/>
                </a:solidFill>
                <a:uFill>
                  <a:noFill/>
                </a:uFill>
                <a:hlinkClick r:id="rId4">
                  <a:extLst>
                    <a:ext uri="{A12FA001-AC4F-418D-AE19-62706E023703}">
                      <ahyp:hlinkClr val="tx"/>
                    </a:ext>
                  </a:extLst>
                </a:hlinkClick>
              </a:rPr>
              <a:t>containers</a:t>
            </a:r>
            <a:r>
              <a:rPr b="0" lang="en" sz="1500">
                <a:solidFill>
                  <a:schemeClr val="dk1"/>
                </a:solidFill>
              </a:rPr>
              <a:t> on your cluster.</a:t>
            </a:r>
            <a:endParaRPr b="0" sz="1500">
              <a:solidFill>
                <a:schemeClr val="dk1"/>
              </a:solidFill>
            </a:endParaRPr>
          </a:p>
          <a:p>
            <a:pPr indent="0" lvl="0" marL="0" rtl="0" algn="just">
              <a:lnSpc>
                <a:spcPct val="115000"/>
              </a:lnSpc>
              <a:spcBef>
                <a:spcPts val="1200"/>
              </a:spcBef>
              <a:spcAft>
                <a:spcPts val="1200"/>
              </a:spcAft>
              <a:buNone/>
            </a:pPr>
            <a:r>
              <a:t/>
            </a:r>
            <a:endParaRPr sz="1500">
              <a:solidFill>
                <a:schemeClr val="dk1"/>
              </a:solidFill>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2" name="Google Shape;622;p45"/>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Kubernetes Workloads </a:t>
            </a:r>
            <a:endParaRPr/>
          </a:p>
        </p:txBody>
      </p:sp>
      <p:sp>
        <p:nvSpPr>
          <p:cNvPr id="623" name="Google Shape;623;p45"/>
          <p:cNvSpPr txBox="1"/>
          <p:nvPr>
            <p:ph type="title"/>
          </p:nvPr>
        </p:nvSpPr>
        <p:spPr>
          <a:xfrm>
            <a:off x="1187700" y="1712675"/>
            <a:ext cx="6768600" cy="157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0" lang="en" sz="1500">
                <a:solidFill>
                  <a:schemeClr val="dk1"/>
                </a:solidFill>
              </a:rPr>
              <a:t>Kubernetes pods have a </a:t>
            </a:r>
            <a:r>
              <a:rPr lang="en" sz="1500">
                <a:solidFill>
                  <a:schemeClr val="dk1"/>
                </a:solidFill>
                <a:uFill>
                  <a:noFill/>
                </a:uFill>
                <a:hlinkClick r:id="rId3">
                  <a:extLst>
                    <a:ext uri="{A12FA001-AC4F-418D-AE19-62706E023703}">
                      <ahyp:hlinkClr val="tx"/>
                    </a:ext>
                  </a:extLst>
                </a:hlinkClick>
              </a:rPr>
              <a:t>defined lifecycle</a:t>
            </a:r>
            <a:r>
              <a:rPr b="0" lang="en" sz="1500">
                <a:solidFill>
                  <a:schemeClr val="dk1"/>
                </a:solidFill>
              </a:rPr>
              <a:t>. For example, once a pod is running in your cluster then a critical fault on the </a:t>
            </a:r>
            <a:r>
              <a:rPr b="0" lang="en" sz="1500">
                <a:solidFill>
                  <a:schemeClr val="dk1"/>
                </a:solidFill>
                <a:uFill>
                  <a:noFill/>
                </a:uFill>
                <a:hlinkClick r:id="rId4">
                  <a:extLst>
                    <a:ext uri="{A12FA001-AC4F-418D-AE19-62706E023703}">
                      <ahyp:hlinkClr val="tx"/>
                    </a:ext>
                  </a:extLst>
                </a:hlinkClick>
              </a:rPr>
              <a:t>node</a:t>
            </a:r>
            <a:r>
              <a:rPr b="0" lang="en" sz="1500">
                <a:solidFill>
                  <a:schemeClr val="dk1"/>
                </a:solidFill>
              </a:rPr>
              <a:t> where that pod is running means that all the pods on that node fail. Kubernetes treats that level of failure as final: you would need to create a new Pod to recover, even if the node later becomes healthy.</a:t>
            </a:r>
            <a:endParaRPr sz="1500">
              <a:solidFill>
                <a:schemeClr val="dk1"/>
              </a:solidFil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6"/>
          <p:cNvSpPr txBox="1"/>
          <p:nvPr>
            <p:ph idx="2" type="title"/>
          </p:nvPr>
        </p:nvSpPr>
        <p:spPr>
          <a:xfrm>
            <a:off x="1881625" y="1164675"/>
            <a:ext cx="2932800" cy="97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05</a:t>
            </a:r>
            <a:endParaRPr>
              <a:solidFill>
                <a:schemeClr val="accent4"/>
              </a:solidFill>
            </a:endParaRPr>
          </a:p>
        </p:txBody>
      </p:sp>
      <p:sp>
        <p:nvSpPr>
          <p:cNvPr id="629" name="Google Shape;62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0" name="Google Shape;630;p46"/>
          <p:cNvSpPr txBox="1"/>
          <p:nvPr/>
        </p:nvSpPr>
        <p:spPr>
          <a:xfrm>
            <a:off x="1847700" y="2142975"/>
            <a:ext cx="6154200" cy="128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700">
                <a:solidFill>
                  <a:schemeClr val="dk1"/>
                </a:solidFill>
                <a:latin typeface="Josefin Sans"/>
                <a:ea typeface="Josefin Sans"/>
                <a:cs typeface="Josefin Sans"/>
                <a:sym typeface="Josefin Sans"/>
              </a:rPr>
              <a:t>Benefits of Kubernetes</a:t>
            </a:r>
            <a:endParaRPr b="1" sz="3700">
              <a:solidFill>
                <a:srgbClr val="1A4568"/>
              </a:solidFill>
              <a:latin typeface="Josefin Sans"/>
              <a:ea typeface="Josefin Sans"/>
              <a:cs typeface="Josefin Sans"/>
              <a:sym typeface="Josefin Sans"/>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9"/>
          <p:cNvSpPr txBox="1"/>
          <p:nvPr>
            <p:ph type="title"/>
          </p:nvPr>
        </p:nvSpPr>
        <p:spPr>
          <a:xfrm>
            <a:off x="2646450" y="504775"/>
            <a:ext cx="346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493" name="Google Shape;493;p29"/>
          <p:cNvSpPr txBox="1"/>
          <p:nvPr>
            <p:ph idx="1" type="body"/>
          </p:nvPr>
        </p:nvSpPr>
        <p:spPr>
          <a:xfrm>
            <a:off x="2124800" y="1276325"/>
            <a:ext cx="5211900" cy="3574800"/>
          </a:xfrm>
          <a:prstGeom prst="rect">
            <a:avLst/>
          </a:prstGeom>
        </p:spPr>
        <p:txBody>
          <a:bodyPr anchorCtr="0" anchor="t" bIns="91425" lIns="91425" spcFirstLastPara="1" rIns="91425" wrap="square" tIns="91425">
            <a:noAutofit/>
          </a:bodyPr>
          <a:lstStyle/>
          <a:p>
            <a:pPr indent="-355600" lvl="0" marL="914400" rtl="0" algn="l">
              <a:lnSpc>
                <a:spcPct val="150000"/>
              </a:lnSpc>
              <a:spcBef>
                <a:spcPts val="0"/>
              </a:spcBef>
              <a:spcAft>
                <a:spcPts val="0"/>
              </a:spcAft>
              <a:buSzPts val="2000"/>
              <a:buChar char="●"/>
            </a:pPr>
            <a:r>
              <a:rPr lang="en" sz="2000"/>
              <a:t>KONG CHANROTANAK</a:t>
            </a:r>
            <a:endParaRPr sz="2000"/>
          </a:p>
          <a:p>
            <a:pPr indent="-355600" lvl="0" marL="914400" rtl="0" algn="l">
              <a:lnSpc>
                <a:spcPct val="150000"/>
              </a:lnSpc>
              <a:spcBef>
                <a:spcPts val="0"/>
              </a:spcBef>
              <a:spcAft>
                <a:spcPts val="0"/>
              </a:spcAft>
              <a:buSzPts val="2000"/>
              <a:buChar char="●"/>
            </a:pPr>
            <a:r>
              <a:rPr lang="en" sz="2000"/>
              <a:t>KHOEUNG SOKHAI</a:t>
            </a:r>
            <a:endParaRPr sz="2000"/>
          </a:p>
          <a:p>
            <a:pPr indent="-355600" lvl="0" marL="914400" rtl="0" algn="l">
              <a:lnSpc>
                <a:spcPct val="150000"/>
              </a:lnSpc>
              <a:spcBef>
                <a:spcPts val="0"/>
              </a:spcBef>
              <a:spcAft>
                <a:spcPts val="0"/>
              </a:spcAft>
              <a:buSzPts val="2000"/>
              <a:buChar char="●"/>
            </a:pPr>
            <a:r>
              <a:rPr lang="en" sz="2000"/>
              <a:t>KHUT SOCHEATA</a:t>
            </a:r>
            <a:endParaRPr sz="2000"/>
          </a:p>
          <a:p>
            <a:pPr indent="-355600" lvl="0" marL="914400" rtl="0" algn="l">
              <a:lnSpc>
                <a:spcPct val="150000"/>
              </a:lnSpc>
              <a:spcBef>
                <a:spcPts val="0"/>
              </a:spcBef>
              <a:spcAft>
                <a:spcPts val="0"/>
              </a:spcAft>
              <a:buSzPts val="2000"/>
              <a:buChar char="●"/>
            </a:pPr>
            <a:r>
              <a:rPr lang="en" sz="2000"/>
              <a:t>KITH SOMNEAR</a:t>
            </a:r>
            <a:endParaRPr sz="2000"/>
          </a:p>
          <a:p>
            <a:pPr indent="-355600" lvl="0" marL="914400" rtl="0" algn="l">
              <a:lnSpc>
                <a:spcPct val="150000"/>
              </a:lnSpc>
              <a:spcBef>
                <a:spcPts val="0"/>
              </a:spcBef>
              <a:spcAft>
                <a:spcPts val="0"/>
              </a:spcAft>
              <a:buSzPts val="2000"/>
              <a:buChar char="●"/>
            </a:pPr>
            <a:r>
              <a:rPr lang="en" sz="2000"/>
              <a:t>KOENG GANA</a:t>
            </a:r>
            <a:endParaRPr sz="2000"/>
          </a:p>
          <a:p>
            <a:pPr indent="0" lvl="0" marL="0" rtl="0" algn="l">
              <a:spcBef>
                <a:spcPts val="1600"/>
              </a:spcBef>
              <a:spcAft>
                <a:spcPts val="1600"/>
              </a:spcAft>
              <a:buNone/>
            </a:pPr>
            <a:r>
              <a:t/>
            </a:r>
            <a:endParaRPr/>
          </a:p>
        </p:txBody>
      </p:sp>
      <p:sp>
        <p:nvSpPr>
          <p:cNvPr id="494" name="Google Shape;49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7"/>
          <p:cNvSpPr txBox="1"/>
          <p:nvPr>
            <p:ph type="title"/>
          </p:nvPr>
        </p:nvSpPr>
        <p:spPr>
          <a:xfrm>
            <a:off x="1545772" y="268850"/>
            <a:ext cx="61305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Benefits of Kubernetes</a:t>
            </a:r>
            <a:endParaRPr/>
          </a:p>
        </p:txBody>
      </p:sp>
      <p:sp>
        <p:nvSpPr>
          <p:cNvPr id="636" name="Google Shape;63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7" name="Google Shape;637;p47"/>
          <p:cNvPicPr preferRelativeResize="0"/>
          <p:nvPr/>
        </p:nvPicPr>
        <p:blipFill rotWithShape="1">
          <a:blip r:embed="rId3">
            <a:alphaModFix/>
          </a:blip>
          <a:srcRect b="8329" l="1882" r="2074" t="8957"/>
          <a:stretch/>
        </p:blipFill>
        <p:spPr>
          <a:xfrm>
            <a:off x="1398650" y="834556"/>
            <a:ext cx="6130499" cy="4308894"/>
          </a:xfrm>
          <a:prstGeom prst="rect">
            <a:avLst/>
          </a:prstGeom>
          <a:noFill/>
          <a:ln>
            <a:noFill/>
          </a:ln>
        </p:spPr>
      </p:pic>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3" name="Google Shape;643;p48"/>
          <p:cNvSpPr txBox="1"/>
          <p:nvPr>
            <p:ph type="title"/>
          </p:nvPr>
        </p:nvSpPr>
        <p:spPr>
          <a:xfrm>
            <a:off x="608825" y="383975"/>
            <a:ext cx="80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References </a:t>
            </a:r>
            <a:endParaRPr sz="2700"/>
          </a:p>
        </p:txBody>
      </p:sp>
      <p:sp>
        <p:nvSpPr>
          <p:cNvPr id="644" name="Google Shape;644;p48"/>
          <p:cNvSpPr txBox="1"/>
          <p:nvPr/>
        </p:nvSpPr>
        <p:spPr>
          <a:xfrm>
            <a:off x="608825" y="1242825"/>
            <a:ext cx="6819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Josefin Sans Medium"/>
                <a:ea typeface="Josefin Sans Medium"/>
                <a:cs typeface="Josefin Sans Medium"/>
                <a:sym typeface="Josefin Sans Medium"/>
                <a:hlinkClick r:id="rId3"/>
              </a:rPr>
              <a:t>https://kubernetes.io/</a:t>
            </a:r>
            <a:endParaRPr>
              <a:latin typeface="Josefin Sans Medium"/>
              <a:ea typeface="Josefin Sans Medium"/>
              <a:cs typeface="Josefin Sans Medium"/>
              <a:sym typeface="Josefin Sans Medium"/>
            </a:endParaRPr>
          </a:p>
          <a:p>
            <a:pPr indent="0" lvl="0" marL="0" rtl="0" algn="l">
              <a:spcBef>
                <a:spcPts val="0"/>
              </a:spcBef>
              <a:spcAft>
                <a:spcPts val="0"/>
              </a:spcAft>
              <a:buNone/>
            </a:pPr>
            <a:r>
              <a:t/>
            </a:r>
            <a:endParaRPr>
              <a:latin typeface="Josefin Sans Medium"/>
              <a:ea typeface="Josefin Sans Medium"/>
              <a:cs typeface="Josefin Sans Medium"/>
              <a:sym typeface="Josefin Sans Medium"/>
            </a:endParaRPr>
          </a:p>
          <a:p>
            <a:pPr indent="0" lvl="0" marL="0" rtl="0" algn="l">
              <a:spcBef>
                <a:spcPts val="0"/>
              </a:spcBef>
              <a:spcAft>
                <a:spcPts val="0"/>
              </a:spcAft>
              <a:buNone/>
            </a:pPr>
            <a:r>
              <a:rPr lang="en" u="sng">
                <a:solidFill>
                  <a:schemeClr val="hlink"/>
                </a:solidFill>
                <a:latin typeface="Josefin Sans Medium"/>
                <a:ea typeface="Josefin Sans Medium"/>
                <a:cs typeface="Josefin Sans Medium"/>
                <a:sym typeface="Josefin Sans Medium"/>
                <a:hlinkClick r:id="rId4"/>
              </a:rPr>
              <a:t>https://www.clickittech.com/devops/kubernetes-architecture-diagram/</a:t>
            </a:r>
            <a:endParaRPr>
              <a:latin typeface="Josefin Sans Medium"/>
              <a:ea typeface="Josefin Sans Medium"/>
              <a:cs typeface="Josefin Sans Medium"/>
              <a:sym typeface="Josefin Sans Medium"/>
            </a:endParaRPr>
          </a:p>
          <a:p>
            <a:pPr indent="0" lvl="0" marL="0" rtl="0" algn="l">
              <a:spcBef>
                <a:spcPts val="0"/>
              </a:spcBef>
              <a:spcAft>
                <a:spcPts val="0"/>
              </a:spcAft>
              <a:buNone/>
            </a:pPr>
            <a:r>
              <a:t/>
            </a:r>
            <a:endParaRPr>
              <a:latin typeface="Josefin Sans Medium"/>
              <a:ea typeface="Josefin Sans Medium"/>
              <a:cs typeface="Josefin Sans Medium"/>
              <a:sym typeface="Josefin Sans Medium"/>
            </a:endParaRPr>
          </a:p>
          <a:p>
            <a:pPr indent="0" lvl="0" marL="0" rtl="0" algn="l">
              <a:spcBef>
                <a:spcPts val="0"/>
              </a:spcBef>
              <a:spcAft>
                <a:spcPts val="0"/>
              </a:spcAft>
              <a:buNone/>
            </a:pPr>
            <a:r>
              <a:rPr lang="en" u="sng">
                <a:solidFill>
                  <a:schemeClr val="hlink"/>
                </a:solidFill>
                <a:latin typeface="Josefin Sans Medium"/>
                <a:ea typeface="Josefin Sans Medium"/>
                <a:cs typeface="Josefin Sans Medium"/>
                <a:sym typeface="Josefin Sans Medium"/>
                <a:hlinkClick r:id="rId5"/>
              </a:rPr>
              <a:t>https://spot.io/resources/kubernetes-architecture/11-core-components-explained/</a:t>
            </a:r>
            <a:endParaRPr>
              <a:latin typeface="Josefin Sans Medium"/>
              <a:ea typeface="Josefin Sans Medium"/>
              <a:cs typeface="Josefin Sans Medium"/>
              <a:sym typeface="Josefin Sans Medium"/>
            </a:endParaRPr>
          </a:p>
          <a:p>
            <a:pPr indent="0" lvl="0" marL="0" rtl="0" algn="l">
              <a:spcBef>
                <a:spcPts val="0"/>
              </a:spcBef>
              <a:spcAft>
                <a:spcPts val="0"/>
              </a:spcAft>
              <a:buNone/>
            </a:pPr>
            <a:r>
              <a:t/>
            </a:r>
            <a:endParaRPr>
              <a:latin typeface="Josefin Sans Medium"/>
              <a:ea typeface="Josefin Sans Medium"/>
              <a:cs typeface="Josefin Sans Medium"/>
              <a:sym typeface="Josefin Sans Medium"/>
            </a:endParaRPr>
          </a:p>
          <a:p>
            <a:pPr indent="0" lvl="0" marL="0" rtl="0" algn="l">
              <a:spcBef>
                <a:spcPts val="0"/>
              </a:spcBef>
              <a:spcAft>
                <a:spcPts val="0"/>
              </a:spcAft>
              <a:buNone/>
            </a:pPr>
            <a:r>
              <a:rPr lang="en" u="sng">
                <a:solidFill>
                  <a:schemeClr val="hlink"/>
                </a:solidFill>
                <a:latin typeface="Josefin Sans Medium"/>
                <a:ea typeface="Josefin Sans Medium"/>
                <a:cs typeface="Josefin Sans Medium"/>
                <a:sym typeface="Josefin Sans Medium"/>
                <a:hlinkClick r:id="rId6"/>
              </a:rPr>
              <a:t>https://www.aquasec.com/cloud-native-academy/kubernetes-101/kubernetes-nodes/</a:t>
            </a:r>
            <a:endParaRPr>
              <a:latin typeface="Josefin Sans Medium"/>
              <a:ea typeface="Josefin Sans Medium"/>
              <a:cs typeface="Josefin Sans Medium"/>
              <a:sym typeface="Josefin Sans Medium"/>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1295400" y="1076025"/>
            <a:ext cx="6553200" cy="28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Thanks for your attention</a:t>
            </a:r>
            <a:endParaRPr sz="5800"/>
          </a:p>
        </p:txBody>
      </p:sp>
      <p:sp>
        <p:nvSpPr>
          <p:cNvPr id="650" name="Google Shape;650;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0"/>
          <p:cNvSpPr txBox="1"/>
          <p:nvPr>
            <p:ph type="title"/>
          </p:nvPr>
        </p:nvSpPr>
        <p:spPr>
          <a:xfrm>
            <a:off x="2727000" y="439475"/>
            <a:ext cx="369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500" name="Google Shape;500;p30"/>
          <p:cNvSpPr txBox="1"/>
          <p:nvPr>
            <p:ph idx="3" type="subTitle"/>
          </p:nvPr>
        </p:nvSpPr>
        <p:spPr>
          <a:xfrm>
            <a:off x="2069500" y="1359575"/>
            <a:ext cx="3634500" cy="3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What is Kubernetes?</a:t>
            </a:r>
            <a:endParaRPr sz="2400"/>
          </a:p>
        </p:txBody>
      </p:sp>
      <p:sp>
        <p:nvSpPr>
          <p:cNvPr id="501" name="Google Shape;501;p30"/>
          <p:cNvSpPr txBox="1"/>
          <p:nvPr>
            <p:ph idx="9" type="title"/>
          </p:nvPr>
        </p:nvSpPr>
        <p:spPr>
          <a:xfrm>
            <a:off x="980113" y="1171113"/>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4"/>
                </a:solidFill>
              </a:rPr>
              <a:t>01</a:t>
            </a:r>
            <a:endParaRPr sz="3300">
              <a:solidFill>
                <a:schemeClr val="accent4"/>
              </a:solidFill>
            </a:endParaRPr>
          </a:p>
        </p:txBody>
      </p:sp>
      <p:sp>
        <p:nvSpPr>
          <p:cNvPr id="502" name="Google Shape;502;p30"/>
          <p:cNvSpPr txBox="1"/>
          <p:nvPr>
            <p:ph idx="13" type="title"/>
          </p:nvPr>
        </p:nvSpPr>
        <p:spPr>
          <a:xfrm>
            <a:off x="1015488" y="1701663"/>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4"/>
                </a:solidFill>
              </a:rPr>
              <a:t>02</a:t>
            </a:r>
            <a:endParaRPr sz="3300">
              <a:solidFill>
                <a:schemeClr val="accent4"/>
              </a:solidFill>
            </a:endParaRPr>
          </a:p>
        </p:txBody>
      </p:sp>
      <p:sp>
        <p:nvSpPr>
          <p:cNvPr id="503" name="Google Shape;503;p30"/>
          <p:cNvSpPr txBox="1"/>
          <p:nvPr>
            <p:ph idx="14" type="title"/>
          </p:nvPr>
        </p:nvSpPr>
        <p:spPr>
          <a:xfrm>
            <a:off x="1015488" y="2223175"/>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4"/>
                </a:solidFill>
              </a:rPr>
              <a:t>03</a:t>
            </a:r>
            <a:endParaRPr sz="3300">
              <a:solidFill>
                <a:schemeClr val="accent4"/>
              </a:solidFill>
            </a:endParaRPr>
          </a:p>
        </p:txBody>
      </p:sp>
      <p:sp>
        <p:nvSpPr>
          <p:cNvPr id="504" name="Google Shape;504;p30"/>
          <p:cNvSpPr txBox="1"/>
          <p:nvPr>
            <p:ph idx="15" type="title"/>
          </p:nvPr>
        </p:nvSpPr>
        <p:spPr>
          <a:xfrm>
            <a:off x="1015488" y="2737450"/>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4"/>
                </a:solidFill>
              </a:rPr>
              <a:t>04</a:t>
            </a:r>
            <a:endParaRPr sz="3300">
              <a:solidFill>
                <a:schemeClr val="accent4"/>
              </a:solidFill>
            </a:endParaRPr>
          </a:p>
        </p:txBody>
      </p:sp>
      <p:sp>
        <p:nvSpPr>
          <p:cNvPr id="505" name="Google Shape;505;p30"/>
          <p:cNvSpPr txBox="1"/>
          <p:nvPr>
            <p:ph idx="15" type="title"/>
          </p:nvPr>
        </p:nvSpPr>
        <p:spPr>
          <a:xfrm>
            <a:off x="1015488" y="3251725"/>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4"/>
                </a:solidFill>
              </a:rPr>
              <a:t>05</a:t>
            </a:r>
            <a:endParaRPr sz="3300">
              <a:solidFill>
                <a:schemeClr val="accent4"/>
              </a:solidFill>
            </a:endParaRPr>
          </a:p>
        </p:txBody>
      </p:sp>
      <p:sp>
        <p:nvSpPr>
          <p:cNvPr id="506" name="Google Shape;506;p30"/>
          <p:cNvSpPr txBox="1"/>
          <p:nvPr>
            <p:ph idx="3" type="subTitle"/>
          </p:nvPr>
        </p:nvSpPr>
        <p:spPr>
          <a:xfrm>
            <a:off x="2069494" y="1881085"/>
            <a:ext cx="4268700" cy="3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Kubernetes Components</a:t>
            </a:r>
            <a:endParaRPr sz="2400"/>
          </a:p>
        </p:txBody>
      </p:sp>
      <p:sp>
        <p:nvSpPr>
          <p:cNvPr id="507" name="Google Shape;507;p30"/>
          <p:cNvSpPr txBox="1"/>
          <p:nvPr>
            <p:ph idx="3" type="subTitle"/>
          </p:nvPr>
        </p:nvSpPr>
        <p:spPr>
          <a:xfrm>
            <a:off x="2069493" y="2402579"/>
            <a:ext cx="5997000" cy="3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What </a:t>
            </a:r>
            <a:r>
              <a:rPr lang="en" sz="2400"/>
              <a:t>Kubernetes</a:t>
            </a:r>
            <a:r>
              <a:rPr lang="en" sz="2400"/>
              <a:t> can do?</a:t>
            </a:r>
            <a:endParaRPr sz="2400"/>
          </a:p>
        </p:txBody>
      </p:sp>
      <p:sp>
        <p:nvSpPr>
          <p:cNvPr id="508" name="Google Shape;508;p30"/>
          <p:cNvSpPr txBox="1"/>
          <p:nvPr>
            <p:ph idx="3" type="subTitle"/>
          </p:nvPr>
        </p:nvSpPr>
        <p:spPr>
          <a:xfrm>
            <a:off x="2069493" y="2916838"/>
            <a:ext cx="5997000" cy="3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Kubernetes Objects and Workloads</a:t>
            </a:r>
            <a:endParaRPr sz="2400"/>
          </a:p>
        </p:txBody>
      </p:sp>
      <p:sp>
        <p:nvSpPr>
          <p:cNvPr id="509" name="Google Shape;509;p30"/>
          <p:cNvSpPr txBox="1"/>
          <p:nvPr>
            <p:ph idx="3" type="subTitle"/>
          </p:nvPr>
        </p:nvSpPr>
        <p:spPr>
          <a:xfrm>
            <a:off x="2069493" y="3431121"/>
            <a:ext cx="5997000" cy="3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Benefits of Kubernetes</a:t>
            </a:r>
            <a:endParaRPr sz="2400"/>
          </a:p>
        </p:txBody>
      </p:sp>
      <p:sp>
        <p:nvSpPr>
          <p:cNvPr id="510" name="Google Shape;51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1"/>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01</a:t>
            </a:r>
            <a:endParaRPr>
              <a:solidFill>
                <a:schemeClr val="accent4"/>
              </a:solidFill>
            </a:endParaRPr>
          </a:p>
        </p:txBody>
      </p:sp>
      <p:sp>
        <p:nvSpPr>
          <p:cNvPr id="516" name="Google Shape;51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31"/>
          <p:cNvSpPr txBox="1"/>
          <p:nvPr/>
        </p:nvSpPr>
        <p:spPr>
          <a:xfrm>
            <a:off x="2337600" y="2222975"/>
            <a:ext cx="4935600" cy="128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700">
                <a:solidFill>
                  <a:srgbClr val="1A4568"/>
                </a:solidFill>
                <a:latin typeface="Josefin Sans"/>
                <a:ea typeface="Josefin Sans"/>
                <a:cs typeface="Josefin Sans"/>
                <a:sym typeface="Josefin Sans"/>
              </a:rPr>
              <a:t>What is Kubernetes?</a:t>
            </a:r>
            <a:endParaRPr b="1" sz="3700">
              <a:solidFill>
                <a:srgbClr val="1A4568"/>
              </a:solidFill>
              <a:latin typeface="Josefin Sans"/>
              <a:ea typeface="Josefin Sans"/>
              <a:cs typeface="Josefin Sans"/>
              <a:sym typeface="Josefin Sans"/>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3" name="Google Shape;523;p32"/>
          <p:cNvSpPr/>
          <p:nvPr/>
        </p:nvSpPr>
        <p:spPr>
          <a:xfrm>
            <a:off x="6843976" y="3642538"/>
            <a:ext cx="1903789" cy="1328627"/>
          </a:xfrm>
          <a:custGeom>
            <a:rect b="b" l="l" r="r" t="t"/>
            <a:pathLst>
              <a:path extrusionOk="0" h="64567" w="92518">
                <a:moveTo>
                  <a:pt x="54320" y="0"/>
                </a:moveTo>
                <a:cubicBezTo>
                  <a:pt x="39902" y="0"/>
                  <a:pt x="22075" y="3338"/>
                  <a:pt x="11355" y="11067"/>
                </a:cubicBezTo>
                <a:cubicBezTo>
                  <a:pt x="4541" y="15253"/>
                  <a:pt x="521" y="17334"/>
                  <a:pt x="224" y="25373"/>
                </a:cubicBezTo>
                <a:cubicBezTo>
                  <a:pt x="0" y="34543"/>
                  <a:pt x="5908" y="37467"/>
                  <a:pt x="12899" y="37467"/>
                </a:cubicBezTo>
                <a:cubicBezTo>
                  <a:pt x="15201" y="37467"/>
                  <a:pt x="17620" y="37150"/>
                  <a:pt x="19977" y="36635"/>
                </a:cubicBezTo>
                <a:cubicBezTo>
                  <a:pt x="23430" y="35867"/>
                  <a:pt x="29606" y="33367"/>
                  <a:pt x="34672" y="33367"/>
                </a:cubicBezTo>
                <a:cubicBezTo>
                  <a:pt x="37457" y="33367"/>
                  <a:pt x="39906" y="34123"/>
                  <a:pt x="41382" y="36337"/>
                </a:cubicBezTo>
                <a:cubicBezTo>
                  <a:pt x="43761" y="40202"/>
                  <a:pt x="40193" y="43770"/>
                  <a:pt x="39301" y="47635"/>
                </a:cubicBezTo>
                <a:cubicBezTo>
                  <a:pt x="38409" y="51797"/>
                  <a:pt x="39051" y="56506"/>
                  <a:pt x="43166" y="58040"/>
                </a:cubicBezTo>
                <a:cubicBezTo>
                  <a:pt x="44436" y="58514"/>
                  <a:pt x="45554" y="58715"/>
                  <a:pt x="46562" y="58715"/>
                </a:cubicBezTo>
                <a:cubicBezTo>
                  <a:pt x="52115" y="58715"/>
                  <a:pt x="54325" y="52598"/>
                  <a:pt x="60112" y="52094"/>
                </a:cubicBezTo>
                <a:cubicBezTo>
                  <a:pt x="60299" y="52085"/>
                  <a:pt x="60479" y="52081"/>
                  <a:pt x="60653" y="52081"/>
                </a:cubicBezTo>
                <a:cubicBezTo>
                  <a:pt x="66270" y="52081"/>
                  <a:pt x="64940" y="56661"/>
                  <a:pt x="67247" y="60121"/>
                </a:cubicBezTo>
                <a:cubicBezTo>
                  <a:pt x="69103" y="63157"/>
                  <a:pt x="72393" y="64567"/>
                  <a:pt x="75761" y="64567"/>
                </a:cubicBezTo>
                <a:cubicBezTo>
                  <a:pt x="78331" y="64567"/>
                  <a:pt x="80946" y="63746"/>
                  <a:pt x="83004" y="62203"/>
                </a:cubicBezTo>
                <a:cubicBezTo>
                  <a:pt x="92518" y="55067"/>
                  <a:pt x="90437" y="32770"/>
                  <a:pt x="88058" y="22662"/>
                </a:cubicBezTo>
                <a:cubicBezTo>
                  <a:pt x="85085" y="10175"/>
                  <a:pt x="74680" y="1850"/>
                  <a:pt x="62193" y="364"/>
                </a:cubicBezTo>
                <a:cubicBezTo>
                  <a:pt x="59745" y="124"/>
                  <a:pt x="57096" y="0"/>
                  <a:pt x="54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txBox="1"/>
          <p:nvPr>
            <p:ph type="title"/>
          </p:nvPr>
        </p:nvSpPr>
        <p:spPr>
          <a:xfrm>
            <a:off x="2966700" y="449675"/>
            <a:ext cx="32106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What</a:t>
            </a:r>
            <a:r>
              <a:rPr lang="en" sz="2400">
                <a:solidFill>
                  <a:schemeClr val="dk1"/>
                </a:solidFill>
              </a:rPr>
              <a:t> is Kubernetes? </a:t>
            </a:r>
            <a:endParaRPr/>
          </a:p>
        </p:txBody>
      </p:sp>
      <p:sp>
        <p:nvSpPr>
          <p:cNvPr id="525" name="Google Shape;525;p32"/>
          <p:cNvSpPr txBox="1"/>
          <p:nvPr>
            <p:ph type="title"/>
          </p:nvPr>
        </p:nvSpPr>
        <p:spPr>
          <a:xfrm>
            <a:off x="2346300" y="1248650"/>
            <a:ext cx="4451400" cy="148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Definition</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Developed by</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Problem Solve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Setup a K8s cluster</a:t>
            </a:r>
            <a:endParaRPr sz="2000">
              <a:solidFill>
                <a:schemeClr val="dk1"/>
              </a:solidFill>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33"/>
          <p:cNvSpPr txBox="1"/>
          <p:nvPr>
            <p:ph type="title"/>
          </p:nvPr>
        </p:nvSpPr>
        <p:spPr>
          <a:xfrm>
            <a:off x="1511875" y="1774800"/>
            <a:ext cx="6297900" cy="8319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b="0" lang="en" sz="1500">
                <a:solidFill>
                  <a:schemeClr val="dk1"/>
                </a:solidFill>
                <a:highlight>
                  <a:srgbClr val="FFFFFF"/>
                </a:highlight>
              </a:rPr>
              <a:t>Kubernetes is an open-source system for automating deployment, scaling, and management of containerized applications or container orchestration tool, they are also known as K8s. </a:t>
            </a:r>
            <a:endParaRPr b="0" sz="1500">
              <a:solidFill>
                <a:schemeClr val="dk1"/>
              </a:solidFill>
              <a:highlight>
                <a:srgbClr val="FFFFFF"/>
              </a:highlight>
            </a:endParaRPr>
          </a:p>
          <a:p>
            <a:pPr indent="457200" lvl="0" marL="0" rtl="0" algn="just">
              <a:spcBef>
                <a:spcPts val="0"/>
              </a:spcBef>
              <a:spcAft>
                <a:spcPts val="0"/>
              </a:spcAft>
              <a:buNone/>
            </a:pPr>
            <a:r>
              <a:t/>
            </a:r>
            <a:endParaRPr b="0" sz="1500">
              <a:solidFill>
                <a:schemeClr val="dk1"/>
              </a:solidFill>
              <a:highlight>
                <a:srgbClr val="FFFFFF"/>
              </a:highlight>
            </a:endParaRPr>
          </a:p>
        </p:txBody>
      </p:sp>
      <p:sp>
        <p:nvSpPr>
          <p:cNvPr id="532" name="Google Shape;532;p33"/>
          <p:cNvSpPr/>
          <p:nvPr/>
        </p:nvSpPr>
        <p:spPr>
          <a:xfrm>
            <a:off x="6843976" y="3642538"/>
            <a:ext cx="1903789" cy="1328627"/>
          </a:xfrm>
          <a:custGeom>
            <a:rect b="b" l="l" r="r" t="t"/>
            <a:pathLst>
              <a:path extrusionOk="0" h="64567" w="92518">
                <a:moveTo>
                  <a:pt x="54320" y="0"/>
                </a:moveTo>
                <a:cubicBezTo>
                  <a:pt x="39902" y="0"/>
                  <a:pt x="22075" y="3338"/>
                  <a:pt x="11355" y="11067"/>
                </a:cubicBezTo>
                <a:cubicBezTo>
                  <a:pt x="4541" y="15253"/>
                  <a:pt x="521" y="17334"/>
                  <a:pt x="224" y="25373"/>
                </a:cubicBezTo>
                <a:cubicBezTo>
                  <a:pt x="0" y="34543"/>
                  <a:pt x="5908" y="37467"/>
                  <a:pt x="12899" y="37467"/>
                </a:cubicBezTo>
                <a:cubicBezTo>
                  <a:pt x="15201" y="37467"/>
                  <a:pt x="17620" y="37150"/>
                  <a:pt x="19977" y="36635"/>
                </a:cubicBezTo>
                <a:cubicBezTo>
                  <a:pt x="23430" y="35867"/>
                  <a:pt x="29606" y="33367"/>
                  <a:pt x="34672" y="33367"/>
                </a:cubicBezTo>
                <a:cubicBezTo>
                  <a:pt x="37457" y="33367"/>
                  <a:pt x="39906" y="34123"/>
                  <a:pt x="41382" y="36337"/>
                </a:cubicBezTo>
                <a:cubicBezTo>
                  <a:pt x="43761" y="40202"/>
                  <a:pt x="40193" y="43770"/>
                  <a:pt x="39301" y="47635"/>
                </a:cubicBezTo>
                <a:cubicBezTo>
                  <a:pt x="38409" y="51797"/>
                  <a:pt x="39051" y="56506"/>
                  <a:pt x="43166" y="58040"/>
                </a:cubicBezTo>
                <a:cubicBezTo>
                  <a:pt x="44436" y="58514"/>
                  <a:pt x="45554" y="58715"/>
                  <a:pt x="46562" y="58715"/>
                </a:cubicBezTo>
                <a:cubicBezTo>
                  <a:pt x="52115" y="58715"/>
                  <a:pt x="54325" y="52598"/>
                  <a:pt x="60112" y="52094"/>
                </a:cubicBezTo>
                <a:cubicBezTo>
                  <a:pt x="60299" y="52085"/>
                  <a:pt x="60479" y="52081"/>
                  <a:pt x="60653" y="52081"/>
                </a:cubicBezTo>
                <a:cubicBezTo>
                  <a:pt x="66270" y="52081"/>
                  <a:pt x="64940" y="56661"/>
                  <a:pt x="67247" y="60121"/>
                </a:cubicBezTo>
                <a:cubicBezTo>
                  <a:pt x="69103" y="63157"/>
                  <a:pt x="72393" y="64567"/>
                  <a:pt x="75761" y="64567"/>
                </a:cubicBezTo>
                <a:cubicBezTo>
                  <a:pt x="78331" y="64567"/>
                  <a:pt x="80946" y="63746"/>
                  <a:pt x="83004" y="62203"/>
                </a:cubicBezTo>
                <a:cubicBezTo>
                  <a:pt x="92518" y="55067"/>
                  <a:pt x="90437" y="32770"/>
                  <a:pt x="88058" y="22662"/>
                </a:cubicBezTo>
                <a:cubicBezTo>
                  <a:pt x="85085" y="10175"/>
                  <a:pt x="74680" y="1850"/>
                  <a:pt x="62193" y="364"/>
                </a:cubicBezTo>
                <a:cubicBezTo>
                  <a:pt x="59745" y="124"/>
                  <a:pt x="57096" y="0"/>
                  <a:pt x="54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txBox="1"/>
          <p:nvPr>
            <p:ph type="title"/>
          </p:nvPr>
        </p:nvSpPr>
        <p:spPr>
          <a:xfrm>
            <a:off x="2966700" y="449675"/>
            <a:ext cx="32106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What is Kubernetes? </a:t>
            </a:r>
            <a:endParaRPr/>
          </a:p>
        </p:txBody>
      </p:sp>
      <p:sp>
        <p:nvSpPr>
          <p:cNvPr id="534" name="Google Shape;534;p33"/>
          <p:cNvSpPr txBox="1"/>
          <p:nvPr>
            <p:ph type="title"/>
          </p:nvPr>
        </p:nvSpPr>
        <p:spPr>
          <a:xfrm>
            <a:off x="1060025" y="1151800"/>
            <a:ext cx="2776500" cy="58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Definition</a:t>
            </a:r>
            <a:endParaRPr sz="2000"/>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34"/>
          <p:cNvSpPr txBox="1"/>
          <p:nvPr>
            <p:ph type="title"/>
          </p:nvPr>
        </p:nvSpPr>
        <p:spPr>
          <a:xfrm>
            <a:off x="1060025" y="1151800"/>
            <a:ext cx="2776500" cy="58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Developed by</a:t>
            </a:r>
            <a:endParaRPr sz="2000"/>
          </a:p>
        </p:txBody>
      </p:sp>
      <p:sp>
        <p:nvSpPr>
          <p:cNvPr id="541" name="Google Shape;541;p34"/>
          <p:cNvSpPr txBox="1"/>
          <p:nvPr>
            <p:ph type="title"/>
          </p:nvPr>
        </p:nvSpPr>
        <p:spPr>
          <a:xfrm>
            <a:off x="1423050" y="1708172"/>
            <a:ext cx="6297900" cy="902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b="0" lang="en" sz="1500">
                <a:solidFill>
                  <a:schemeClr val="dk1"/>
                </a:solidFill>
                <a:highlight>
                  <a:schemeClr val="lt1"/>
                </a:highlight>
              </a:rPr>
              <a:t>Kubernetes was originally developed and designed by engineers at Google. Google was one of the early contributors to Linux container technology.</a:t>
            </a:r>
            <a:endParaRPr b="0" sz="1800">
              <a:solidFill>
                <a:schemeClr val="dk1"/>
              </a:solidFill>
              <a:highlight>
                <a:schemeClr val="lt1"/>
              </a:highlight>
            </a:endParaRPr>
          </a:p>
          <a:p>
            <a:pPr indent="457200" lvl="0" marL="0" rtl="0" algn="just">
              <a:spcBef>
                <a:spcPts val="0"/>
              </a:spcBef>
              <a:spcAft>
                <a:spcPts val="0"/>
              </a:spcAft>
              <a:buNone/>
            </a:pPr>
            <a:r>
              <a:t/>
            </a:r>
            <a:endParaRPr b="0" sz="1500">
              <a:solidFill>
                <a:schemeClr val="dk1"/>
              </a:solidFill>
              <a:highlight>
                <a:srgbClr val="FFFFFF"/>
              </a:highlight>
            </a:endParaRPr>
          </a:p>
        </p:txBody>
      </p:sp>
      <p:sp>
        <p:nvSpPr>
          <p:cNvPr id="542" name="Google Shape;542;p34"/>
          <p:cNvSpPr txBox="1"/>
          <p:nvPr>
            <p:ph type="title"/>
          </p:nvPr>
        </p:nvSpPr>
        <p:spPr>
          <a:xfrm>
            <a:off x="2966700" y="449675"/>
            <a:ext cx="32106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What is Kubernetes? </a:t>
            </a:r>
            <a:endParaRPr/>
          </a:p>
        </p:txBody>
      </p:sp>
      <p:sp>
        <p:nvSpPr>
          <p:cNvPr id="543" name="Google Shape;543;p34"/>
          <p:cNvSpPr txBox="1"/>
          <p:nvPr>
            <p:ph type="title"/>
          </p:nvPr>
        </p:nvSpPr>
        <p:spPr>
          <a:xfrm>
            <a:off x="1498425" y="2665075"/>
            <a:ext cx="6121200" cy="1284600"/>
          </a:xfrm>
          <a:prstGeom prst="rect">
            <a:avLst/>
          </a:prstGeom>
        </p:spPr>
        <p:txBody>
          <a:bodyPr anchorCtr="0" anchor="t" bIns="91425" lIns="91425" spcFirstLastPara="1" rIns="91425" wrap="square" tIns="91425">
            <a:noAutofit/>
          </a:bodyPr>
          <a:lstStyle/>
          <a:p>
            <a:pPr indent="-327025" lvl="0" marL="457200" rtl="0" algn="just">
              <a:spcBef>
                <a:spcPts val="0"/>
              </a:spcBef>
              <a:spcAft>
                <a:spcPts val="0"/>
              </a:spcAft>
              <a:buClr>
                <a:schemeClr val="dk1"/>
              </a:buClr>
              <a:buSzPts val="1550"/>
              <a:buChar char="●"/>
            </a:pPr>
            <a:r>
              <a:rPr b="0" lang="en" sz="1550">
                <a:solidFill>
                  <a:schemeClr val="dk1"/>
                </a:solidFill>
                <a:highlight>
                  <a:schemeClr val="lt1"/>
                </a:highlight>
                <a:uFill>
                  <a:noFill/>
                </a:uFill>
                <a:hlinkClick r:id="rId3">
                  <a:extLst>
                    <a:ext uri="{A12FA001-AC4F-418D-AE19-62706E023703}">
                      <ahyp:hlinkClr val="tx"/>
                    </a:ext>
                  </a:extLst>
                </a:hlinkClick>
              </a:rPr>
              <a:t>Developer</a:t>
            </a:r>
            <a:r>
              <a:rPr b="0" lang="en" sz="1550">
                <a:solidFill>
                  <a:schemeClr val="dk1"/>
                </a:solidFill>
                <a:highlight>
                  <a:schemeClr val="lt1"/>
                </a:highlight>
              </a:rPr>
              <a:t>: </a:t>
            </a:r>
            <a:r>
              <a:rPr b="0" lang="en" sz="1550">
                <a:solidFill>
                  <a:schemeClr val="dk1"/>
                </a:solidFill>
                <a:highlight>
                  <a:schemeClr val="lt1"/>
                </a:highlight>
                <a:uFill>
                  <a:noFill/>
                </a:uFill>
                <a:hlinkClick r:id="rId4">
                  <a:extLst>
                    <a:ext uri="{A12FA001-AC4F-418D-AE19-62706E023703}">
                      <ahyp:hlinkClr val="tx"/>
                    </a:ext>
                  </a:extLst>
                </a:hlinkClick>
              </a:rPr>
              <a:t>Google</a:t>
            </a:r>
            <a:r>
              <a:rPr b="0" lang="en" sz="1550">
                <a:solidFill>
                  <a:schemeClr val="dk1"/>
                </a:solidFill>
                <a:highlight>
                  <a:schemeClr val="lt1"/>
                </a:highlight>
              </a:rPr>
              <a:t>, </a:t>
            </a:r>
            <a:r>
              <a:rPr b="0" lang="en" sz="1550">
                <a:solidFill>
                  <a:schemeClr val="dk1"/>
                </a:solidFill>
                <a:highlight>
                  <a:schemeClr val="lt1"/>
                </a:highlight>
                <a:uFill>
                  <a:noFill/>
                </a:uFill>
                <a:hlinkClick r:id="rId5">
                  <a:extLst>
                    <a:ext uri="{A12FA001-AC4F-418D-AE19-62706E023703}">
                      <ahyp:hlinkClr val="tx"/>
                    </a:ext>
                  </a:extLst>
                </a:hlinkClick>
              </a:rPr>
              <a:t>Rancher Labs</a:t>
            </a:r>
            <a:r>
              <a:rPr b="0" lang="en" sz="1550">
                <a:solidFill>
                  <a:schemeClr val="dk1"/>
                </a:solidFill>
                <a:highlight>
                  <a:schemeClr val="lt1"/>
                </a:highlight>
              </a:rPr>
              <a:t>, </a:t>
            </a:r>
            <a:r>
              <a:rPr b="0" lang="en" sz="1550">
                <a:solidFill>
                  <a:schemeClr val="dk1"/>
                </a:solidFill>
                <a:highlight>
                  <a:schemeClr val="lt1"/>
                </a:highlight>
                <a:uFill>
                  <a:noFill/>
                </a:uFill>
                <a:hlinkClick r:id="rId6">
                  <a:extLst>
                    <a:ext uri="{A12FA001-AC4F-418D-AE19-62706E023703}">
                      <ahyp:hlinkClr val="tx"/>
                    </a:ext>
                  </a:extLst>
                </a:hlinkClick>
              </a:rPr>
              <a:t>Cloud Native Computing Foundation</a:t>
            </a:r>
            <a:endParaRPr b="0" sz="2000">
              <a:solidFill>
                <a:schemeClr val="dk1"/>
              </a:solidFill>
              <a:highlight>
                <a:schemeClr val="lt1"/>
              </a:highlight>
            </a:endParaRPr>
          </a:p>
          <a:p>
            <a:pPr indent="-323850" lvl="0" marL="457200" rtl="0" algn="just">
              <a:spcBef>
                <a:spcPts val="0"/>
              </a:spcBef>
              <a:spcAft>
                <a:spcPts val="0"/>
              </a:spcAft>
              <a:buClr>
                <a:schemeClr val="dk1"/>
              </a:buClr>
              <a:buSzPts val="1500"/>
              <a:buChar char="●"/>
            </a:pPr>
            <a:r>
              <a:rPr b="0" lang="en" sz="1500">
                <a:solidFill>
                  <a:schemeClr val="dk1"/>
                </a:solidFill>
                <a:highlight>
                  <a:schemeClr val="lt1"/>
                </a:highlight>
              </a:rPr>
              <a:t>Release date: September 9 2014 (over 15 year)</a:t>
            </a:r>
            <a:endParaRPr b="0" sz="1500">
              <a:solidFill>
                <a:schemeClr val="dk1"/>
              </a:solidFill>
              <a:highlight>
                <a:schemeClr val="lt1"/>
              </a:highlight>
            </a:endParaRPr>
          </a:p>
          <a:p>
            <a:pPr indent="-323850" lvl="0" marL="457200" rtl="0" algn="just">
              <a:spcBef>
                <a:spcPts val="0"/>
              </a:spcBef>
              <a:spcAft>
                <a:spcPts val="0"/>
              </a:spcAft>
              <a:buClr>
                <a:schemeClr val="dk1"/>
              </a:buClr>
              <a:buSzPts val="1500"/>
              <a:buChar char="●"/>
            </a:pPr>
            <a:r>
              <a:rPr b="0" lang="en" sz="1500">
                <a:solidFill>
                  <a:schemeClr val="dk1"/>
                </a:solidFill>
                <a:highlight>
                  <a:schemeClr val="lt1"/>
                </a:highlight>
              </a:rPr>
              <a:t>Program language: GO</a:t>
            </a:r>
            <a:endParaRPr b="0" sz="1500">
              <a:solidFill>
                <a:schemeClr val="dk1"/>
              </a:solidFill>
              <a:highlight>
                <a:schemeClr val="lt1"/>
              </a:highlight>
            </a:endParaRPr>
          </a:p>
          <a:p>
            <a:pPr indent="-323850" lvl="0" marL="457200" rtl="0" algn="just">
              <a:spcBef>
                <a:spcPts val="0"/>
              </a:spcBef>
              <a:spcAft>
                <a:spcPts val="0"/>
              </a:spcAft>
              <a:buClr>
                <a:schemeClr val="dk1"/>
              </a:buClr>
              <a:buSzPts val="1500"/>
              <a:buChar char="●"/>
            </a:pPr>
            <a:r>
              <a:rPr b="0" lang="en" sz="1500">
                <a:solidFill>
                  <a:schemeClr val="dk1"/>
                </a:solidFill>
                <a:highlight>
                  <a:schemeClr val="lt1"/>
                </a:highlight>
              </a:rPr>
              <a:t>Latest version: 1.26.0</a:t>
            </a:r>
            <a:endParaRPr b="0" sz="1500">
              <a:solidFill>
                <a:schemeClr val="dk1"/>
              </a:solidFill>
              <a:highlight>
                <a:schemeClr val="lt1"/>
              </a:highlight>
            </a:endParaRPr>
          </a:p>
          <a:p>
            <a:pPr indent="0" lvl="0" marL="0" rtl="0" algn="just">
              <a:spcBef>
                <a:spcPts val="0"/>
              </a:spcBef>
              <a:spcAft>
                <a:spcPts val="0"/>
              </a:spcAft>
              <a:buNone/>
            </a:pPr>
            <a:r>
              <a:t/>
            </a:r>
            <a:endParaRPr b="0" sz="1500">
              <a:solidFill>
                <a:schemeClr val="dk1"/>
              </a:solidFill>
              <a:highlight>
                <a:schemeClr val="lt1"/>
              </a:highlight>
            </a:endParaRPr>
          </a:p>
          <a:p>
            <a:pPr indent="457200" lvl="0" marL="0" rtl="0" algn="just">
              <a:spcBef>
                <a:spcPts val="0"/>
              </a:spcBef>
              <a:spcAft>
                <a:spcPts val="0"/>
              </a:spcAft>
              <a:buNone/>
            </a:pPr>
            <a:r>
              <a:t/>
            </a:r>
            <a:endParaRPr b="0" sz="1500">
              <a:solidFill>
                <a:schemeClr val="dk1"/>
              </a:solidFill>
              <a:highlight>
                <a:srgbClr val="FFFFFF"/>
              </a:highlight>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35"/>
          <p:cNvSpPr txBox="1"/>
          <p:nvPr>
            <p:ph type="title"/>
          </p:nvPr>
        </p:nvSpPr>
        <p:spPr>
          <a:xfrm>
            <a:off x="1060025" y="1151800"/>
            <a:ext cx="2776500" cy="58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Problem Solve</a:t>
            </a:r>
            <a:endParaRPr sz="2000"/>
          </a:p>
        </p:txBody>
      </p:sp>
      <p:sp>
        <p:nvSpPr>
          <p:cNvPr id="550" name="Google Shape;550;p35"/>
          <p:cNvSpPr/>
          <p:nvPr/>
        </p:nvSpPr>
        <p:spPr>
          <a:xfrm>
            <a:off x="6843976" y="3642538"/>
            <a:ext cx="1903789" cy="1328627"/>
          </a:xfrm>
          <a:custGeom>
            <a:rect b="b" l="l" r="r" t="t"/>
            <a:pathLst>
              <a:path extrusionOk="0" h="64567" w="92518">
                <a:moveTo>
                  <a:pt x="54320" y="0"/>
                </a:moveTo>
                <a:cubicBezTo>
                  <a:pt x="39902" y="0"/>
                  <a:pt x="22075" y="3338"/>
                  <a:pt x="11355" y="11067"/>
                </a:cubicBezTo>
                <a:cubicBezTo>
                  <a:pt x="4541" y="15253"/>
                  <a:pt x="521" y="17334"/>
                  <a:pt x="224" y="25373"/>
                </a:cubicBezTo>
                <a:cubicBezTo>
                  <a:pt x="0" y="34543"/>
                  <a:pt x="5908" y="37467"/>
                  <a:pt x="12899" y="37467"/>
                </a:cubicBezTo>
                <a:cubicBezTo>
                  <a:pt x="15201" y="37467"/>
                  <a:pt x="17620" y="37150"/>
                  <a:pt x="19977" y="36635"/>
                </a:cubicBezTo>
                <a:cubicBezTo>
                  <a:pt x="23430" y="35867"/>
                  <a:pt x="29606" y="33367"/>
                  <a:pt x="34672" y="33367"/>
                </a:cubicBezTo>
                <a:cubicBezTo>
                  <a:pt x="37457" y="33367"/>
                  <a:pt x="39906" y="34123"/>
                  <a:pt x="41382" y="36337"/>
                </a:cubicBezTo>
                <a:cubicBezTo>
                  <a:pt x="43761" y="40202"/>
                  <a:pt x="40193" y="43770"/>
                  <a:pt x="39301" y="47635"/>
                </a:cubicBezTo>
                <a:cubicBezTo>
                  <a:pt x="38409" y="51797"/>
                  <a:pt x="39051" y="56506"/>
                  <a:pt x="43166" y="58040"/>
                </a:cubicBezTo>
                <a:cubicBezTo>
                  <a:pt x="44436" y="58514"/>
                  <a:pt x="45554" y="58715"/>
                  <a:pt x="46562" y="58715"/>
                </a:cubicBezTo>
                <a:cubicBezTo>
                  <a:pt x="52115" y="58715"/>
                  <a:pt x="54325" y="52598"/>
                  <a:pt x="60112" y="52094"/>
                </a:cubicBezTo>
                <a:cubicBezTo>
                  <a:pt x="60299" y="52085"/>
                  <a:pt x="60479" y="52081"/>
                  <a:pt x="60653" y="52081"/>
                </a:cubicBezTo>
                <a:cubicBezTo>
                  <a:pt x="66270" y="52081"/>
                  <a:pt x="64940" y="56661"/>
                  <a:pt x="67247" y="60121"/>
                </a:cubicBezTo>
                <a:cubicBezTo>
                  <a:pt x="69103" y="63157"/>
                  <a:pt x="72393" y="64567"/>
                  <a:pt x="75761" y="64567"/>
                </a:cubicBezTo>
                <a:cubicBezTo>
                  <a:pt x="78331" y="64567"/>
                  <a:pt x="80946" y="63746"/>
                  <a:pt x="83004" y="62203"/>
                </a:cubicBezTo>
                <a:cubicBezTo>
                  <a:pt x="92518" y="55067"/>
                  <a:pt x="90437" y="32770"/>
                  <a:pt x="88058" y="22662"/>
                </a:cubicBezTo>
                <a:cubicBezTo>
                  <a:pt x="85085" y="10175"/>
                  <a:pt x="74680" y="1850"/>
                  <a:pt x="62193" y="364"/>
                </a:cubicBezTo>
                <a:cubicBezTo>
                  <a:pt x="59745" y="124"/>
                  <a:pt x="57096" y="0"/>
                  <a:pt x="54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txBox="1"/>
          <p:nvPr>
            <p:ph type="title"/>
          </p:nvPr>
        </p:nvSpPr>
        <p:spPr>
          <a:xfrm>
            <a:off x="2966700" y="449675"/>
            <a:ext cx="32106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What is Kubernetes? </a:t>
            </a:r>
            <a:endParaRPr/>
          </a:p>
        </p:txBody>
      </p:sp>
      <p:sp>
        <p:nvSpPr>
          <p:cNvPr id="552" name="Google Shape;552;p35"/>
          <p:cNvSpPr txBox="1"/>
          <p:nvPr>
            <p:ph type="title"/>
          </p:nvPr>
        </p:nvSpPr>
        <p:spPr>
          <a:xfrm>
            <a:off x="1498425" y="1750675"/>
            <a:ext cx="6121200" cy="1468500"/>
          </a:xfrm>
          <a:prstGeom prst="rect">
            <a:avLst/>
          </a:prstGeom>
        </p:spPr>
        <p:txBody>
          <a:bodyPr anchorCtr="0" anchor="t" bIns="91425" lIns="91425" spcFirstLastPara="1" rIns="91425" wrap="square" tIns="91425">
            <a:noAutofit/>
          </a:bodyPr>
          <a:lstStyle/>
          <a:p>
            <a:pPr indent="-327025" lvl="0" marL="457200" rtl="0" algn="just">
              <a:spcBef>
                <a:spcPts val="0"/>
              </a:spcBef>
              <a:spcAft>
                <a:spcPts val="0"/>
              </a:spcAft>
              <a:buClr>
                <a:schemeClr val="dk1"/>
              </a:buClr>
              <a:buSzPts val="1550"/>
              <a:buChar char="●"/>
            </a:pPr>
            <a:r>
              <a:rPr b="0" lang="en" sz="1550">
                <a:solidFill>
                  <a:schemeClr val="dk1"/>
                </a:solidFill>
                <a:highlight>
                  <a:schemeClr val="lt1"/>
                </a:highlight>
              </a:rPr>
              <a:t>Automatic Deployment </a:t>
            </a:r>
            <a:endParaRPr b="0" sz="1550">
              <a:solidFill>
                <a:schemeClr val="dk1"/>
              </a:solidFill>
              <a:highlight>
                <a:schemeClr val="lt1"/>
              </a:highlight>
            </a:endParaRPr>
          </a:p>
          <a:p>
            <a:pPr indent="-327025" lvl="0" marL="457200" rtl="0" algn="just">
              <a:spcBef>
                <a:spcPts val="0"/>
              </a:spcBef>
              <a:spcAft>
                <a:spcPts val="0"/>
              </a:spcAft>
              <a:buClr>
                <a:schemeClr val="dk1"/>
              </a:buClr>
              <a:buSzPts val="1550"/>
              <a:buChar char="●"/>
            </a:pPr>
            <a:r>
              <a:rPr b="0" lang="en" sz="1550">
                <a:solidFill>
                  <a:schemeClr val="dk1"/>
                </a:solidFill>
                <a:highlight>
                  <a:schemeClr val="lt1"/>
                </a:highlight>
              </a:rPr>
              <a:t>Distribution of the load</a:t>
            </a:r>
            <a:endParaRPr b="0" sz="1550">
              <a:solidFill>
                <a:schemeClr val="dk1"/>
              </a:solidFill>
              <a:highlight>
                <a:schemeClr val="lt1"/>
              </a:highlight>
            </a:endParaRPr>
          </a:p>
          <a:p>
            <a:pPr indent="-327025" lvl="0" marL="457200" rtl="0" algn="just">
              <a:spcBef>
                <a:spcPts val="0"/>
              </a:spcBef>
              <a:spcAft>
                <a:spcPts val="0"/>
              </a:spcAft>
              <a:buClr>
                <a:schemeClr val="dk1"/>
              </a:buClr>
              <a:buSzPts val="1550"/>
              <a:buChar char="●"/>
            </a:pPr>
            <a:r>
              <a:rPr b="0" lang="en" sz="1550">
                <a:solidFill>
                  <a:schemeClr val="dk1"/>
                </a:solidFill>
                <a:highlight>
                  <a:schemeClr val="lt1"/>
                </a:highlight>
              </a:rPr>
              <a:t>Auto-scaling </a:t>
            </a:r>
            <a:endParaRPr b="0" sz="1550">
              <a:solidFill>
                <a:schemeClr val="dk1"/>
              </a:solidFill>
              <a:highlight>
                <a:schemeClr val="lt1"/>
              </a:highlight>
            </a:endParaRPr>
          </a:p>
          <a:p>
            <a:pPr indent="-327025" lvl="0" marL="457200" rtl="0" algn="just">
              <a:spcBef>
                <a:spcPts val="0"/>
              </a:spcBef>
              <a:spcAft>
                <a:spcPts val="0"/>
              </a:spcAft>
              <a:buClr>
                <a:schemeClr val="dk1"/>
              </a:buClr>
              <a:buSzPts val="1550"/>
              <a:buChar char="●"/>
            </a:pPr>
            <a:r>
              <a:rPr b="0" lang="en" sz="1550">
                <a:solidFill>
                  <a:schemeClr val="dk1"/>
                </a:solidFill>
                <a:highlight>
                  <a:schemeClr val="lt1"/>
                </a:highlight>
              </a:rPr>
              <a:t>Monitoring and healthcheck</a:t>
            </a:r>
            <a:endParaRPr b="0" sz="1550">
              <a:solidFill>
                <a:schemeClr val="dk1"/>
              </a:solidFill>
              <a:highlight>
                <a:schemeClr val="lt1"/>
              </a:highlight>
            </a:endParaRPr>
          </a:p>
          <a:p>
            <a:pPr indent="-327025" lvl="0" marL="457200" rtl="0" algn="just">
              <a:spcBef>
                <a:spcPts val="0"/>
              </a:spcBef>
              <a:spcAft>
                <a:spcPts val="0"/>
              </a:spcAft>
              <a:buClr>
                <a:schemeClr val="dk1"/>
              </a:buClr>
              <a:buSzPts val="1550"/>
              <a:buChar char="●"/>
            </a:pPr>
            <a:r>
              <a:rPr b="0" lang="en" sz="1550">
                <a:solidFill>
                  <a:schemeClr val="dk1"/>
                </a:solidFill>
                <a:highlight>
                  <a:schemeClr val="lt1"/>
                </a:highlight>
              </a:rPr>
              <a:t>Replacement</a:t>
            </a:r>
            <a:endParaRPr b="0" sz="1550">
              <a:solidFill>
                <a:schemeClr val="dk1"/>
              </a:solidFill>
              <a:highlight>
                <a:schemeClr val="lt1"/>
              </a:highlight>
            </a:endParaRPr>
          </a:p>
          <a:p>
            <a:pPr indent="0" lvl="0" marL="457200" rtl="0" algn="just">
              <a:spcBef>
                <a:spcPts val="0"/>
              </a:spcBef>
              <a:spcAft>
                <a:spcPts val="0"/>
              </a:spcAft>
              <a:buNone/>
            </a:pPr>
            <a:r>
              <a:t/>
            </a:r>
            <a:endParaRPr b="0" sz="1550">
              <a:solidFill>
                <a:schemeClr val="dk1"/>
              </a:solidFill>
              <a:highlight>
                <a:schemeClr val="lt1"/>
              </a:highlight>
            </a:endParaRPr>
          </a:p>
          <a:p>
            <a:pPr indent="0" lvl="0" marL="457200" rtl="0" algn="just">
              <a:spcBef>
                <a:spcPts val="0"/>
              </a:spcBef>
              <a:spcAft>
                <a:spcPts val="0"/>
              </a:spcAft>
              <a:buNone/>
            </a:pPr>
            <a:r>
              <a:t/>
            </a:r>
            <a:endParaRPr b="0" sz="1550">
              <a:solidFill>
                <a:schemeClr val="dk1"/>
              </a:solidFill>
              <a:highlight>
                <a:schemeClr val="lt1"/>
              </a:highlight>
            </a:endParaRPr>
          </a:p>
          <a:p>
            <a:pPr indent="0" lvl="0" marL="0" rtl="0" algn="just">
              <a:spcBef>
                <a:spcPts val="0"/>
              </a:spcBef>
              <a:spcAft>
                <a:spcPts val="0"/>
              </a:spcAft>
              <a:buNone/>
            </a:pPr>
            <a:r>
              <a:t/>
            </a:r>
            <a:endParaRPr b="0" sz="1500">
              <a:solidFill>
                <a:schemeClr val="dk1"/>
              </a:solidFill>
              <a:highlight>
                <a:schemeClr val="lt1"/>
              </a:highlight>
            </a:endParaRPr>
          </a:p>
          <a:p>
            <a:pPr indent="457200" lvl="0" marL="0" rtl="0" algn="just">
              <a:spcBef>
                <a:spcPts val="0"/>
              </a:spcBef>
              <a:spcAft>
                <a:spcPts val="0"/>
              </a:spcAft>
              <a:buNone/>
            </a:pPr>
            <a:r>
              <a:t/>
            </a:r>
            <a:endParaRPr b="0" sz="1500">
              <a:solidFill>
                <a:schemeClr val="dk1"/>
              </a:solidFill>
              <a:highlight>
                <a:srgbClr val="FFFFFF"/>
              </a:highlight>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8" name="Google Shape;558;p36"/>
          <p:cNvSpPr txBox="1"/>
          <p:nvPr>
            <p:ph type="title"/>
          </p:nvPr>
        </p:nvSpPr>
        <p:spPr>
          <a:xfrm>
            <a:off x="1060025" y="1151800"/>
            <a:ext cx="5017500" cy="58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Setup a K8s cluster</a:t>
            </a:r>
            <a:endParaRPr sz="2000"/>
          </a:p>
        </p:txBody>
      </p:sp>
      <p:sp>
        <p:nvSpPr>
          <p:cNvPr id="559" name="Google Shape;559;p36"/>
          <p:cNvSpPr txBox="1"/>
          <p:nvPr>
            <p:ph type="title"/>
          </p:nvPr>
        </p:nvSpPr>
        <p:spPr>
          <a:xfrm>
            <a:off x="2966700" y="449675"/>
            <a:ext cx="32106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What is Kubernetes? </a:t>
            </a:r>
            <a:endParaRPr/>
          </a:p>
        </p:txBody>
      </p:sp>
      <p:sp>
        <p:nvSpPr>
          <p:cNvPr id="560" name="Google Shape;560;p36"/>
          <p:cNvSpPr txBox="1"/>
          <p:nvPr>
            <p:ph type="title"/>
          </p:nvPr>
        </p:nvSpPr>
        <p:spPr>
          <a:xfrm>
            <a:off x="1498425" y="1750675"/>
            <a:ext cx="6121200" cy="2999100"/>
          </a:xfrm>
          <a:prstGeom prst="rect">
            <a:avLst/>
          </a:prstGeom>
        </p:spPr>
        <p:txBody>
          <a:bodyPr anchorCtr="0" anchor="t" bIns="91425" lIns="91425" spcFirstLastPara="1" rIns="91425" wrap="square" tIns="91425">
            <a:noAutofit/>
          </a:bodyPr>
          <a:lstStyle/>
          <a:p>
            <a:pPr indent="-327025" lvl="0" marL="457200" rtl="0" algn="just">
              <a:spcBef>
                <a:spcPts val="0"/>
              </a:spcBef>
              <a:spcAft>
                <a:spcPts val="0"/>
              </a:spcAft>
              <a:buClr>
                <a:schemeClr val="dk1"/>
              </a:buClr>
              <a:buSzPts val="1550"/>
              <a:buChar char="●"/>
            </a:pPr>
            <a:r>
              <a:rPr b="0" lang="en" sz="1550">
                <a:solidFill>
                  <a:schemeClr val="dk1"/>
                </a:solidFill>
                <a:highlight>
                  <a:schemeClr val="lt1"/>
                </a:highlight>
              </a:rPr>
              <a:t>Installing Kubeadm</a:t>
            </a:r>
            <a:endParaRPr b="0" sz="1550">
              <a:solidFill>
                <a:schemeClr val="dk1"/>
              </a:solidFill>
              <a:highlight>
                <a:schemeClr val="lt1"/>
              </a:highlight>
            </a:endParaRPr>
          </a:p>
          <a:p>
            <a:pPr indent="-327025" lvl="1" marL="914400" rtl="0" algn="just">
              <a:spcBef>
                <a:spcPts val="0"/>
              </a:spcBef>
              <a:spcAft>
                <a:spcPts val="0"/>
              </a:spcAft>
              <a:buClr>
                <a:schemeClr val="dk1"/>
              </a:buClr>
              <a:buSzPts val="1550"/>
              <a:buChar char="○"/>
            </a:pPr>
            <a:r>
              <a:rPr b="0" lang="en" sz="1550">
                <a:solidFill>
                  <a:schemeClr val="dk1"/>
                </a:solidFill>
                <a:highlight>
                  <a:schemeClr val="lt1"/>
                </a:highlight>
                <a:latin typeface="Josefin Sans"/>
                <a:ea typeface="Josefin Sans"/>
                <a:cs typeface="Josefin Sans"/>
                <a:sym typeface="Josefin Sans"/>
              </a:rPr>
              <a:t>Requirement</a:t>
            </a:r>
            <a:endParaRPr b="0" sz="1550">
              <a:solidFill>
                <a:schemeClr val="dk1"/>
              </a:solidFill>
              <a:highlight>
                <a:schemeClr val="lt1"/>
              </a:highlight>
              <a:latin typeface="Josefin Sans"/>
              <a:ea typeface="Josefin Sans"/>
              <a:cs typeface="Josefin Sans"/>
              <a:sym typeface="Josefin Sans"/>
            </a:endParaRPr>
          </a:p>
          <a:p>
            <a:pPr indent="-327025" lvl="1" marL="914400" rtl="0" algn="just">
              <a:spcBef>
                <a:spcPts val="0"/>
              </a:spcBef>
              <a:spcAft>
                <a:spcPts val="0"/>
              </a:spcAft>
              <a:buClr>
                <a:schemeClr val="dk1"/>
              </a:buClr>
              <a:buSzPts val="1550"/>
              <a:buChar char="○"/>
            </a:pPr>
            <a:r>
              <a:rPr b="0" lang="en" sz="1550">
                <a:solidFill>
                  <a:schemeClr val="dk1"/>
                </a:solidFill>
                <a:highlight>
                  <a:schemeClr val="lt1"/>
                </a:highlight>
                <a:latin typeface="Josefin Sans"/>
                <a:ea typeface="Josefin Sans"/>
                <a:cs typeface="Josefin Sans"/>
                <a:sym typeface="Josefin Sans"/>
              </a:rPr>
              <a:t>Checking</a:t>
            </a:r>
            <a:endParaRPr b="0" sz="1550">
              <a:solidFill>
                <a:schemeClr val="dk1"/>
              </a:solidFill>
              <a:highlight>
                <a:schemeClr val="lt1"/>
              </a:highlight>
              <a:latin typeface="Josefin Sans"/>
              <a:ea typeface="Josefin Sans"/>
              <a:cs typeface="Josefin Sans"/>
              <a:sym typeface="Josefin Sans"/>
            </a:endParaRPr>
          </a:p>
          <a:p>
            <a:pPr indent="-327025" lvl="1" marL="914400" rtl="0" algn="l">
              <a:lnSpc>
                <a:spcPct val="120000"/>
              </a:lnSpc>
              <a:spcBef>
                <a:spcPts val="0"/>
              </a:spcBef>
              <a:spcAft>
                <a:spcPts val="0"/>
              </a:spcAft>
              <a:buClr>
                <a:schemeClr val="dk1"/>
              </a:buClr>
              <a:buSzPts val="1550"/>
              <a:buChar char="○"/>
            </a:pPr>
            <a:r>
              <a:rPr b="0" lang="en" sz="1550">
                <a:solidFill>
                  <a:schemeClr val="dk1"/>
                </a:solidFill>
                <a:highlight>
                  <a:srgbClr val="FFFFFF"/>
                </a:highlight>
                <a:latin typeface="Josefin Sans"/>
                <a:ea typeface="Josefin Sans"/>
                <a:cs typeface="Josefin Sans"/>
                <a:sym typeface="Josefin Sans"/>
              </a:rPr>
              <a:t>Installing kubeadm, kubelet and kubectl</a:t>
            </a:r>
            <a:endParaRPr b="0" sz="1550">
              <a:solidFill>
                <a:schemeClr val="dk1"/>
              </a:solidFill>
              <a:highlight>
                <a:schemeClr val="lt1"/>
              </a:highlight>
              <a:latin typeface="Josefin Sans"/>
              <a:ea typeface="Josefin Sans"/>
              <a:cs typeface="Josefin Sans"/>
              <a:sym typeface="Josefin Sans"/>
            </a:endParaRPr>
          </a:p>
          <a:p>
            <a:pPr indent="-327025" lvl="0" marL="457200" rtl="0" algn="l">
              <a:lnSpc>
                <a:spcPct val="120000"/>
              </a:lnSpc>
              <a:spcBef>
                <a:spcPts val="0"/>
              </a:spcBef>
              <a:spcAft>
                <a:spcPts val="0"/>
              </a:spcAft>
              <a:buClr>
                <a:schemeClr val="dk1"/>
              </a:buClr>
              <a:buSzPts val="1550"/>
              <a:buChar char="●"/>
            </a:pPr>
            <a:r>
              <a:rPr b="0" lang="en" sz="1550">
                <a:solidFill>
                  <a:schemeClr val="dk1"/>
                </a:solidFill>
                <a:highlight>
                  <a:srgbClr val="FFFFFF"/>
                </a:highlight>
              </a:rPr>
              <a:t>Learning environment</a:t>
            </a:r>
            <a:endParaRPr b="0" sz="1550">
              <a:solidFill>
                <a:schemeClr val="dk1"/>
              </a:solidFill>
              <a:highlight>
                <a:srgbClr val="FFFFFF"/>
              </a:highlight>
            </a:endParaRPr>
          </a:p>
          <a:p>
            <a:pPr indent="-327025" lvl="1" marL="914400" rtl="0" algn="l">
              <a:lnSpc>
                <a:spcPct val="120000"/>
              </a:lnSpc>
              <a:spcBef>
                <a:spcPts val="0"/>
              </a:spcBef>
              <a:spcAft>
                <a:spcPts val="0"/>
              </a:spcAft>
              <a:buClr>
                <a:schemeClr val="dk1"/>
              </a:buClr>
              <a:buSzPts val="1550"/>
              <a:buChar char="○"/>
            </a:pPr>
            <a:r>
              <a:rPr b="0" lang="en" sz="1550">
                <a:solidFill>
                  <a:schemeClr val="dk1"/>
                </a:solidFill>
                <a:highlight>
                  <a:srgbClr val="FFFFFF"/>
                </a:highlight>
                <a:latin typeface="Josefin Sans"/>
                <a:ea typeface="Josefin Sans"/>
                <a:cs typeface="Josefin Sans"/>
                <a:sym typeface="Josefin Sans"/>
              </a:rPr>
              <a:t>Install tool(kubectl, minikube, kubeadm)</a:t>
            </a:r>
            <a:endParaRPr b="0" sz="1550">
              <a:solidFill>
                <a:schemeClr val="dk1"/>
              </a:solidFill>
              <a:highlight>
                <a:srgbClr val="FFFFFF"/>
              </a:highlight>
              <a:latin typeface="Josefin Sans"/>
              <a:ea typeface="Josefin Sans"/>
              <a:cs typeface="Josefin Sans"/>
              <a:sym typeface="Josefin Sans"/>
            </a:endParaRPr>
          </a:p>
          <a:p>
            <a:pPr indent="-327025" lvl="0" marL="457200" rtl="0" algn="just">
              <a:spcBef>
                <a:spcPts val="0"/>
              </a:spcBef>
              <a:spcAft>
                <a:spcPts val="0"/>
              </a:spcAft>
              <a:buClr>
                <a:schemeClr val="dk1"/>
              </a:buClr>
              <a:buSzPts val="1550"/>
              <a:buChar char="●"/>
            </a:pPr>
            <a:r>
              <a:rPr b="0" lang="en" sz="1550">
                <a:solidFill>
                  <a:schemeClr val="dk1"/>
                </a:solidFill>
                <a:highlight>
                  <a:schemeClr val="lt1"/>
                </a:highlight>
              </a:rPr>
              <a:t>Production cluster setup</a:t>
            </a:r>
            <a:endParaRPr b="0" sz="1550">
              <a:solidFill>
                <a:schemeClr val="dk1"/>
              </a:solidFill>
              <a:highlight>
                <a:schemeClr val="lt1"/>
              </a:highlight>
            </a:endParaRPr>
          </a:p>
          <a:p>
            <a:pPr indent="-327025" lvl="1" marL="914400" rtl="0" algn="just">
              <a:spcBef>
                <a:spcPts val="0"/>
              </a:spcBef>
              <a:spcAft>
                <a:spcPts val="0"/>
              </a:spcAft>
              <a:buClr>
                <a:schemeClr val="dk1"/>
              </a:buClr>
              <a:buSzPts val="1550"/>
              <a:buChar char="○"/>
            </a:pPr>
            <a:r>
              <a:rPr b="0" lang="en" sz="1550">
                <a:solidFill>
                  <a:schemeClr val="dk1"/>
                </a:solidFill>
                <a:highlight>
                  <a:schemeClr val="lt1"/>
                </a:highlight>
                <a:latin typeface="Josefin Sans"/>
                <a:ea typeface="Josefin Sans"/>
                <a:cs typeface="Josefin Sans"/>
                <a:sym typeface="Josefin Sans"/>
              </a:rPr>
              <a:t>Control plan</a:t>
            </a:r>
            <a:endParaRPr b="0" sz="1550">
              <a:solidFill>
                <a:schemeClr val="dk1"/>
              </a:solidFill>
              <a:highlight>
                <a:schemeClr val="lt1"/>
              </a:highlight>
              <a:latin typeface="Josefin Sans"/>
              <a:ea typeface="Josefin Sans"/>
              <a:cs typeface="Josefin Sans"/>
              <a:sym typeface="Josefin Sans"/>
            </a:endParaRPr>
          </a:p>
          <a:p>
            <a:pPr indent="-327025" lvl="1" marL="914400" rtl="0" algn="just">
              <a:spcBef>
                <a:spcPts val="0"/>
              </a:spcBef>
              <a:spcAft>
                <a:spcPts val="0"/>
              </a:spcAft>
              <a:buClr>
                <a:schemeClr val="dk1"/>
              </a:buClr>
              <a:buSzPts val="1550"/>
              <a:buChar char="○"/>
            </a:pPr>
            <a:r>
              <a:rPr b="0" lang="en" sz="1550">
                <a:solidFill>
                  <a:schemeClr val="dk1"/>
                </a:solidFill>
                <a:highlight>
                  <a:schemeClr val="lt1"/>
                </a:highlight>
                <a:latin typeface="Josefin Sans"/>
                <a:ea typeface="Josefin Sans"/>
                <a:cs typeface="Josefin Sans"/>
                <a:sym typeface="Josefin Sans"/>
              </a:rPr>
              <a:t>Worker nodes</a:t>
            </a:r>
            <a:endParaRPr b="0" sz="1550">
              <a:solidFill>
                <a:schemeClr val="dk1"/>
              </a:solidFill>
              <a:highlight>
                <a:schemeClr val="lt1"/>
              </a:highlight>
              <a:latin typeface="Josefin Sans"/>
              <a:ea typeface="Josefin Sans"/>
              <a:cs typeface="Josefin Sans"/>
              <a:sym typeface="Josefin Sans"/>
            </a:endParaRPr>
          </a:p>
          <a:p>
            <a:pPr indent="0" lvl="0" marL="457200" rtl="0" algn="just">
              <a:spcBef>
                <a:spcPts val="0"/>
              </a:spcBef>
              <a:spcAft>
                <a:spcPts val="0"/>
              </a:spcAft>
              <a:buNone/>
            </a:pPr>
            <a:r>
              <a:t/>
            </a:r>
            <a:endParaRPr b="0" sz="1550">
              <a:solidFill>
                <a:schemeClr val="dk1"/>
              </a:solidFill>
              <a:highlight>
                <a:schemeClr val="lt1"/>
              </a:highlight>
            </a:endParaRPr>
          </a:p>
          <a:p>
            <a:pPr indent="0" lvl="0" marL="914400" rtl="0" algn="just">
              <a:spcBef>
                <a:spcPts val="0"/>
              </a:spcBef>
              <a:spcAft>
                <a:spcPts val="0"/>
              </a:spcAft>
              <a:buNone/>
            </a:pPr>
            <a:r>
              <a:t/>
            </a:r>
            <a:endParaRPr b="0" sz="1550">
              <a:solidFill>
                <a:schemeClr val="dk1"/>
              </a:solidFill>
              <a:highlight>
                <a:schemeClr val="lt1"/>
              </a:highlight>
              <a:latin typeface="Josefin Sans"/>
              <a:ea typeface="Josefin Sans"/>
              <a:cs typeface="Josefin Sans"/>
              <a:sym typeface="Josefin Sans"/>
            </a:endParaRPr>
          </a:p>
          <a:p>
            <a:pPr indent="0" lvl="0" marL="914400" rtl="0" algn="just">
              <a:spcBef>
                <a:spcPts val="0"/>
              </a:spcBef>
              <a:spcAft>
                <a:spcPts val="0"/>
              </a:spcAft>
              <a:buNone/>
            </a:pPr>
            <a:r>
              <a:t/>
            </a:r>
            <a:endParaRPr b="0" sz="1550">
              <a:solidFill>
                <a:schemeClr val="dk1"/>
              </a:solidFill>
              <a:highlight>
                <a:schemeClr val="lt1"/>
              </a:highlight>
              <a:latin typeface="Josefin Sans"/>
              <a:ea typeface="Josefin Sans"/>
              <a:cs typeface="Josefin Sans"/>
              <a:sym typeface="Josefin Sans"/>
            </a:endParaRPr>
          </a:p>
          <a:p>
            <a:pPr indent="0" lvl="0" marL="457200" rtl="0" algn="just">
              <a:spcBef>
                <a:spcPts val="0"/>
              </a:spcBef>
              <a:spcAft>
                <a:spcPts val="0"/>
              </a:spcAft>
              <a:buNone/>
            </a:pPr>
            <a:r>
              <a:t/>
            </a:r>
            <a:endParaRPr b="0" sz="1550">
              <a:solidFill>
                <a:schemeClr val="dk1"/>
              </a:solidFill>
              <a:highlight>
                <a:schemeClr val="lt1"/>
              </a:highlight>
            </a:endParaRPr>
          </a:p>
          <a:p>
            <a:pPr indent="0" lvl="0" marL="0" rtl="0" algn="just">
              <a:spcBef>
                <a:spcPts val="0"/>
              </a:spcBef>
              <a:spcAft>
                <a:spcPts val="0"/>
              </a:spcAft>
              <a:buNone/>
            </a:pPr>
            <a:r>
              <a:t/>
            </a:r>
            <a:endParaRPr b="0" sz="1500">
              <a:solidFill>
                <a:schemeClr val="dk1"/>
              </a:solidFill>
              <a:highlight>
                <a:schemeClr val="lt1"/>
              </a:highlight>
            </a:endParaRPr>
          </a:p>
          <a:p>
            <a:pPr indent="457200" lvl="0" marL="0" rtl="0" algn="just">
              <a:spcBef>
                <a:spcPts val="0"/>
              </a:spcBef>
              <a:spcAft>
                <a:spcPts val="0"/>
              </a:spcAft>
              <a:buNone/>
            </a:pPr>
            <a:r>
              <a:t/>
            </a:r>
            <a:endParaRPr b="0" sz="1500">
              <a:solidFill>
                <a:schemeClr val="dk1"/>
              </a:solidFill>
              <a:highlight>
                <a:srgbClr val="FFFFFF"/>
              </a:highlight>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