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0" r:id="rId8"/>
    <p:sldId id="261" r:id="rId9"/>
    <p:sldId id="262" r:id="rId10"/>
    <p:sldId id="267" r:id="rId11"/>
    <p:sldId id="264" r:id="rId12"/>
    <p:sldId id="263"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3ADB10-C2D0-41A2-B210-7B6D4B22F892}" v="23" dt="2021-06-15T18:24:49.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6/15/2021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4194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6/15/2021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2116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6/15/2021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1074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6/15/2021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8024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6/15/2021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60517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6/15/2021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2265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6/15/2021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96970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6/15/2021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29315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6/15/2021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2375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6/15/2021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3765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6/15/2021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9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6/15/2021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7599048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5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52">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54">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2CFC2-DA1E-4C00-93D3-01291E9A91C9}"/>
              </a:ext>
            </a:extLst>
          </p:cNvPr>
          <p:cNvSpPr>
            <a:spLocks noGrp="1"/>
          </p:cNvSpPr>
          <p:nvPr>
            <p:ph type="ctrTitle"/>
          </p:nvPr>
        </p:nvSpPr>
        <p:spPr>
          <a:xfrm>
            <a:off x="1517904" y="1461686"/>
            <a:ext cx="4301872" cy="2317997"/>
          </a:xfrm>
        </p:spPr>
        <p:txBody>
          <a:bodyPr anchor="ctr">
            <a:normAutofit fontScale="90000"/>
          </a:bodyPr>
          <a:lstStyle/>
          <a:p>
            <a:r>
              <a:rPr lang="en-US" sz="3800" dirty="0">
                <a:latin typeface="Bodoni MT Black" panose="02070A03080606020203" pitchFamily="18" charset="0"/>
              </a:rPr>
              <a:t>EN1070 </a:t>
            </a:r>
            <a:br>
              <a:rPr lang="en-US" sz="3800" dirty="0">
                <a:latin typeface="Bodoni MT Black" panose="02070A03080606020203" pitchFamily="18" charset="0"/>
              </a:rPr>
            </a:br>
            <a:r>
              <a:rPr lang="en-US" sz="3800" dirty="0">
                <a:latin typeface="Bodoni MT Black" panose="02070A03080606020203" pitchFamily="18" charset="0"/>
              </a:rPr>
              <a:t>Electronic Product Design and Manufacture</a:t>
            </a:r>
          </a:p>
        </p:txBody>
      </p:sp>
      <p:sp>
        <p:nvSpPr>
          <p:cNvPr id="3" name="Subtitle 2">
            <a:extLst>
              <a:ext uri="{FF2B5EF4-FFF2-40B4-BE49-F238E27FC236}">
                <a16:creationId xmlns:a16="http://schemas.microsoft.com/office/drawing/2014/main" id="{6DE203B6-C042-48EB-AC55-5D21587D079A}"/>
              </a:ext>
            </a:extLst>
          </p:cNvPr>
          <p:cNvSpPr>
            <a:spLocks noGrp="1"/>
          </p:cNvSpPr>
          <p:nvPr>
            <p:ph type="subTitle" idx="1"/>
          </p:nvPr>
        </p:nvSpPr>
        <p:spPr>
          <a:xfrm>
            <a:off x="1517903" y="4479368"/>
            <a:ext cx="4680595" cy="916947"/>
          </a:xfrm>
        </p:spPr>
        <p:txBody>
          <a:bodyPr>
            <a:normAutofit/>
          </a:bodyPr>
          <a:lstStyle/>
          <a:p>
            <a:r>
              <a:rPr lang="en-US" sz="2800" dirty="0">
                <a:latin typeface="Bodoni MT Black" panose="02070A03080606020203" pitchFamily="18" charset="0"/>
              </a:rPr>
              <a:t>Safety Switch for Iron</a:t>
            </a:r>
          </a:p>
        </p:txBody>
      </p:sp>
      <p:pic>
        <p:nvPicPr>
          <p:cNvPr id="6" name="Picture 5">
            <a:extLst>
              <a:ext uri="{FF2B5EF4-FFF2-40B4-BE49-F238E27FC236}">
                <a16:creationId xmlns:a16="http://schemas.microsoft.com/office/drawing/2014/main" id="{DC84966B-F14A-4E46-8A33-430F3D06929E}"/>
              </a:ext>
            </a:extLst>
          </p:cNvPr>
          <p:cNvPicPr>
            <a:picLocks noChangeAspect="1"/>
          </p:cNvPicPr>
          <p:nvPr/>
        </p:nvPicPr>
        <p:blipFill rotWithShape="1">
          <a:blip r:embed="rId2">
            <a:extLst>
              <a:ext uri="{28A0092B-C50C-407E-A947-70E740481C1C}">
                <a14:useLocalDpi xmlns:a14="http://schemas.microsoft.com/office/drawing/2010/main" val="0"/>
              </a:ext>
            </a:extLst>
          </a:blip>
          <a:srcRect l="2617" r="2" b="2"/>
          <a:stretch/>
        </p:blipFill>
        <p:spPr>
          <a:xfrm>
            <a:off x="6900105" y="2049901"/>
            <a:ext cx="3828287" cy="2624054"/>
          </a:xfrm>
          <a:prstGeom prst="rect">
            <a:avLst/>
          </a:prstGeom>
        </p:spPr>
      </p:pic>
      <p:sp>
        <p:nvSpPr>
          <p:cNvPr id="17" name="Subtitle 2">
            <a:extLst>
              <a:ext uri="{FF2B5EF4-FFF2-40B4-BE49-F238E27FC236}">
                <a16:creationId xmlns:a16="http://schemas.microsoft.com/office/drawing/2014/main" id="{63FC3859-5B32-4573-A9F4-C1FE99F37DE1}"/>
              </a:ext>
            </a:extLst>
          </p:cNvPr>
          <p:cNvSpPr txBox="1">
            <a:spLocks/>
          </p:cNvSpPr>
          <p:nvPr/>
        </p:nvSpPr>
        <p:spPr>
          <a:xfrm>
            <a:off x="7617156" y="5177255"/>
            <a:ext cx="2362200" cy="698709"/>
          </a:xfrm>
          <a:prstGeom prst="rect">
            <a:avLst/>
          </a:prstGeom>
        </p:spPr>
        <p:txBody>
          <a:bodyPr vert="horz" lIns="91440" tIns="45720" rIns="91440" bIns="45720" rtlCol="0">
            <a:normAutofit/>
          </a:bodyPr>
          <a:lstStyle>
            <a:lvl1pPr marL="0" indent="0" algn="ctr" defTabSz="914400" rtl="0" eaLnBrk="1" latinLnBrk="0" hangingPunct="1">
              <a:lnSpc>
                <a:spcPct val="105000"/>
              </a:lnSpc>
              <a:spcBef>
                <a:spcPts val="900"/>
              </a:spcBef>
              <a:buClr>
                <a:schemeClr val="accent5"/>
              </a:buClr>
              <a:buFont typeface="Avenir Next LT Pro" panose="020B05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105000"/>
              </a:lnSpc>
              <a:spcBef>
                <a:spcPts val="6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5000"/>
              </a:lnSpc>
              <a:spcBef>
                <a:spcPts val="600"/>
              </a:spcBef>
              <a:buFontTx/>
              <a:buNone/>
              <a:defRPr sz="1600" i="1" kern="1200">
                <a:solidFill>
                  <a:schemeClr val="tx1">
                    <a:lumMod val="75000"/>
                    <a:lumOff val="25000"/>
                  </a:schemeClr>
                </a:solidFill>
                <a:latin typeface="+mn-lt"/>
                <a:ea typeface="+mn-ea"/>
                <a:cs typeface="+mn-cs"/>
              </a:defRPr>
            </a:lvl4pPr>
            <a:lvl5pPr marL="1828800" indent="0" algn="ctr" defTabSz="914400" rtl="0" eaLnBrk="1" latinLnBrk="0" hangingPunct="1">
              <a:lnSpc>
                <a:spcPct val="105000"/>
              </a:lnSpc>
              <a:spcBef>
                <a:spcPts val="6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Bodoni MT Black" panose="02070A03080606020203" pitchFamily="18" charset="0"/>
              </a:rPr>
              <a:t>TEAM  RSDC</a:t>
            </a:r>
          </a:p>
        </p:txBody>
      </p:sp>
    </p:spTree>
    <p:extLst>
      <p:ext uri="{BB962C8B-B14F-4D97-AF65-F5344CB8AC3E}">
        <p14:creationId xmlns:p14="http://schemas.microsoft.com/office/powerpoint/2010/main" val="39499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072E-F364-4AE1-B989-D3F2FFCE4439}"/>
              </a:ext>
            </a:extLst>
          </p:cNvPr>
          <p:cNvSpPr>
            <a:spLocks noGrp="1"/>
          </p:cNvSpPr>
          <p:nvPr>
            <p:ph type="title"/>
          </p:nvPr>
        </p:nvSpPr>
        <p:spPr>
          <a:xfrm>
            <a:off x="1524000" y="1029632"/>
            <a:ext cx="9144000" cy="781413"/>
          </a:xfrm>
        </p:spPr>
        <p:txBody>
          <a:bodyPr>
            <a:normAutofit/>
          </a:bodyPr>
          <a:lstStyle/>
          <a:p>
            <a:pPr algn="ctr"/>
            <a:r>
              <a:rPr lang="en-US" sz="3600" dirty="0">
                <a:solidFill>
                  <a:schemeClr val="accent2">
                    <a:lumMod val="75000"/>
                  </a:schemeClr>
                </a:solidFill>
                <a:latin typeface="Adobe Heiti Std R" panose="020B0400000000000000" pitchFamily="34" charset="-128"/>
                <a:ea typeface="Adobe Heiti Std R" panose="020B0400000000000000" pitchFamily="34" charset="-128"/>
              </a:rPr>
              <a:t>Project Budget</a:t>
            </a:r>
          </a:p>
        </p:txBody>
      </p:sp>
      <p:pic>
        <p:nvPicPr>
          <p:cNvPr id="5" name="Content Placeholder 4" descr="Table&#10;&#10;Description automatically generated">
            <a:extLst>
              <a:ext uri="{FF2B5EF4-FFF2-40B4-BE49-F238E27FC236}">
                <a16:creationId xmlns:a16="http://schemas.microsoft.com/office/drawing/2014/main" id="{20298F78-813D-4455-922D-CAAAB55637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811046"/>
            <a:ext cx="8969406" cy="4473868"/>
          </a:xfrm>
        </p:spPr>
      </p:pic>
    </p:spTree>
    <p:extLst>
      <p:ext uri="{BB962C8B-B14F-4D97-AF65-F5344CB8AC3E}">
        <p14:creationId xmlns:p14="http://schemas.microsoft.com/office/powerpoint/2010/main" val="2607860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93C93-56F4-40CE-A79E-C506A32D25A8}"/>
              </a:ext>
            </a:extLst>
          </p:cNvPr>
          <p:cNvSpPr>
            <a:spLocks noGrp="1"/>
          </p:cNvSpPr>
          <p:nvPr>
            <p:ph idx="1"/>
          </p:nvPr>
        </p:nvSpPr>
        <p:spPr>
          <a:xfrm>
            <a:off x="4350059" y="2965142"/>
            <a:ext cx="2911876" cy="793441"/>
          </a:xfrm>
        </p:spPr>
        <p:txBody>
          <a:bodyPr>
            <a:normAutofit/>
          </a:bodyPr>
          <a:lstStyle/>
          <a:p>
            <a:pPr marL="0" indent="0" algn="ctr">
              <a:buNone/>
            </a:pPr>
            <a:r>
              <a:rPr lang="en-US" sz="3600" dirty="0">
                <a:solidFill>
                  <a:schemeClr val="accent2">
                    <a:lumMod val="75000"/>
                  </a:schemeClr>
                </a:solidFill>
                <a:latin typeface="Adobe Heiti Std R" panose="020B0400000000000000" pitchFamily="34" charset="-128"/>
                <a:ea typeface="Adobe Heiti Std R" panose="020B0400000000000000" pitchFamily="34" charset="-128"/>
              </a:rPr>
              <a:t>Thank You !</a:t>
            </a:r>
          </a:p>
        </p:txBody>
      </p:sp>
    </p:spTree>
    <p:extLst>
      <p:ext uri="{BB962C8B-B14F-4D97-AF65-F5344CB8AC3E}">
        <p14:creationId xmlns:p14="http://schemas.microsoft.com/office/powerpoint/2010/main" val="418264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5F18A-35F5-4336-A1E4-1416957708A6}"/>
              </a:ext>
            </a:extLst>
          </p:cNvPr>
          <p:cNvSpPr>
            <a:spLocks noGrp="1"/>
          </p:cNvSpPr>
          <p:nvPr>
            <p:ph type="title"/>
          </p:nvPr>
        </p:nvSpPr>
        <p:spPr>
          <a:xfrm>
            <a:off x="1517904" y="1517903"/>
            <a:ext cx="4512858" cy="1345115"/>
          </a:xfrm>
        </p:spPr>
        <p:txBody>
          <a:bodyPr vert="horz" lIns="91440" tIns="45720" rIns="91440" bIns="45720" rtlCol="0">
            <a:normAutofit/>
          </a:bodyPr>
          <a:lstStyle/>
          <a:p>
            <a:pPr algn="ctr"/>
            <a:r>
              <a:rPr lang="en-US" dirty="0">
                <a:solidFill>
                  <a:schemeClr val="accent2">
                    <a:lumMod val="75000"/>
                  </a:schemeClr>
                </a:solidFill>
                <a:latin typeface="Adobe Heiti Std R" panose="020B0400000000000000" pitchFamily="34" charset="-128"/>
                <a:ea typeface="Adobe Heiti Std R" panose="020B0400000000000000" pitchFamily="34" charset="-128"/>
              </a:rPr>
              <a:t>Problem Description</a:t>
            </a:r>
          </a:p>
        </p:txBody>
      </p:sp>
      <p:sp>
        <p:nvSpPr>
          <p:cNvPr id="68" name="Content Placeholder 67">
            <a:extLst>
              <a:ext uri="{FF2B5EF4-FFF2-40B4-BE49-F238E27FC236}">
                <a16:creationId xmlns:a16="http://schemas.microsoft.com/office/drawing/2014/main" id="{CF3D0CBE-048C-4ABC-996B-10F091AC0A5F}"/>
              </a:ext>
            </a:extLst>
          </p:cNvPr>
          <p:cNvSpPr>
            <a:spLocks noGrp="1"/>
          </p:cNvSpPr>
          <p:nvPr>
            <p:ph idx="1"/>
          </p:nvPr>
        </p:nvSpPr>
        <p:spPr>
          <a:xfrm>
            <a:off x="1394079" y="3621969"/>
            <a:ext cx="4512857" cy="1601778"/>
          </a:xfrm>
        </p:spPr>
        <p:txBody>
          <a:bodyPr>
            <a:normAutofit/>
          </a:bodyPr>
          <a:lstStyle/>
          <a:p>
            <a:r>
              <a:rPr lang="en-US" dirty="0">
                <a:solidFill>
                  <a:schemeClr val="accent1">
                    <a:lumMod val="75000"/>
                  </a:schemeClr>
                </a:solidFill>
              </a:rPr>
              <a:t>Busy Lifestyle</a:t>
            </a:r>
          </a:p>
          <a:p>
            <a:r>
              <a:rPr lang="en-US" dirty="0">
                <a:solidFill>
                  <a:schemeClr val="accent1">
                    <a:lumMod val="75000"/>
                  </a:schemeClr>
                </a:solidFill>
              </a:rPr>
              <a:t>Forgetting to turn of the iron frequently</a:t>
            </a:r>
          </a:p>
        </p:txBody>
      </p:sp>
      <p:pic>
        <p:nvPicPr>
          <p:cNvPr id="6" name="WhatsApp Video 2021-06-15 at 22.22.12">
            <a:hlinkClick r:id="" action="ppaction://media"/>
            <a:extLst>
              <a:ext uri="{FF2B5EF4-FFF2-40B4-BE49-F238E27FC236}">
                <a16:creationId xmlns:a16="http://schemas.microsoft.com/office/drawing/2014/main" id="{E2416F49-3E97-4432-A504-36D2A13EA4D7}"/>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448550" y="978714"/>
            <a:ext cx="2728135" cy="2687520"/>
          </a:xfrm>
          <a:prstGeom prst="rect">
            <a:avLst/>
          </a:prstGeom>
        </p:spPr>
      </p:pic>
      <p:pic>
        <p:nvPicPr>
          <p:cNvPr id="26" name="Content Placeholder 25" descr="A picture containing text, person, sign&#10;&#10;Description automatically generated">
            <a:extLst>
              <a:ext uri="{FF2B5EF4-FFF2-40B4-BE49-F238E27FC236}">
                <a16:creationId xmlns:a16="http://schemas.microsoft.com/office/drawing/2014/main" id="{5BDF4718-D58B-4BA4-8C13-B5F78F0954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8882" y="4007689"/>
            <a:ext cx="2797803" cy="2091358"/>
          </a:xfrm>
          <a:prstGeom prst="rect">
            <a:avLst/>
          </a:prstGeom>
        </p:spPr>
      </p:pic>
    </p:spTree>
    <p:extLst>
      <p:ext uri="{BB962C8B-B14F-4D97-AF65-F5344CB8AC3E}">
        <p14:creationId xmlns:p14="http://schemas.microsoft.com/office/powerpoint/2010/main" val="34218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92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Rectangle 140">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6848-441E-4001-A7DF-3DB2F1AFAC18}"/>
              </a:ext>
            </a:extLst>
          </p:cNvPr>
          <p:cNvSpPr>
            <a:spLocks noGrp="1"/>
          </p:cNvSpPr>
          <p:nvPr>
            <p:ph type="title"/>
          </p:nvPr>
        </p:nvSpPr>
        <p:spPr>
          <a:xfrm>
            <a:off x="1517904" y="1517903"/>
            <a:ext cx="4512858" cy="1345115"/>
          </a:xfrm>
        </p:spPr>
        <p:txBody>
          <a:bodyPr>
            <a:normAutofit/>
          </a:bodyPr>
          <a:lstStyle/>
          <a:p>
            <a:r>
              <a:rPr lang="en-US">
                <a:latin typeface="Amasis MT Pro" panose="02040504050005020304" pitchFamily="18" charset="0"/>
              </a:rPr>
              <a:t>Product Idea Validation</a:t>
            </a:r>
          </a:p>
        </p:txBody>
      </p:sp>
      <p:sp>
        <p:nvSpPr>
          <p:cNvPr id="3" name="Content Placeholder 2">
            <a:extLst>
              <a:ext uri="{FF2B5EF4-FFF2-40B4-BE49-F238E27FC236}">
                <a16:creationId xmlns:a16="http://schemas.microsoft.com/office/drawing/2014/main" id="{BC67FEDF-F96F-45FA-9C3B-070A3FD0F351}"/>
              </a:ext>
            </a:extLst>
          </p:cNvPr>
          <p:cNvSpPr>
            <a:spLocks noGrp="1"/>
          </p:cNvSpPr>
          <p:nvPr>
            <p:ph idx="1"/>
          </p:nvPr>
        </p:nvSpPr>
        <p:spPr>
          <a:xfrm>
            <a:off x="1517904" y="2970222"/>
            <a:ext cx="4512857" cy="3128825"/>
          </a:xfrm>
        </p:spPr>
        <p:txBody>
          <a:bodyPr>
            <a:normAutofit/>
          </a:bodyPr>
          <a:lstStyle/>
          <a:p>
            <a:r>
              <a:rPr lang="en-US" dirty="0"/>
              <a:t>With a survey we were able to verify that our product is a need.</a:t>
            </a:r>
          </a:p>
          <a:p>
            <a:r>
              <a:rPr lang="en-US" dirty="0"/>
              <a:t>Survey results</a:t>
            </a:r>
          </a:p>
          <a:p>
            <a:endParaRPr lang="en-US" dirty="0"/>
          </a:p>
        </p:txBody>
      </p:sp>
      <p:pic>
        <p:nvPicPr>
          <p:cNvPr id="1026" name="Picture 2" descr="Forms response chart. Question title: Does your current domestic iron automatically turn off completely(without turn on again) after inactivity ?. Number of responses: 40 responses.">
            <a:extLst>
              <a:ext uri="{FF2B5EF4-FFF2-40B4-BE49-F238E27FC236}">
                <a16:creationId xmlns:a16="http://schemas.microsoft.com/office/drawing/2014/main" id="{F82A362B-49F0-4296-A0FA-AB6F6DAC91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7999" y="1724043"/>
            <a:ext cx="3839571" cy="17374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s response chart. Question title: Have you ever forgotten to switch off the iron after ironing ?. Number of responses: 40 responses.">
            <a:extLst>
              <a:ext uri="{FF2B5EF4-FFF2-40B4-BE49-F238E27FC236}">
                <a16:creationId xmlns:a16="http://schemas.microsoft.com/office/drawing/2014/main" id="{2248C9A9-2325-42BF-9AD3-7708B888F85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57998" y="4228362"/>
            <a:ext cx="3839571" cy="1612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45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5" name="Rectangle 191">
            <a:extLst>
              <a:ext uri="{FF2B5EF4-FFF2-40B4-BE49-F238E27FC236}">
                <a16:creationId xmlns:a16="http://schemas.microsoft.com/office/drawing/2014/main" id="{675AF5A1-4884-4FBA-B1BB-80A2939EA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867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066" name="Rectangle 192">
            <a:extLst>
              <a:ext uri="{FF2B5EF4-FFF2-40B4-BE49-F238E27FC236}">
                <a16:creationId xmlns:a16="http://schemas.microsoft.com/office/drawing/2014/main" id="{5A8C16DA-E452-4500-B803-5D451BB09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57238"/>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Forms response chart. Question title: Maximum time duration you keep your iron inactive while ironing (i.e. normal time gap between placing the ironed cloth and taking a new one to iron ). Number of responses: 40 responses.">
            <a:extLst>
              <a:ext uri="{FF2B5EF4-FFF2-40B4-BE49-F238E27FC236}">
                <a16:creationId xmlns:a16="http://schemas.microsoft.com/office/drawing/2014/main" id="{56856F51-863D-47AB-A401-1B27ED9918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5467" y="2449206"/>
            <a:ext cx="4309533" cy="195006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Forms response chart. Question title: We are plaining to design a device to turn off your iron completely(without turn on again) after inactivity of some time which can set to your current iron. Are you willing to buy that ?. Number of responses: 40 responses.">
            <a:extLst>
              <a:ext uri="{FF2B5EF4-FFF2-40B4-BE49-F238E27FC236}">
                <a16:creationId xmlns:a16="http://schemas.microsoft.com/office/drawing/2014/main" id="{DB23DE55-DBDF-4338-BED1-2A71D9D973E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7000" y="2449206"/>
            <a:ext cx="4309532" cy="19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942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1F5-A83F-4A1A-A1F5-1D924DA69FA1}"/>
              </a:ext>
            </a:extLst>
          </p:cNvPr>
          <p:cNvSpPr>
            <a:spLocks noGrp="1"/>
          </p:cNvSpPr>
          <p:nvPr>
            <p:ph type="title"/>
          </p:nvPr>
        </p:nvSpPr>
        <p:spPr>
          <a:xfrm>
            <a:off x="1517904" y="1304839"/>
            <a:ext cx="9144000" cy="843556"/>
          </a:xfrm>
        </p:spPr>
        <p:txBody>
          <a:bodyPr>
            <a:normAutofit/>
          </a:bodyPr>
          <a:lstStyle/>
          <a:p>
            <a:pPr algn="ctr"/>
            <a:r>
              <a:rPr lang="en-US" sz="3600" dirty="0">
                <a:solidFill>
                  <a:schemeClr val="accent2">
                    <a:lumMod val="75000"/>
                  </a:schemeClr>
                </a:solidFill>
                <a:latin typeface="Adobe Heiti Std R" panose="020B0400000000000000" pitchFamily="34" charset="-128"/>
                <a:ea typeface="Adobe Heiti Std R" panose="020B0400000000000000" pitchFamily="34" charset="-128"/>
              </a:rPr>
              <a:t>Technical Specifications</a:t>
            </a:r>
          </a:p>
        </p:txBody>
      </p:sp>
      <p:sp>
        <p:nvSpPr>
          <p:cNvPr id="3" name="Content Placeholder 2">
            <a:extLst>
              <a:ext uri="{FF2B5EF4-FFF2-40B4-BE49-F238E27FC236}">
                <a16:creationId xmlns:a16="http://schemas.microsoft.com/office/drawing/2014/main" id="{35B5387D-C78D-4EBE-B45C-E97DB2B8D53F}"/>
              </a:ext>
            </a:extLst>
          </p:cNvPr>
          <p:cNvSpPr>
            <a:spLocks noGrp="1"/>
          </p:cNvSpPr>
          <p:nvPr>
            <p:ph idx="1"/>
          </p:nvPr>
        </p:nvSpPr>
        <p:spPr>
          <a:xfrm>
            <a:off x="1517904" y="2210540"/>
            <a:ext cx="9144000" cy="3888508"/>
          </a:xfrm>
        </p:spPr>
        <p:txBody>
          <a:bodyPr/>
          <a:lstStyle/>
          <a:p>
            <a:r>
              <a:rPr lang="en-US" dirty="0"/>
              <a:t>Operating Voltage 230V- 240V</a:t>
            </a:r>
          </a:p>
          <a:p>
            <a:r>
              <a:rPr lang="en-US" dirty="0"/>
              <a:t>Warranty time period is 1 year</a:t>
            </a:r>
          </a:p>
        </p:txBody>
      </p:sp>
    </p:spTree>
    <p:extLst>
      <p:ext uri="{BB962C8B-B14F-4D97-AF65-F5344CB8AC3E}">
        <p14:creationId xmlns:p14="http://schemas.microsoft.com/office/powerpoint/2010/main" val="20113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E31B14-D2FF-4634-BA05-71E0775B8852}"/>
              </a:ext>
            </a:extLst>
          </p:cNvPr>
          <p:cNvSpPr>
            <a:spLocks noGrp="1"/>
          </p:cNvSpPr>
          <p:nvPr>
            <p:ph type="title"/>
          </p:nvPr>
        </p:nvSpPr>
        <p:spPr>
          <a:xfrm>
            <a:off x="1517904" y="1517904"/>
            <a:ext cx="9144000" cy="737024"/>
          </a:xfrm>
        </p:spPr>
        <p:txBody>
          <a:bodyPr/>
          <a:lstStyle/>
          <a:p>
            <a:pPr algn="ctr"/>
            <a:r>
              <a:rPr lang="en-US" dirty="0">
                <a:solidFill>
                  <a:schemeClr val="accent2">
                    <a:lumMod val="75000"/>
                  </a:schemeClr>
                </a:solidFill>
                <a:latin typeface="Adobe Heiti Std R" panose="020B0400000000000000" pitchFamily="34" charset="-128"/>
                <a:ea typeface="Adobe Heiti Std R" panose="020B0400000000000000" pitchFamily="34" charset="-128"/>
              </a:rPr>
              <a:t>Product</a:t>
            </a:r>
            <a:r>
              <a:rPr lang="en-US" dirty="0">
                <a:latin typeface="Adobe Heiti Std R" panose="020B0400000000000000" pitchFamily="34" charset="-128"/>
                <a:ea typeface="Adobe Heiti Std R" panose="020B0400000000000000" pitchFamily="34" charset="-128"/>
              </a:rPr>
              <a:t> </a:t>
            </a:r>
            <a:r>
              <a:rPr lang="en-US" dirty="0">
                <a:solidFill>
                  <a:schemeClr val="accent2">
                    <a:lumMod val="75000"/>
                  </a:schemeClr>
                </a:solidFill>
                <a:latin typeface="Adobe Heiti Std R" panose="020B0400000000000000" pitchFamily="34" charset="-128"/>
                <a:ea typeface="Adobe Heiti Std R" panose="020B0400000000000000" pitchFamily="34" charset="-128"/>
              </a:rPr>
              <a:t>Architecture</a:t>
            </a:r>
          </a:p>
        </p:txBody>
      </p:sp>
      <p:pic>
        <p:nvPicPr>
          <p:cNvPr id="7" name="Content Placeholder 6">
            <a:extLst>
              <a:ext uri="{FF2B5EF4-FFF2-40B4-BE49-F238E27FC236}">
                <a16:creationId xmlns:a16="http://schemas.microsoft.com/office/drawing/2014/main" id="{25A58E2B-E2AA-4E76-9938-74102150BC4B}"/>
              </a:ext>
            </a:extLst>
          </p:cNvPr>
          <p:cNvPicPr>
            <a:picLocks noGrp="1" noChangeAspect="1"/>
          </p:cNvPicPr>
          <p:nvPr>
            <p:ph idx="1"/>
          </p:nvPr>
        </p:nvPicPr>
        <p:blipFill>
          <a:blip r:embed="rId2"/>
          <a:stretch>
            <a:fillRect/>
          </a:stretch>
        </p:blipFill>
        <p:spPr>
          <a:xfrm>
            <a:off x="2754022" y="2387566"/>
            <a:ext cx="6671256" cy="3508443"/>
          </a:xfrm>
        </p:spPr>
      </p:pic>
    </p:spTree>
    <p:extLst>
      <p:ext uri="{BB962C8B-B14F-4D97-AF65-F5344CB8AC3E}">
        <p14:creationId xmlns:p14="http://schemas.microsoft.com/office/powerpoint/2010/main" val="1123205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EDD48-C5BA-47F9-9D41-CDC2BCFBBC78}"/>
              </a:ext>
            </a:extLst>
          </p:cNvPr>
          <p:cNvSpPr>
            <a:spLocks noGrp="1"/>
          </p:cNvSpPr>
          <p:nvPr>
            <p:ph type="title"/>
          </p:nvPr>
        </p:nvSpPr>
        <p:spPr>
          <a:xfrm>
            <a:off x="1524000" y="958611"/>
            <a:ext cx="9144000" cy="843556"/>
          </a:xfrm>
        </p:spPr>
        <p:txBody>
          <a:bodyPr/>
          <a:lstStyle/>
          <a:p>
            <a:pPr algn="ctr"/>
            <a:r>
              <a:rPr lang="en-US" dirty="0">
                <a:solidFill>
                  <a:schemeClr val="accent2">
                    <a:lumMod val="75000"/>
                  </a:schemeClr>
                </a:solidFill>
                <a:latin typeface="Adobe Heiti Std R" panose="020B0400000000000000" pitchFamily="34" charset="-128"/>
                <a:ea typeface="Adobe Heiti Std R" panose="020B0400000000000000" pitchFamily="34" charset="-128"/>
              </a:rPr>
              <a:t>Schematic Diagram</a:t>
            </a:r>
          </a:p>
        </p:txBody>
      </p:sp>
      <p:pic>
        <p:nvPicPr>
          <p:cNvPr id="5" name="Content Placeholder 4" descr="Diagram, schematic&#10;&#10;Description automatically generated">
            <a:extLst>
              <a:ext uri="{FF2B5EF4-FFF2-40B4-BE49-F238E27FC236}">
                <a16:creationId xmlns:a16="http://schemas.microsoft.com/office/drawing/2014/main" id="{F7C4F368-7727-4B45-AF1B-9AF89BCC9D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965" y="1899821"/>
            <a:ext cx="8131945" cy="4572001"/>
          </a:xfrm>
        </p:spPr>
      </p:pic>
    </p:spTree>
    <p:extLst>
      <p:ext uri="{BB962C8B-B14F-4D97-AF65-F5344CB8AC3E}">
        <p14:creationId xmlns:p14="http://schemas.microsoft.com/office/powerpoint/2010/main" val="29925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3D698-7C81-4DE4-9EE0-227E890CC81C}"/>
              </a:ext>
            </a:extLst>
          </p:cNvPr>
          <p:cNvSpPr>
            <a:spLocks noGrp="1"/>
          </p:cNvSpPr>
          <p:nvPr>
            <p:ph type="title"/>
          </p:nvPr>
        </p:nvSpPr>
        <p:spPr>
          <a:xfrm>
            <a:off x="762000" y="1148536"/>
            <a:ext cx="10668000" cy="964078"/>
          </a:xfrm>
        </p:spPr>
        <p:txBody>
          <a:bodyPr vert="horz" lIns="91440" tIns="45720" rIns="91440" bIns="45720" rtlCol="0" anchor="b">
            <a:normAutofit/>
          </a:bodyPr>
          <a:lstStyle/>
          <a:p>
            <a:pPr algn="ctr"/>
            <a:r>
              <a:rPr lang="en-US" sz="4800" dirty="0">
                <a:solidFill>
                  <a:schemeClr val="accent2">
                    <a:lumMod val="75000"/>
                  </a:schemeClr>
                </a:solidFill>
                <a:latin typeface="Adobe Heiti Std R" panose="020B0400000000000000" pitchFamily="34" charset="-128"/>
                <a:ea typeface="Adobe Heiti Std R" panose="020B0400000000000000" pitchFamily="34" charset="-128"/>
              </a:rPr>
              <a:t>PCB design</a:t>
            </a:r>
          </a:p>
        </p:txBody>
      </p:sp>
      <p:pic>
        <p:nvPicPr>
          <p:cNvPr id="5" name="Content Placeholder 4" descr="A picture containing text, electronics, circuit&#10;&#10;Description automatically generated">
            <a:extLst>
              <a:ext uri="{FF2B5EF4-FFF2-40B4-BE49-F238E27FC236}">
                <a16:creationId xmlns:a16="http://schemas.microsoft.com/office/drawing/2014/main" id="{519A3469-77C4-4243-BC03-A61EC9148F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6300" y="2871566"/>
            <a:ext cx="3898777" cy="3002059"/>
          </a:xfrm>
          <a:prstGeom prst="rect">
            <a:avLst/>
          </a:prstGeom>
        </p:spPr>
      </p:pic>
      <p:pic>
        <p:nvPicPr>
          <p:cNvPr id="11" name="Picture 10" descr="A picture containing text, electronics&#10;&#10;Description automatically generated">
            <a:extLst>
              <a:ext uri="{FF2B5EF4-FFF2-40B4-BE49-F238E27FC236}">
                <a16:creationId xmlns:a16="http://schemas.microsoft.com/office/drawing/2014/main" id="{CEC4BB39-7AE6-43AA-8875-C3C31A371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498" y="2921942"/>
            <a:ext cx="4074847" cy="2952185"/>
          </a:xfrm>
          <a:prstGeom prst="rect">
            <a:avLst/>
          </a:prstGeom>
        </p:spPr>
      </p:pic>
    </p:spTree>
    <p:extLst>
      <p:ext uri="{BB962C8B-B14F-4D97-AF65-F5344CB8AC3E}">
        <p14:creationId xmlns:p14="http://schemas.microsoft.com/office/powerpoint/2010/main" val="106626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BE67C1-6C79-4682-BBA2-03C3D0668D30}"/>
              </a:ext>
            </a:extLst>
          </p:cNvPr>
          <p:cNvSpPr>
            <a:spLocks noGrp="1"/>
          </p:cNvSpPr>
          <p:nvPr>
            <p:ph type="title"/>
          </p:nvPr>
        </p:nvSpPr>
        <p:spPr>
          <a:xfrm>
            <a:off x="762000" y="1148536"/>
            <a:ext cx="10668000" cy="964078"/>
          </a:xfrm>
        </p:spPr>
        <p:txBody>
          <a:bodyPr vert="horz" lIns="91440" tIns="45720" rIns="91440" bIns="45720" rtlCol="0" anchor="b">
            <a:normAutofit/>
          </a:bodyPr>
          <a:lstStyle/>
          <a:p>
            <a:pPr algn="ctr"/>
            <a:r>
              <a:rPr lang="en-US" sz="4800" dirty="0">
                <a:solidFill>
                  <a:schemeClr val="accent2">
                    <a:lumMod val="75000"/>
                  </a:schemeClr>
                </a:solidFill>
                <a:latin typeface="Adobe Heiti Std R" panose="020B0400000000000000" pitchFamily="34" charset="-128"/>
                <a:ea typeface="Adobe Heiti Std R" panose="020B0400000000000000" pitchFamily="34" charset="-128"/>
              </a:rPr>
              <a:t>Enclosure Design</a:t>
            </a:r>
          </a:p>
        </p:txBody>
      </p:sp>
      <p:pic>
        <p:nvPicPr>
          <p:cNvPr id="5" name="Content Placeholder 4" descr="A picture containing text, electronics, clock&#10;&#10;Description automatically generated">
            <a:extLst>
              <a:ext uri="{FF2B5EF4-FFF2-40B4-BE49-F238E27FC236}">
                <a16:creationId xmlns:a16="http://schemas.microsoft.com/office/drawing/2014/main" id="{7294FF8F-D734-463F-B002-5299E39E06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024" y="2884805"/>
            <a:ext cx="2687007" cy="3106367"/>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E54E2D23-556F-4B44-82D0-340E239BD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061" y="2884805"/>
            <a:ext cx="3385686" cy="3106367"/>
          </a:xfrm>
          <a:prstGeom prst="rect">
            <a:avLst/>
          </a:prstGeom>
        </p:spPr>
      </p:pic>
    </p:spTree>
    <p:extLst>
      <p:ext uri="{BB962C8B-B14F-4D97-AF65-F5344CB8AC3E}">
        <p14:creationId xmlns:p14="http://schemas.microsoft.com/office/powerpoint/2010/main" val="1373296691"/>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C2031"/>
      </a:dk2>
      <a:lt2>
        <a:srgbClr val="F0F3F1"/>
      </a:lt2>
      <a:accent1>
        <a:srgbClr val="DD3397"/>
      </a:accent1>
      <a:accent2>
        <a:srgbClr val="CA21CB"/>
      </a:accent2>
      <a:accent3>
        <a:srgbClr val="9533DD"/>
      </a:accent3>
      <a:accent4>
        <a:srgbClr val="4A31CF"/>
      </a:accent4>
      <a:accent5>
        <a:srgbClr val="335FDD"/>
      </a:accent5>
      <a:accent6>
        <a:srgbClr val="2194CB"/>
      </a:accent6>
      <a:hlink>
        <a:srgbClr val="3F4B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1FB9BF68C5E545AB09B937C50ADA79" ma:contentTypeVersion="4" ma:contentTypeDescription="Create a new document." ma:contentTypeScope="" ma:versionID="53b2b655626cbd89dae2d4abad034209">
  <xsd:schema xmlns:xsd="http://www.w3.org/2001/XMLSchema" xmlns:xs="http://www.w3.org/2001/XMLSchema" xmlns:p="http://schemas.microsoft.com/office/2006/metadata/properties" xmlns:ns3="d1494926-d239-4e08-8c51-e9b30ae236e1" targetNamespace="http://schemas.microsoft.com/office/2006/metadata/properties" ma:root="true" ma:fieldsID="ef2d97606ea2be6a952c46be3dd2bac8" ns3:_="">
    <xsd:import namespace="d1494926-d239-4e08-8c51-e9b30ae236e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494926-d239-4e08-8c51-e9b30ae236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7A9825-3C54-4E03-BA0E-37C23C8BC88E}">
  <ds:schemaRefs>
    <ds:schemaRef ds:uri="http://purl.org/dc/dcmitype/"/>
    <ds:schemaRef ds:uri="http://purl.org/dc/elements/1.1/"/>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d1494926-d239-4e08-8c51-e9b30ae236e1"/>
  </ds:schemaRefs>
</ds:datastoreItem>
</file>

<file path=customXml/itemProps2.xml><?xml version="1.0" encoding="utf-8"?>
<ds:datastoreItem xmlns:ds="http://schemas.openxmlformats.org/officeDocument/2006/customXml" ds:itemID="{0E7BA5B3-691D-4EB5-989C-1961784A820B}">
  <ds:schemaRefs>
    <ds:schemaRef ds:uri="http://schemas.microsoft.com/sharepoint/v3/contenttype/forms"/>
  </ds:schemaRefs>
</ds:datastoreItem>
</file>

<file path=customXml/itemProps3.xml><?xml version="1.0" encoding="utf-8"?>
<ds:datastoreItem xmlns:ds="http://schemas.openxmlformats.org/officeDocument/2006/customXml" ds:itemID="{98213CF7-5734-484C-94D0-D5B98A9B25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494926-d239-4e08-8c51-e9b30ae236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151</TotalTime>
  <Words>69</Words>
  <Application>Microsoft Office PowerPoint</Application>
  <PresentationFormat>Widescreen</PresentationFormat>
  <Paragraphs>18</Paragraphs>
  <Slides>11</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Adobe Heiti Std R</vt:lpstr>
      <vt:lpstr>Aharoni</vt:lpstr>
      <vt:lpstr>Amasis MT Pro</vt:lpstr>
      <vt:lpstr>Arial</vt:lpstr>
      <vt:lpstr>Avenir Next LT Pro</vt:lpstr>
      <vt:lpstr>Bodoni MT Black</vt:lpstr>
      <vt:lpstr>PrismaticVTI</vt:lpstr>
      <vt:lpstr>EN1070  Electronic Product Design and Manufacture</vt:lpstr>
      <vt:lpstr>Problem Description</vt:lpstr>
      <vt:lpstr>Product Idea Validation</vt:lpstr>
      <vt:lpstr>PowerPoint Presentation</vt:lpstr>
      <vt:lpstr>Technical Specifications</vt:lpstr>
      <vt:lpstr>Product Architecture</vt:lpstr>
      <vt:lpstr>Schematic Diagram</vt:lpstr>
      <vt:lpstr>PCB design</vt:lpstr>
      <vt:lpstr>Enclosure Design</vt:lpstr>
      <vt:lpstr>Project Budget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EN1070  Electronic Product Design and Manufacure</dc:title>
  <dc:creator>Battagodage Udayantha</dc:creator>
  <cp:lastModifiedBy>Battagodage Udayantha</cp:lastModifiedBy>
  <cp:revision>4</cp:revision>
  <dcterms:created xsi:type="dcterms:W3CDTF">2021-06-14T17:05:31Z</dcterms:created>
  <dcterms:modified xsi:type="dcterms:W3CDTF">2021-06-15T18:28:03Z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0x0101008C1FB9BF68C5E545AB09B937C50ADA79</vt:lpwstr>
  </property>
</Properties>
</file>