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1DA1EB4-86EE-4076-923C-8407DEC5E0E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22BC699-1D69-4474-BBC6-D7F1F4771F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16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EB4-86EE-4076-923C-8407DEC5E0E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C699-1D69-4474-BBC6-D7F1F4771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3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EB4-86EE-4076-923C-8407DEC5E0E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C699-1D69-4474-BBC6-D7F1F4771F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903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EB4-86EE-4076-923C-8407DEC5E0E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C699-1D69-4474-BBC6-D7F1F4771F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06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EB4-86EE-4076-923C-8407DEC5E0E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C699-1D69-4474-BBC6-D7F1F4771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520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EB4-86EE-4076-923C-8407DEC5E0E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C699-1D69-4474-BBC6-D7F1F4771F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495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EB4-86EE-4076-923C-8407DEC5E0E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C699-1D69-4474-BBC6-D7F1F4771F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5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EB4-86EE-4076-923C-8407DEC5E0E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C699-1D69-4474-BBC6-D7F1F4771F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124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EB4-86EE-4076-923C-8407DEC5E0E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C699-1D69-4474-BBC6-D7F1F4771F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20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EB4-86EE-4076-923C-8407DEC5E0E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C699-1D69-4474-BBC6-D7F1F4771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8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EB4-86EE-4076-923C-8407DEC5E0E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C699-1D69-4474-BBC6-D7F1F4771F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27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EB4-86EE-4076-923C-8407DEC5E0E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C699-1D69-4474-BBC6-D7F1F4771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3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EB4-86EE-4076-923C-8407DEC5E0E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C699-1D69-4474-BBC6-D7F1F4771F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99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EB4-86EE-4076-923C-8407DEC5E0E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C699-1D69-4474-BBC6-D7F1F4771F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57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EB4-86EE-4076-923C-8407DEC5E0E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C699-1D69-4474-BBC6-D7F1F4771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3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EB4-86EE-4076-923C-8407DEC5E0E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C699-1D69-4474-BBC6-D7F1F4771F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EB4-86EE-4076-923C-8407DEC5E0E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C699-1D69-4474-BBC6-D7F1F4771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2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DA1EB4-86EE-4076-923C-8407DEC5E0E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2BC699-1D69-4474-BBC6-D7F1F4771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7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E62D8-EB5B-4AB8-817F-A45EBA566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6000" dirty="0">
                <a:latin typeface="+mn-ea"/>
                <a:ea typeface="+mn-ea"/>
              </a:rPr>
              <a:t>论文成果讨论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EF3B73-F698-4BC6-B828-386FD4D43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健康拍立得组</a:t>
            </a:r>
            <a:r>
              <a:rPr lang="en-US" altLang="zh-CN" dirty="0"/>
              <a:t>-</a:t>
            </a:r>
            <a:r>
              <a:rPr lang="zh-CN" altLang="en-US" dirty="0"/>
              <a:t>负责人：丁磊</a:t>
            </a:r>
          </a:p>
        </p:txBody>
      </p:sp>
    </p:spTree>
    <p:extLst>
      <p:ext uri="{BB962C8B-B14F-4D97-AF65-F5344CB8AC3E}">
        <p14:creationId xmlns:p14="http://schemas.microsoft.com/office/powerpoint/2010/main" val="235248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F11386F-D122-4F03-95FA-F30C9027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65" y="587685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以成电硕士研究生毕业论文</a:t>
            </a:r>
            <a:r>
              <a:rPr lang="en-US" altLang="zh-CN" dirty="0"/>
              <a:t>《</a:t>
            </a:r>
            <a:r>
              <a:rPr lang="zh-CN" altLang="en-US" dirty="0"/>
              <a:t>基于深度学习的菜品图像分类方法研究</a:t>
            </a:r>
            <a:r>
              <a:rPr lang="en-US" altLang="zh-CN" dirty="0"/>
              <a:t>》</a:t>
            </a:r>
            <a:r>
              <a:rPr lang="zh-CN" altLang="en-US" dirty="0"/>
              <a:t>为例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F687918-90E4-46EB-B414-D6EAA22A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236" y="2299447"/>
            <a:ext cx="8534400" cy="3615267"/>
          </a:xfrm>
        </p:spPr>
        <p:txBody>
          <a:bodyPr/>
          <a:lstStyle/>
          <a:p>
            <a:r>
              <a:rPr lang="zh-CN" altLang="en-US" sz="2800" dirty="0"/>
              <a:t>部分主要算法：多尺度思想的识别方法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/>
              <a:t>	1. </a:t>
            </a:r>
            <a:r>
              <a:rPr lang="zh-CN" altLang="en-US" sz="2400" dirty="0"/>
              <a:t>基础的识别框架算法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2.</a:t>
            </a:r>
            <a:r>
              <a:rPr lang="zh-CN" altLang="en-US" sz="2400" dirty="0"/>
              <a:t>多尺度带来的特征谱图融合方法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2.1 </a:t>
            </a:r>
            <a:r>
              <a:rPr lang="zh-CN" altLang="en-US" sz="2400" dirty="0"/>
              <a:t>卷积核膨胀技术（</a:t>
            </a:r>
            <a:r>
              <a:rPr lang="en-US" altLang="zh-CN" sz="2400" dirty="0"/>
              <a:t>dilation)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410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A3BE16-8196-4FC2-B049-7334A2ED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1695"/>
            <a:ext cx="8596668" cy="1320800"/>
          </a:xfrm>
        </p:spPr>
        <p:txBody>
          <a:bodyPr/>
          <a:lstStyle/>
          <a:p>
            <a:r>
              <a:rPr lang="en-US" altLang="zh-CN" dirty="0"/>
              <a:t>   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4FF86F7-EBAF-4B84-81B1-937073DE28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24" y="2555152"/>
            <a:ext cx="6186651" cy="3123164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0AB8CB-01F5-4DCD-9831-A0F0DA550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2834" y="2650981"/>
            <a:ext cx="3722335" cy="3129250"/>
          </a:xfrm>
        </p:spPr>
        <p:txBody>
          <a:bodyPr/>
          <a:lstStyle/>
          <a:p>
            <a:r>
              <a:rPr lang="zh-CN" altLang="en-US" dirty="0"/>
              <a:t>右图是本项目目前使用的基础框架，由于算法暂未完全确定，所以框架也待定。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E91F8A-39B9-4917-BEBB-146D4B7A595D}"/>
              </a:ext>
            </a:extLst>
          </p:cNvPr>
          <p:cNvSpPr/>
          <p:nvPr/>
        </p:nvSpPr>
        <p:spPr>
          <a:xfrm>
            <a:off x="1813740" y="992095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机器学习的基础识别框架</a:t>
            </a:r>
          </a:p>
        </p:txBody>
      </p:sp>
    </p:spTree>
    <p:extLst>
      <p:ext uri="{BB962C8B-B14F-4D97-AF65-F5344CB8AC3E}">
        <p14:creationId xmlns:p14="http://schemas.microsoft.com/office/powerpoint/2010/main" val="188552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B79429C-B7D0-48B8-B7FA-A52C2799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601" y="523439"/>
            <a:ext cx="8534400" cy="15070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机器学习中的卷积运算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FFC7B36A-B1DE-4E38-8B0F-6E8C270F3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255300"/>
              </p:ext>
            </p:extLst>
          </p:nvPr>
        </p:nvGraphicFramePr>
        <p:xfrm>
          <a:off x="1634471" y="2030506"/>
          <a:ext cx="8534405" cy="389955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06881">
                  <a:extLst>
                    <a:ext uri="{9D8B030D-6E8A-4147-A177-3AD203B41FA5}">
                      <a16:colId xmlns:a16="http://schemas.microsoft.com/office/drawing/2014/main" val="4239705949"/>
                    </a:ext>
                  </a:extLst>
                </a:gridCol>
                <a:gridCol w="1706881">
                  <a:extLst>
                    <a:ext uri="{9D8B030D-6E8A-4147-A177-3AD203B41FA5}">
                      <a16:colId xmlns:a16="http://schemas.microsoft.com/office/drawing/2014/main" val="2488667268"/>
                    </a:ext>
                  </a:extLst>
                </a:gridCol>
                <a:gridCol w="1706881">
                  <a:extLst>
                    <a:ext uri="{9D8B030D-6E8A-4147-A177-3AD203B41FA5}">
                      <a16:colId xmlns:a16="http://schemas.microsoft.com/office/drawing/2014/main" val="60249438"/>
                    </a:ext>
                  </a:extLst>
                </a:gridCol>
                <a:gridCol w="1706881">
                  <a:extLst>
                    <a:ext uri="{9D8B030D-6E8A-4147-A177-3AD203B41FA5}">
                      <a16:colId xmlns:a16="http://schemas.microsoft.com/office/drawing/2014/main" val="2278537583"/>
                    </a:ext>
                  </a:extLst>
                </a:gridCol>
                <a:gridCol w="1706881">
                  <a:extLst>
                    <a:ext uri="{9D8B030D-6E8A-4147-A177-3AD203B41FA5}">
                      <a16:colId xmlns:a16="http://schemas.microsoft.com/office/drawing/2014/main" val="3174992521"/>
                    </a:ext>
                  </a:extLst>
                </a:gridCol>
              </a:tblGrid>
              <a:tr h="779911">
                <a:tc>
                  <a:txBody>
                    <a:bodyPr/>
                    <a:lstStyle/>
                    <a:p>
                      <a:r>
                        <a:rPr lang="en-US" altLang="zh-CN" dirty="0"/>
                        <a:t>w1</a:t>
                      </a:r>
                      <a:endParaRPr lang="zh-CN" altLang="en-US" dirty="0"/>
                    </a:p>
                  </a:txBody>
                  <a:tcPr marL="157054" marR="157054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 marL="157054" marR="157054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w3</a:t>
                      </a:r>
                      <a:endParaRPr lang="zh-CN" altLang="en-US" dirty="0"/>
                    </a:p>
                  </a:txBody>
                  <a:tcPr marL="157054" marR="157054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w4</a:t>
                      </a:r>
                      <a:endParaRPr lang="zh-CN" altLang="en-US" dirty="0"/>
                    </a:p>
                  </a:txBody>
                  <a:tcPr marL="157054" marR="157054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w5</a:t>
                      </a:r>
                      <a:endParaRPr lang="zh-CN" altLang="en-US" dirty="0"/>
                    </a:p>
                  </a:txBody>
                  <a:tcPr marL="157054" marR="157054"/>
                </a:tc>
                <a:extLst>
                  <a:ext uri="{0D108BD9-81ED-4DB2-BD59-A6C34878D82A}">
                    <a16:rowId xmlns:a16="http://schemas.microsoft.com/office/drawing/2014/main" val="3709659682"/>
                  </a:ext>
                </a:extLst>
              </a:tr>
              <a:tr h="779911">
                <a:tc>
                  <a:txBody>
                    <a:bodyPr/>
                    <a:lstStyle/>
                    <a:p>
                      <a:r>
                        <a:rPr lang="en-US" altLang="zh-CN" dirty="0"/>
                        <a:t>q1</a:t>
                      </a:r>
                      <a:endParaRPr lang="zh-CN" altLang="en-US" dirty="0"/>
                    </a:p>
                  </a:txBody>
                  <a:tcPr marL="157054" marR="157054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q2</a:t>
                      </a:r>
                      <a:endParaRPr lang="zh-CN" altLang="en-US" dirty="0"/>
                    </a:p>
                  </a:txBody>
                  <a:tcPr marL="157054" marR="157054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q3</a:t>
                      </a:r>
                      <a:endParaRPr lang="zh-CN" altLang="en-US" dirty="0"/>
                    </a:p>
                  </a:txBody>
                  <a:tcPr marL="157054" marR="157054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q4</a:t>
                      </a:r>
                      <a:endParaRPr lang="zh-CN" altLang="en-US" dirty="0"/>
                    </a:p>
                  </a:txBody>
                  <a:tcPr marL="157054" marR="157054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q5</a:t>
                      </a:r>
                      <a:endParaRPr lang="zh-CN" altLang="en-US" dirty="0"/>
                    </a:p>
                  </a:txBody>
                  <a:tcPr marL="157054" marR="157054"/>
                </a:tc>
                <a:extLst>
                  <a:ext uri="{0D108BD9-81ED-4DB2-BD59-A6C34878D82A}">
                    <a16:rowId xmlns:a16="http://schemas.microsoft.com/office/drawing/2014/main" val="3880904824"/>
                  </a:ext>
                </a:extLst>
              </a:tr>
              <a:tr h="779911">
                <a:tc>
                  <a:txBody>
                    <a:bodyPr/>
                    <a:lstStyle/>
                    <a:p>
                      <a:r>
                        <a:rPr lang="en-US" altLang="zh-CN" dirty="0"/>
                        <a:t>z1</a:t>
                      </a:r>
                      <a:endParaRPr lang="zh-CN" altLang="en-US" dirty="0"/>
                    </a:p>
                  </a:txBody>
                  <a:tcPr marL="157054" marR="157054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z2</a:t>
                      </a:r>
                      <a:endParaRPr lang="zh-CN" altLang="en-US" dirty="0"/>
                    </a:p>
                  </a:txBody>
                  <a:tcPr marL="157054" marR="157054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z3</a:t>
                      </a:r>
                      <a:endParaRPr lang="zh-CN" altLang="en-US" dirty="0"/>
                    </a:p>
                  </a:txBody>
                  <a:tcPr marL="157054" marR="157054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z4</a:t>
                      </a:r>
                      <a:endParaRPr lang="zh-CN" altLang="en-US" dirty="0"/>
                    </a:p>
                  </a:txBody>
                  <a:tcPr marL="157054" marR="157054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z5</a:t>
                      </a:r>
                      <a:endParaRPr lang="zh-CN" altLang="en-US" dirty="0"/>
                    </a:p>
                  </a:txBody>
                  <a:tcPr marL="157054" marR="157054"/>
                </a:tc>
                <a:extLst>
                  <a:ext uri="{0D108BD9-81ED-4DB2-BD59-A6C34878D82A}">
                    <a16:rowId xmlns:a16="http://schemas.microsoft.com/office/drawing/2014/main" val="3389837948"/>
                  </a:ext>
                </a:extLst>
              </a:tr>
              <a:tr h="779911">
                <a:tc>
                  <a:txBody>
                    <a:bodyPr/>
                    <a:lstStyle/>
                    <a:p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 marL="157054" marR="157054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 marL="157054" marR="157054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 marL="157054" marR="157054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r4</a:t>
                      </a:r>
                      <a:endParaRPr lang="zh-CN" altLang="en-US" dirty="0"/>
                    </a:p>
                  </a:txBody>
                  <a:tcPr marL="157054" marR="157054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r5</a:t>
                      </a:r>
                      <a:endParaRPr lang="zh-CN" altLang="en-US" dirty="0"/>
                    </a:p>
                  </a:txBody>
                  <a:tcPr marL="157054" marR="157054"/>
                </a:tc>
                <a:extLst>
                  <a:ext uri="{0D108BD9-81ED-4DB2-BD59-A6C34878D82A}">
                    <a16:rowId xmlns:a16="http://schemas.microsoft.com/office/drawing/2014/main" val="3653728676"/>
                  </a:ext>
                </a:extLst>
              </a:tr>
              <a:tr h="779911">
                <a:tc>
                  <a:txBody>
                    <a:bodyPr/>
                    <a:lstStyle/>
                    <a:p>
                      <a:r>
                        <a:rPr lang="en-US" altLang="zh-CN" dirty="0"/>
                        <a:t>t1</a:t>
                      </a:r>
                      <a:endParaRPr lang="zh-CN" altLang="en-US" dirty="0"/>
                    </a:p>
                  </a:txBody>
                  <a:tcPr marL="157054" marR="157054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t2</a:t>
                      </a:r>
                      <a:endParaRPr lang="zh-CN" altLang="en-US" dirty="0"/>
                    </a:p>
                  </a:txBody>
                  <a:tcPr marL="157054" marR="157054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t3</a:t>
                      </a:r>
                      <a:endParaRPr lang="zh-CN" altLang="en-US" dirty="0"/>
                    </a:p>
                  </a:txBody>
                  <a:tcPr marL="157054" marR="157054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t4</a:t>
                      </a:r>
                      <a:endParaRPr lang="zh-CN" altLang="en-US" dirty="0"/>
                    </a:p>
                  </a:txBody>
                  <a:tcPr marL="157054" marR="157054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t5</a:t>
                      </a:r>
                      <a:endParaRPr lang="zh-CN" altLang="en-US" dirty="0"/>
                    </a:p>
                  </a:txBody>
                  <a:tcPr marL="157054" marR="157054"/>
                </a:tc>
                <a:extLst>
                  <a:ext uri="{0D108BD9-81ED-4DB2-BD59-A6C34878D82A}">
                    <a16:rowId xmlns:a16="http://schemas.microsoft.com/office/drawing/2014/main" val="539518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13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8BCDC697-EF8E-48F5-B3E5-12F1CC54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EA000ADE-F681-4B56-8288-DDB2416D85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9" name="内容占位符 18">
            <a:extLst>
              <a:ext uri="{FF2B5EF4-FFF2-40B4-BE49-F238E27FC236}">
                <a16:creationId xmlns:a16="http://schemas.microsoft.com/office/drawing/2014/main" id="{E955009D-D2BA-4B7A-81C7-3A8AFC86679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8148491"/>
              </p:ext>
            </p:extLst>
          </p:nvPr>
        </p:nvGraphicFramePr>
        <p:xfrm>
          <a:off x="5843994" y="2274999"/>
          <a:ext cx="5049558" cy="388077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83186">
                  <a:extLst>
                    <a:ext uri="{9D8B030D-6E8A-4147-A177-3AD203B41FA5}">
                      <a16:colId xmlns:a16="http://schemas.microsoft.com/office/drawing/2014/main" val="4219687524"/>
                    </a:ext>
                  </a:extLst>
                </a:gridCol>
                <a:gridCol w="1683186">
                  <a:extLst>
                    <a:ext uri="{9D8B030D-6E8A-4147-A177-3AD203B41FA5}">
                      <a16:colId xmlns:a16="http://schemas.microsoft.com/office/drawing/2014/main" val="1381853445"/>
                    </a:ext>
                  </a:extLst>
                </a:gridCol>
                <a:gridCol w="1683186">
                  <a:extLst>
                    <a:ext uri="{9D8B030D-6E8A-4147-A177-3AD203B41FA5}">
                      <a16:colId xmlns:a16="http://schemas.microsoft.com/office/drawing/2014/main" val="3439761809"/>
                    </a:ext>
                  </a:extLst>
                </a:gridCol>
              </a:tblGrid>
              <a:tr h="1293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aw1+bw2+cw3+dq1+eq2+fq3+gz1+hz2+iz3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aw2+bw3+cw4+dq2+eq3+fq4+gz2+hz3+iz4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67137"/>
                  </a:ext>
                </a:extLst>
              </a:tr>
              <a:tr h="1293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40529"/>
                  </a:ext>
                </a:extLst>
              </a:tr>
              <a:tr h="1293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85520"/>
                  </a:ext>
                </a:extLst>
              </a:tr>
            </a:tbl>
          </a:graphicData>
        </a:graphic>
      </p:graphicFrame>
      <p:graphicFrame>
        <p:nvGraphicFramePr>
          <p:cNvPr id="18" name="内容占位符 5">
            <a:extLst>
              <a:ext uri="{FF2B5EF4-FFF2-40B4-BE49-F238E27FC236}">
                <a16:creationId xmlns:a16="http://schemas.microsoft.com/office/drawing/2014/main" id="{008B84F2-97F7-48BD-993A-34FA632EF9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727582"/>
              </p:ext>
            </p:extLst>
          </p:nvPr>
        </p:nvGraphicFramePr>
        <p:xfrm>
          <a:off x="1295402" y="2547769"/>
          <a:ext cx="3661056" cy="288654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220352">
                  <a:extLst>
                    <a:ext uri="{9D8B030D-6E8A-4147-A177-3AD203B41FA5}">
                      <a16:colId xmlns:a16="http://schemas.microsoft.com/office/drawing/2014/main" val="2870311888"/>
                    </a:ext>
                  </a:extLst>
                </a:gridCol>
                <a:gridCol w="1220352">
                  <a:extLst>
                    <a:ext uri="{9D8B030D-6E8A-4147-A177-3AD203B41FA5}">
                      <a16:colId xmlns:a16="http://schemas.microsoft.com/office/drawing/2014/main" val="733691301"/>
                    </a:ext>
                  </a:extLst>
                </a:gridCol>
                <a:gridCol w="1220352">
                  <a:extLst>
                    <a:ext uri="{9D8B030D-6E8A-4147-A177-3AD203B41FA5}">
                      <a16:colId xmlns:a16="http://schemas.microsoft.com/office/drawing/2014/main" val="2583561347"/>
                    </a:ext>
                  </a:extLst>
                </a:gridCol>
              </a:tblGrid>
              <a:tr h="962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c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08794"/>
                  </a:ext>
                </a:extLst>
              </a:tr>
              <a:tr h="962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f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4478"/>
                  </a:ext>
                </a:extLst>
              </a:tr>
              <a:tr h="962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g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h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i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861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25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5A603-0D17-4A8E-A8B3-4DA6D155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494" y="900627"/>
            <a:ext cx="8534400" cy="1507067"/>
          </a:xfrm>
        </p:spPr>
        <p:txBody>
          <a:bodyPr/>
          <a:lstStyle/>
          <a:p>
            <a:r>
              <a:rPr lang="zh-CN" altLang="en-US" dirty="0"/>
              <a:t>卷积核膨胀技术（</a:t>
            </a:r>
            <a:r>
              <a:rPr lang="en-US" altLang="zh-CN" dirty="0"/>
              <a:t>dilation</a:t>
            </a:r>
            <a:r>
              <a:rPr lang="zh-CN" altLang="en-US" dirty="0"/>
              <a:t>）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F4F10FE-CBBC-4FA3-ABB2-176C8BEFF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0399" y="2538507"/>
            <a:ext cx="4937655" cy="3615267"/>
          </a:xfrm>
        </p:spPr>
        <p:txBody>
          <a:bodyPr/>
          <a:lstStyle/>
          <a:p>
            <a:r>
              <a:rPr lang="zh-CN" altLang="en-US" dirty="0"/>
              <a:t>由于多尺度输入（即对网络输入不同尺寸的图片），导致卷积操作的结果不符合全连接层的输入尺度要求，所以需要对部分卷积层进行“</a:t>
            </a:r>
            <a:r>
              <a:rPr lang="en-US" altLang="zh-CN" dirty="0"/>
              <a:t>dilation”</a:t>
            </a:r>
            <a:r>
              <a:rPr lang="zh-CN" altLang="en-US" dirty="0"/>
              <a:t>操作以扩大卷积核，实现特征谱图的降维从而方便利用全连接层参数。</a:t>
            </a:r>
            <a:r>
              <a:rPr lang="en-US" altLang="zh-CN" dirty="0"/>
              <a:t>Dilation</a:t>
            </a:r>
            <a:r>
              <a:rPr lang="zh-CN" altLang="en-US" dirty="0"/>
              <a:t>操作如右图所示，即隔行添</a:t>
            </a:r>
            <a:r>
              <a:rPr lang="en-US" altLang="zh-CN" dirty="0"/>
              <a:t>0</a:t>
            </a:r>
            <a:r>
              <a:rPr lang="zh-CN" altLang="en-US" dirty="0"/>
              <a:t>，隔列添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C1E4D8A-4F19-4B60-80CC-A6E7BE6763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9793" y="2940503"/>
            <a:ext cx="4541914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0645D39D-31AE-40BE-8DAC-BAF73F80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特征谱图的加权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F5213D5-BC31-46C5-8C34-1EE40FD4A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63217"/>
            <a:ext cx="9283523" cy="337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5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B7FCC07-A313-4E7C-B071-A2BC24ED1922}"/>
              </a:ext>
            </a:extLst>
          </p:cNvPr>
          <p:cNvSpPr/>
          <p:nvPr/>
        </p:nvSpPr>
        <p:spPr>
          <a:xfrm>
            <a:off x="4516082" y="2734235"/>
            <a:ext cx="353422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Thanks!</a:t>
            </a:r>
            <a:endParaRPr lang="zh-CN" alt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3864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133</TotalTime>
  <Words>241</Words>
  <Application>Microsoft Office PowerPoint</Application>
  <PresentationFormat>宽屏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方正舒体</vt:lpstr>
      <vt:lpstr>Arial</vt:lpstr>
      <vt:lpstr>Garamond</vt:lpstr>
      <vt:lpstr>环保</vt:lpstr>
      <vt:lpstr>论文成果讨论</vt:lpstr>
      <vt:lpstr>以成电硕士研究生毕业论文《基于深度学习的菜品图像分类方法研究》为例</vt:lpstr>
      <vt:lpstr>   </vt:lpstr>
      <vt:lpstr>机器学习中的卷积运算</vt:lpstr>
      <vt:lpstr>PowerPoint 演示文稿</vt:lpstr>
      <vt:lpstr>卷积核膨胀技术（dilation）</vt:lpstr>
      <vt:lpstr>特征谱图的加权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论文成果讨论</dc:title>
  <dc:creator>磊 丁</dc:creator>
  <cp:lastModifiedBy>磊 丁</cp:lastModifiedBy>
  <cp:revision>8</cp:revision>
  <dcterms:created xsi:type="dcterms:W3CDTF">2019-05-27T08:32:25Z</dcterms:created>
  <dcterms:modified xsi:type="dcterms:W3CDTF">2019-05-27T10:45:47Z</dcterms:modified>
</cp:coreProperties>
</file>