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9" r:id="rId3"/>
    <p:sldId id="257" r:id="rId4"/>
    <p:sldId id="261" r:id="rId5"/>
    <p:sldId id="263" r:id="rId6"/>
    <p:sldId id="264" r:id="rId7"/>
    <p:sldId id="265" r:id="rId8"/>
    <p:sldId id="282" r:id="rId9"/>
    <p:sldId id="284" r:id="rId10"/>
    <p:sldId id="285" r:id="rId11"/>
    <p:sldId id="288" r:id="rId12"/>
    <p:sldId id="290" r:id="rId13"/>
    <p:sldId id="291" r:id="rId14"/>
    <p:sldId id="289" r:id="rId15"/>
    <p:sldId id="286" r:id="rId16"/>
    <p:sldId id="287" r:id="rId17"/>
  </p:sldIdLst>
  <p:sldSz cx="9144000" cy="5143500" type="screen16x9"/>
  <p:notesSz cx="6858000" cy="9144000"/>
  <p:embeddedFontLst>
    <p:embeddedFont>
      <p:font typeface="Raleway Thin" panose="020B0604020202020204" charset="0"/>
      <p:regular r:id="rId19"/>
      <p:bold r:id="rId20"/>
      <p:italic r:id="rId21"/>
      <p:boldItalic r:id="rId22"/>
    </p:embeddedFont>
    <p:embeddedFont>
      <p:font typeface="Barlow" panose="020B0604020202020204" charset="0"/>
      <p:regular r:id="rId23"/>
      <p:bold r:id="rId24"/>
      <p:italic r:id="rId25"/>
      <p:boldItalic r:id="rId26"/>
    </p:embeddedFont>
    <p:embeddedFont>
      <p:font typeface="Barlow Light"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41615C3-4458-4F42-B664-F9C9D77FBBE9}">
  <a:tblStyle styleId="{D41615C3-4458-4F42-B664-F9C9D77FBBE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3" d="100"/>
          <a:sy n="103" d="100"/>
        </p:scale>
        <p:origin x="-426"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38995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966089" y="1137451"/>
            <a:ext cx="2950993" cy="3208589"/>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36791" y="1882491"/>
            <a:ext cx="5364350" cy="14243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smtClean="0"/>
              <a:t>EL REGLAMENTO TÉCNICO PARA REDES INTERNAS DE TELECOMUNICACIONES Y LA SOCIEDAD</a:t>
            </a:r>
            <a:endParaRPr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5600"/>
            <a:ext cx="7211144" cy="1082700"/>
          </a:xfrm>
        </p:spPr>
        <p:txBody>
          <a:bodyPr/>
          <a:lstStyle/>
          <a:p>
            <a:r>
              <a:rPr lang="es-CO" sz="2400" b="1" dirty="0" smtClean="0">
                <a:latin typeface="Raleway Thin" panose="020B0604020202020204" charset="0"/>
              </a:rPr>
              <a:t>Competencias y responsabilidades de los interesados</a:t>
            </a:r>
            <a:endParaRPr lang="es-CO" sz="2400" b="1" dirty="0">
              <a:latin typeface="Raleway Thin" panose="020B0604020202020204" charset="0"/>
            </a:endParaRPr>
          </a:p>
        </p:txBody>
      </p:sp>
      <p:sp>
        <p:nvSpPr>
          <p:cNvPr id="3" name="2 Marcador de texto"/>
          <p:cNvSpPr>
            <a:spLocks noGrp="1"/>
          </p:cNvSpPr>
          <p:nvPr>
            <p:ph type="body" idx="1"/>
          </p:nvPr>
        </p:nvSpPr>
        <p:spPr>
          <a:xfrm>
            <a:off x="395536" y="1347614"/>
            <a:ext cx="7139136" cy="2640900"/>
          </a:xfrm>
        </p:spPr>
        <p:txBody>
          <a:bodyPr/>
          <a:lstStyle/>
          <a:p>
            <a:r>
              <a:rPr lang="es-CO" sz="1400" dirty="0" smtClean="0">
                <a:latin typeface="+mj-lt"/>
              </a:rPr>
              <a:t>De acuerdo los resultados de la mesa de trabajo, se identifico que la mejor alternativa para lograr el despliegue de la red interna de telecomunicaciones aprovechar las competencias propias de los agentes interesados </a:t>
            </a:r>
          </a:p>
          <a:p>
            <a:pPr marL="114300" indent="0">
              <a:buNone/>
            </a:pPr>
            <a:r>
              <a:rPr lang="es-CO" sz="1400" dirty="0" smtClean="0">
                <a:latin typeface="+mj-lt"/>
              </a:rPr>
              <a:t>Los dos principales de agentes interesados, que son el sector de construcción y vivienda y el sector de telecomunicaciones. Estas competencias  </a:t>
            </a:r>
            <a:r>
              <a:rPr lang="es-CO" sz="1400" dirty="0" smtClean="0">
                <a:latin typeface="+mj-lt"/>
              </a:rPr>
              <a:t>estaban enfocadas en que cada actor se hacía cargo de las labores de las cuales es expertos, es decir,</a:t>
            </a:r>
            <a:r>
              <a:rPr lang="es-CO" sz="1400" dirty="0" smtClean="0">
                <a:latin typeface="+mj-lt"/>
              </a:rPr>
              <a:t> </a:t>
            </a:r>
            <a:r>
              <a:rPr lang="es-CO" sz="1400" dirty="0">
                <a:latin typeface="+mj-lt"/>
              </a:rPr>
              <a:t>los constructores se han dedicado a garantizar los espacios disponibles para que los prestadores de servicio se dediquen a realizar las actividades propias de su negocio desplegando redes de comunicaciones desde sus nodos hasta el usuario final. </a:t>
            </a:r>
            <a:endParaRPr lang="es-CO" sz="1400" dirty="0">
              <a:latin typeface="+mj-lt"/>
            </a:endParaRP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10</a:t>
            </a:fld>
            <a:endParaRPr lang="es-CO"/>
          </a:p>
        </p:txBody>
      </p:sp>
    </p:spTree>
    <p:extLst>
      <p:ext uri="{BB962C8B-B14F-4D97-AF65-F5344CB8AC3E}">
        <p14:creationId xmlns:p14="http://schemas.microsoft.com/office/powerpoint/2010/main" val="7644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5600"/>
            <a:ext cx="7211144" cy="1082700"/>
          </a:xfrm>
        </p:spPr>
        <p:txBody>
          <a:bodyPr/>
          <a:lstStyle/>
          <a:p>
            <a:r>
              <a:rPr lang="es-CO" sz="2400" b="1" dirty="0" smtClean="0">
                <a:latin typeface="Raleway Thin" panose="020B0604020202020204" charset="0"/>
              </a:rPr>
              <a:t>Condiciones para la construcción de la red interna</a:t>
            </a:r>
            <a:endParaRPr lang="es-CO" sz="2400" b="1" dirty="0">
              <a:latin typeface="Raleway Thin" panose="020B0604020202020204" charset="0"/>
            </a:endParaRPr>
          </a:p>
        </p:txBody>
      </p:sp>
      <p:sp>
        <p:nvSpPr>
          <p:cNvPr id="3" name="2 Marcador de texto"/>
          <p:cNvSpPr>
            <a:spLocks noGrp="1"/>
          </p:cNvSpPr>
          <p:nvPr>
            <p:ph type="body" idx="1"/>
          </p:nvPr>
        </p:nvSpPr>
        <p:spPr>
          <a:xfrm>
            <a:off x="467544" y="1371010"/>
            <a:ext cx="7344816" cy="2640900"/>
          </a:xfrm>
        </p:spPr>
        <p:txBody>
          <a:bodyPr/>
          <a:lstStyle/>
          <a:p>
            <a:r>
              <a:rPr lang="es-CO" sz="1400" dirty="0">
                <a:latin typeface="+mj-lt"/>
              </a:rPr>
              <a:t>Uno de los principales puntos identificados en las mesas realizadas con los representantes del sector de construcción y vivienda y los proveedores de redes y servicios de telecomunicaciones, está relacionado con la experticia que puede tener el constructor para construir la totalidad de la red interna de </a:t>
            </a:r>
            <a:r>
              <a:rPr lang="es-CO" sz="1400" dirty="0" smtClean="0">
                <a:latin typeface="+mj-lt"/>
              </a:rPr>
              <a:t>telecomunicaciones.</a:t>
            </a:r>
          </a:p>
          <a:p>
            <a:r>
              <a:rPr lang="es-CO" sz="1400" dirty="0">
                <a:latin typeface="+mj-lt"/>
              </a:rPr>
              <a:t>Así mismo, desde los sectores de construcción y de telecomunicaciones, se identificó que el planteamiento del RITEL suspendido, en el cual se indica que el Constructor es responsable de diseñar y construir la totalidad de la red interna de telecomunicaciones, representa cambiar la relación existente entre un usuario de servicios de telecomunicaciones y los proveedores de redes y servicios. Dado que a dicha relación se debe integrar como nuevo actor al administrador de la propiedad horizontal. Esta complejidad fue identificada una vez los proveedores y constructores presentaron sus dudas e inquietudes frente al </a:t>
            </a:r>
            <a:r>
              <a:rPr lang="es-CO" sz="1400" dirty="0" smtClean="0">
                <a:latin typeface="+mj-lt"/>
              </a:rPr>
              <a:t>tema.</a:t>
            </a:r>
            <a:endParaRPr lang="es-CO" sz="1400" dirty="0">
              <a:latin typeface="+mj-lt"/>
            </a:endParaRP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11</a:t>
            </a:fld>
            <a:endParaRPr lang="es-CO"/>
          </a:p>
        </p:txBody>
      </p:sp>
    </p:spTree>
    <p:extLst>
      <p:ext uri="{BB962C8B-B14F-4D97-AF65-F5344CB8AC3E}">
        <p14:creationId xmlns:p14="http://schemas.microsoft.com/office/powerpoint/2010/main" val="102235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5600"/>
            <a:ext cx="7211144" cy="1082700"/>
          </a:xfrm>
        </p:spPr>
        <p:txBody>
          <a:bodyPr/>
          <a:lstStyle/>
          <a:p>
            <a:r>
              <a:rPr lang="es-CO" sz="2400" b="1" dirty="0" smtClean="0">
                <a:latin typeface="Raleway Thin" panose="020B0604020202020204" charset="0"/>
              </a:rPr>
              <a:t>Disponibilidad de productos</a:t>
            </a:r>
            <a:endParaRPr lang="es-CO" sz="2400" b="1" dirty="0">
              <a:latin typeface="Raleway Thin" panose="020B0604020202020204" charset="0"/>
            </a:endParaRPr>
          </a:p>
        </p:txBody>
      </p:sp>
      <p:sp>
        <p:nvSpPr>
          <p:cNvPr id="3" name="2 Marcador de texto"/>
          <p:cNvSpPr>
            <a:spLocks noGrp="1"/>
          </p:cNvSpPr>
          <p:nvPr>
            <p:ph type="body" idx="1"/>
          </p:nvPr>
        </p:nvSpPr>
        <p:spPr>
          <a:xfrm>
            <a:off x="395536" y="1059582"/>
            <a:ext cx="7488832" cy="3456384"/>
          </a:xfrm>
        </p:spPr>
        <p:txBody>
          <a:bodyPr/>
          <a:lstStyle/>
          <a:p>
            <a:r>
              <a:rPr lang="es-CO" sz="1400" dirty="0">
                <a:latin typeface="+mj-lt"/>
              </a:rPr>
              <a:t>En los temas relacionados con la disponibilidad de productos se realizaron reuniones y mesas de trabajo con cuatro grupos principales que son</a:t>
            </a:r>
            <a:r>
              <a:rPr lang="es-CO" sz="1400" dirty="0"/>
              <a:t>: </a:t>
            </a:r>
            <a:endParaRPr lang="es-CO" sz="1400" dirty="0" smtClean="0"/>
          </a:p>
          <a:p>
            <a:pPr>
              <a:buFont typeface="Arial" panose="020B0604020202020204" pitchFamily="34" charset="0"/>
              <a:buChar char="•"/>
            </a:pPr>
            <a:r>
              <a:rPr lang="es-CO" sz="1400" dirty="0">
                <a:latin typeface="+mj-lt"/>
              </a:rPr>
              <a:t>Fabricantes: Legrand </a:t>
            </a:r>
          </a:p>
          <a:p>
            <a:pPr>
              <a:buFont typeface="Arial" panose="020B0604020202020204" pitchFamily="34" charset="0"/>
              <a:buChar char="•"/>
            </a:pPr>
            <a:r>
              <a:rPr lang="es-CO" sz="1400" dirty="0" smtClean="0">
                <a:latin typeface="+mj-lt"/>
              </a:rPr>
              <a:t>Comercializadores</a:t>
            </a:r>
            <a:r>
              <a:rPr lang="es-CO" sz="1400" dirty="0">
                <a:latin typeface="+mj-lt"/>
              </a:rPr>
              <a:t>: FENALCO y ANDI </a:t>
            </a:r>
          </a:p>
          <a:p>
            <a:pPr>
              <a:buFont typeface="Arial" panose="020B0604020202020204" pitchFamily="34" charset="0"/>
              <a:buChar char="•"/>
            </a:pPr>
            <a:r>
              <a:rPr lang="es-CO" sz="1400" dirty="0" smtClean="0">
                <a:latin typeface="+mj-lt"/>
              </a:rPr>
              <a:t>Normalización</a:t>
            </a:r>
            <a:r>
              <a:rPr lang="es-CO" sz="1400" dirty="0">
                <a:latin typeface="+mj-lt"/>
              </a:rPr>
              <a:t>: Grupo 134 de ICONTEC </a:t>
            </a:r>
            <a:endParaRPr lang="es-CO" sz="1400" dirty="0" smtClean="0">
              <a:latin typeface="+mj-lt"/>
            </a:endParaRPr>
          </a:p>
          <a:p>
            <a:pPr>
              <a:buFont typeface="Arial" panose="020B0604020202020204" pitchFamily="34" charset="0"/>
              <a:buChar char="•"/>
            </a:pPr>
            <a:r>
              <a:rPr lang="es-CO" sz="1400" dirty="0" smtClean="0">
                <a:latin typeface="+mj-lt"/>
              </a:rPr>
              <a:t>Construcción </a:t>
            </a:r>
            <a:r>
              <a:rPr lang="es-CO" sz="1400" dirty="0">
                <a:latin typeface="+mj-lt"/>
              </a:rPr>
              <a:t>y vivienda: Constructores y agremiación de constructores </a:t>
            </a:r>
            <a:endParaRPr lang="es-CO" sz="1400" dirty="0" smtClean="0">
              <a:latin typeface="+mj-lt"/>
            </a:endParaRPr>
          </a:p>
          <a:p>
            <a:r>
              <a:rPr lang="es-CO" sz="1400" dirty="0" smtClean="0">
                <a:latin typeface="+mj-lt"/>
              </a:rPr>
              <a:t>Necesidades </a:t>
            </a:r>
            <a:r>
              <a:rPr lang="es-CO" sz="1400" dirty="0">
                <a:latin typeface="+mj-lt"/>
              </a:rPr>
              <a:t>para una correcta implementación de las disposiciones del Reglamento en suspensión: </a:t>
            </a:r>
            <a:endParaRPr lang="es-CO" sz="1400" dirty="0" smtClean="0">
              <a:latin typeface="+mj-lt"/>
            </a:endParaRPr>
          </a:p>
          <a:p>
            <a:pPr>
              <a:buFont typeface="Arial" panose="020B0604020202020204" pitchFamily="34" charset="0"/>
              <a:buChar char="•"/>
            </a:pPr>
            <a:r>
              <a:rPr lang="es-CO" sz="1400" b="1" dirty="0">
                <a:latin typeface="+mj-lt"/>
              </a:rPr>
              <a:t>Establecimiento de una tabla de equivalencia de normas entre las normas exigidas en el reglamento suspendido y las normas </a:t>
            </a:r>
            <a:r>
              <a:rPr lang="es-CO" sz="1400" b="1" dirty="0" smtClean="0">
                <a:latin typeface="+mj-lt"/>
              </a:rPr>
              <a:t>ANSI: </a:t>
            </a:r>
            <a:r>
              <a:rPr lang="es-CO" sz="1400" dirty="0">
                <a:latin typeface="+mj-lt"/>
              </a:rPr>
              <a:t>Las normas ANSI, por ser normas expedidas en Estados Unidos, son de uso más común en todo el continente</a:t>
            </a:r>
            <a:endParaRPr lang="es-CO" sz="1400" b="1" dirty="0">
              <a:latin typeface="+mj-lt"/>
            </a:endParaRP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12</a:t>
            </a:fld>
            <a:endParaRPr lang="es-CO"/>
          </a:p>
        </p:txBody>
      </p:sp>
    </p:spTree>
    <p:extLst>
      <p:ext uri="{BB962C8B-B14F-4D97-AF65-F5344CB8AC3E}">
        <p14:creationId xmlns:p14="http://schemas.microsoft.com/office/powerpoint/2010/main" val="80703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699542"/>
            <a:ext cx="7632848" cy="3672408"/>
          </a:xfrm>
        </p:spPr>
        <p:txBody>
          <a:bodyPr/>
          <a:lstStyle/>
          <a:p>
            <a:r>
              <a:rPr lang="es-CO" sz="1400" b="1" dirty="0" smtClean="0">
                <a:latin typeface="+mj-lt"/>
              </a:rPr>
              <a:t>Establecimiento de procedimientos y requisitos diferenciados para la importancia de productos: </a:t>
            </a:r>
            <a:r>
              <a:rPr lang="es-CO" sz="1400" dirty="0"/>
              <a:t>. </a:t>
            </a:r>
            <a:r>
              <a:rPr lang="es-CO" sz="1400" dirty="0">
                <a:latin typeface="+mj-lt"/>
              </a:rPr>
              <a:t>Al aplicar diferentes tipos de normatividades a la importación de un mismo tipo de producto (por ejemplo tubería PVC), se dificulta verificar el cumplimiento de dichas normatividades en relación con los diferentes posibles usos finales del producto. Es decir, que al aplicar normatividad diferencial para los productos que serían utilizados en la </a:t>
            </a:r>
            <a:r>
              <a:rPr lang="es-CO" sz="1400" dirty="0" smtClean="0">
                <a:latin typeface="+mj-lt"/>
              </a:rPr>
              <a:t>construcción de la red interna de telecomunicaciones.</a:t>
            </a:r>
          </a:p>
          <a:p>
            <a:r>
              <a:rPr lang="es-CO" sz="1400" b="1" dirty="0" smtClean="0">
                <a:latin typeface="+mj-lt"/>
              </a:rPr>
              <a:t>Establecimiento de requisitos para la distribución de productos: </a:t>
            </a:r>
            <a:r>
              <a:rPr lang="es-CO" sz="1400" dirty="0">
                <a:latin typeface="+mj-lt"/>
              </a:rPr>
              <a:t>Al mantener normatividad diferencial, en el momento de la distribución y comercialización de productos, el usuario o consumidor no cuenta con información suficiente sobre las diferencias de costos y características entre los productos sujetos a condicionamientos del reglamento y otros muy similares</a:t>
            </a:r>
            <a:r>
              <a:rPr lang="es-CO" sz="1400" dirty="0"/>
              <a:t>.</a:t>
            </a:r>
            <a:endParaRPr lang="es-CO" sz="1400" b="1" dirty="0">
              <a:latin typeface="+mj-lt"/>
            </a:endParaRP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13</a:t>
            </a:fld>
            <a:endParaRPr lang="es-CO"/>
          </a:p>
        </p:txBody>
      </p:sp>
    </p:spTree>
    <p:extLst>
      <p:ext uri="{BB962C8B-B14F-4D97-AF65-F5344CB8AC3E}">
        <p14:creationId xmlns:p14="http://schemas.microsoft.com/office/powerpoint/2010/main" val="376409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5600"/>
            <a:ext cx="7211144" cy="1082700"/>
          </a:xfrm>
        </p:spPr>
        <p:txBody>
          <a:bodyPr/>
          <a:lstStyle/>
          <a:p>
            <a:r>
              <a:rPr lang="es-CO" sz="2400" b="1" dirty="0" smtClean="0">
                <a:latin typeface="Raleway Thin" panose="020B0604020202020204" charset="0"/>
              </a:rPr>
              <a:t>Disponibilidad de profesionales</a:t>
            </a:r>
            <a:endParaRPr lang="es-CO" sz="2400" b="1" dirty="0">
              <a:latin typeface="Raleway Thin" panose="020B0604020202020204" charset="0"/>
            </a:endParaRPr>
          </a:p>
        </p:txBody>
      </p:sp>
      <p:sp>
        <p:nvSpPr>
          <p:cNvPr id="3" name="2 Marcador de texto"/>
          <p:cNvSpPr>
            <a:spLocks noGrp="1"/>
          </p:cNvSpPr>
          <p:nvPr>
            <p:ph type="body" idx="1"/>
          </p:nvPr>
        </p:nvSpPr>
        <p:spPr>
          <a:xfrm>
            <a:off x="395536" y="1059582"/>
            <a:ext cx="7488832" cy="2592288"/>
          </a:xfrm>
        </p:spPr>
        <p:txBody>
          <a:bodyPr/>
          <a:lstStyle/>
          <a:p>
            <a:r>
              <a:rPr lang="es-CO" sz="1400" dirty="0" smtClean="0">
                <a:latin typeface="+mj-lt"/>
              </a:rPr>
              <a:t>Durante las mesas de trabajo adelantas por la CRC las diferentes partes interesadas mostraron preocupación por la oferta  de profesionales habilitados para diseñar y certificar la estructura y red telecomunicaciones.</a:t>
            </a:r>
          </a:p>
          <a:p>
            <a:r>
              <a:rPr lang="es-CO" sz="1400" dirty="0" smtClean="0">
                <a:latin typeface="+mj-lt"/>
              </a:rPr>
              <a:t>Genera retrasos en la correcta implementación </a:t>
            </a:r>
          </a:p>
          <a:p>
            <a:pPr>
              <a:buAutoNum type="arabicParenR"/>
            </a:pPr>
            <a:r>
              <a:rPr lang="es-CO" sz="1400" dirty="0" smtClean="0">
                <a:latin typeface="+mj-lt"/>
              </a:rPr>
              <a:t>Cuellos de botella para los certificadores </a:t>
            </a:r>
          </a:p>
          <a:p>
            <a:pPr>
              <a:buAutoNum type="arabicParenR"/>
            </a:pPr>
            <a:r>
              <a:rPr lang="es-CO" sz="1400" dirty="0" smtClean="0">
                <a:latin typeface="+mj-lt"/>
              </a:rPr>
              <a:t>Costos de certificación altos</a:t>
            </a:r>
          </a:p>
          <a:p>
            <a:pPr>
              <a:buAutoNum type="arabicParenR"/>
            </a:pPr>
            <a:r>
              <a:rPr lang="es-CO" sz="1400" dirty="0" smtClean="0">
                <a:latin typeface="+mj-lt"/>
              </a:rPr>
              <a:t>Áreas del país </a:t>
            </a:r>
            <a:r>
              <a:rPr lang="es-CO" sz="1400" dirty="0" smtClean="0">
                <a:latin typeface="+mj-lt"/>
              </a:rPr>
              <a:t>sin </a:t>
            </a:r>
            <a:r>
              <a:rPr lang="es-CO" sz="1400" dirty="0">
                <a:latin typeface="+mj-lt"/>
              </a:rPr>
              <a:t>cobertura de certificadores. Se debe recordar también que el reglamento suspendido incluye explícitamente solo a Ingenieros electrónicos y/o de telecomunicaciones en las labores de diseño y certificación.</a:t>
            </a:r>
            <a:endParaRPr lang="es-CO" sz="1400" dirty="0">
              <a:latin typeface="+mj-lt"/>
            </a:endParaRP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14</a:t>
            </a:fld>
            <a:endParaRPr lang="es-CO"/>
          </a:p>
        </p:txBody>
      </p:sp>
    </p:spTree>
    <p:extLst>
      <p:ext uri="{BB962C8B-B14F-4D97-AF65-F5344CB8AC3E}">
        <p14:creationId xmlns:p14="http://schemas.microsoft.com/office/powerpoint/2010/main" val="381946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5600"/>
            <a:ext cx="7211144" cy="1082700"/>
          </a:xfrm>
        </p:spPr>
        <p:txBody>
          <a:bodyPr/>
          <a:lstStyle/>
          <a:p>
            <a:r>
              <a:rPr lang="es-CO" sz="2400" b="1" dirty="0" smtClean="0">
                <a:latin typeface="Raleway Thin" panose="020B0604020202020204" charset="0"/>
              </a:rPr>
              <a:t>Armonización con otros reglamentos</a:t>
            </a:r>
            <a:endParaRPr lang="es-CO" sz="2400" b="1" dirty="0">
              <a:latin typeface="Raleway Thin" panose="020B0604020202020204" charset="0"/>
            </a:endParaRPr>
          </a:p>
        </p:txBody>
      </p:sp>
      <p:sp>
        <p:nvSpPr>
          <p:cNvPr id="3" name="2 Marcador de texto"/>
          <p:cNvSpPr>
            <a:spLocks noGrp="1"/>
          </p:cNvSpPr>
          <p:nvPr>
            <p:ph type="body" idx="1"/>
          </p:nvPr>
        </p:nvSpPr>
        <p:spPr>
          <a:xfrm>
            <a:off x="395536" y="1131590"/>
            <a:ext cx="6480720" cy="2640900"/>
          </a:xfrm>
        </p:spPr>
        <p:txBody>
          <a:bodyPr/>
          <a:lstStyle/>
          <a:p>
            <a:r>
              <a:rPr lang="es-CO" sz="1400" dirty="0" smtClean="0">
                <a:latin typeface="+mj-lt"/>
              </a:rPr>
              <a:t>Se evidencia una necesidad adicional que esta relacionada con la gran cantidad reglamentos técnicos que hoy en día deben cumplir los inmuebles. De esta maner</a:t>
            </a:r>
            <a:r>
              <a:rPr lang="es-CO" sz="1400" dirty="0" smtClean="0">
                <a:latin typeface="+mj-lt"/>
              </a:rPr>
              <a:t>a surge la necesidad de armonizar los reglamentos existentes, lo que permitirá a los constructores ser mas eficientes en sus procesos constructivos.</a:t>
            </a:r>
            <a:endParaRPr lang="es-CO" sz="1400" dirty="0">
              <a:latin typeface="+mj-lt"/>
            </a:endParaRP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15</a:t>
            </a:fld>
            <a:endParaRPr lang="es-CO"/>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355726"/>
            <a:ext cx="1779587" cy="18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81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83518"/>
            <a:ext cx="7211144" cy="792088"/>
          </a:xfrm>
        </p:spPr>
        <p:txBody>
          <a:bodyPr/>
          <a:lstStyle/>
          <a:p>
            <a:r>
              <a:rPr lang="es-CO" sz="2400" b="1" dirty="0" smtClean="0">
                <a:latin typeface="Raleway Thin" panose="020B0604020202020204" charset="0"/>
              </a:rPr>
              <a:t>Costos de vigilancia y control</a:t>
            </a:r>
            <a:endParaRPr lang="es-CO" sz="2400" b="1" dirty="0">
              <a:latin typeface="Raleway Thin" panose="020B0604020202020204" charset="0"/>
            </a:endParaRPr>
          </a:p>
        </p:txBody>
      </p:sp>
      <p:sp>
        <p:nvSpPr>
          <p:cNvPr id="3" name="2 Marcador de texto"/>
          <p:cNvSpPr>
            <a:spLocks noGrp="1"/>
          </p:cNvSpPr>
          <p:nvPr>
            <p:ph type="body" idx="1"/>
          </p:nvPr>
        </p:nvSpPr>
        <p:spPr>
          <a:xfrm>
            <a:off x="467544" y="915566"/>
            <a:ext cx="6480720" cy="3888432"/>
          </a:xfrm>
        </p:spPr>
        <p:txBody>
          <a:bodyPr/>
          <a:lstStyle/>
          <a:p>
            <a:r>
              <a:rPr lang="es-CO" sz="1400" dirty="0">
                <a:latin typeface="+mj-lt"/>
              </a:rPr>
              <a:t>Este análisis tiene en cuenta varios puntos relacionados con el costo y esfuerzo de ejercer la vigilancia y control del cumplimiento del Reglamento, por lo que, al analizar la propuesta de vigilancia y control establecida en el Reglamento suspendido, se pueden evidenciar dos aspectos principales</a:t>
            </a:r>
            <a:r>
              <a:rPr lang="es-CO" sz="1400" dirty="0" smtClean="0">
                <a:latin typeface="+mj-lt"/>
              </a:rPr>
              <a:t>.</a:t>
            </a:r>
          </a:p>
          <a:p>
            <a:pPr>
              <a:buAutoNum type="arabicParenR"/>
            </a:pPr>
            <a:r>
              <a:rPr lang="es-CO" sz="1400" dirty="0" smtClean="0">
                <a:latin typeface="+mj-lt"/>
              </a:rPr>
              <a:t>El </a:t>
            </a:r>
            <a:r>
              <a:rPr lang="es-CO" sz="1400" dirty="0">
                <a:latin typeface="+mj-lt"/>
              </a:rPr>
              <a:t>primero de estos aspectos tiene que ver con la vigilancia y control de los productos que serán utilizados en la implementación del Reglamento suspendido, ya que el hecho de tener diferentes requisitos para este tipo de productos conlleva elevados costos y un gran esfuerzo en la importación, distribución, comercialización y venta de los </a:t>
            </a:r>
            <a:r>
              <a:rPr lang="es-CO" sz="1400" dirty="0" smtClean="0">
                <a:latin typeface="+mj-lt"/>
              </a:rPr>
              <a:t>mismos</a:t>
            </a:r>
          </a:p>
          <a:p>
            <a:pPr>
              <a:buAutoNum type="arabicParenR"/>
            </a:pPr>
            <a:r>
              <a:rPr lang="es-CO" sz="1400" dirty="0">
                <a:latin typeface="+mj-lt"/>
              </a:rPr>
              <a:t>El segundo de los aspectos está relacionado con la vigilancia y control del cumplimiento del reglamento en los inmuebles, por lo que, de acuerdo con las condiciones establecidas en el Reglamento suspendido, la vigilancia y control se realiza uno a uno, es decir, se requiere hacer visitas de inspección de parte de las autoridades de vigilancia y control urbano a todos los inmuebles sometidos al régimen.</a:t>
            </a:r>
            <a:endParaRPr lang="es-CO" sz="1400" dirty="0">
              <a:latin typeface="+mj-lt"/>
            </a:endParaRP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16</a:t>
            </a:fld>
            <a:endParaRPr lang="es-CO"/>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771550"/>
            <a:ext cx="1646237"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10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1600" y="483518"/>
            <a:ext cx="4676700" cy="65574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CO" sz="2800" b="1" dirty="0" smtClean="0"/>
              <a:t>TABLA </a:t>
            </a:r>
            <a:r>
              <a:rPr lang="es-CO" sz="2800" b="1" dirty="0" smtClean="0">
                <a:solidFill>
                  <a:srgbClr val="0070C0"/>
                </a:solidFill>
              </a:rPr>
              <a:t>DE</a:t>
            </a:r>
            <a:r>
              <a:rPr lang="es-CO" sz="2800" b="1" dirty="0" smtClean="0"/>
              <a:t> CONTENIDO</a:t>
            </a:r>
            <a:endParaRPr sz="2800" b="1" dirty="0"/>
          </a:p>
        </p:txBody>
      </p:sp>
      <p:sp>
        <p:nvSpPr>
          <p:cNvPr id="406" name="Google Shape;406;p15"/>
          <p:cNvSpPr txBox="1">
            <a:spLocks noGrp="1"/>
          </p:cNvSpPr>
          <p:nvPr>
            <p:ph type="subTitle" idx="1"/>
          </p:nvPr>
        </p:nvSpPr>
        <p:spPr>
          <a:xfrm>
            <a:off x="971600" y="1347614"/>
            <a:ext cx="5832648" cy="308925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dirty="0" smtClean="0">
                <a:solidFill>
                  <a:schemeClr val="tx1"/>
                </a:solidFill>
                <a:latin typeface="+mj-lt"/>
              </a:rPr>
              <a:t>1.¿Cuales son los fundamentos sobre los que se crea el reglamento técnico para redes internas de telecomunicaciones?.</a:t>
            </a:r>
          </a:p>
          <a:p>
            <a:pPr marL="0" lvl="0" indent="0" algn="l" rtl="0">
              <a:spcBef>
                <a:spcPts val="0"/>
              </a:spcBef>
              <a:spcAft>
                <a:spcPts val="0"/>
              </a:spcAft>
              <a:buNone/>
            </a:pPr>
            <a:endParaRPr lang="en" sz="1600" dirty="0">
              <a:solidFill>
                <a:schemeClr val="tx1"/>
              </a:solidFill>
              <a:latin typeface="+mj-lt"/>
            </a:endParaRPr>
          </a:p>
          <a:p>
            <a:pPr marL="0" lvl="0" indent="0" algn="l" rtl="0">
              <a:spcBef>
                <a:spcPts val="0"/>
              </a:spcBef>
              <a:spcAft>
                <a:spcPts val="0"/>
              </a:spcAft>
              <a:buNone/>
            </a:pPr>
            <a:r>
              <a:rPr lang="en" sz="1600" dirty="0" smtClean="0">
                <a:solidFill>
                  <a:schemeClr val="tx1"/>
                </a:solidFill>
                <a:latin typeface="+mj-lt"/>
              </a:rPr>
              <a:t>2.¿Cuales son los sectores  más interesados en la modificación para la implementación del RITEL?.</a:t>
            </a:r>
          </a:p>
          <a:p>
            <a:pPr marL="0" lvl="0" indent="0" algn="l" rtl="0">
              <a:spcBef>
                <a:spcPts val="0"/>
              </a:spcBef>
              <a:spcAft>
                <a:spcPts val="0"/>
              </a:spcAft>
              <a:buNone/>
            </a:pPr>
            <a:endParaRPr lang="en" sz="1600" dirty="0">
              <a:solidFill>
                <a:schemeClr val="tx1"/>
              </a:solidFill>
              <a:latin typeface="+mj-lt"/>
            </a:endParaRPr>
          </a:p>
          <a:p>
            <a:pPr marL="0" lvl="0" indent="0" algn="l" rtl="0">
              <a:spcBef>
                <a:spcPts val="0"/>
              </a:spcBef>
              <a:spcAft>
                <a:spcPts val="0"/>
              </a:spcAft>
              <a:buNone/>
            </a:pPr>
            <a:r>
              <a:rPr lang="en" sz="1600" dirty="0" smtClean="0">
                <a:solidFill>
                  <a:schemeClr val="tx1"/>
                </a:solidFill>
                <a:latin typeface="+mj-lt"/>
              </a:rPr>
              <a:t>3.¿Cuales fueron los ejes temáticos sobre los que se basó la modificación  y defina cada uno de ellos?.</a:t>
            </a:r>
          </a:p>
          <a:p>
            <a:pPr marL="0" lvl="0" indent="0" algn="l" rtl="0">
              <a:spcBef>
                <a:spcPts val="0"/>
              </a:spcBef>
              <a:spcAft>
                <a:spcPts val="0"/>
              </a:spcAft>
              <a:buNone/>
            </a:pPr>
            <a:endParaRPr lang="en" sz="1600" dirty="0">
              <a:solidFill>
                <a:schemeClr val="tx1"/>
              </a:solidFill>
              <a:latin typeface="+mj-lt"/>
            </a:endParaRPr>
          </a:p>
          <a:p>
            <a:pPr marL="0" lvl="0" indent="0" algn="l" rtl="0">
              <a:spcBef>
                <a:spcPts val="0"/>
              </a:spcBef>
              <a:spcAft>
                <a:spcPts val="0"/>
              </a:spcAft>
              <a:buNone/>
            </a:pPr>
            <a:r>
              <a:rPr lang="en" sz="1600" dirty="0" smtClean="0">
                <a:solidFill>
                  <a:schemeClr val="tx1"/>
                </a:solidFill>
                <a:latin typeface="+mj-lt"/>
              </a:rPr>
              <a:t>4. Conclusiones</a:t>
            </a:r>
          </a:p>
          <a:p>
            <a:pPr marL="0" lvl="0" indent="0" algn="l" rtl="0">
              <a:spcBef>
                <a:spcPts val="0"/>
              </a:spcBef>
              <a:spcAft>
                <a:spcPts val="0"/>
              </a:spcAft>
              <a:buNone/>
            </a:pPr>
            <a:endParaRPr lang="en" sz="1600" dirty="0">
              <a:solidFill>
                <a:schemeClr val="tx1"/>
              </a:solidFill>
              <a:latin typeface="+mj-lt"/>
            </a:endParaRPr>
          </a:p>
          <a:p>
            <a:pPr marL="0" lvl="0" indent="0" algn="l" rtl="0">
              <a:spcBef>
                <a:spcPts val="0"/>
              </a:spcBef>
              <a:spcAft>
                <a:spcPts val="0"/>
              </a:spcAft>
              <a:buNone/>
            </a:pPr>
            <a:r>
              <a:rPr lang="en" sz="1600" dirty="0" smtClean="0">
                <a:solidFill>
                  <a:schemeClr val="tx1"/>
                </a:solidFill>
                <a:latin typeface="+mj-lt"/>
              </a:rPr>
              <a:t>5. Web grafia </a:t>
            </a:r>
          </a:p>
          <a:p>
            <a:pPr marL="0" lvl="0" indent="0" algn="l" rtl="0">
              <a:spcBef>
                <a:spcPts val="0"/>
              </a:spcBef>
              <a:spcAft>
                <a:spcPts val="0"/>
              </a:spcAft>
              <a:buNone/>
            </a:pPr>
            <a:endParaRPr lang="en" sz="1800" dirty="0">
              <a:solidFill>
                <a:schemeClr val="tx1"/>
              </a:solidFill>
              <a:latin typeface="+mj-lt"/>
            </a:endParaRPr>
          </a:p>
          <a:p>
            <a:pPr marL="0" lvl="0" indent="0" algn="l" rtl="0">
              <a:spcBef>
                <a:spcPts val="0"/>
              </a:spcBef>
              <a:spcAft>
                <a:spcPts val="0"/>
              </a:spcAft>
              <a:buNone/>
            </a:pPr>
            <a:endParaRPr sz="1800" dirty="0">
              <a:solidFill>
                <a:schemeClr val="tx1"/>
              </a:solidFill>
              <a:latin typeface="+mj-lt"/>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7544" y="361096"/>
            <a:ext cx="5904656" cy="1082700"/>
          </a:xfrm>
          <a:prstGeom prst="rect">
            <a:avLst/>
          </a:prstGeom>
        </p:spPr>
        <p:txBody>
          <a:bodyPr spcFirstLastPara="1" wrap="square" lIns="0" tIns="0" rIns="0" bIns="0" anchor="t" anchorCtr="0">
            <a:noAutofit/>
          </a:bodyPr>
          <a:lstStyle/>
          <a:p>
            <a:pPr lvl="0"/>
            <a:r>
              <a:rPr lang="en" sz="2400" b="1" dirty="0" smtClean="0">
                <a:solidFill>
                  <a:srgbClr val="0070C0"/>
                </a:solidFill>
              </a:rPr>
              <a:t>¿</a:t>
            </a:r>
            <a:r>
              <a:rPr lang="en" sz="2400" b="1" dirty="0">
                <a:solidFill>
                  <a:srgbClr val="0070C0"/>
                </a:solidFill>
              </a:rPr>
              <a:t>Cuales son los fundamentos sobre los que se crea el reglamento técnico para redes internas de telecomunicaciones</a:t>
            </a:r>
            <a:r>
              <a:rPr lang="en" sz="2400" b="1" dirty="0" smtClean="0">
                <a:solidFill>
                  <a:srgbClr val="0070C0"/>
                </a:solidFill>
              </a:rPr>
              <a:t>?</a:t>
            </a:r>
            <a:endParaRPr sz="2400" b="1" dirty="0">
              <a:solidFill>
                <a:srgbClr val="0070C0"/>
              </a:solidFill>
            </a:endParaRPr>
          </a:p>
        </p:txBody>
      </p:sp>
      <p:sp>
        <p:nvSpPr>
          <p:cNvPr id="345" name="Google Shape;345;p13"/>
          <p:cNvSpPr txBox="1">
            <a:spLocks noGrp="1"/>
          </p:cNvSpPr>
          <p:nvPr>
            <p:ph type="body" idx="1"/>
          </p:nvPr>
        </p:nvSpPr>
        <p:spPr>
          <a:xfrm>
            <a:off x="395536" y="1515432"/>
            <a:ext cx="6192688" cy="3000534"/>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s-CO" sz="1400" dirty="0" smtClean="0">
                <a:latin typeface="+mj-lt"/>
              </a:rPr>
              <a:t>El desarrollo de tecnologías  de acceso de banda ancha y el propósito del gobierno nacional de promover el acceso, uso y apropiación de las TIC en el país, enmarcando en el plan vive digital, han ampliado notablemente la oferta actual y futura de servicios de telecomunicaciones por parte de los proveedores a los usuarios; para de esta manera instrumentar medios para que los usuarios de bienes inmuebles  sujetos al régimen de propiedad horizontal, puedan acceder a esta oferta.</a:t>
            </a:r>
          </a:p>
          <a:p>
            <a:pPr marL="0" lvl="0" indent="0" algn="l" rtl="0">
              <a:spcBef>
                <a:spcPts val="600"/>
              </a:spcBef>
              <a:spcAft>
                <a:spcPts val="0"/>
              </a:spcAft>
              <a:buClr>
                <a:schemeClr val="dk1"/>
              </a:buClr>
              <a:buSzPts val="1100"/>
              <a:buFont typeface="Arial"/>
              <a:buNone/>
            </a:pPr>
            <a:endParaRPr lang="es-CO" sz="1400" dirty="0">
              <a:latin typeface="+mj-lt"/>
            </a:endParaRPr>
          </a:p>
          <a:p>
            <a:pPr marL="0" lvl="0" indent="0" algn="l" rtl="0">
              <a:spcBef>
                <a:spcPts val="600"/>
              </a:spcBef>
              <a:spcAft>
                <a:spcPts val="0"/>
              </a:spcAft>
              <a:buClr>
                <a:schemeClr val="dk1"/>
              </a:buClr>
              <a:buSzPts val="1100"/>
              <a:buFont typeface="Arial"/>
              <a:buNone/>
            </a:pPr>
            <a:r>
              <a:rPr lang="es-CO" sz="1400" dirty="0" smtClean="0">
                <a:latin typeface="+mj-lt"/>
              </a:rPr>
              <a:t>De esta forma es necesario la adecuada actualización y modernización de los marcos normativos, acordes con el desarrollo tecnológico y del mercado:</a:t>
            </a:r>
          </a:p>
          <a:p>
            <a:pPr marL="0" lvl="0" indent="0" algn="l" rtl="0">
              <a:spcBef>
                <a:spcPts val="600"/>
              </a:spcBef>
              <a:spcAft>
                <a:spcPts val="0"/>
              </a:spcAft>
              <a:buClr>
                <a:schemeClr val="dk1"/>
              </a:buClr>
              <a:buSzPts val="1100"/>
              <a:buFont typeface="Arial"/>
              <a:buNone/>
            </a:pPr>
            <a:r>
              <a:rPr lang="es-CO" sz="1400" dirty="0" smtClean="0">
                <a:latin typeface="+mj-lt"/>
              </a:rPr>
              <a:t>Como la infraestructura interna </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348" name="Google Shape;348;p13"/>
          <p:cNvGrpSpPr/>
          <p:nvPr/>
        </p:nvGrpSpPr>
        <p:grpSpPr>
          <a:xfrm>
            <a:off x="6588224" y="327729"/>
            <a:ext cx="2503464" cy="1561805"/>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522780" y="926640"/>
            <a:ext cx="5640900" cy="2640900"/>
          </a:xfrm>
          <a:prstGeom prst="rect">
            <a:avLst/>
          </a:prstGeom>
        </p:spPr>
        <p:txBody>
          <a:bodyPr spcFirstLastPara="1" wrap="square" lIns="0" tIns="0" rIns="0" bIns="0" anchor="t" anchorCtr="0">
            <a:noAutofit/>
          </a:bodyPr>
          <a:lstStyle/>
          <a:p>
            <a:pPr marL="114300" lvl="0" indent="0" algn="l" rtl="0">
              <a:spcBef>
                <a:spcPts val="600"/>
              </a:spcBef>
              <a:spcAft>
                <a:spcPts val="0"/>
              </a:spcAft>
              <a:buSzPts val="1800"/>
              <a:buNone/>
            </a:pPr>
            <a:r>
              <a:rPr lang="es-CO" sz="1400" dirty="0" smtClean="0">
                <a:latin typeface="+mj-lt"/>
              </a:rPr>
              <a:t>Dotas a lo inmuebles de infraestructuras adecuadas que soporte el acceso a servicios modernos de comunicaciones, todo ello en beneficio al usuario.</a:t>
            </a:r>
            <a:endParaRPr lang="es-CO" sz="1400" dirty="0">
              <a:latin typeface="+mj-lt"/>
            </a:endParaRPr>
          </a:p>
          <a:p>
            <a:pPr marL="114300" lvl="0" indent="0" algn="l" rtl="0">
              <a:spcBef>
                <a:spcPts val="600"/>
              </a:spcBef>
              <a:spcAft>
                <a:spcPts val="0"/>
              </a:spcAft>
              <a:buSzPts val="1800"/>
              <a:buNone/>
            </a:pPr>
            <a:r>
              <a:rPr lang="es-CO" sz="1400" dirty="0" smtClean="0">
                <a:latin typeface="+mj-lt"/>
              </a:rPr>
              <a:t>Entendiendo que es una necesidad para el usuario contar con facilidades para contratar con el proveedor de telecomunicaciones de su preferencia en su lugar de vivienda.</a:t>
            </a:r>
            <a:endParaRPr sz="1400" dirty="0">
              <a:latin typeface="+mj-lt"/>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6163680" y="611769"/>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49402" y="483518"/>
            <a:ext cx="6271874" cy="936104"/>
          </a:xfrm>
          <a:prstGeom prst="rect">
            <a:avLst/>
          </a:prstGeom>
        </p:spPr>
        <p:txBody>
          <a:bodyPr spcFirstLastPara="1" wrap="square" lIns="0" tIns="0" rIns="0" bIns="0" anchor="t" anchorCtr="0">
            <a:noAutofit/>
          </a:bodyPr>
          <a:lstStyle/>
          <a:p>
            <a:pPr lvl="0"/>
            <a:r>
              <a:rPr lang="en" sz="2400" b="1" dirty="0" smtClean="0">
                <a:solidFill>
                  <a:srgbClr val="0070C0"/>
                </a:solidFill>
              </a:rPr>
              <a:t>¿</a:t>
            </a:r>
            <a:r>
              <a:rPr lang="en" sz="2400" b="1" dirty="0">
                <a:solidFill>
                  <a:srgbClr val="0070C0"/>
                </a:solidFill>
              </a:rPr>
              <a:t>Cuales son los sectores  más interesados en la modificación para la implementación del RITEL</a:t>
            </a:r>
            <a:r>
              <a:rPr lang="en" sz="2400" b="1" dirty="0" smtClean="0">
                <a:solidFill>
                  <a:srgbClr val="0070C0"/>
                </a:solidFill>
              </a:rPr>
              <a:t>?</a:t>
            </a:r>
            <a:endParaRPr sz="2400" b="1" dirty="0">
              <a:solidFill>
                <a:srgbClr val="0070C0"/>
              </a:solidFill>
            </a:endParaRPr>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861" name="Google Shape;861;p19"/>
          <p:cNvGrpSpPr/>
          <p:nvPr/>
        </p:nvGrpSpPr>
        <p:grpSpPr>
          <a:xfrm>
            <a:off x="7038766" y="1128876"/>
            <a:ext cx="1686468" cy="2565756"/>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8" name="Google Shape;857;p19"/>
          <p:cNvSpPr txBox="1">
            <a:spLocks/>
          </p:cNvSpPr>
          <p:nvPr/>
        </p:nvSpPr>
        <p:spPr>
          <a:xfrm>
            <a:off x="467544" y="1495599"/>
            <a:ext cx="6264696" cy="9182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400" dirty="0" smtClean="0">
                <a:latin typeface="+mj-lt"/>
              </a:rPr>
              <a:t>La CRC realizó 30 reuniones y mesas de trabajo con los diferentes gentes interesados, evidenciando las necesidades particulares de cada sector y los puntos en común  que contribuyeran a la optimización del reglamento existente. Los sectores con los cuales se trabajó fueron los siguientes:</a:t>
            </a:r>
            <a:endParaRPr lang="en-US" sz="14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6 Flecha arriba y abajo"/>
          <p:cNvSpPr/>
          <p:nvPr/>
        </p:nvSpPr>
        <p:spPr>
          <a:xfrm>
            <a:off x="4407807" y="195486"/>
            <a:ext cx="288032" cy="446449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13 Flecha arriba y abajo"/>
          <p:cNvSpPr/>
          <p:nvPr/>
        </p:nvSpPr>
        <p:spPr>
          <a:xfrm rot="5400000">
            <a:off x="4427983" y="-848629"/>
            <a:ext cx="288034" cy="64807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a:off x="1763688" y="483518"/>
            <a:ext cx="2521934" cy="1677789"/>
          </a:xfrm>
          <a:prstGeom prst="rect">
            <a:avLst/>
          </a:prstGeom>
          <a:solidFill>
            <a:schemeClr val="accent3">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200" b="1" dirty="0" smtClean="0">
                <a:solidFill>
                  <a:sysClr val="windowText" lastClr="000000"/>
                </a:solidFill>
              </a:rPr>
              <a:t>Sector Construcción y Vivienda</a:t>
            </a:r>
          </a:p>
          <a:p>
            <a:pPr marL="285750" indent="-285750">
              <a:buFont typeface="Arial" panose="020B0604020202020204" pitchFamily="34" charset="0"/>
              <a:buChar char="•"/>
            </a:pPr>
            <a:r>
              <a:rPr lang="es-CO" sz="1200" dirty="0" smtClean="0">
                <a:solidFill>
                  <a:schemeClr val="tx1">
                    <a:lumMod val="50000"/>
                  </a:schemeClr>
                </a:solidFill>
              </a:rPr>
              <a:t>Garantías y mantenimiento</a:t>
            </a:r>
          </a:p>
          <a:p>
            <a:pPr marL="285750" indent="-285750">
              <a:buFont typeface="Arial" panose="020B0604020202020204" pitchFamily="34" charset="0"/>
              <a:buChar char="•"/>
            </a:pPr>
            <a:r>
              <a:rPr lang="es-CO" sz="1200" dirty="0" smtClean="0">
                <a:solidFill>
                  <a:schemeClr val="tx1">
                    <a:lumMod val="50000"/>
                  </a:schemeClr>
                </a:solidFill>
              </a:rPr>
              <a:t>Disponibilidad de profesionales</a:t>
            </a:r>
          </a:p>
          <a:p>
            <a:pPr marL="285750" indent="-285750">
              <a:buFont typeface="Arial" panose="020B0604020202020204" pitchFamily="34" charset="0"/>
              <a:buChar char="•"/>
            </a:pPr>
            <a:r>
              <a:rPr lang="es-CO" sz="1200" dirty="0" smtClean="0">
                <a:solidFill>
                  <a:schemeClr val="tx1">
                    <a:lumMod val="50000"/>
                  </a:schemeClr>
                </a:solidFill>
              </a:rPr>
              <a:t>Régimen de Transición</a:t>
            </a:r>
          </a:p>
          <a:p>
            <a:pPr marL="285750" indent="-285750">
              <a:buFont typeface="Arial" panose="020B0604020202020204" pitchFamily="34" charset="0"/>
              <a:buChar char="•"/>
            </a:pPr>
            <a:r>
              <a:rPr lang="es-CO" sz="1200" dirty="0" smtClean="0">
                <a:solidFill>
                  <a:schemeClr val="tx1">
                    <a:lumMod val="50000"/>
                  </a:schemeClr>
                </a:solidFill>
              </a:rPr>
              <a:t>Disponibilidad de productos y armonización de reglamentos</a:t>
            </a:r>
          </a:p>
          <a:p>
            <a:pPr marL="285750" indent="-285750">
              <a:buFont typeface="Arial" panose="020B0604020202020204" pitchFamily="34" charset="0"/>
              <a:buChar char="•"/>
            </a:pPr>
            <a:r>
              <a:rPr lang="es-CO" sz="1200" dirty="0" smtClean="0">
                <a:solidFill>
                  <a:schemeClr val="tx1">
                    <a:lumMod val="50000"/>
                  </a:schemeClr>
                </a:solidFill>
              </a:rPr>
              <a:t>Condiciones construcción de la red interna</a:t>
            </a:r>
            <a:endParaRPr lang="es-CO" sz="1200" dirty="0">
              <a:solidFill>
                <a:schemeClr val="tx1">
                  <a:lumMod val="50000"/>
                </a:schemeClr>
              </a:solidFill>
            </a:endParaRPr>
          </a:p>
        </p:txBody>
      </p:sp>
      <p:sp>
        <p:nvSpPr>
          <p:cNvPr id="16" name="15 Rectángulo"/>
          <p:cNvSpPr/>
          <p:nvPr/>
        </p:nvSpPr>
        <p:spPr>
          <a:xfrm>
            <a:off x="4860032" y="483518"/>
            <a:ext cx="2433922" cy="1677789"/>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200" b="1" dirty="0" smtClean="0">
                <a:solidFill>
                  <a:sysClr val="windowText" lastClr="000000"/>
                </a:solidFill>
              </a:rPr>
              <a:t>Sector Telecomunicaciones</a:t>
            </a:r>
          </a:p>
          <a:p>
            <a:pPr marL="171450" indent="-171450">
              <a:buFont typeface="Arial" panose="020B0604020202020204" pitchFamily="34" charset="0"/>
              <a:buChar char="•"/>
            </a:pPr>
            <a:r>
              <a:rPr lang="es-CO" sz="1200" dirty="0" smtClean="0">
                <a:solidFill>
                  <a:schemeClr val="tx1">
                    <a:lumMod val="50000"/>
                  </a:schemeClr>
                </a:solidFill>
              </a:rPr>
              <a:t>Garantía y mantenimiento</a:t>
            </a:r>
          </a:p>
          <a:p>
            <a:pPr marL="171450" indent="-171450">
              <a:buFont typeface="Arial" panose="020B0604020202020204" pitchFamily="34" charset="0"/>
              <a:buChar char="•"/>
            </a:pPr>
            <a:r>
              <a:rPr lang="es-CO" sz="1200" dirty="0" smtClean="0">
                <a:solidFill>
                  <a:schemeClr val="tx1">
                    <a:lumMod val="50000"/>
                  </a:schemeClr>
                </a:solidFill>
              </a:rPr>
              <a:t>Experiencia del constructor en implementación de redes de telecomunicaciones</a:t>
            </a:r>
          </a:p>
          <a:p>
            <a:pPr marL="171450" indent="-171450">
              <a:buFont typeface="Arial" panose="020B0604020202020204" pitchFamily="34" charset="0"/>
              <a:buChar char="•"/>
            </a:pPr>
            <a:r>
              <a:rPr lang="es-CO" sz="1200" dirty="0" smtClean="0">
                <a:solidFill>
                  <a:schemeClr val="tx1">
                    <a:lumMod val="50000"/>
                  </a:schemeClr>
                </a:solidFill>
              </a:rPr>
              <a:t>Responsabilidades</a:t>
            </a:r>
          </a:p>
          <a:p>
            <a:pPr marL="171450" indent="-171450">
              <a:buFont typeface="Arial" panose="020B0604020202020204" pitchFamily="34" charset="0"/>
              <a:buChar char="•"/>
            </a:pPr>
            <a:endParaRPr lang="es-CO" sz="1200" dirty="0">
              <a:solidFill>
                <a:schemeClr val="tx1">
                  <a:lumMod val="50000"/>
                </a:schemeClr>
              </a:solidFill>
            </a:endParaRPr>
          </a:p>
          <a:p>
            <a:pPr marL="171450" indent="-171450">
              <a:buFont typeface="Arial" panose="020B0604020202020204" pitchFamily="34" charset="0"/>
              <a:buChar char="•"/>
            </a:pPr>
            <a:endParaRPr lang="es-CO" sz="1200" dirty="0" smtClean="0">
              <a:solidFill>
                <a:schemeClr val="tx1">
                  <a:lumMod val="50000"/>
                </a:schemeClr>
              </a:solidFill>
            </a:endParaRPr>
          </a:p>
          <a:p>
            <a:endParaRPr lang="es-CO" sz="1200" dirty="0">
              <a:solidFill>
                <a:schemeClr val="tx1">
                  <a:lumMod val="50000"/>
                </a:schemeClr>
              </a:solidFill>
            </a:endParaRPr>
          </a:p>
        </p:txBody>
      </p:sp>
      <p:sp>
        <p:nvSpPr>
          <p:cNvPr id="17" name="16 Rectángulo"/>
          <p:cNvSpPr/>
          <p:nvPr/>
        </p:nvSpPr>
        <p:spPr>
          <a:xfrm>
            <a:off x="1807694" y="2643758"/>
            <a:ext cx="2433922" cy="1677789"/>
          </a:xfrm>
          <a:prstGeom prst="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200" b="1" dirty="0" smtClean="0">
                <a:solidFill>
                  <a:sysClr val="windowText" lastClr="000000"/>
                </a:solidFill>
              </a:rPr>
              <a:t>Sector Estado</a:t>
            </a:r>
          </a:p>
          <a:p>
            <a:pPr marL="171450" indent="-171450">
              <a:buFont typeface="Arial" panose="020B0604020202020204" pitchFamily="34" charset="0"/>
              <a:buChar char="•"/>
            </a:pPr>
            <a:r>
              <a:rPr lang="es-CO" sz="1200" dirty="0" smtClean="0">
                <a:solidFill>
                  <a:sysClr val="windowText" lastClr="000000"/>
                </a:solidFill>
              </a:rPr>
              <a:t>Definición de la red interna y determinación de obligaciones</a:t>
            </a:r>
          </a:p>
          <a:p>
            <a:pPr marL="171450" indent="-171450">
              <a:buFont typeface="Arial" panose="020B0604020202020204" pitchFamily="34" charset="0"/>
              <a:buChar char="•"/>
            </a:pPr>
            <a:r>
              <a:rPr lang="es-CO" sz="1200" dirty="0" smtClean="0">
                <a:solidFill>
                  <a:sysClr val="windowText" lastClr="000000"/>
                </a:solidFill>
              </a:rPr>
              <a:t>Costos de vigilancia y control</a:t>
            </a:r>
          </a:p>
          <a:p>
            <a:pPr marL="171450" indent="-171450">
              <a:buFont typeface="Arial" panose="020B0604020202020204" pitchFamily="34" charset="0"/>
              <a:buChar char="•"/>
            </a:pPr>
            <a:r>
              <a:rPr lang="es-CO" sz="1200" dirty="0" smtClean="0">
                <a:solidFill>
                  <a:sysClr val="windowText" lastClr="000000"/>
                </a:solidFill>
              </a:rPr>
              <a:t>Cumplimiento del objetivo de la medida al menor costo</a:t>
            </a:r>
            <a:endParaRPr lang="es-CO" sz="1200" dirty="0">
              <a:solidFill>
                <a:schemeClr val="tx1">
                  <a:lumMod val="50000"/>
                </a:schemeClr>
              </a:solidFill>
            </a:endParaRPr>
          </a:p>
          <a:p>
            <a:pPr marL="171450" indent="-171450">
              <a:buFont typeface="Arial" panose="020B0604020202020204" pitchFamily="34" charset="0"/>
              <a:buChar char="•"/>
            </a:pPr>
            <a:endParaRPr lang="es-CO" sz="1200" dirty="0" smtClean="0">
              <a:solidFill>
                <a:schemeClr val="tx1">
                  <a:lumMod val="50000"/>
                </a:schemeClr>
              </a:solidFill>
            </a:endParaRPr>
          </a:p>
          <a:p>
            <a:endParaRPr lang="es-CO" sz="1200" dirty="0">
              <a:solidFill>
                <a:schemeClr val="tx1">
                  <a:lumMod val="50000"/>
                </a:schemeClr>
              </a:solidFill>
            </a:endParaRPr>
          </a:p>
        </p:txBody>
      </p:sp>
      <p:sp>
        <p:nvSpPr>
          <p:cNvPr id="18" name="17 Rectángulo"/>
          <p:cNvSpPr/>
          <p:nvPr/>
        </p:nvSpPr>
        <p:spPr>
          <a:xfrm>
            <a:off x="4829549" y="2625560"/>
            <a:ext cx="2433922" cy="1677789"/>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200" b="1" dirty="0" smtClean="0">
                <a:solidFill>
                  <a:sysClr val="windowText" lastClr="000000"/>
                </a:solidFill>
              </a:rPr>
              <a:t>Sector Comercio</a:t>
            </a:r>
          </a:p>
          <a:p>
            <a:pPr marL="171450" indent="-171450">
              <a:buFont typeface="Arial" panose="020B0604020202020204" pitchFamily="34" charset="0"/>
              <a:buChar char="•"/>
            </a:pPr>
            <a:r>
              <a:rPr lang="es-CO" sz="1200" dirty="0" smtClean="0">
                <a:solidFill>
                  <a:sysClr val="windowText" lastClr="000000"/>
                </a:solidFill>
              </a:rPr>
              <a:t>Disponibilidad de productos </a:t>
            </a:r>
          </a:p>
          <a:p>
            <a:pPr marL="171450" indent="-171450">
              <a:buFont typeface="Arial" panose="020B0604020202020204" pitchFamily="34" charset="0"/>
              <a:buChar char="•"/>
            </a:pPr>
            <a:r>
              <a:rPr lang="es-CO" sz="1200" dirty="0" smtClean="0">
                <a:solidFill>
                  <a:sysClr val="windowText" lastClr="000000"/>
                </a:solidFill>
              </a:rPr>
              <a:t>Armonización con otros reglamentos</a:t>
            </a:r>
          </a:p>
          <a:p>
            <a:pPr marL="171450" indent="-171450">
              <a:buFont typeface="Arial" panose="020B0604020202020204" pitchFamily="34" charset="0"/>
              <a:buChar char="•"/>
            </a:pPr>
            <a:endParaRPr lang="es-CO" sz="1200" dirty="0">
              <a:solidFill>
                <a:sysClr val="windowText" lastClr="000000"/>
              </a:solidFill>
            </a:endParaRPr>
          </a:p>
          <a:p>
            <a:endParaRPr lang="es-CO" sz="1200" dirty="0" smtClean="0">
              <a:solidFill>
                <a:sysClr val="windowText" lastClr="000000"/>
              </a:solidFill>
            </a:endParaRPr>
          </a:p>
          <a:p>
            <a:pPr marL="171450" indent="-171450">
              <a:buFont typeface="Arial" panose="020B0604020202020204" pitchFamily="34" charset="0"/>
              <a:buChar char="•"/>
            </a:pPr>
            <a:endParaRPr lang="es-CO" sz="1200" dirty="0" smtClean="0">
              <a:solidFill>
                <a:schemeClr val="tx1">
                  <a:lumMod val="50000"/>
                </a:schemeClr>
              </a:solidFill>
            </a:endParaRPr>
          </a:p>
          <a:p>
            <a:endParaRPr lang="es-CO" sz="1200"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67544" y="483518"/>
            <a:ext cx="7067128" cy="1025854"/>
          </a:xfrm>
          <a:prstGeom prst="rect">
            <a:avLst/>
          </a:prstGeom>
        </p:spPr>
        <p:txBody>
          <a:bodyPr spcFirstLastPara="1" wrap="square" lIns="0" tIns="0" rIns="0" bIns="0" anchor="t" anchorCtr="0">
            <a:noAutofit/>
          </a:bodyPr>
          <a:lstStyle/>
          <a:p>
            <a:pPr lvl="0"/>
            <a:r>
              <a:rPr lang="en" sz="2400" b="1" dirty="0" smtClean="0">
                <a:solidFill>
                  <a:srgbClr val="0070C0"/>
                </a:solidFill>
              </a:rPr>
              <a:t>¿</a:t>
            </a:r>
            <a:r>
              <a:rPr lang="en" sz="2400" b="1" dirty="0">
                <a:solidFill>
                  <a:srgbClr val="0070C0"/>
                </a:solidFill>
              </a:rPr>
              <a:t>Cuales fueron los ejes temáticos sobre los que se basó la modificación  y defina cada uno de ellos</a:t>
            </a:r>
            <a:r>
              <a:rPr lang="en" sz="2400" b="1" dirty="0" smtClean="0">
                <a:solidFill>
                  <a:srgbClr val="0070C0"/>
                </a:solidFill>
              </a:rPr>
              <a:t>?</a:t>
            </a:r>
            <a:endParaRPr sz="2400" b="1" dirty="0">
              <a:solidFill>
                <a:srgbClr val="0070C0"/>
              </a:solidFill>
            </a:endParaRPr>
          </a:p>
        </p:txBody>
      </p:sp>
      <p:sp>
        <p:nvSpPr>
          <p:cNvPr id="1007" name="Google Shape;1007;p21"/>
          <p:cNvSpPr txBox="1">
            <a:spLocks noGrp="1"/>
          </p:cNvSpPr>
          <p:nvPr>
            <p:ph type="body" idx="1"/>
          </p:nvPr>
        </p:nvSpPr>
        <p:spPr>
          <a:xfrm>
            <a:off x="539552" y="1563638"/>
            <a:ext cx="6984776" cy="2640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CO" sz="1400" dirty="0" smtClean="0">
                <a:latin typeface="+mj-lt"/>
              </a:rPr>
              <a:t>Existen diferentes temáticas que son compartidas como temas de interés por parte de los diferentes agentes interesados. </a:t>
            </a:r>
            <a:endParaRPr sz="1400" dirty="0">
              <a:latin typeface="+mj-lt"/>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6" name="Google Shape;2749;p37"/>
          <p:cNvGrpSpPr/>
          <p:nvPr/>
        </p:nvGrpSpPr>
        <p:grpSpPr>
          <a:xfrm>
            <a:off x="7164288" y="2513153"/>
            <a:ext cx="1407493" cy="1561147"/>
            <a:chOff x="2152750" y="190500"/>
            <a:chExt cx="4293756" cy="4762499"/>
          </a:xfrm>
        </p:grpSpPr>
        <p:sp>
          <p:nvSpPr>
            <p:cNvPr id="7" name="Google Shape;2750;p37"/>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751;p37"/>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752;p37"/>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753;p37"/>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754;p37"/>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755;p37"/>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756;p37"/>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757;p37"/>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758;p37"/>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759;p37"/>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760;p37"/>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761;p37"/>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762;p37"/>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763;p37"/>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764;p37"/>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765;p37"/>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766;p37"/>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767;p37"/>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768;p37"/>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769;p37"/>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70;p37"/>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771;p37"/>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772;p37"/>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773;p37"/>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774;p37"/>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775;p37"/>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776;p37"/>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777;p37"/>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778;p37"/>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779;p37"/>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780;p37"/>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781;p37"/>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782;p37"/>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783;p37"/>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784;p37"/>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785;p37"/>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786;p37"/>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787;p37"/>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788;p37"/>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789;p37"/>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790;p37"/>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791;p37"/>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792;p37"/>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793;p37"/>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794;p37"/>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795;p37"/>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796;p37"/>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797;p37"/>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798;p37"/>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799;p37"/>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800;p37"/>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801;p37"/>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802;p37"/>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803;p37"/>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804;p37"/>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805;p37"/>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806;p37"/>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807;p37"/>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808;p37"/>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809;p37"/>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810;p37"/>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811;p37"/>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812;p37"/>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813;p37"/>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814;p37"/>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815;p37"/>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816;p37"/>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817;p37"/>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818;p37"/>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819;p37"/>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820;p37"/>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821;p37"/>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822;p37"/>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823;p37"/>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 name="Google Shape;2824;p37"/>
            <p:cNvGrpSpPr/>
            <p:nvPr/>
          </p:nvGrpSpPr>
          <p:grpSpPr>
            <a:xfrm>
              <a:off x="3923682" y="3244965"/>
              <a:ext cx="195764" cy="131404"/>
              <a:chOff x="5733332" y="4102215"/>
              <a:chExt cx="195764" cy="131404"/>
            </a:xfrm>
          </p:grpSpPr>
          <p:sp>
            <p:nvSpPr>
              <p:cNvPr id="106" name="Google Shape;2825;p37"/>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826;p37"/>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827;p37"/>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828;p37"/>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829;p37"/>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830;p37"/>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831;p37"/>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832;p37"/>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833;p37"/>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 name="Google Shape;2834;p37"/>
            <p:cNvGrpSpPr/>
            <p:nvPr/>
          </p:nvGrpSpPr>
          <p:grpSpPr>
            <a:xfrm flipH="1">
              <a:off x="3829267" y="2465054"/>
              <a:ext cx="683694" cy="518573"/>
              <a:chOff x="6621095" y="1452181"/>
              <a:chExt cx="330894" cy="250785"/>
            </a:xfrm>
          </p:grpSpPr>
          <p:sp>
            <p:nvSpPr>
              <p:cNvPr id="101" name="Google Shape;2835;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836;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837;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838;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839;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2840;p37"/>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841;p37"/>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842;p37"/>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843;p37"/>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844;p37"/>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845;p37"/>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846;p37"/>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847;p37"/>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848;p37"/>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849;p37"/>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850;p37"/>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851;p37"/>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852;p37"/>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853;p37"/>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854;p37"/>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855;p37"/>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856;p37"/>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857;p37"/>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3 Rectángulo redondeado"/>
          <p:cNvSpPr/>
          <p:nvPr/>
        </p:nvSpPr>
        <p:spPr>
          <a:xfrm>
            <a:off x="535558" y="483518"/>
            <a:ext cx="2562060" cy="4104455"/>
          </a:xfrm>
          <a:prstGeom prst="round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7" name="116 Rectángulo redondeado"/>
          <p:cNvSpPr/>
          <p:nvPr/>
        </p:nvSpPr>
        <p:spPr>
          <a:xfrm>
            <a:off x="3347864" y="483518"/>
            <a:ext cx="2497278" cy="4104455"/>
          </a:xfrm>
          <a:prstGeom prst="round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8" name="117 Rectángulo redondeado"/>
          <p:cNvSpPr/>
          <p:nvPr/>
        </p:nvSpPr>
        <p:spPr>
          <a:xfrm>
            <a:off x="6058797" y="440556"/>
            <a:ext cx="2448272" cy="4118371"/>
          </a:xfrm>
          <a:prstGeom prst="round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Rectángulo"/>
          <p:cNvSpPr/>
          <p:nvPr/>
        </p:nvSpPr>
        <p:spPr>
          <a:xfrm>
            <a:off x="812470" y="2430256"/>
            <a:ext cx="2016224" cy="79208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ysClr val="windowText" lastClr="000000"/>
                </a:solidFill>
              </a:rPr>
              <a:t>Cumplir con el objetivo con el menor costo posible (optimización del reglamento)</a:t>
            </a:r>
            <a:endParaRPr lang="es-CO" sz="1200" dirty="0">
              <a:solidFill>
                <a:sysClr val="windowText" lastClr="000000"/>
              </a:solidFill>
            </a:endParaRPr>
          </a:p>
        </p:txBody>
      </p:sp>
      <p:sp>
        <p:nvSpPr>
          <p:cNvPr id="992" name="991 Rectángulo"/>
          <p:cNvSpPr/>
          <p:nvPr/>
        </p:nvSpPr>
        <p:spPr>
          <a:xfrm>
            <a:off x="3563888" y="1923678"/>
            <a:ext cx="1944215"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tx1">
                    <a:lumMod val="50000"/>
                  </a:schemeClr>
                </a:solidFill>
              </a:rPr>
              <a:t>Definición de red interna y determinación de responsabilidades</a:t>
            </a:r>
            <a:endParaRPr lang="es-CO" sz="1200" dirty="0">
              <a:solidFill>
                <a:schemeClr val="tx1">
                  <a:lumMod val="50000"/>
                </a:schemeClr>
              </a:solidFill>
            </a:endParaRPr>
          </a:p>
        </p:txBody>
      </p:sp>
      <p:sp>
        <p:nvSpPr>
          <p:cNvPr id="121" name="120 Rectángulo"/>
          <p:cNvSpPr/>
          <p:nvPr/>
        </p:nvSpPr>
        <p:spPr>
          <a:xfrm>
            <a:off x="3563887" y="2646280"/>
            <a:ext cx="1944215"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ysClr val="windowText" lastClr="000000"/>
                </a:solidFill>
              </a:rPr>
              <a:t>Régimen de Transición</a:t>
            </a:r>
            <a:endParaRPr lang="es-CO" sz="1200" dirty="0"/>
          </a:p>
        </p:txBody>
      </p:sp>
      <p:sp>
        <p:nvSpPr>
          <p:cNvPr id="122" name="121 Rectángulo"/>
          <p:cNvSpPr/>
          <p:nvPr/>
        </p:nvSpPr>
        <p:spPr>
          <a:xfrm>
            <a:off x="3578594" y="3219822"/>
            <a:ext cx="1929507"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tx1">
                    <a:lumMod val="50000"/>
                  </a:schemeClr>
                </a:solidFill>
              </a:rPr>
              <a:t>Optimización de requisitos</a:t>
            </a:r>
            <a:endParaRPr lang="es-CO" sz="1200" dirty="0">
              <a:solidFill>
                <a:schemeClr val="tx1">
                  <a:lumMod val="50000"/>
                </a:schemeClr>
              </a:solidFill>
            </a:endParaRPr>
          </a:p>
        </p:txBody>
      </p:sp>
      <p:cxnSp>
        <p:nvCxnSpPr>
          <p:cNvPr id="994" name="993 Conector recto"/>
          <p:cNvCxnSpPr>
            <a:stCxn id="5" idx="3"/>
            <a:endCxn id="992" idx="1"/>
          </p:cNvCxnSpPr>
          <p:nvPr/>
        </p:nvCxnSpPr>
        <p:spPr>
          <a:xfrm flipV="1">
            <a:off x="2828694" y="2211710"/>
            <a:ext cx="735194" cy="614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124 Conector recto"/>
          <p:cNvCxnSpPr>
            <a:stCxn id="5" idx="3"/>
            <a:endCxn id="121" idx="1"/>
          </p:cNvCxnSpPr>
          <p:nvPr/>
        </p:nvCxnSpPr>
        <p:spPr>
          <a:xfrm>
            <a:off x="2828694" y="2826300"/>
            <a:ext cx="7351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127 Conector recto"/>
          <p:cNvCxnSpPr>
            <a:stCxn id="5" idx="3"/>
            <a:endCxn id="122" idx="1"/>
          </p:cNvCxnSpPr>
          <p:nvPr/>
        </p:nvCxnSpPr>
        <p:spPr>
          <a:xfrm>
            <a:off x="2828694" y="2826300"/>
            <a:ext cx="749900" cy="573542"/>
          </a:xfrm>
          <a:prstGeom prst="line">
            <a:avLst/>
          </a:prstGeom>
        </p:spPr>
        <p:style>
          <a:lnRef idx="1">
            <a:schemeClr val="accent1"/>
          </a:lnRef>
          <a:fillRef idx="0">
            <a:schemeClr val="accent1"/>
          </a:fillRef>
          <a:effectRef idx="0">
            <a:schemeClr val="accent1"/>
          </a:effectRef>
          <a:fontRef idx="minor">
            <a:schemeClr val="tx1"/>
          </a:fontRef>
        </p:style>
      </p:cxnSp>
      <p:sp>
        <p:nvSpPr>
          <p:cNvPr id="1005" name="1004 Rectángulo"/>
          <p:cNvSpPr/>
          <p:nvPr/>
        </p:nvSpPr>
        <p:spPr>
          <a:xfrm>
            <a:off x="952492" y="935790"/>
            <a:ext cx="172819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smtClean="0">
                <a:solidFill>
                  <a:schemeClr val="tx1">
                    <a:lumMod val="50000"/>
                  </a:schemeClr>
                </a:solidFill>
              </a:rPr>
              <a:t>Temática </a:t>
            </a:r>
          </a:p>
          <a:p>
            <a:pPr algn="ctr"/>
            <a:r>
              <a:rPr lang="es-CO" sz="2000" b="1" dirty="0" smtClean="0">
                <a:solidFill>
                  <a:schemeClr val="tx1">
                    <a:lumMod val="50000"/>
                  </a:schemeClr>
                </a:solidFill>
              </a:rPr>
              <a:t>Principal</a:t>
            </a:r>
            <a:endParaRPr lang="es-CO" sz="2000" b="1" dirty="0">
              <a:solidFill>
                <a:schemeClr val="tx1">
                  <a:lumMod val="50000"/>
                </a:schemeClr>
              </a:solidFill>
            </a:endParaRPr>
          </a:p>
        </p:txBody>
      </p:sp>
      <p:sp>
        <p:nvSpPr>
          <p:cNvPr id="1008" name="1007 Rectángulo"/>
          <p:cNvSpPr/>
          <p:nvPr/>
        </p:nvSpPr>
        <p:spPr>
          <a:xfrm>
            <a:off x="3693375" y="933190"/>
            <a:ext cx="180019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smtClean="0">
                <a:solidFill>
                  <a:schemeClr val="tx1">
                    <a:lumMod val="50000"/>
                  </a:schemeClr>
                </a:solidFill>
              </a:rPr>
              <a:t>Temáticas</a:t>
            </a:r>
          </a:p>
          <a:p>
            <a:pPr algn="ctr"/>
            <a:r>
              <a:rPr lang="es-CO" sz="2000" b="1" dirty="0" smtClean="0">
                <a:solidFill>
                  <a:schemeClr val="tx1">
                    <a:lumMod val="50000"/>
                  </a:schemeClr>
                </a:solidFill>
              </a:rPr>
              <a:t>Prioritarias</a:t>
            </a:r>
            <a:endParaRPr lang="es-CO" sz="2000" b="1" dirty="0">
              <a:solidFill>
                <a:schemeClr val="tx1">
                  <a:lumMod val="50000"/>
                </a:schemeClr>
              </a:solidFill>
            </a:endParaRPr>
          </a:p>
        </p:txBody>
      </p:sp>
      <p:sp>
        <p:nvSpPr>
          <p:cNvPr id="140" name="139 Rectángulo"/>
          <p:cNvSpPr/>
          <p:nvPr/>
        </p:nvSpPr>
        <p:spPr>
          <a:xfrm>
            <a:off x="6248535" y="2859782"/>
            <a:ext cx="21635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tx1">
                    <a:lumMod val="50000"/>
                  </a:schemeClr>
                </a:solidFill>
              </a:rPr>
              <a:t>Disponibilidad de productos</a:t>
            </a:r>
            <a:endParaRPr lang="es-CO" sz="1100" dirty="0">
              <a:solidFill>
                <a:schemeClr val="tx1">
                  <a:lumMod val="50000"/>
                </a:schemeClr>
              </a:solidFill>
            </a:endParaRPr>
          </a:p>
        </p:txBody>
      </p:sp>
      <p:sp>
        <p:nvSpPr>
          <p:cNvPr id="141" name="140 Rectángulo"/>
          <p:cNvSpPr/>
          <p:nvPr/>
        </p:nvSpPr>
        <p:spPr>
          <a:xfrm>
            <a:off x="6251843" y="2359508"/>
            <a:ext cx="2160240" cy="466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tx1">
                    <a:lumMod val="50000"/>
                  </a:schemeClr>
                </a:solidFill>
              </a:rPr>
              <a:t>Condiciones para la construcción de la red interna</a:t>
            </a:r>
            <a:endParaRPr lang="es-CO" sz="1100" dirty="0">
              <a:solidFill>
                <a:schemeClr val="tx1">
                  <a:lumMod val="50000"/>
                </a:schemeClr>
              </a:solidFill>
            </a:endParaRPr>
          </a:p>
        </p:txBody>
      </p:sp>
      <p:sp>
        <p:nvSpPr>
          <p:cNvPr id="142" name="141 Rectángulo"/>
          <p:cNvSpPr/>
          <p:nvPr/>
        </p:nvSpPr>
        <p:spPr>
          <a:xfrm>
            <a:off x="6236144" y="1776706"/>
            <a:ext cx="2160240" cy="5295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tx1">
                    <a:lumMod val="50000"/>
                  </a:schemeClr>
                </a:solidFill>
              </a:rPr>
              <a:t>Competencias y responsabilidades de los interesados</a:t>
            </a:r>
            <a:endParaRPr lang="es-CO" sz="1100" dirty="0">
              <a:solidFill>
                <a:schemeClr val="tx1">
                  <a:lumMod val="50000"/>
                </a:schemeClr>
              </a:solidFill>
            </a:endParaRPr>
          </a:p>
        </p:txBody>
      </p:sp>
      <p:sp>
        <p:nvSpPr>
          <p:cNvPr id="143" name="142 Rectángulo"/>
          <p:cNvSpPr/>
          <p:nvPr/>
        </p:nvSpPr>
        <p:spPr>
          <a:xfrm>
            <a:off x="6245432" y="1331834"/>
            <a:ext cx="21602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ysClr val="windowText" lastClr="000000"/>
                </a:solidFill>
              </a:rPr>
              <a:t>Garantías y mantenimiento</a:t>
            </a:r>
            <a:endParaRPr lang="es-CO" sz="1100" dirty="0"/>
          </a:p>
        </p:txBody>
      </p:sp>
      <p:sp>
        <p:nvSpPr>
          <p:cNvPr id="144" name="143 Rectángulo"/>
          <p:cNvSpPr/>
          <p:nvPr/>
        </p:nvSpPr>
        <p:spPr>
          <a:xfrm>
            <a:off x="6242353" y="3291830"/>
            <a:ext cx="21635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tx1">
                    <a:lumMod val="50000"/>
                  </a:schemeClr>
                </a:solidFill>
              </a:rPr>
              <a:t>Disponibilidad de profesionales</a:t>
            </a:r>
            <a:endParaRPr lang="es-CO" sz="1100" dirty="0">
              <a:solidFill>
                <a:schemeClr val="tx1">
                  <a:lumMod val="50000"/>
                </a:schemeClr>
              </a:solidFill>
            </a:endParaRPr>
          </a:p>
        </p:txBody>
      </p:sp>
      <p:sp>
        <p:nvSpPr>
          <p:cNvPr id="145" name="144 Rectángulo"/>
          <p:cNvSpPr/>
          <p:nvPr/>
        </p:nvSpPr>
        <p:spPr>
          <a:xfrm>
            <a:off x="6240699" y="3723878"/>
            <a:ext cx="21635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tx1">
                    <a:lumMod val="50000"/>
                  </a:schemeClr>
                </a:solidFill>
              </a:rPr>
              <a:t>Armonización con otros reglamentos </a:t>
            </a:r>
            <a:endParaRPr lang="es-CO" sz="1100" dirty="0">
              <a:solidFill>
                <a:schemeClr val="tx1">
                  <a:lumMod val="50000"/>
                </a:schemeClr>
              </a:solidFill>
            </a:endParaRPr>
          </a:p>
        </p:txBody>
      </p:sp>
      <p:sp>
        <p:nvSpPr>
          <p:cNvPr id="146" name="145 Rectángulo"/>
          <p:cNvSpPr/>
          <p:nvPr/>
        </p:nvSpPr>
        <p:spPr>
          <a:xfrm>
            <a:off x="6251843" y="4155021"/>
            <a:ext cx="21602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ysClr val="windowText" lastClr="000000"/>
                </a:solidFill>
              </a:rPr>
              <a:t>Costos de vigilancia y control</a:t>
            </a:r>
            <a:endParaRPr lang="es-CO" sz="1100" dirty="0"/>
          </a:p>
        </p:txBody>
      </p:sp>
      <p:cxnSp>
        <p:nvCxnSpPr>
          <p:cNvPr id="1011" name="1010 Conector recto"/>
          <p:cNvCxnSpPr>
            <a:stCxn id="992" idx="3"/>
            <a:endCxn id="143" idx="1"/>
          </p:cNvCxnSpPr>
          <p:nvPr/>
        </p:nvCxnSpPr>
        <p:spPr>
          <a:xfrm flipV="1">
            <a:off x="5508103" y="1511854"/>
            <a:ext cx="737329" cy="699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3" name="1012 Conector recto"/>
          <p:cNvCxnSpPr>
            <a:stCxn id="992" idx="3"/>
            <a:endCxn id="142" idx="1"/>
          </p:cNvCxnSpPr>
          <p:nvPr/>
        </p:nvCxnSpPr>
        <p:spPr>
          <a:xfrm flipV="1">
            <a:off x="5508103" y="2041457"/>
            <a:ext cx="728041" cy="170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5" name="1014 Conector recto"/>
          <p:cNvCxnSpPr>
            <a:stCxn id="141" idx="1"/>
            <a:endCxn id="992" idx="3"/>
          </p:cNvCxnSpPr>
          <p:nvPr/>
        </p:nvCxnSpPr>
        <p:spPr>
          <a:xfrm flipH="1" flipV="1">
            <a:off x="5508103" y="2211710"/>
            <a:ext cx="743740" cy="381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7" name="1016 Conector recto"/>
          <p:cNvCxnSpPr>
            <a:stCxn id="122" idx="3"/>
            <a:endCxn id="140" idx="1"/>
          </p:cNvCxnSpPr>
          <p:nvPr/>
        </p:nvCxnSpPr>
        <p:spPr>
          <a:xfrm flipV="1">
            <a:off x="5508101" y="3039802"/>
            <a:ext cx="740434"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9" name="1018 Conector recto"/>
          <p:cNvCxnSpPr>
            <a:stCxn id="144" idx="1"/>
            <a:endCxn id="122" idx="3"/>
          </p:cNvCxnSpPr>
          <p:nvPr/>
        </p:nvCxnSpPr>
        <p:spPr>
          <a:xfrm flipH="1" flipV="1">
            <a:off x="5508101" y="3399842"/>
            <a:ext cx="734252"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1" name="1020 Conector recto"/>
          <p:cNvCxnSpPr>
            <a:stCxn id="145" idx="1"/>
            <a:endCxn id="122" idx="3"/>
          </p:cNvCxnSpPr>
          <p:nvPr/>
        </p:nvCxnSpPr>
        <p:spPr>
          <a:xfrm flipH="1" flipV="1">
            <a:off x="5508101" y="3399842"/>
            <a:ext cx="73259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3" name="1022 Conector recto"/>
          <p:cNvCxnSpPr>
            <a:stCxn id="146" idx="1"/>
            <a:endCxn id="122" idx="3"/>
          </p:cNvCxnSpPr>
          <p:nvPr/>
        </p:nvCxnSpPr>
        <p:spPr>
          <a:xfrm flipH="1" flipV="1">
            <a:off x="5508101" y="3399842"/>
            <a:ext cx="743742" cy="935199"/>
          </a:xfrm>
          <a:prstGeom prst="line">
            <a:avLst/>
          </a:prstGeom>
        </p:spPr>
        <p:style>
          <a:lnRef idx="1">
            <a:schemeClr val="accent1"/>
          </a:lnRef>
          <a:fillRef idx="0">
            <a:schemeClr val="accent1"/>
          </a:fillRef>
          <a:effectRef idx="0">
            <a:schemeClr val="accent1"/>
          </a:effectRef>
          <a:fontRef idx="minor">
            <a:schemeClr val="tx1"/>
          </a:fontRef>
        </p:style>
      </p:cxnSp>
      <p:sp>
        <p:nvSpPr>
          <p:cNvPr id="115" name="114 Rectángulo"/>
          <p:cNvSpPr/>
          <p:nvPr/>
        </p:nvSpPr>
        <p:spPr>
          <a:xfrm>
            <a:off x="6444208" y="555526"/>
            <a:ext cx="165618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smtClean="0">
                <a:solidFill>
                  <a:schemeClr val="tx1">
                    <a:lumMod val="50000"/>
                  </a:schemeClr>
                </a:solidFill>
              </a:rPr>
              <a:t>Temáticas a</a:t>
            </a:r>
          </a:p>
          <a:p>
            <a:pPr algn="ctr"/>
            <a:r>
              <a:rPr lang="es-CO" sz="2000" b="1" dirty="0" smtClean="0">
                <a:solidFill>
                  <a:schemeClr val="tx1">
                    <a:lumMod val="50000"/>
                  </a:schemeClr>
                </a:solidFill>
              </a:rPr>
              <a:t>atender</a:t>
            </a:r>
            <a:endParaRPr lang="es-CO" sz="2000" b="1" dirty="0">
              <a:solidFill>
                <a:schemeClr val="tx1">
                  <a:lumMod val="50000"/>
                </a:schemeClr>
              </a:solidFill>
            </a:endParaRPr>
          </a:p>
        </p:txBody>
      </p:sp>
    </p:spTree>
    <p:extLst>
      <p:ext uri="{BB962C8B-B14F-4D97-AF65-F5344CB8AC3E}">
        <p14:creationId xmlns:p14="http://schemas.microsoft.com/office/powerpoint/2010/main" val="2991317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5600"/>
            <a:ext cx="7499176" cy="453982"/>
          </a:xfrm>
        </p:spPr>
        <p:txBody>
          <a:bodyPr/>
          <a:lstStyle/>
          <a:p>
            <a:r>
              <a:rPr lang="es-CO" sz="2400" b="1" dirty="0" smtClean="0"/>
              <a:t>Garantías y mantenimiento</a:t>
            </a:r>
            <a:endParaRPr lang="es-CO" sz="2400" b="1" dirty="0"/>
          </a:p>
        </p:txBody>
      </p:sp>
      <p:sp>
        <p:nvSpPr>
          <p:cNvPr id="3" name="2 Marcador de texto"/>
          <p:cNvSpPr>
            <a:spLocks noGrp="1"/>
          </p:cNvSpPr>
          <p:nvPr>
            <p:ph type="body" idx="1"/>
          </p:nvPr>
        </p:nvSpPr>
        <p:spPr>
          <a:xfrm>
            <a:off x="323528" y="915566"/>
            <a:ext cx="7848872" cy="648072"/>
          </a:xfrm>
        </p:spPr>
        <p:txBody>
          <a:bodyPr/>
          <a:lstStyle/>
          <a:p>
            <a:r>
              <a:rPr lang="es-CO" sz="1400" dirty="0" smtClean="0">
                <a:latin typeface="+mj-lt"/>
              </a:rPr>
              <a:t>Se realizó la revisión </a:t>
            </a:r>
            <a:r>
              <a:rPr lang="es-CO" sz="1400" dirty="0">
                <a:latin typeface="+mj-lt"/>
              </a:rPr>
              <a:t>de las garantías y mantenimientos requeridos por la red interna de telecomunicaciones, encontrando las siguientes particularidades: </a:t>
            </a: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9</a:t>
            </a:fld>
            <a:endParaRPr lang="es-CO"/>
          </a:p>
        </p:txBody>
      </p:sp>
      <p:graphicFrame>
        <p:nvGraphicFramePr>
          <p:cNvPr id="5" name="4 Tabla"/>
          <p:cNvGraphicFramePr>
            <a:graphicFrameLocks noGrp="1"/>
          </p:cNvGraphicFramePr>
          <p:nvPr>
            <p:extLst>
              <p:ext uri="{D42A27DB-BD31-4B8C-83A1-F6EECF244321}">
                <p14:modId xmlns:p14="http://schemas.microsoft.com/office/powerpoint/2010/main" val="2323087081"/>
              </p:ext>
            </p:extLst>
          </p:nvPr>
        </p:nvGraphicFramePr>
        <p:xfrm>
          <a:off x="611560" y="1635646"/>
          <a:ext cx="8136903" cy="3333221"/>
        </p:xfrm>
        <a:graphic>
          <a:graphicData uri="http://schemas.openxmlformats.org/drawingml/2006/table">
            <a:tbl>
              <a:tblPr firstRow="1" bandRow="1">
                <a:tableStyleId>{C083E6E3-FA7D-4D7B-A595-EF9225AFEA82}</a:tableStyleId>
              </a:tblPr>
              <a:tblGrid>
                <a:gridCol w="2232248"/>
                <a:gridCol w="3192354"/>
                <a:gridCol w="2712301"/>
              </a:tblGrid>
              <a:tr h="285925">
                <a:tc>
                  <a:txBody>
                    <a:bodyPr/>
                    <a:lstStyle/>
                    <a:p>
                      <a:pPr algn="ctr"/>
                      <a:r>
                        <a:rPr lang="es-CO" sz="1300" dirty="0" smtClean="0"/>
                        <a:t>INFRAESTRUCTURA</a:t>
                      </a:r>
                      <a:endParaRPr lang="es-CO" sz="1300" dirty="0"/>
                    </a:p>
                  </a:txBody>
                  <a:tcPr/>
                </a:tc>
                <a:tc>
                  <a:txBody>
                    <a:bodyPr/>
                    <a:lstStyle/>
                    <a:p>
                      <a:pPr algn="ctr"/>
                      <a:r>
                        <a:rPr lang="es-CO" sz="1300" dirty="0" smtClean="0"/>
                        <a:t>GARANTÍA</a:t>
                      </a:r>
                      <a:r>
                        <a:rPr lang="es-CO" sz="1300" baseline="0" dirty="0" smtClean="0"/>
                        <a:t> APLICABLE</a:t>
                      </a:r>
                      <a:endParaRPr lang="es-CO" sz="1300" dirty="0"/>
                    </a:p>
                  </a:txBody>
                  <a:tcPr/>
                </a:tc>
                <a:tc>
                  <a:txBody>
                    <a:bodyPr/>
                    <a:lstStyle/>
                    <a:p>
                      <a:pPr algn="ctr"/>
                      <a:r>
                        <a:rPr lang="es-CO" sz="1300" dirty="0" smtClean="0"/>
                        <a:t>MANTENIMIENTO</a:t>
                      </a:r>
                      <a:r>
                        <a:rPr lang="es-CO" sz="1300" baseline="0" dirty="0" smtClean="0"/>
                        <a:t> ASOCIABLE</a:t>
                      </a:r>
                      <a:endParaRPr lang="es-CO" sz="1300" dirty="0"/>
                    </a:p>
                  </a:txBody>
                  <a:tcPr/>
                </a:tc>
              </a:tr>
              <a:tr h="1354382">
                <a:tc>
                  <a:txBody>
                    <a:bodyPr/>
                    <a:lstStyle/>
                    <a:p>
                      <a:pPr algn="ctr"/>
                      <a:r>
                        <a:rPr lang="es-CO" dirty="0" smtClean="0"/>
                        <a:t>Infraestructura soporte</a:t>
                      </a:r>
                      <a:endParaRPr lang="es-CO" dirty="0"/>
                    </a:p>
                  </a:txBody>
                  <a:tcPr/>
                </a:tc>
                <a:tc>
                  <a:txBody>
                    <a:bodyPr/>
                    <a:lstStyle/>
                    <a:p>
                      <a:r>
                        <a:rPr lang="es-CO" sz="1200" dirty="0" smtClean="0"/>
                        <a:t>Para la infraestructura</a:t>
                      </a:r>
                      <a:r>
                        <a:rPr lang="es-CO" sz="1200" baseline="0" dirty="0" smtClean="0"/>
                        <a:t> soporte, </a:t>
                      </a:r>
                      <a:r>
                        <a:rPr lang="es-CO" sz="1200" dirty="0" smtClean="0"/>
                        <a:t>e, por ser parte de la obra civil, no se aplicará garantía diferenciada a la garantía que se dará sobre los inmuebles, ya que esta misma garantía le es aplicable</a:t>
                      </a:r>
                      <a:endParaRPr lang="es-CO" sz="1200" dirty="0"/>
                    </a:p>
                  </a:txBody>
                  <a:tcPr/>
                </a:tc>
                <a:tc>
                  <a:txBody>
                    <a:bodyPr/>
                    <a:lstStyle/>
                    <a:p>
                      <a:r>
                        <a:rPr lang="es-CO" sz="1200" dirty="0" smtClean="0"/>
                        <a:t>Por su larga vida útil, este tipo de infraestructura no requiere mantenimientos periódicos, y en caso de requerir mantenimientos correctivos se le aplicarán los mismos criterios que se aplican sobre la obra civil de los inmuebles.</a:t>
                      </a:r>
                      <a:endParaRPr lang="es-CO" sz="1200" dirty="0"/>
                    </a:p>
                  </a:txBody>
                  <a:tcPr/>
                </a:tc>
              </a:tr>
              <a:tr h="1672061">
                <a:tc>
                  <a:txBody>
                    <a:bodyPr/>
                    <a:lstStyle/>
                    <a:p>
                      <a:pPr algn="ctr"/>
                      <a:r>
                        <a:rPr lang="es-CO" dirty="0" smtClean="0"/>
                        <a:t>Infraestructura consumible</a:t>
                      </a:r>
                      <a:endParaRPr lang="es-CO" dirty="0"/>
                    </a:p>
                  </a:txBody>
                  <a:tcPr/>
                </a:tc>
                <a:tc>
                  <a:txBody>
                    <a:bodyPr/>
                    <a:lstStyle/>
                    <a:p>
                      <a:r>
                        <a:rPr lang="es-CO" sz="1200" dirty="0" smtClean="0"/>
                        <a:t>La infraestructura consumible tiene garantías asociadas con la garantía de prestación de los servicios de telecomunicaciones. Se aplicará la garantía propia de la prestación de los servicios de telecomunicaciones, es decir, se exigirá el funcionamiento y calidad de los servicios sobre el estado de la red.</a:t>
                      </a:r>
                      <a:endParaRPr lang="es-CO" sz="1200" dirty="0"/>
                    </a:p>
                  </a:txBody>
                  <a:tcPr/>
                </a:tc>
                <a:tc>
                  <a:txBody>
                    <a:bodyPr/>
                    <a:lstStyle/>
                    <a:p>
                      <a:r>
                        <a:rPr lang="es-CO" sz="1200" dirty="0" smtClean="0"/>
                        <a:t>No se requiere establecer condiciones adicionales de mantenimiento, aparte de la garantía de calidad en la prestación de los servicios de telecomunicaciones.</a:t>
                      </a:r>
                      <a:endParaRPr lang="es-CO" sz="1200" dirty="0"/>
                    </a:p>
                  </a:txBody>
                  <a:tcPr/>
                </a:tc>
              </a:tr>
            </a:tbl>
          </a:graphicData>
        </a:graphic>
      </p:graphicFrame>
    </p:spTree>
    <p:extLst>
      <p:ext uri="{BB962C8B-B14F-4D97-AF65-F5344CB8AC3E}">
        <p14:creationId xmlns:p14="http://schemas.microsoft.com/office/powerpoint/2010/main" val="414875288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1540</Words>
  <Application>Microsoft Office PowerPoint</Application>
  <PresentationFormat>Presentación en pantalla (16:9)</PresentationFormat>
  <Paragraphs>113</Paragraphs>
  <Slides>16</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Raleway Thin</vt:lpstr>
      <vt:lpstr>Barlow</vt:lpstr>
      <vt:lpstr>Barlow Light</vt:lpstr>
      <vt:lpstr>Calibri</vt:lpstr>
      <vt:lpstr>Gaoler template</vt:lpstr>
      <vt:lpstr>EL REGLAMENTO TÉCNICO PARA REDES INTERNAS DE TELECOMUNICACIONES Y LA SOCIEDAD</vt:lpstr>
      <vt:lpstr>TABLA DE CONTENIDO</vt:lpstr>
      <vt:lpstr>¿Cuales son los fundamentos sobre los que se crea el reglamento técnico para redes internas de telecomunicaciones?</vt:lpstr>
      <vt:lpstr>Presentación de PowerPoint</vt:lpstr>
      <vt:lpstr>¿Cuales son los sectores  más interesados en la modificación para la implementación del RITEL?</vt:lpstr>
      <vt:lpstr>Presentación de PowerPoint</vt:lpstr>
      <vt:lpstr>¿Cuales fueron los ejes temáticos sobre los que se basó la modificación  y defina cada uno de ellos?</vt:lpstr>
      <vt:lpstr>Presentación de PowerPoint</vt:lpstr>
      <vt:lpstr>Garantías y mantenimiento</vt:lpstr>
      <vt:lpstr>Competencias y responsabilidades de los interesados</vt:lpstr>
      <vt:lpstr>Condiciones para la construcción de la red interna</vt:lpstr>
      <vt:lpstr>Disponibilidad de productos</vt:lpstr>
      <vt:lpstr>Presentación de PowerPoint</vt:lpstr>
      <vt:lpstr>Disponibilidad de profesionales</vt:lpstr>
      <vt:lpstr>Armonización con otros reglamentos</vt:lpstr>
      <vt:lpstr>Costos de vigilancia y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REGLAMENTO TÉCNICO PARA REDES INTERNAS DE TELECOMUNICACIONES Y LA SOCIEDAD</dc:title>
  <dc:creator>user</dc:creator>
  <cp:lastModifiedBy>Luffi</cp:lastModifiedBy>
  <cp:revision>24</cp:revision>
  <dcterms:modified xsi:type="dcterms:W3CDTF">2020-12-02T00:01:47Z</dcterms:modified>
</cp:coreProperties>
</file>