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9" r:id="rId3"/>
    <p:sldId id="258" r:id="rId4"/>
    <p:sldId id="267" r:id="rId5"/>
    <p:sldId id="268" r:id="rId6"/>
    <p:sldId id="265" r:id="rId7"/>
    <p:sldId id="266" r:id="rId8"/>
    <p:sldId id="260" r:id="rId9"/>
    <p:sldId id="261" r:id="rId10"/>
    <p:sldId id="262" r:id="rId11"/>
    <p:sldId id="263" r:id="rId12"/>
    <p:sldId id="269" r:id="rId13"/>
    <p:sldId id="270" r:id="rId14"/>
    <p:sldId id="271" r:id="rId15"/>
    <p:sldId id="272" r:id="rId16"/>
    <p:sldId id="264" r:id="rId17"/>
    <p:sldId id="273" r:id="rId18"/>
    <p:sldId id="281" r:id="rId19"/>
    <p:sldId id="277" r:id="rId20"/>
    <p:sldId id="274" r:id="rId21"/>
    <p:sldId id="280" r:id="rId22"/>
    <p:sldId id="278" r:id="rId23"/>
    <p:sldId id="284" r:id="rId24"/>
    <p:sldId id="283" r:id="rId25"/>
    <p:sldId id="275" r:id="rId26"/>
    <p:sldId id="285" r:id="rId27"/>
    <p:sldId id="28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FAFC339-1234-436C-9CDA-4069386D2466}" type="datetimeFigureOut">
              <a:rPr lang="en-US" smtClean="0"/>
              <a:pPr/>
              <a:t>9/21/2023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DE4DA5-4CFB-4811-868B-D2631160C6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Brewsters</a:t>
            </a:r>
            <a:r>
              <a:rPr lang="en-US" dirty="0" smtClean="0"/>
              <a:t> angle for 0% transmission loss</a:t>
            </a:r>
            <a:endParaRPr lang="en-US" dirty="0"/>
          </a:p>
        </p:txBody>
      </p:sp>
      <p:sp>
        <p:nvSpPr>
          <p:cNvPr id="4" name="Slide Number Placeholder 3"/>
          <p:cNvSpPr>
            <a:spLocks noGrp="1"/>
          </p:cNvSpPr>
          <p:nvPr>
            <p:ph type="sldNum" sz="quarter" idx="10"/>
          </p:nvPr>
        </p:nvSpPr>
        <p:spPr/>
        <p:txBody>
          <a:bodyPr/>
          <a:lstStyle/>
          <a:p>
            <a:fld id="{C9DE4DA5-4CFB-4811-868B-D2631160C6E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47E1DC-1D9F-4B74-887C-3B2E703D7962}"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7E1DC-1D9F-4B74-887C-3B2E703D7962}"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7E1DC-1D9F-4B74-887C-3B2E703D7962}"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47E1DC-1D9F-4B74-887C-3B2E703D7962}"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47E1DC-1D9F-4B74-887C-3B2E703D7962}" type="datetimeFigureOut">
              <a:rPr lang="en-US" smtClean="0"/>
              <a:pPr/>
              <a:t>9/21/2023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A47E1DC-1D9F-4B74-887C-3B2E703D7962}"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A47E1DC-1D9F-4B74-887C-3B2E703D7962}" type="datetimeFigureOut">
              <a:rPr lang="en-US" smtClean="0"/>
              <a:pPr/>
              <a:t>9/21/2023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A47E1DC-1D9F-4B74-887C-3B2E703D7962}" type="datetimeFigureOut">
              <a:rPr lang="en-US" smtClean="0"/>
              <a:pPr/>
              <a:t>9/21/2023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47E1DC-1D9F-4B74-887C-3B2E703D7962}" type="datetimeFigureOut">
              <a:rPr lang="en-US" smtClean="0"/>
              <a:pPr/>
              <a:t>9/21/2023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7E1DC-1D9F-4B74-887C-3B2E703D7962}"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47E1DC-1D9F-4B74-887C-3B2E703D7962}" type="datetimeFigureOut">
              <a:rPr lang="en-US" smtClean="0"/>
              <a:pPr/>
              <a:t>9/21/2023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0BCC24-05B6-4451-9CB8-346F19301D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47E1DC-1D9F-4B74-887C-3B2E703D7962}" type="datetimeFigureOut">
              <a:rPr lang="en-US" smtClean="0"/>
              <a:pPr/>
              <a:t>9/21/2023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BCC24-05B6-4451-9CB8-346F19301D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Electrical_discharge" TargetMode="External"/><Relationship Id="rId3" Type="http://schemas.openxmlformats.org/officeDocument/2006/relationships/image" Target="../media/image26.jpeg"/><Relationship Id="rId7" Type="http://schemas.openxmlformats.org/officeDocument/2006/relationships/hyperlink" Target="https://en.wikipedia.org/wiki/Torr"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en.wikipedia.org/wiki/Neon" TargetMode="External"/><Relationship Id="rId5" Type="http://schemas.openxmlformats.org/officeDocument/2006/relationships/hyperlink" Target="https://en.wikipedia.org/wiki/Helium" TargetMode="External"/><Relationship Id="rId4" Type="http://schemas.openxmlformats.org/officeDocument/2006/relationships/hyperlink" Target="https://en.wikipedia.org/wiki/Gas_lase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04800" y="533400"/>
            <a:ext cx="8686800" cy="739754"/>
          </a:xfrm>
          <a:prstGeom prst="rect">
            <a:avLst/>
          </a:prstGeom>
          <a:noFill/>
        </p:spPr>
        <p:txBody>
          <a:bodyPr wrap="square" lIns="91440" tIns="45720" rIns="91440" bIns="45720">
            <a:spAutoFit/>
          </a:bodyPr>
          <a:lstStyle/>
          <a:p>
            <a:pPr algn="ctr">
              <a:lnSpc>
                <a:spcPct val="150000"/>
              </a:lnSpc>
            </a:pPr>
            <a:r>
              <a:rPr lang="en-US" sz="32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Global Academy of Technology</a:t>
            </a:r>
            <a:endParaRPr lang="en-US" sz="3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sp>
        <p:nvSpPr>
          <p:cNvPr id="10" name="Rectangle 9"/>
          <p:cNvSpPr/>
          <p:nvPr/>
        </p:nvSpPr>
        <p:spPr>
          <a:xfrm>
            <a:off x="1295400" y="4800600"/>
            <a:ext cx="6347572" cy="1200329"/>
          </a:xfrm>
          <a:prstGeom prst="rect">
            <a:avLst/>
          </a:prstGeom>
          <a:noFill/>
        </p:spPr>
        <p:txBody>
          <a:bodyPr wrap="square" lIns="91440" tIns="45720" rIns="91440" bIns="45720">
            <a:spAutoFit/>
          </a:bodyPr>
          <a:lstStyle/>
          <a:p>
            <a:pPr algn="ctr"/>
            <a:r>
              <a:rPr lang="en-US" sz="24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Dr. </a:t>
            </a:r>
            <a:r>
              <a:rPr lang="en-US" sz="2400" b="1"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Remya</a:t>
            </a:r>
            <a:r>
              <a:rPr lang="en-US" sz="24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 P. N.</a:t>
            </a:r>
          </a:p>
          <a:p>
            <a:pPr algn="ctr"/>
            <a:r>
              <a:rPr lang="en-US" sz="24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Associate Professor</a:t>
            </a:r>
          </a:p>
          <a:p>
            <a:pPr algn="ctr"/>
            <a:r>
              <a:rPr lang="en-US" sz="2400" b="1"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rPr>
              <a:t>Department of Science &amp; Humanities</a:t>
            </a:r>
            <a:endParaRPr lang="en-US" sz="2400" b="1"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Arial" pitchFamily="34" charset="0"/>
              <a:cs typeface="Arial" pitchFamily="34" charset="0"/>
            </a:endParaRPr>
          </a:p>
        </p:txBody>
      </p:sp>
      <p:pic>
        <p:nvPicPr>
          <p:cNvPr id="15362"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3581400" y="2514600"/>
            <a:ext cx="2057400" cy="1870283"/>
          </a:xfrm>
          <a:prstGeom prst="rect">
            <a:avLst/>
          </a:prstGeom>
          <a:noFill/>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11265" name="Picture 1"/>
          <p:cNvPicPr>
            <a:picLocks noChangeAspect="1" noChangeArrowheads="1"/>
          </p:cNvPicPr>
          <p:nvPr/>
        </p:nvPicPr>
        <p:blipFill>
          <a:blip r:embed="rId3" cstate="print"/>
          <a:srcRect/>
          <a:stretch>
            <a:fillRect/>
          </a:stretch>
        </p:blipFill>
        <p:spPr bwMode="auto">
          <a:xfrm>
            <a:off x="352425" y="1066800"/>
            <a:ext cx="8791575" cy="52482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10241" name="Picture 1"/>
          <p:cNvPicPr>
            <a:picLocks noChangeAspect="1" noChangeArrowheads="1"/>
          </p:cNvPicPr>
          <p:nvPr/>
        </p:nvPicPr>
        <p:blipFill>
          <a:blip r:embed="rId3" cstate="print"/>
          <a:srcRect/>
          <a:stretch>
            <a:fillRect/>
          </a:stretch>
        </p:blipFill>
        <p:spPr bwMode="auto">
          <a:xfrm>
            <a:off x="152400" y="990600"/>
            <a:ext cx="8829675" cy="3181350"/>
          </a:xfrm>
          <a:prstGeom prst="rect">
            <a:avLst/>
          </a:prstGeom>
          <a:noFill/>
          <a:ln w="9525">
            <a:noFill/>
            <a:miter lim="800000"/>
            <a:headEnd/>
            <a:tailEnd/>
          </a:ln>
        </p:spPr>
      </p:pic>
      <p:sp>
        <p:nvSpPr>
          <p:cNvPr id="10242" name="Rectangle 2"/>
          <p:cNvSpPr>
            <a:spLocks noChangeArrowheads="1"/>
          </p:cNvSpPr>
          <p:nvPr/>
        </p:nvSpPr>
        <p:spPr bwMode="auto">
          <a:xfrm>
            <a:off x="381000" y="4570512"/>
            <a:ext cx="80010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Where A</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21</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the constant of proportionality called the Einstein’s coefficient of spontaneous emission.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5121" name="Picture 1"/>
          <p:cNvPicPr>
            <a:picLocks noChangeAspect="1" noChangeArrowheads="1"/>
          </p:cNvPicPr>
          <p:nvPr/>
        </p:nvPicPr>
        <p:blipFill>
          <a:blip r:embed="rId3" cstate="print"/>
          <a:srcRect/>
          <a:stretch>
            <a:fillRect/>
          </a:stretch>
        </p:blipFill>
        <p:spPr bwMode="auto">
          <a:xfrm>
            <a:off x="152400" y="990600"/>
            <a:ext cx="8858250" cy="55340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4097" name="Rectangle 1"/>
          <p:cNvSpPr>
            <a:spLocks noChangeArrowheads="1"/>
          </p:cNvSpPr>
          <p:nvPr/>
        </p:nvSpPr>
        <p:spPr bwMode="auto">
          <a:xfrm>
            <a:off x="228600" y="1066800"/>
            <a:ext cx="8610600" cy="53211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50000"/>
              </a:lnSpc>
              <a:spcBef>
                <a:spcPct val="0"/>
              </a:spcBef>
              <a:spcAft>
                <a:spcPct val="0"/>
              </a:spcAft>
              <a:buClrTx/>
              <a:buSzTx/>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Let the system be in thermal equilibrium, i.e., the total energy of the system remains unchanged in spite of the interaction that is taking place between itself and the incident radiation.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Under such a condition, the number of photons absorbed by the system per second must be equal to the number of photons it emits per second by both the stimulated and the spontaneous emission processes.</a:t>
            </a:r>
          </a:p>
          <a:p>
            <a:pPr marL="0" marR="0" lvl="0" indent="0" algn="l" defTabSz="914400" rtl="0" eaLnBrk="0" fontAlgn="base" latinLnBrk="0" hangingPunct="0">
              <a:lnSpc>
                <a:spcPct val="150000"/>
              </a:lnSpc>
              <a:spcBef>
                <a:spcPct val="0"/>
              </a:spcBef>
              <a:spcAft>
                <a:spcPct val="0"/>
              </a:spcAft>
              <a:buClrTx/>
              <a:buSzTx/>
              <a:tabLst>
                <a:tab pos="457200"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Therefore at thermal equilibrium,</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Rate of absorption = Rate of spontaneous emission + Rate of stimulated emission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Therefore from equations,   we have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A</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21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B</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21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U</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N</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endParaRPr kumimoji="0" lang="en-US" b="0" i="0" u="none" strike="noStrike" cap="none" normalizeH="0" baseline="-3000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Or  U</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12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 B</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21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  A21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N</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rPr>
              <a:t>2</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sym typeface="Symbol" pitchFamily="18" charset="2"/>
              </a:rPr>
              <a:t> </a:t>
            </a:r>
            <a:endParaRPr kumimoji="0" lang="en-US" b="0" i="0" u="none" strike="noStrike" cap="none" normalizeH="0" baseline="-30000" dirty="0" smtClean="0">
              <a:ln>
                <a:noFill/>
              </a:ln>
              <a:solidFill>
                <a:schemeClr val="tx1"/>
              </a:solidFill>
              <a:effectLst/>
              <a:latin typeface="Arial" pitchFamily="34" charset="0"/>
              <a:cs typeface="Arial" pitchFamily="34" charset="0"/>
              <a:sym typeface="Symbol" pitchFamily="18" charset="2"/>
            </a:endParaRPr>
          </a:p>
          <a:p>
            <a:pPr marL="0" marR="0" lvl="0" indent="0" algn="l" defTabSz="914400" rtl="0" eaLnBrk="0" fontAlgn="base" latinLnBrk="0" hangingPunct="0">
              <a:lnSpc>
                <a:spcPct val="150000"/>
              </a:lnSpc>
              <a:spcBef>
                <a:spcPct val="0"/>
              </a:spcBef>
              <a:spcAft>
                <a:spcPct val="0"/>
              </a:spcAft>
              <a:buClrTx/>
              <a:buSzTx/>
              <a:buFontTx/>
              <a:buNone/>
              <a:tabLst>
                <a:tab pos="457200" algn="l"/>
              </a:tabLst>
            </a:pPr>
            <a:endPar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sym typeface="Symbol" pitchFamily="18" charset="2"/>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3073" name="Picture 1"/>
          <p:cNvPicPr>
            <a:picLocks noChangeAspect="1" noChangeArrowheads="1"/>
          </p:cNvPicPr>
          <p:nvPr/>
        </p:nvPicPr>
        <p:blipFill>
          <a:blip r:embed="rId3" cstate="print"/>
          <a:srcRect/>
          <a:stretch>
            <a:fillRect/>
          </a:stretch>
        </p:blipFill>
        <p:spPr bwMode="auto">
          <a:xfrm>
            <a:off x="0" y="1447800"/>
            <a:ext cx="3731879" cy="4724400"/>
          </a:xfrm>
          <a:prstGeom prst="rect">
            <a:avLst/>
          </a:prstGeom>
          <a:noFill/>
          <a:ln w="9525">
            <a:noFill/>
            <a:miter lim="800000"/>
            <a:headEnd/>
            <a:tailEnd/>
          </a:ln>
        </p:spPr>
      </p:pic>
      <p:cxnSp>
        <p:nvCxnSpPr>
          <p:cNvPr id="6" name="Straight Connector 5"/>
          <p:cNvCxnSpPr/>
          <p:nvPr/>
        </p:nvCxnSpPr>
        <p:spPr>
          <a:xfrm>
            <a:off x="3657600" y="1066800"/>
            <a:ext cx="76200" cy="563880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4" cstate="print"/>
          <a:srcRect/>
          <a:stretch>
            <a:fillRect/>
          </a:stretch>
        </p:blipFill>
        <p:spPr bwMode="auto">
          <a:xfrm>
            <a:off x="3733800" y="990600"/>
            <a:ext cx="5457825" cy="2302754"/>
          </a:xfrm>
          <a:prstGeom prst="rect">
            <a:avLst/>
          </a:prstGeom>
          <a:noFill/>
          <a:ln w="9525">
            <a:noFill/>
            <a:miter lim="800000"/>
            <a:headEnd/>
            <a:tailEnd/>
          </a:ln>
        </p:spPr>
      </p:pic>
      <p:sp>
        <p:nvSpPr>
          <p:cNvPr id="8" name="Rectangle 7"/>
          <p:cNvSpPr/>
          <p:nvPr/>
        </p:nvSpPr>
        <p:spPr>
          <a:xfrm>
            <a:off x="3886200" y="3429000"/>
            <a:ext cx="5105400" cy="523220"/>
          </a:xfrm>
          <a:prstGeom prst="rect">
            <a:avLst/>
          </a:prstGeom>
        </p:spPr>
        <p:txBody>
          <a:bodyPr wrap="square">
            <a:spAutoFit/>
          </a:bodyPr>
          <a:lstStyle/>
          <a:p>
            <a:r>
              <a:rPr lang="en-US" sz="1400" dirty="0">
                <a:latin typeface="Arial" pitchFamily="34" charset="0"/>
                <a:cs typeface="Arial" pitchFamily="34" charset="0"/>
              </a:rPr>
              <a:t>Comparing above two equations term by term on the basis of positional identity</a:t>
            </a:r>
          </a:p>
        </p:txBody>
      </p:sp>
      <p:pic>
        <p:nvPicPr>
          <p:cNvPr id="3075" name="Picture 3"/>
          <p:cNvPicPr>
            <a:picLocks noChangeAspect="1" noChangeArrowheads="1"/>
          </p:cNvPicPr>
          <p:nvPr/>
        </p:nvPicPr>
        <p:blipFill>
          <a:blip r:embed="rId5" cstate="print"/>
          <a:srcRect/>
          <a:stretch>
            <a:fillRect/>
          </a:stretch>
        </p:blipFill>
        <p:spPr bwMode="auto">
          <a:xfrm>
            <a:off x="4953000" y="3962400"/>
            <a:ext cx="1400175" cy="229552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2049" name="Rectangle 1"/>
          <p:cNvSpPr>
            <a:spLocks noChangeArrowheads="1"/>
          </p:cNvSpPr>
          <p:nvPr/>
        </p:nvSpPr>
        <p:spPr bwMode="auto">
          <a:xfrm>
            <a:off x="152400" y="1447800"/>
            <a:ext cx="87630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457200" algn="l"/>
              </a:tabLst>
            </a:pPr>
            <a:r>
              <a:rPr lang="en-US" dirty="0">
                <a:latin typeface="Arial" pitchFamily="34" charset="0"/>
                <a:ea typeface="Times New Roman" pitchFamily="18" charset="0"/>
                <a:cs typeface="Arial" pitchFamily="34" charset="0"/>
              </a:rPr>
              <a:t>T</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he probability of induced absorption is equal to the probability of stimulated emission.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Because of the above identity, the subscripts could be dropped, and A</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and B</a:t>
            </a:r>
            <a:r>
              <a:rPr kumimoji="0" lang="en-US"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21</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can be represented as A and B.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Therefore at thermal equilibrium, the equation for energy density is</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3200400" y="3352800"/>
            <a:ext cx="1905000" cy="11715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9217" name="Rectangle 1"/>
          <p:cNvSpPr>
            <a:spLocks noChangeArrowheads="1"/>
          </p:cNvSpPr>
          <p:nvPr/>
        </p:nvSpPr>
        <p:spPr bwMode="auto">
          <a:xfrm>
            <a:off x="228600" y="1004501"/>
            <a:ext cx="8763000" cy="53553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914400" algn="l"/>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Requisites of a laser system</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914400" algn="l"/>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requisites of a laser system are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 excitation source for pumping action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An active medium which supports population inversion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laser cavity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tab pos="914400" algn="l"/>
              </a:tabLst>
            </a:pP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excitation source provides the appropriate amount of energy for pumping the atoms to higher energy levels.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energy input may be in the form of light energy.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This kind of pumping is called optical pumping and is made use of in the construction of Ruby laser.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The pumping may be achieved by electrical energy input in which case it is electrical pumping.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 He-Ne laser, the pumping is achieved by electrical discharge.</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 part of the input energy is absorbed by the active medium in which population inversion occurs at a certain stage. After this stage the medium attains capability to issue laser light. </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just" defTabSz="914400" rtl="0" eaLnBrk="0" fontAlgn="base" latinLnBrk="0" hangingPunct="0">
              <a:lnSpc>
                <a:spcPct val="100000"/>
              </a:lnSpc>
              <a:spcBef>
                <a:spcPct val="0"/>
              </a:spcBef>
              <a:spcAft>
                <a:spcPct val="0"/>
              </a:spcAft>
              <a:buClrTx/>
              <a:buSzTx/>
              <a:buFont typeface="Wingdings" pitchFamily="2" charset="2"/>
              <a:buChar char="Ø"/>
              <a:tabLst>
                <a:tab pos="914400" algn="l"/>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laser cavity provides the feedback necessary to tap certain permissible part of laser energy from the active medium.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0"/>
            <a:ext cx="838200" cy="791274"/>
          </a:xfrm>
          <a:prstGeom prst="rect">
            <a:avLst/>
          </a:prstGeom>
          <a:noFill/>
        </p:spPr>
      </p:pic>
      <p:sp>
        <p:nvSpPr>
          <p:cNvPr id="32769" name="Rectangle 1"/>
          <p:cNvSpPr>
            <a:spLocks noChangeArrowheads="1"/>
          </p:cNvSpPr>
          <p:nvPr/>
        </p:nvSpPr>
        <p:spPr bwMode="auto">
          <a:xfrm>
            <a:off x="228600" y="990600"/>
            <a:ext cx="8763000" cy="26781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50000"/>
              </a:lnSpc>
              <a:spcBef>
                <a:spcPct val="0"/>
              </a:spcBef>
              <a:spcAft>
                <a:spcPct val="0"/>
              </a:spcAft>
              <a:buClrTx/>
              <a:buSzTx/>
              <a:buFontTx/>
              <a:buNone/>
              <a:tabLst>
                <a:tab pos="457200" algn="l"/>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Condition for laser action</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 conditions for continuous laser action are the population inversion and </a:t>
            </a:r>
            <a:r>
              <a:rPr kumimoji="0" lang="en-US"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metastable</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states.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By providing energy, if an atom is made to go to one of its excited states, it stays there over a brief interval of time not exceeding 10</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-8</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 &amp; then returns to one of the lower energy states.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In case the state to which the atom is excited is a </a:t>
            </a:r>
            <a:r>
              <a:rPr kumimoji="0" lang="en-US"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metastable</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state, then the atom stay in that state for an unusually long time, which is of the order of 10</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-3</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to 10</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This property helps in achieving the population inversion in the following way.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2770" name="Picture 2"/>
          <p:cNvPicPr>
            <a:picLocks noChangeAspect="1" noChangeArrowheads="1"/>
          </p:cNvPicPr>
          <p:nvPr/>
        </p:nvPicPr>
        <p:blipFill>
          <a:blip r:embed="rId3" cstate="print"/>
          <a:srcRect/>
          <a:stretch>
            <a:fillRect/>
          </a:stretch>
        </p:blipFill>
        <p:spPr bwMode="auto">
          <a:xfrm>
            <a:off x="3352800" y="3962400"/>
            <a:ext cx="3096946" cy="2438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0"/>
            <a:ext cx="838200" cy="791274"/>
          </a:xfrm>
          <a:prstGeom prst="rect">
            <a:avLst/>
          </a:prstGeom>
          <a:noFill/>
        </p:spPr>
      </p:pic>
      <p:pic>
        <p:nvPicPr>
          <p:cNvPr id="32770" name="Picture 2"/>
          <p:cNvPicPr>
            <a:picLocks noChangeAspect="1" noChangeArrowheads="1"/>
          </p:cNvPicPr>
          <p:nvPr/>
        </p:nvPicPr>
        <p:blipFill>
          <a:blip r:embed="rId3" cstate="print"/>
          <a:srcRect/>
          <a:stretch>
            <a:fillRect/>
          </a:stretch>
        </p:blipFill>
        <p:spPr bwMode="auto">
          <a:xfrm>
            <a:off x="228600" y="2590800"/>
            <a:ext cx="2613048" cy="2057400"/>
          </a:xfrm>
          <a:prstGeom prst="rect">
            <a:avLst/>
          </a:prstGeom>
          <a:noFill/>
          <a:ln w="9525">
            <a:noFill/>
            <a:miter lim="800000"/>
            <a:headEnd/>
            <a:tailEnd/>
          </a:ln>
        </p:spPr>
      </p:pic>
      <p:sp>
        <p:nvSpPr>
          <p:cNvPr id="32771" name="Rectangle 3"/>
          <p:cNvSpPr>
            <a:spLocks noChangeArrowheads="1"/>
          </p:cNvSpPr>
          <p:nvPr/>
        </p:nvSpPr>
        <p:spPr bwMode="auto">
          <a:xfrm>
            <a:off x="304800" y="838200"/>
            <a:ext cx="88392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Char char="•"/>
              <a:tabLst>
                <a:tab pos="457200" algn="l"/>
              </a:tabLst>
            </a:pPr>
            <a:r>
              <a:rPr kumimoji="0" lang="pt-B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Consider three energy levels E</a:t>
            </a:r>
            <a:r>
              <a:rPr kumimoji="0" lang="pt-BR"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pt-B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a:t>
            </a:r>
            <a:r>
              <a:rPr kumimoji="0" lang="pt-BR"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pt-B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&amp; E</a:t>
            </a:r>
            <a:r>
              <a:rPr kumimoji="0" lang="pt-BR"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3</a:t>
            </a:r>
            <a:r>
              <a:rPr kumimoji="0" lang="pt-B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where E</a:t>
            </a:r>
            <a:r>
              <a:rPr kumimoji="0" lang="pt-BR"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3</a:t>
            </a:r>
            <a:r>
              <a:rPr kumimoji="0" lang="pt-B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&gt; E</a:t>
            </a:r>
            <a:r>
              <a:rPr kumimoji="0" lang="pt-BR"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pt-B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&gt; E</a:t>
            </a:r>
            <a:r>
              <a:rPr kumimoji="0" lang="pt-BR"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pt-BR"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Let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be a </a:t>
            </a:r>
            <a:r>
              <a:rPr kumimoji="0" lang="en-US"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metastable</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state of the system.</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Let the atoms be excited from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to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3</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by the supply of appropriate energy.</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From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3</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state, the atoms undergo spontaneous downward transitions to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&amp;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states rapidly.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8" name="Rectangle 7"/>
          <p:cNvSpPr/>
          <p:nvPr/>
        </p:nvSpPr>
        <p:spPr>
          <a:xfrm>
            <a:off x="2971800" y="2286000"/>
            <a:ext cx="5943600" cy="3739998"/>
          </a:xfrm>
          <a:prstGeom prst="rect">
            <a:avLst/>
          </a:prstGeom>
        </p:spPr>
        <p:txBody>
          <a:bodyPr wrap="square">
            <a:spAutoFit/>
          </a:bodyPr>
          <a:lstStyle/>
          <a:p>
            <a:pPr lvl="0" algn="just" eaLnBrk="0" fontAlgn="base" hangingPunct="0">
              <a:lnSpc>
                <a:spcPct val="150000"/>
              </a:lnSpc>
              <a:spcBef>
                <a:spcPct val="0"/>
              </a:spcBef>
              <a:spcAft>
                <a:spcPct val="0"/>
              </a:spcAft>
              <a:buFontTx/>
              <a:buChar char="•"/>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But since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is a </a:t>
            </a:r>
            <a:r>
              <a:rPr kumimoji="0" lang="en-US" sz="1600" b="0"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metastable</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state, those atoms which get into that state stay over a long duration, because of which the population of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state increases steadily.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lnSpc>
                <a:spcPct val="150000"/>
              </a:lnSpc>
              <a:spcBef>
                <a:spcPct val="0"/>
              </a:spcBef>
              <a:spcAft>
                <a:spcPct val="0"/>
              </a:spcAft>
              <a:buFontTx/>
              <a:buChar char="•"/>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Under these conditions, a stage will be reached wherein the population of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state overtakes that of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which is known population inversion.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0" algn="just" eaLnBrk="0" fontAlgn="base" hangingPunct="0">
              <a:lnSpc>
                <a:spcPct val="150000"/>
              </a:lnSpc>
              <a:spcBef>
                <a:spcPct val="0"/>
              </a:spcBef>
              <a:spcAft>
                <a:spcPct val="0"/>
              </a:spcAft>
              <a:buFontTx/>
              <a:buChar char="•"/>
              <a:tabLst>
                <a:tab pos="457200" algn="l"/>
              </a:tabLst>
            </a:pP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Once population of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2</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exceeds that of E</a:t>
            </a:r>
            <a:r>
              <a:rPr kumimoji="0" lang="en-US" sz="1600" b="0" i="0" u="none" strike="noStrike" cap="none" normalizeH="0" baseline="-30000" dirty="0" smtClean="0">
                <a:ln>
                  <a:noFill/>
                </a:ln>
                <a:solidFill>
                  <a:schemeClr val="tx1"/>
                </a:solidFill>
                <a:effectLst/>
                <a:latin typeface="Arial" pitchFamily="34" charset="0"/>
                <a:ea typeface="Times New Roman" pitchFamily="18" charset="0"/>
                <a:cs typeface="Arial" pitchFamily="34" charset="0"/>
              </a:rPr>
              <a:t>1</a:t>
            </a:r>
            <a:r>
              <a:rPr kumimoji="0" lang="en-US" sz="16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stimulated emissions outnumber spontaneous emissions, &amp; soon stimulation photons, all identical in respect of phase, wavelength &amp; direction grow to a very large number which build up laser light.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9" name="Rectangle 8"/>
          <p:cNvSpPr/>
          <p:nvPr/>
        </p:nvSpPr>
        <p:spPr>
          <a:xfrm>
            <a:off x="304800" y="990600"/>
            <a:ext cx="7848600" cy="369332"/>
          </a:xfrm>
          <a:prstGeom prst="rect">
            <a:avLst/>
          </a:prstGeom>
        </p:spPr>
        <p:txBody>
          <a:bodyPr wrap="square">
            <a:spAutoFit/>
          </a:bodyPr>
          <a:lstStyle/>
          <a:p>
            <a:r>
              <a:rPr lang="en-US" b="1" dirty="0" smtClean="0">
                <a:latin typeface="Arial" pitchFamily="34" charset="0"/>
                <a:cs typeface="Arial" pitchFamily="34" charset="0"/>
              </a:rPr>
              <a:t>He-Ne LASER</a:t>
            </a:r>
          </a:p>
        </p:txBody>
      </p:sp>
      <p:pic>
        <p:nvPicPr>
          <p:cNvPr id="166914" name="Picture 2" descr="Construction and Working of Helium – Neon laser - YouTube"/>
          <p:cNvPicPr>
            <a:picLocks noChangeAspect="1" noChangeArrowheads="1"/>
          </p:cNvPicPr>
          <p:nvPr/>
        </p:nvPicPr>
        <p:blipFill>
          <a:blip r:embed="rId3" cstate="print"/>
          <a:srcRect/>
          <a:stretch>
            <a:fillRect/>
          </a:stretch>
        </p:blipFill>
        <p:spPr bwMode="auto">
          <a:xfrm>
            <a:off x="1904999" y="3048000"/>
            <a:ext cx="5533481" cy="3352800"/>
          </a:xfrm>
          <a:prstGeom prst="rect">
            <a:avLst/>
          </a:prstGeom>
          <a:noFill/>
        </p:spPr>
      </p:pic>
      <p:sp>
        <p:nvSpPr>
          <p:cNvPr id="6" name="Rectangle 5"/>
          <p:cNvSpPr/>
          <p:nvPr/>
        </p:nvSpPr>
        <p:spPr>
          <a:xfrm>
            <a:off x="152400" y="1600200"/>
            <a:ext cx="8839200" cy="1200329"/>
          </a:xfrm>
          <a:prstGeom prst="rect">
            <a:avLst/>
          </a:prstGeom>
        </p:spPr>
        <p:txBody>
          <a:bodyPr wrap="square">
            <a:spAutoFit/>
          </a:bodyPr>
          <a:lstStyle/>
          <a:p>
            <a:pPr algn="just"/>
            <a:r>
              <a:rPr lang="en-US" b="1" dirty="0" smtClean="0">
                <a:latin typeface="Arial" pitchFamily="34" charset="0"/>
                <a:cs typeface="Arial" pitchFamily="34" charset="0"/>
              </a:rPr>
              <a:t>He-Ne laser</a:t>
            </a:r>
            <a:r>
              <a:rPr lang="en-US" dirty="0" smtClean="0">
                <a:latin typeface="Arial" pitchFamily="34" charset="0"/>
                <a:cs typeface="Arial" pitchFamily="34" charset="0"/>
              </a:rPr>
              <a:t>, is a type of </a:t>
            </a:r>
            <a:r>
              <a:rPr lang="en-US" dirty="0" smtClean="0">
                <a:latin typeface="Arial" pitchFamily="34" charset="0"/>
                <a:cs typeface="Arial" pitchFamily="34" charset="0"/>
                <a:hlinkClick r:id="rId4" tooltip="Gas laser"/>
              </a:rPr>
              <a:t>gas laser</a:t>
            </a:r>
            <a:r>
              <a:rPr lang="en-US" dirty="0" smtClean="0">
                <a:latin typeface="Arial" pitchFamily="34" charset="0"/>
                <a:cs typeface="Arial" pitchFamily="34" charset="0"/>
              </a:rPr>
              <a:t> whose gain medium consists of a mixture of 10:1 ratio of </a:t>
            </a:r>
            <a:r>
              <a:rPr lang="en-US" dirty="0" smtClean="0">
                <a:latin typeface="Arial" pitchFamily="34" charset="0"/>
                <a:cs typeface="Arial" pitchFamily="34" charset="0"/>
                <a:hlinkClick r:id="rId5" tooltip="Helium"/>
              </a:rPr>
              <a:t>helium</a:t>
            </a:r>
            <a:r>
              <a:rPr lang="en-US" dirty="0" smtClean="0">
                <a:latin typeface="Arial" pitchFamily="34" charset="0"/>
                <a:cs typeface="Arial" pitchFamily="34" charset="0"/>
              </a:rPr>
              <a:t> and </a:t>
            </a:r>
            <a:r>
              <a:rPr lang="en-US" dirty="0" smtClean="0">
                <a:latin typeface="Arial" pitchFamily="34" charset="0"/>
                <a:cs typeface="Arial" pitchFamily="34" charset="0"/>
                <a:hlinkClick r:id="rId6" tooltip="Neon"/>
              </a:rPr>
              <a:t>neon</a:t>
            </a:r>
            <a:r>
              <a:rPr lang="en-US" dirty="0" smtClean="0">
                <a:latin typeface="Arial" pitchFamily="34" charset="0"/>
                <a:cs typeface="Arial" pitchFamily="34" charset="0"/>
              </a:rPr>
              <a:t> at a total pressure of about 1 </a:t>
            </a:r>
            <a:r>
              <a:rPr lang="en-US" dirty="0" err="1" smtClean="0">
                <a:latin typeface="Arial" pitchFamily="34" charset="0"/>
                <a:cs typeface="Arial" pitchFamily="34" charset="0"/>
                <a:hlinkClick r:id="rId7" tooltip="Torr"/>
              </a:rPr>
              <a:t>torr</a:t>
            </a:r>
            <a:r>
              <a:rPr lang="en-US" dirty="0" smtClean="0">
                <a:latin typeface="Arial" pitchFamily="34" charset="0"/>
                <a:cs typeface="Arial" pitchFamily="34" charset="0"/>
              </a:rPr>
              <a:t> inside of a small </a:t>
            </a:r>
            <a:r>
              <a:rPr lang="en-US" dirty="0" smtClean="0">
                <a:latin typeface="Arial" pitchFamily="34" charset="0"/>
                <a:cs typeface="Arial" pitchFamily="34" charset="0"/>
                <a:hlinkClick r:id="rId8" tooltip="Electrical discharge"/>
              </a:rPr>
              <a:t>electrical discharge</a:t>
            </a:r>
            <a:r>
              <a:rPr lang="en-US" dirty="0" smtClean="0">
                <a:latin typeface="Arial" pitchFamily="34" charset="0"/>
                <a:cs typeface="Arial" pitchFamily="34" charset="0"/>
              </a:rPr>
              <a:t>. The best-known and most widely used He-Ne laser operates at a wavelength of 632.8 nm, in the red part of the visible spectrum.</a:t>
            </a:r>
            <a:endParaRPr lang="en-US" dirty="0">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5" name="TextBox 4"/>
          <p:cNvSpPr txBox="1"/>
          <p:nvPr/>
        </p:nvSpPr>
        <p:spPr>
          <a:xfrm>
            <a:off x="271038" y="1447800"/>
            <a:ext cx="8698215" cy="523220"/>
          </a:xfrm>
          <a:prstGeom prst="rect">
            <a:avLst/>
          </a:prstGeom>
          <a:noFill/>
        </p:spPr>
        <p:txBody>
          <a:bodyPr wrap="square" rtlCol="0">
            <a:spAutoFit/>
          </a:bodyPr>
          <a:lstStyle/>
          <a:p>
            <a:pPr algn="ctr"/>
            <a:r>
              <a:rPr lang="en-GB" sz="2800" dirty="0" smtClean="0">
                <a:solidFill>
                  <a:srgbClr val="7030A0"/>
                </a:solidFill>
                <a:latin typeface="Sylfaen" panose="010A0502050306030303" pitchFamily="18" charset="0"/>
              </a:rPr>
              <a:t>L</a:t>
            </a:r>
            <a:r>
              <a:rPr lang="en-GB" sz="2800" dirty="0" smtClean="0">
                <a:solidFill>
                  <a:srgbClr val="FF0000"/>
                </a:solidFill>
                <a:latin typeface="Sylfaen" panose="010A0502050306030303" pitchFamily="18" charset="0"/>
              </a:rPr>
              <a:t>ight </a:t>
            </a:r>
            <a:r>
              <a:rPr lang="en-GB" sz="2800" dirty="0" smtClean="0">
                <a:solidFill>
                  <a:srgbClr val="7030A0"/>
                </a:solidFill>
                <a:latin typeface="Sylfaen" panose="010A0502050306030303" pitchFamily="18" charset="0"/>
              </a:rPr>
              <a:t>A</a:t>
            </a:r>
            <a:r>
              <a:rPr lang="en-GB" sz="2800" dirty="0" smtClean="0">
                <a:solidFill>
                  <a:srgbClr val="FF0000"/>
                </a:solidFill>
                <a:latin typeface="Sylfaen" panose="010A0502050306030303" pitchFamily="18" charset="0"/>
              </a:rPr>
              <a:t>mplification by </a:t>
            </a:r>
            <a:r>
              <a:rPr lang="en-GB" sz="2800" dirty="0" smtClean="0">
                <a:solidFill>
                  <a:srgbClr val="7030A0"/>
                </a:solidFill>
                <a:latin typeface="Sylfaen" panose="010A0502050306030303" pitchFamily="18" charset="0"/>
              </a:rPr>
              <a:t>S</a:t>
            </a:r>
            <a:r>
              <a:rPr lang="en-GB" sz="2800" dirty="0" smtClean="0">
                <a:solidFill>
                  <a:srgbClr val="FF0000"/>
                </a:solidFill>
                <a:latin typeface="Sylfaen" panose="010A0502050306030303" pitchFamily="18" charset="0"/>
              </a:rPr>
              <a:t>timulated </a:t>
            </a:r>
            <a:r>
              <a:rPr lang="en-GB" sz="2800" dirty="0" smtClean="0">
                <a:solidFill>
                  <a:srgbClr val="7030A0"/>
                </a:solidFill>
                <a:latin typeface="Sylfaen" panose="010A0502050306030303" pitchFamily="18" charset="0"/>
              </a:rPr>
              <a:t>E</a:t>
            </a:r>
            <a:r>
              <a:rPr lang="en-GB" sz="2800" dirty="0" smtClean="0">
                <a:solidFill>
                  <a:srgbClr val="FF0000"/>
                </a:solidFill>
                <a:latin typeface="Sylfaen" panose="010A0502050306030303" pitchFamily="18" charset="0"/>
              </a:rPr>
              <a:t>mission of </a:t>
            </a:r>
            <a:r>
              <a:rPr lang="en-GB" sz="2800" dirty="0" smtClean="0">
                <a:solidFill>
                  <a:srgbClr val="7030A0"/>
                </a:solidFill>
                <a:latin typeface="Sylfaen" panose="010A0502050306030303" pitchFamily="18" charset="0"/>
              </a:rPr>
              <a:t>R</a:t>
            </a:r>
            <a:r>
              <a:rPr lang="en-GB" sz="2800" dirty="0" smtClean="0">
                <a:solidFill>
                  <a:srgbClr val="FF0000"/>
                </a:solidFill>
                <a:latin typeface="Sylfaen" panose="010A0502050306030303" pitchFamily="18" charset="0"/>
              </a:rPr>
              <a:t>adiation</a:t>
            </a:r>
            <a:endParaRPr lang="en-GB" sz="2800" dirty="0">
              <a:solidFill>
                <a:srgbClr val="FF0000"/>
              </a:solidFill>
              <a:latin typeface="Sylfaen" panose="010A0502050306030303" pitchFamily="18" charset="0"/>
            </a:endParaRPr>
          </a:p>
        </p:txBody>
      </p:sp>
      <p:pic>
        <p:nvPicPr>
          <p:cNvPr id="6" name="Laser pictures - Blue Tisaph Laser.jpg"/>
          <p:cNvPicPr>
            <a:picLocks/>
          </p:cNvPicPr>
          <p:nvPr/>
        </p:nvPicPr>
        <p:blipFill>
          <a:blip r:embed="rId3" cstate="print">
            <a:extLst/>
          </a:blip>
          <a:stretch>
            <a:fillRect/>
          </a:stretch>
        </p:blipFill>
        <p:spPr>
          <a:xfrm>
            <a:off x="827584" y="2492896"/>
            <a:ext cx="1938528" cy="2670048"/>
          </a:xfrm>
          <a:prstGeom prst="rect">
            <a:avLst/>
          </a:prstGeom>
          <a:ln>
            <a:round/>
          </a:ln>
        </p:spPr>
      </p:pic>
      <p:pic>
        <p:nvPicPr>
          <p:cNvPr id="7" name="Laser pictures - Laser_rods.jpg"/>
          <p:cNvPicPr/>
          <p:nvPr/>
        </p:nvPicPr>
        <p:blipFill>
          <a:blip r:embed="rId4" cstate="print">
            <a:extLst/>
          </a:blip>
          <a:stretch>
            <a:fillRect/>
          </a:stretch>
        </p:blipFill>
        <p:spPr>
          <a:xfrm>
            <a:off x="3779912" y="2483670"/>
            <a:ext cx="4800600" cy="3067050"/>
          </a:xfrm>
          <a:prstGeom prst="rect">
            <a:avLst/>
          </a:prstGeom>
          <a:ln>
            <a:round/>
          </a:ln>
        </p:spPr>
      </p:pic>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3" cstate="print"/>
          <a:srcRect/>
          <a:stretch>
            <a:fillRect/>
          </a:stretch>
        </p:blipFill>
        <p:spPr bwMode="auto">
          <a:xfrm>
            <a:off x="152400" y="152400"/>
            <a:ext cx="838200" cy="791274"/>
          </a:xfrm>
          <a:prstGeom prst="rect">
            <a:avLst/>
          </a:prstGeom>
          <a:noFill/>
        </p:spPr>
      </p:pic>
      <p:pic>
        <p:nvPicPr>
          <p:cNvPr id="31745" name="Picture 1"/>
          <p:cNvPicPr>
            <a:picLocks noChangeAspect="1" noChangeArrowheads="1"/>
          </p:cNvPicPr>
          <p:nvPr/>
        </p:nvPicPr>
        <p:blipFill>
          <a:blip r:embed="rId4" cstate="print"/>
          <a:srcRect/>
          <a:stretch>
            <a:fillRect/>
          </a:stretch>
        </p:blipFill>
        <p:spPr bwMode="auto">
          <a:xfrm>
            <a:off x="1295400" y="1219200"/>
            <a:ext cx="6582157" cy="2057400"/>
          </a:xfrm>
          <a:prstGeom prst="rect">
            <a:avLst/>
          </a:prstGeom>
          <a:noFill/>
          <a:ln w="9525">
            <a:noFill/>
            <a:miter lim="800000"/>
            <a:headEnd/>
            <a:tailEnd/>
          </a:ln>
        </p:spPr>
      </p:pic>
      <p:sp>
        <p:nvSpPr>
          <p:cNvPr id="5" name="Rectangle 4"/>
          <p:cNvSpPr/>
          <p:nvPr/>
        </p:nvSpPr>
        <p:spPr>
          <a:xfrm>
            <a:off x="1066800" y="914400"/>
            <a:ext cx="4480714" cy="369332"/>
          </a:xfrm>
          <a:prstGeom prst="rect">
            <a:avLst/>
          </a:prstGeom>
        </p:spPr>
        <p:txBody>
          <a:bodyPr wrap="none">
            <a:spAutoFit/>
          </a:bodyPr>
          <a:lstStyle/>
          <a:p>
            <a:r>
              <a:rPr lang="en-US" b="1" dirty="0">
                <a:latin typeface="Arial" pitchFamily="34" charset="0"/>
                <a:cs typeface="Arial" pitchFamily="34" charset="0"/>
              </a:rPr>
              <a:t>Construction &amp; working  of He-Ne laser</a:t>
            </a:r>
            <a:endParaRPr lang="en-US" dirty="0">
              <a:latin typeface="Arial" pitchFamily="34" charset="0"/>
              <a:cs typeface="Arial" pitchFamily="34" charset="0"/>
            </a:endParaRPr>
          </a:p>
        </p:txBody>
      </p:sp>
      <p:sp>
        <p:nvSpPr>
          <p:cNvPr id="6" name="Rectangle 5"/>
          <p:cNvSpPr/>
          <p:nvPr/>
        </p:nvSpPr>
        <p:spPr>
          <a:xfrm>
            <a:off x="228600" y="3429000"/>
            <a:ext cx="8686800" cy="1477328"/>
          </a:xfrm>
          <a:prstGeom prst="rect">
            <a:avLst/>
          </a:prstGeom>
        </p:spPr>
        <p:txBody>
          <a:bodyPr wrap="square">
            <a:spAutoFit/>
          </a:bodyPr>
          <a:lstStyle/>
          <a:p>
            <a:pPr lvl="0">
              <a:buFont typeface="Wingdings" pitchFamily="2" charset="2"/>
              <a:buChar char="Ø"/>
            </a:pPr>
            <a:r>
              <a:rPr lang="en-US" dirty="0">
                <a:latin typeface="Arial" pitchFamily="34" charset="0"/>
                <a:cs typeface="Arial" pitchFamily="34" charset="0"/>
              </a:rPr>
              <a:t>It consists of a quartz tube filled with a mixture of helium &amp; neon gas</a:t>
            </a:r>
          </a:p>
          <a:p>
            <a:pPr lvl="0">
              <a:buFont typeface="Wingdings" pitchFamily="2" charset="2"/>
              <a:buChar char="Ø"/>
            </a:pPr>
            <a:r>
              <a:rPr lang="en-US" dirty="0">
                <a:latin typeface="Arial" pitchFamily="34" charset="0"/>
                <a:cs typeface="Arial" pitchFamily="34" charset="0"/>
              </a:rPr>
              <a:t>Flat quartz plates which function as Brewster's window are sealed to the tube at both of its ends.</a:t>
            </a:r>
          </a:p>
          <a:p>
            <a:pPr lvl="0">
              <a:buFont typeface="Wingdings" pitchFamily="2" charset="2"/>
              <a:buChar char="Ø"/>
            </a:pPr>
            <a:r>
              <a:rPr lang="en-US" dirty="0">
                <a:latin typeface="Arial" pitchFamily="34" charset="0"/>
                <a:cs typeface="Arial" pitchFamily="34" charset="0"/>
              </a:rPr>
              <a:t>Two optically plane mirrors are fixed on either side of the tube. One is fully silvered &amp; other is partially silvered.</a:t>
            </a:r>
          </a:p>
        </p:txBody>
      </p:sp>
      <p:pic>
        <p:nvPicPr>
          <p:cNvPr id="31746" name="Picture 2"/>
          <p:cNvPicPr>
            <a:picLocks noChangeAspect="1" noChangeArrowheads="1"/>
          </p:cNvPicPr>
          <p:nvPr/>
        </p:nvPicPr>
        <p:blipFill>
          <a:blip r:embed="rId5" cstate="print"/>
          <a:srcRect/>
          <a:stretch>
            <a:fillRect/>
          </a:stretch>
        </p:blipFill>
        <p:spPr bwMode="auto">
          <a:xfrm>
            <a:off x="1219200" y="4876800"/>
            <a:ext cx="6705600" cy="1757516"/>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34818" name="Picture 2"/>
          <p:cNvPicPr>
            <a:picLocks noChangeAspect="1" noChangeArrowheads="1"/>
          </p:cNvPicPr>
          <p:nvPr/>
        </p:nvPicPr>
        <p:blipFill>
          <a:blip r:embed="rId3" cstate="print"/>
          <a:srcRect/>
          <a:stretch>
            <a:fillRect/>
          </a:stretch>
        </p:blipFill>
        <p:spPr bwMode="auto">
          <a:xfrm>
            <a:off x="685800" y="1219200"/>
            <a:ext cx="6477000" cy="45135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524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4" name="Rectangle 3"/>
          <p:cNvSpPr/>
          <p:nvPr/>
        </p:nvSpPr>
        <p:spPr>
          <a:xfrm>
            <a:off x="152400" y="990600"/>
            <a:ext cx="8991600" cy="1569660"/>
          </a:xfrm>
          <a:prstGeom prst="rect">
            <a:avLst/>
          </a:prstGeom>
        </p:spPr>
        <p:txBody>
          <a:bodyPr wrap="square">
            <a:spAutoFit/>
          </a:bodyPr>
          <a:lstStyle/>
          <a:p>
            <a:pPr lvl="0">
              <a:buFont typeface="Arial" pitchFamily="34" charset="0"/>
              <a:buChar char="•"/>
            </a:pPr>
            <a:r>
              <a:rPr lang="en-US" sz="1600" dirty="0" smtClean="0">
                <a:latin typeface="Arial" pitchFamily="34" charset="0"/>
                <a:cs typeface="Arial" pitchFamily="34" charset="0"/>
              </a:rPr>
              <a:t>When </a:t>
            </a:r>
            <a:r>
              <a:rPr lang="en-US" sz="1600" dirty="0">
                <a:latin typeface="Arial" pitchFamily="34" charset="0"/>
                <a:cs typeface="Arial" pitchFamily="34" charset="0"/>
              </a:rPr>
              <a:t>a voltage of 1000 V is applied across the two electrodes, a glow discharge of gas is initiated. </a:t>
            </a:r>
          </a:p>
          <a:p>
            <a:pPr lvl="0">
              <a:buFont typeface="Arial" pitchFamily="34" charset="0"/>
              <a:buChar char="•"/>
            </a:pPr>
            <a:r>
              <a:rPr lang="en-US" sz="1600" dirty="0">
                <a:latin typeface="Arial" pitchFamily="34" charset="0"/>
                <a:cs typeface="Arial" pitchFamily="34" charset="0"/>
              </a:rPr>
              <a:t>During discharge, many electrons are rendered free from the gas atoms.</a:t>
            </a:r>
          </a:p>
          <a:p>
            <a:pPr lvl="0">
              <a:buFont typeface="Arial" pitchFamily="34" charset="0"/>
              <a:buChar char="•"/>
            </a:pPr>
            <a:r>
              <a:rPr lang="en-US" sz="1600" dirty="0">
                <a:latin typeface="Arial" pitchFamily="34" charset="0"/>
                <a:cs typeface="Arial" pitchFamily="34" charset="0"/>
              </a:rPr>
              <a:t>Electrons accelerate towards positive electrode during which it collides with the atoms in their path</a:t>
            </a:r>
          </a:p>
          <a:p>
            <a:pPr lvl="0">
              <a:buFont typeface="Arial" pitchFamily="34" charset="0"/>
              <a:buChar char="•"/>
            </a:pPr>
            <a:r>
              <a:rPr lang="en-US" sz="1600" dirty="0">
                <a:latin typeface="Arial" pitchFamily="34" charset="0"/>
                <a:cs typeface="Arial" pitchFamily="34" charset="0"/>
              </a:rPr>
              <a:t>Collisions with helium atoms occur in large number since helium is the majority gas present</a:t>
            </a:r>
          </a:p>
        </p:txBody>
      </p:sp>
      <p:pic>
        <p:nvPicPr>
          <p:cNvPr id="33794" name="Picture 2"/>
          <p:cNvPicPr>
            <a:picLocks noChangeAspect="1" noChangeArrowheads="1"/>
          </p:cNvPicPr>
          <p:nvPr/>
        </p:nvPicPr>
        <p:blipFill>
          <a:blip r:embed="rId3" cstate="print"/>
          <a:srcRect/>
          <a:stretch>
            <a:fillRect/>
          </a:stretch>
        </p:blipFill>
        <p:spPr bwMode="auto">
          <a:xfrm>
            <a:off x="762000" y="2732993"/>
            <a:ext cx="6705600" cy="3739259"/>
          </a:xfrm>
          <a:prstGeom prst="rect">
            <a:avLst/>
          </a:prstGeom>
          <a:noFill/>
          <a:ln w="9525">
            <a:noFill/>
            <a:miter lim="800000"/>
            <a:headEnd/>
            <a:tailEnd/>
          </a:ln>
        </p:spPr>
      </p:pic>
      <p:sp>
        <p:nvSpPr>
          <p:cNvPr id="6" name="Rectangle 5"/>
          <p:cNvSpPr/>
          <p:nvPr/>
        </p:nvSpPr>
        <p:spPr>
          <a:xfrm>
            <a:off x="1143000" y="685800"/>
            <a:ext cx="1180772" cy="369332"/>
          </a:xfrm>
          <a:prstGeom prst="rect">
            <a:avLst/>
          </a:prstGeom>
        </p:spPr>
        <p:txBody>
          <a:bodyPr wrap="none">
            <a:spAutoFit/>
          </a:bodyPr>
          <a:lstStyle/>
          <a:p>
            <a:r>
              <a:rPr lang="en-US" b="1" dirty="0" smtClean="0">
                <a:latin typeface="Arial" pitchFamily="34" charset="0"/>
                <a:cs typeface="Arial" pitchFamily="34" charset="0"/>
              </a:rPr>
              <a:t>Working:</a:t>
            </a:r>
            <a:endParaRPr lang="en-US" b="1" dirty="0">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524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33794" name="Picture 2"/>
          <p:cNvPicPr>
            <a:picLocks noChangeAspect="1" noChangeArrowheads="1"/>
          </p:cNvPicPr>
          <p:nvPr/>
        </p:nvPicPr>
        <p:blipFill>
          <a:blip r:embed="rId3" cstate="print"/>
          <a:srcRect/>
          <a:stretch>
            <a:fillRect/>
          </a:stretch>
        </p:blipFill>
        <p:spPr bwMode="auto">
          <a:xfrm>
            <a:off x="2590800" y="757965"/>
            <a:ext cx="6324600" cy="3526801"/>
          </a:xfrm>
          <a:prstGeom prst="rect">
            <a:avLst/>
          </a:prstGeom>
          <a:noFill/>
          <a:ln w="9525">
            <a:noFill/>
            <a:miter lim="800000"/>
            <a:headEnd/>
            <a:tailEnd/>
          </a:ln>
        </p:spPr>
      </p:pic>
      <p:sp>
        <p:nvSpPr>
          <p:cNvPr id="6" name="Rectangle 5"/>
          <p:cNvSpPr/>
          <p:nvPr/>
        </p:nvSpPr>
        <p:spPr>
          <a:xfrm>
            <a:off x="1143000" y="685800"/>
            <a:ext cx="1180772" cy="369332"/>
          </a:xfrm>
          <a:prstGeom prst="rect">
            <a:avLst/>
          </a:prstGeom>
        </p:spPr>
        <p:txBody>
          <a:bodyPr wrap="none">
            <a:spAutoFit/>
          </a:bodyPr>
          <a:lstStyle/>
          <a:p>
            <a:r>
              <a:rPr lang="en-US" b="1" dirty="0" smtClean="0">
                <a:latin typeface="Arial" pitchFamily="34" charset="0"/>
                <a:cs typeface="Arial" pitchFamily="34" charset="0"/>
              </a:rPr>
              <a:t>Working:</a:t>
            </a:r>
            <a:endParaRPr lang="en-US" b="1" dirty="0">
              <a:latin typeface="Arial" pitchFamily="34" charset="0"/>
              <a:cs typeface="Arial" pitchFamily="34" charset="0"/>
            </a:endParaRPr>
          </a:p>
        </p:txBody>
      </p:sp>
      <p:sp>
        <p:nvSpPr>
          <p:cNvPr id="7" name="Rectangle 6"/>
          <p:cNvSpPr/>
          <p:nvPr/>
        </p:nvSpPr>
        <p:spPr>
          <a:xfrm>
            <a:off x="304800" y="4643497"/>
            <a:ext cx="8458200" cy="2062103"/>
          </a:xfrm>
          <a:prstGeom prst="rect">
            <a:avLst/>
          </a:prstGeom>
        </p:spPr>
        <p:txBody>
          <a:bodyPr wrap="square">
            <a:spAutoFit/>
          </a:bodyPr>
          <a:lstStyle/>
          <a:p>
            <a:pPr lvl="0"/>
            <a:r>
              <a:rPr lang="en-US" sz="1600" dirty="0">
                <a:latin typeface="Arial" pitchFamily="34" charset="0"/>
                <a:cs typeface="Arial" pitchFamily="34" charset="0"/>
              </a:rPr>
              <a:t>This can be represented as e</a:t>
            </a:r>
            <a:r>
              <a:rPr lang="en-US" sz="1600" baseline="-25000" dirty="0">
                <a:latin typeface="Arial" pitchFamily="34" charset="0"/>
                <a:cs typeface="Arial" pitchFamily="34" charset="0"/>
              </a:rPr>
              <a:t>1</a:t>
            </a:r>
            <a:r>
              <a:rPr lang="en-US" sz="1600" dirty="0">
                <a:latin typeface="Arial" pitchFamily="34" charset="0"/>
                <a:cs typeface="Arial" pitchFamily="34" charset="0"/>
              </a:rPr>
              <a:t> + He = e</a:t>
            </a:r>
            <a:r>
              <a:rPr lang="en-US" sz="1600" baseline="-25000" dirty="0">
                <a:latin typeface="Arial" pitchFamily="34" charset="0"/>
                <a:cs typeface="Arial" pitchFamily="34" charset="0"/>
              </a:rPr>
              <a:t>2</a:t>
            </a:r>
            <a:r>
              <a:rPr lang="en-US" sz="1600" dirty="0">
                <a:latin typeface="Arial" pitchFamily="34" charset="0"/>
                <a:cs typeface="Arial" pitchFamily="34" charset="0"/>
              </a:rPr>
              <a:t> + He* ,here e</a:t>
            </a:r>
            <a:r>
              <a:rPr lang="en-US" sz="1600" baseline="-25000" dirty="0">
                <a:latin typeface="Arial" pitchFamily="34" charset="0"/>
                <a:cs typeface="Arial" pitchFamily="34" charset="0"/>
              </a:rPr>
              <a:t>1</a:t>
            </a:r>
            <a:r>
              <a:rPr lang="en-US" sz="1600" dirty="0">
                <a:latin typeface="Arial" pitchFamily="34" charset="0"/>
                <a:cs typeface="Arial" pitchFamily="34" charset="0"/>
              </a:rPr>
              <a:t> &amp; e</a:t>
            </a:r>
            <a:r>
              <a:rPr lang="en-US" sz="1600" baseline="-25000" dirty="0">
                <a:latin typeface="Arial" pitchFamily="34" charset="0"/>
                <a:cs typeface="Arial" pitchFamily="34" charset="0"/>
              </a:rPr>
              <a:t>2</a:t>
            </a:r>
            <a:r>
              <a:rPr lang="en-US" sz="1600" dirty="0">
                <a:latin typeface="Arial" pitchFamily="34" charset="0"/>
                <a:cs typeface="Arial" pitchFamily="34" charset="0"/>
              </a:rPr>
              <a:t> are the energy values of electrons before &amp; after collision. He &amp; He* are energy values of helium atom in ground &amp; concerned </a:t>
            </a:r>
            <a:r>
              <a:rPr lang="en-US" sz="1600" dirty="0" err="1">
                <a:latin typeface="Arial" pitchFamily="34" charset="0"/>
                <a:cs typeface="Arial" pitchFamily="34" charset="0"/>
              </a:rPr>
              <a:t>metastable</a:t>
            </a:r>
            <a:r>
              <a:rPr lang="en-US" sz="1600" dirty="0">
                <a:latin typeface="Arial" pitchFamily="34" charset="0"/>
                <a:cs typeface="Arial" pitchFamily="34" charset="0"/>
              </a:rPr>
              <a:t> state respectively </a:t>
            </a:r>
          </a:p>
          <a:p>
            <a:pPr lvl="0"/>
            <a:r>
              <a:rPr lang="en-US" sz="1600" dirty="0">
                <a:latin typeface="Arial" pitchFamily="34" charset="0"/>
                <a:cs typeface="Arial" pitchFamily="34" charset="0"/>
              </a:rPr>
              <a:t>There is a pumping of helium atoms</a:t>
            </a:r>
          </a:p>
          <a:p>
            <a:pPr lvl="0"/>
            <a:r>
              <a:rPr lang="en-US" sz="1600" dirty="0">
                <a:latin typeface="Arial" pitchFamily="34" charset="0"/>
                <a:cs typeface="Arial" pitchFamily="34" charset="0"/>
              </a:rPr>
              <a:t>When helium atom in the </a:t>
            </a:r>
            <a:r>
              <a:rPr lang="en-US" sz="1600" dirty="0" err="1">
                <a:latin typeface="Arial" pitchFamily="34" charset="0"/>
                <a:cs typeface="Arial" pitchFamily="34" charset="0"/>
              </a:rPr>
              <a:t>metastable</a:t>
            </a:r>
            <a:r>
              <a:rPr lang="en-US" sz="1600" dirty="0">
                <a:latin typeface="Arial" pitchFamily="34" charset="0"/>
                <a:cs typeface="Arial" pitchFamily="34" charset="0"/>
              </a:rPr>
              <a:t> state collides with a neon atom in the ground state, because of matching of energy levels, neon atoms get elevated to 3s &amp; 2s level, while helium atoms return to ground state</a:t>
            </a:r>
          </a:p>
          <a:p>
            <a:r>
              <a:rPr lang="en-US" sz="1600" dirty="0">
                <a:latin typeface="Arial" pitchFamily="34" charset="0"/>
                <a:cs typeface="Arial" pitchFamily="34" charset="0"/>
              </a:rPr>
              <a:t>      It can be represented as He* + Ne = He + Ne</a:t>
            </a:r>
            <a:r>
              <a:rPr lang="en-US" sz="1600" dirty="0" smtClean="0">
                <a:latin typeface="Arial" pitchFamily="34" charset="0"/>
                <a:cs typeface="Arial" pitchFamily="34" charset="0"/>
              </a:rPr>
              <a:t>*</a:t>
            </a:r>
            <a:endParaRPr lang="en-US" sz="1600" dirty="0">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524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33794" name="Picture 2"/>
          <p:cNvPicPr>
            <a:picLocks noChangeAspect="1" noChangeArrowheads="1"/>
          </p:cNvPicPr>
          <p:nvPr/>
        </p:nvPicPr>
        <p:blipFill>
          <a:blip r:embed="rId3" cstate="print"/>
          <a:srcRect/>
          <a:stretch>
            <a:fillRect/>
          </a:stretch>
        </p:blipFill>
        <p:spPr bwMode="auto">
          <a:xfrm>
            <a:off x="4048125" y="228600"/>
            <a:ext cx="5095875" cy="2841625"/>
          </a:xfrm>
          <a:prstGeom prst="rect">
            <a:avLst/>
          </a:prstGeom>
          <a:noFill/>
          <a:ln w="9525">
            <a:noFill/>
            <a:miter lim="800000"/>
            <a:headEnd/>
            <a:tailEnd/>
          </a:ln>
        </p:spPr>
      </p:pic>
      <p:sp>
        <p:nvSpPr>
          <p:cNvPr id="6" name="Rectangle 5"/>
          <p:cNvSpPr/>
          <p:nvPr/>
        </p:nvSpPr>
        <p:spPr>
          <a:xfrm>
            <a:off x="1143000" y="685800"/>
            <a:ext cx="1180772" cy="369332"/>
          </a:xfrm>
          <a:prstGeom prst="rect">
            <a:avLst/>
          </a:prstGeom>
        </p:spPr>
        <p:txBody>
          <a:bodyPr wrap="none">
            <a:spAutoFit/>
          </a:bodyPr>
          <a:lstStyle/>
          <a:p>
            <a:r>
              <a:rPr lang="en-US" b="1" dirty="0" smtClean="0">
                <a:latin typeface="Arial" pitchFamily="34" charset="0"/>
                <a:cs typeface="Arial" pitchFamily="34" charset="0"/>
              </a:rPr>
              <a:t>Working:</a:t>
            </a:r>
            <a:endParaRPr lang="en-US" b="1" dirty="0">
              <a:latin typeface="Arial" pitchFamily="34" charset="0"/>
              <a:cs typeface="Arial" pitchFamily="34" charset="0"/>
            </a:endParaRPr>
          </a:p>
        </p:txBody>
      </p:sp>
      <p:sp>
        <p:nvSpPr>
          <p:cNvPr id="8" name="Rectangle 7"/>
          <p:cNvSpPr/>
          <p:nvPr/>
        </p:nvSpPr>
        <p:spPr>
          <a:xfrm>
            <a:off x="0" y="3200400"/>
            <a:ext cx="9144000" cy="3293209"/>
          </a:xfrm>
          <a:prstGeom prst="rect">
            <a:avLst/>
          </a:prstGeom>
        </p:spPr>
        <p:txBody>
          <a:bodyPr wrap="square">
            <a:spAutoFit/>
          </a:bodyPr>
          <a:lstStyle/>
          <a:p>
            <a:pPr lvl="0"/>
            <a:r>
              <a:rPr lang="en-US" sz="1600" dirty="0">
                <a:latin typeface="Arial" pitchFamily="34" charset="0"/>
                <a:cs typeface="Arial" pitchFamily="34" charset="0"/>
              </a:rPr>
              <a:t>Population of 2s &amp; 3s levels of neon increases rapidly which leads to population inversion</a:t>
            </a:r>
          </a:p>
          <a:p>
            <a:pPr lvl="0"/>
            <a:r>
              <a:rPr lang="en-US" sz="1600" dirty="0">
                <a:latin typeface="Arial" pitchFamily="34" charset="0"/>
                <a:cs typeface="Arial" pitchFamily="34" charset="0"/>
              </a:rPr>
              <a:t>Once population inversion is established between the higher states (3s &amp; 2s) </a:t>
            </a:r>
            <a:r>
              <a:rPr lang="en-US" sz="1600" dirty="0" err="1">
                <a:latin typeface="Arial" pitchFamily="34" charset="0"/>
                <a:cs typeface="Arial" pitchFamily="34" charset="0"/>
              </a:rPr>
              <a:t>w.r.t</a:t>
            </a:r>
            <a:r>
              <a:rPr lang="en-US" sz="1600" dirty="0">
                <a:latin typeface="Arial" pitchFamily="34" charset="0"/>
                <a:cs typeface="Arial" pitchFamily="34" charset="0"/>
              </a:rPr>
              <a:t>. lower ones (3p &amp; 2p), three main transitions become available as shown in the diagram</a:t>
            </a:r>
          </a:p>
          <a:p>
            <a:pPr lvl="0"/>
            <a:r>
              <a:rPr lang="en-US" sz="1600" dirty="0">
                <a:latin typeface="Arial" pitchFamily="34" charset="0"/>
                <a:cs typeface="Arial" pitchFamily="34" charset="0"/>
              </a:rPr>
              <a:t>Following three transitions, the atoms from 3p &amp; 2p levels undergo spontaneous transitions to 1s level</a:t>
            </a:r>
          </a:p>
          <a:p>
            <a:pPr lvl="0"/>
            <a:r>
              <a:rPr lang="en-US" sz="1600" dirty="0">
                <a:latin typeface="Arial" pitchFamily="34" charset="0"/>
                <a:cs typeface="Arial" pitchFamily="34" charset="0"/>
              </a:rPr>
              <a:t>But 1s level is the </a:t>
            </a:r>
            <a:r>
              <a:rPr lang="en-US" sz="1600" dirty="0" err="1">
                <a:latin typeface="Arial" pitchFamily="34" charset="0"/>
                <a:cs typeface="Arial" pitchFamily="34" charset="0"/>
              </a:rPr>
              <a:t>metastable</a:t>
            </a:r>
            <a:r>
              <a:rPr lang="en-US" sz="1600" dirty="0">
                <a:latin typeface="Arial" pitchFamily="34" charset="0"/>
                <a:cs typeface="Arial" pitchFamily="34" charset="0"/>
              </a:rPr>
              <a:t> state for neon, because of which its population increases rapidly.</a:t>
            </a:r>
          </a:p>
          <a:p>
            <a:pPr lvl="0"/>
            <a:r>
              <a:rPr lang="en-US" sz="1600" dirty="0">
                <a:latin typeface="Arial" pitchFamily="34" charset="0"/>
                <a:cs typeface="Arial" pitchFamily="34" charset="0"/>
              </a:rPr>
              <a:t>This problem is counteracted by the fact that though the atoms in the </a:t>
            </a:r>
            <a:r>
              <a:rPr lang="en-US" sz="1600" dirty="0" err="1">
                <a:latin typeface="Arial" pitchFamily="34" charset="0"/>
                <a:cs typeface="Arial" pitchFamily="34" charset="0"/>
              </a:rPr>
              <a:t>metastable</a:t>
            </a:r>
            <a:r>
              <a:rPr lang="en-US" sz="1600" dirty="0">
                <a:latin typeface="Arial" pitchFamily="34" charset="0"/>
                <a:cs typeface="Arial" pitchFamily="34" charset="0"/>
              </a:rPr>
              <a:t> state tend to stay there for long, they come down immediately to lower state whenever they collide with the walls of the container</a:t>
            </a:r>
          </a:p>
          <a:p>
            <a:pPr lvl="0"/>
            <a:r>
              <a:rPr lang="en-US" sz="1600" dirty="0">
                <a:latin typeface="Arial" pitchFamily="34" charset="0"/>
                <a:cs typeface="Arial" pitchFamily="34" charset="0"/>
              </a:rPr>
              <a:t>Starting from the stage of excitation of helium atoms to the stage of neon atoms coming to ground state, the cycle works</a:t>
            </a:r>
          </a:p>
          <a:p>
            <a:pPr lvl="0"/>
            <a:r>
              <a:rPr lang="en-US" sz="1600" dirty="0">
                <a:latin typeface="Arial" pitchFamily="34" charset="0"/>
                <a:cs typeface="Arial" pitchFamily="34" charset="0"/>
              </a:rPr>
              <a:t>Since the discharge in the tube is maintained continuously, the cycle of events also take place continuously &amp; the emission of laser radiations is also continuous. </a:t>
            </a: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4" name="Rectangle 3"/>
          <p:cNvSpPr/>
          <p:nvPr/>
        </p:nvSpPr>
        <p:spPr>
          <a:xfrm>
            <a:off x="0" y="914400"/>
            <a:ext cx="5715000" cy="369332"/>
          </a:xfrm>
          <a:prstGeom prst="rect">
            <a:avLst/>
          </a:prstGeom>
        </p:spPr>
        <p:txBody>
          <a:bodyPr wrap="square">
            <a:spAutoFit/>
          </a:bodyPr>
          <a:lstStyle/>
          <a:p>
            <a:r>
              <a:rPr lang="en-US" b="1" dirty="0"/>
              <a:t>Measurement of pollutants in atmosphere using laser</a:t>
            </a:r>
          </a:p>
        </p:txBody>
      </p:sp>
      <p:pic>
        <p:nvPicPr>
          <p:cNvPr id="30721" name="Picture 1"/>
          <p:cNvPicPr>
            <a:picLocks noChangeAspect="1" noChangeArrowheads="1"/>
          </p:cNvPicPr>
          <p:nvPr/>
        </p:nvPicPr>
        <p:blipFill>
          <a:blip r:embed="rId3" cstate="print"/>
          <a:srcRect/>
          <a:stretch>
            <a:fillRect/>
          </a:stretch>
        </p:blipFill>
        <p:spPr bwMode="auto">
          <a:xfrm>
            <a:off x="2057400" y="1295400"/>
            <a:ext cx="4800600" cy="3611563"/>
          </a:xfrm>
          <a:prstGeom prst="rect">
            <a:avLst/>
          </a:prstGeom>
          <a:noFill/>
          <a:ln w="9525">
            <a:noFill/>
            <a:miter lim="800000"/>
            <a:headEnd/>
            <a:tailEnd/>
          </a:ln>
        </p:spPr>
      </p:pic>
      <p:sp>
        <p:nvSpPr>
          <p:cNvPr id="6" name="Rectangle 5"/>
          <p:cNvSpPr/>
          <p:nvPr/>
        </p:nvSpPr>
        <p:spPr>
          <a:xfrm>
            <a:off x="228600" y="5059740"/>
            <a:ext cx="8763000" cy="1569660"/>
          </a:xfrm>
          <a:prstGeom prst="rect">
            <a:avLst/>
          </a:prstGeom>
        </p:spPr>
        <p:txBody>
          <a:bodyPr wrap="square">
            <a:spAutoFit/>
          </a:bodyPr>
          <a:lstStyle/>
          <a:p>
            <a:pPr lvl="0"/>
            <a:r>
              <a:rPr lang="en-US" sz="1600" dirty="0">
                <a:latin typeface="Arial" pitchFamily="34" charset="0"/>
                <a:cs typeface="Arial" pitchFamily="34" charset="0"/>
              </a:rPr>
              <a:t>The pollutants in the atmosphere include </a:t>
            </a:r>
            <a:r>
              <a:rPr lang="en-US" sz="1600" dirty="0" err="1">
                <a:latin typeface="Arial" pitchFamily="34" charset="0"/>
                <a:cs typeface="Arial" pitchFamily="34" charset="0"/>
              </a:rPr>
              <a:t>sulphur</a:t>
            </a:r>
            <a:r>
              <a:rPr lang="en-US" sz="1600" dirty="0">
                <a:latin typeface="Arial" pitchFamily="34" charset="0"/>
                <a:cs typeface="Arial" pitchFamily="34" charset="0"/>
              </a:rPr>
              <a:t> dioxide, nitrous oxide, carbon monoxide, etc.  </a:t>
            </a:r>
          </a:p>
          <a:p>
            <a:pPr lvl="0"/>
            <a:r>
              <a:rPr lang="en-US" sz="1600" dirty="0">
                <a:latin typeface="Arial" pitchFamily="34" charset="0"/>
                <a:cs typeface="Arial" pitchFamily="34" charset="0"/>
              </a:rPr>
              <a:t>Atmospheric optics uses lasers for remote probing of the atmosphere, including the measurement of traces of pollutant gases, water </a:t>
            </a:r>
            <a:r>
              <a:rPr lang="en-US" sz="1600" dirty="0" err="1">
                <a:latin typeface="Arial" pitchFamily="34" charset="0"/>
                <a:cs typeface="Arial" pitchFamily="34" charset="0"/>
              </a:rPr>
              <a:t>vapour</a:t>
            </a:r>
            <a:r>
              <a:rPr lang="en-US" sz="1600" dirty="0">
                <a:latin typeface="Arial" pitchFamily="34" charset="0"/>
                <a:cs typeface="Arial" pitchFamily="34" charset="0"/>
              </a:rPr>
              <a:t> concentration, sometimes at range of 8-15 km.</a:t>
            </a:r>
          </a:p>
          <a:p>
            <a:pPr lvl="0"/>
            <a:r>
              <a:rPr lang="en-US" sz="1600" dirty="0">
                <a:latin typeface="Arial" pitchFamily="34" charset="0"/>
                <a:cs typeface="Arial" pitchFamily="34" charset="0"/>
              </a:rPr>
              <a:t>The system consists of a laser source, a </a:t>
            </a:r>
            <a:r>
              <a:rPr lang="en-US" sz="1600" dirty="0" err="1">
                <a:latin typeface="Arial" pitchFamily="34" charset="0"/>
                <a:cs typeface="Arial" pitchFamily="34" charset="0"/>
              </a:rPr>
              <a:t>transreceiver</a:t>
            </a:r>
            <a:r>
              <a:rPr lang="en-US" sz="1600" dirty="0">
                <a:latin typeface="Arial" pitchFamily="34" charset="0"/>
                <a:cs typeface="Arial" pitchFamily="34" charset="0"/>
              </a:rPr>
              <a:t> optical system, a signal processing electronic unit, and a </a:t>
            </a:r>
            <a:r>
              <a:rPr lang="en-US" sz="1600" dirty="0" err="1">
                <a:latin typeface="Arial" pitchFamily="34" charset="0"/>
                <a:cs typeface="Arial" pitchFamily="34" charset="0"/>
              </a:rPr>
              <a:t>retroreflector</a:t>
            </a:r>
            <a:r>
              <a:rPr lang="en-US" sz="1600" dirty="0">
                <a:latin typeface="Arial" pitchFamily="34" charset="0"/>
                <a:cs typeface="Arial" pitchFamily="34" charset="0"/>
              </a:rPr>
              <a:t>  </a:t>
            </a:r>
            <a:r>
              <a:rPr lang="en-US" sz="1600" dirty="0" smtClean="0">
                <a:latin typeface="Arial" pitchFamily="34" charset="0"/>
                <a:cs typeface="Arial" pitchFamily="34" charset="0"/>
              </a:rPr>
              <a:t>source</a:t>
            </a:r>
            <a:r>
              <a:rPr lang="en-US" sz="1600" dirty="0">
                <a:latin typeface="Arial" pitchFamily="34" charset="0"/>
                <a:cs typeface="Arial" pitchFamily="34" charset="0"/>
              </a:rPr>
              <a:t>. </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4" name="Rectangle 3"/>
          <p:cNvSpPr/>
          <p:nvPr/>
        </p:nvSpPr>
        <p:spPr>
          <a:xfrm>
            <a:off x="0" y="914400"/>
            <a:ext cx="5715000" cy="369332"/>
          </a:xfrm>
          <a:prstGeom prst="rect">
            <a:avLst/>
          </a:prstGeom>
        </p:spPr>
        <p:txBody>
          <a:bodyPr wrap="square">
            <a:spAutoFit/>
          </a:bodyPr>
          <a:lstStyle/>
          <a:p>
            <a:r>
              <a:rPr lang="en-US" b="1" dirty="0"/>
              <a:t>Measurement of pollutants in atmosphere using laser</a:t>
            </a:r>
          </a:p>
        </p:txBody>
      </p:sp>
      <p:pic>
        <p:nvPicPr>
          <p:cNvPr id="30721" name="Picture 1"/>
          <p:cNvPicPr>
            <a:picLocks noChangeAspect="1" noChangeArrowheads="1"/>
          </p:cNvPicPr>
          <p:nvPr/>
        </p:nvPicPr>
        <p:blipFill>
          <a:blip r:embed="rId3" cstate="print"/>
          <a:srcRect/>
          <a:stretch>
            <a:fillRect/>
          </a:stretch>
        </p:blipFill>
        <p:spPr bwMode="auto">
          <a:xfrm>
            <a:off x="5638800" y="1295400"/>
            <a:ext cx="3276600" cy="2465035"/>
          </a:xfrm>
          <a:prstGeom prst="rect">
            <a:avLst/>
          </a:prstGeom>
          <a:noFill/>
          <a:ln w="9525">
            <a:noFill/>
            <a:miter lim="800000"/>
            <a:headEnd/>
            <a:tailEnd/>
          </a:ln>
        </p:spPr>
      </p:pic>
      <p:sp>
        <p:nvSpPr>
          <p:cNvPr id="7" name="Rectangle 6"/>
          <p:cNvSpPr/>
          <p:nvPr/>
        </p:nvSpPr>
        <p:spPr>
          <a:xfrm>
            <a:off x="152400" y="1295400"/>
            <a:ext cx="5257800" cy="2462213"/>
          </a:xfrm>
          <a:prstGeom prst="rect">
            <a:avLst/>
          </a:prstGeom>
        </p:spPr>
        <p:txBody>
          <a:bodyPr wrap="square">
            <a:spAutoFit/>
          </a:bodyPr>
          <a:lstStyle/>
          <a:p>
            <a:pPr lvl="0"/>
            <a:r>
              <a:rPr lang="en-US" sz="1400" dirty="0" smtClean="0">
                <a:latin typeface="Arial" pitchFamily="34" charset="0"/>
                <a:cs typeface="Arial" pitchFamily="34" charset="0"/>
              </a:rPr>
              <a:t>The principle involves projecting a laser beams through the atmosphere, the area where the pollutants are to be measured and the measurement is based on the spectral absorption of the laser beam. </a:t>
            </a:r>
          </a:p>
          <a:p>
            <a:pPr lvl="0"/>
            <a:r>
              <a:rPr lang="en-US" sz="1400" dirty="0" smtClean="0">
                <a:latin typeface="Arial" pitchFamily="34" charset="0"/>
                <a:cs typeface="Arial" pitchFamily="34" charset="0"/>
              </a:rPr>
              <a:t>Basically, different gases absorb laser energy at different wavelengths, and the amount of absorption by each wavelength indicates the amount of pollutant in the atmosphere.</a:t>
            </a:r>
          </a:p>
          <a:p>
            <a:pPr lvl="0"/>
            <a:r>
              <a:rPr lang="en-US" sz="1400" dirty="0" smtClean="0">
                <a:latin typeface="Arial" pitchFamily="34" charset="0"/>
                <a:cs typeface="Arial" pitchFamily="34" charset="0"/>
              </a:rPr>
              <a:t> It uses a tunable carbon-dioxide laser source, i.e., the laser frequencies can be varied which are characteristics of the different pollutant through the atmosphere to a </a:t>
            </a:r>
            <a:r>
              <a:rPr lang="en-US" sz="1400" dirty="0" err="1" smtClean="0">
                <a:latin typeface="Arial" pitchFamily="34" charset="0"/>
                <a:cs typeface="Arial" pitchFamily="34" charset="0"/>
              </a:rPr>
              <a:t>retroreflector</a:t>
            </a:r>
            <a:r>
              <a:rPr lang="en-US" sz="1400" dirty="0" smtClean="0">
                <a:latin typeface="Arial" pitchFamily="34" charset="0"/>
                <a:cs typeface="Arial" pitchFamily="34" charset="0"/>
              </a:rPr>
              <a:t> located at far off distance (10-15 km). </a:t>
            </a:r>
          </a:p>
        </p:txBody>
      </p:sp>
      <p:sp>
        <p:nvSpPr>
          <p:cNvPr id="8" name="Rectangle 7"/>
          <p:cNvSpPr/>
          <p:nvPr/>
        </p:nvSpPr>
        <p:spPr>
          <a:xfrm>
            <a:off x="152400" y="4038600"/>
            <a:ext cx="9144000" cy="3046988"/>
          </a:xfrm>
          <a:prstGeom prst="rect">
            <a:avLst/>
          </a:prstGeom>
        </p:spPr>
        <p:txBody>
          <a:bodyPr wrap="square">
            <a:spAutoFit/>
          </a:bodyPr>
          <a:lstStyle/>
          <a:p>
            <a:pPr lvl="0"/>
            <a:r>
              <a:rPr lang="en-US" sz="1600" dirty="0" smtClean="0">
                <a:latin typeface="Arial" pitchFamily="34" charset="0"/>
                <a:cs typeface="Arial" pitchFamily="34" charset="0"/>
              </a:rPr>
              <a:t>The reflected laser beam is then received by an optical system and detector.</a:t>
            </a:r>
          </a:p>
          <a:p>
            <a:pPr lvl="0"/>
            <a:r>
              <a:rPr lang="en-US" sz="1600" dirty="0" smtClean="0">
                <a:latin typeface="Arial" pitchFamily="34" charset="0"/>
                <a:cs typeface="Arial" pitchFamily="34" charset="0"/>
              </a:rPr>
              <a:t> The laser beam undergoes attenuation due to spectral absorption by the pollutants at particular frequencies, in the atmosphere.</a:t>
            </a:r>
          </a:p>
          <a:p>
            <a:pPr lvl="0"/>
            <a:r>
              <a:rPr lang="en-US" sz="1600" dirty="0" smtClean="0">
                <a:latin typeface="Arial" pitchFamily="34" charset="0"/>
                <a:cs typeface="Arial" pitchFamily="34" charset="0"/>
              </a:rPr>
              <a:t> The attenuated beam received at the detector and the beam energy is integrated and compared with the reference laser energy </a:t>
            </a:r>
          </a:p>
          <a:p>
            <a:pPr lvl="0"/>
            <a:r>
              <a:rPr lang="en-US" sz="1600" dirty="0" smtClean="0">
                <a:latin typeface="Arial" pitchFamily="34" charset="0"/>
                <a:cs typeface="Arial" pitchFamily="34" charset="0"/>
              </a:rPr>
              <a:t>An error signal is generated by differences in the absorbed wavelengths, and the error signal is </a:t>
            </a:r>
            <a:r>
              <a:rPr lang="en-US" sz="1600" dirty="0" err="1" smtClean="0">
                <a:latin typeface="Arial" pitchFamily="34" charset="0"/>
                <a:cs typeface="Arial" pitchFamily="34" charset="0"/>
              </a:rPr>
              <a:t>analysed</a:t>
            </a:r>
            <a:r>
              <a:rPr lang="en-US" sz="1600" dirty="0" smtClean="0">
                <a:latin typeface="Arial" pitchFamily="34" charset="0"/>
                <a:cs typeface="Arial" pitchFamily="34" charset="0"/>
              </a:rPr>
              <a:t> and converted into a direct readout by the computer.</a:t>
            </a:r>
          </a:p>
          <a:p>
            <a:pPr lvl="0"/>
            <a:r>
              <a:rPr lang="en-US" sz="1600" dirty="0" smtClean="0">
                <a:latin typeface="Arial" pitchFamily="34" charset="0"/>
                <a:cs typeface="Arial" pitchFamily="34" charset="0"/>
              </a:rPr>
              <a:t> The reading indicates the concentration of the pollutant in the beam path.  </a:t>
            </a:r>
          </a:p>
          <a:p>
            <a:pPr lvl="0"/>
            <a:r>
              <a:rPr lang="en-US" sz="1600" dirty="0" smtClean="0">
                <a:latin typeface="Arial" pitchFamily="34" charset="0"/>
                <a:cs typeface="Arial" pitchFamily="34" charset="0"/>
              </a:rPr>
              <a:t>Such systems are capable of detecting concentrations down to about 15 ppb (parts per billion) of different gas molecules, and generally used for pollution monitoring in the urban and industrial areas. </a:t>
            </a:r>
          </a:p>
          <a:p>
            <a:pPr lvl="0"/>
            <a:endParaRPr lang="en-US" sz="1600" dirty="0">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0"/>
            <a:ext cx="5257800" cy="369332"/>
          </a:xfrm>
          <a:prstGeom prst="rect">
            <a:avLst/>
          </a:prstGeom>
        </p:spPr>
        <p:txBody>
          <a:bodyPr wrap="square">
            <a:spAutoFit/>
          </a:bodyPr>
          <a:lstStyle/>
          <a:p>
            <a:r>
              <a:rPr lang="en-US" dirty="0" smtClean="0"/>
              <a:t>https://www.youtube.com/watch?v=PXOyCj3hqWg</a:t>
            </a:r>
            <a:endParaRPr lang="en-US" dirty="0"/>
          </a:p>
        </p:txBody>
      </p:sp>
      <p:sp>
        <p:nvSpPr>
          <p:cNvPr id="3" name="Rectangle 2"/>
          <p:cNvSpPr/>
          <p:nvPr/>
        </p:nvSpPr>
        <p:spPr>
          <a:xfrm>
            <a:off x="1219200" y="2514600"/>
            <a:ext cx="5105400" cy="369332"/>
          </a:xfrm>
          <a:prstGeom prst="rect">
            <a:avLst/>
          </a:prstGeom>
        </p:spPr>
        <p:txBody>
          <a:bodyPr wrap="square">
            <a:spAutoFit/>
          </a:bodyPr>
          <a:lstStyle/>
          <a:p>
            <a:r>
              <a:rPr lang="en-US" dirty="0" smtClean="0"/>
              <a:t>https://www.youtube.com/watch?v=RyY4PEpV2RQ</a:t>
            </a:r>
            <a:endParaRPr lang="en-US" dirty="0"/>
          </a:p>
        </p:txBody>
      </p:sp>
      <p:sp>
        <p:nvSpPr>
          <p:cNvPr id="4" name="Rectangle 3"/>
          <p:cNvSpPr/>
          <p:nvPr/>
        </p:nvSpPr>
        <p:spPr>
          <a:xfrm>
            <a:off x="1143000" y="2057400"/>
            <a:ext cx="4953000" cy="369332"/>
          </a:xfrm>
          <a:prstGeom prst="rect">
            <a:avLst/>
          </a:prstGeom>
        </p:spPr>
        <p:txBody>
          <a:bodyPr wrap="square">
            <a:spAutoFit/>
          </a:bodyPr>
          <a:lstStyle/>
          <a:p>
            <a:r>
              <a:rPr lang="en-US" dirty="0" smtClean="0"/>
              <a:t>https://www.youtube.com/watch?v=X5_BP0odPTg</a:t>
            </a:r>
            <a:endParaRPr lang="en-US" dirty="0"/>
          </a:p>
        </p:txBody>
      </p:sp>
      <p:sp>
        <p:nvSpPr>
          <p:cNvPr id="5" name="Rectangle 4"/>
          <p:cNvSpPr/>
          <p:nvPr/>
        </p:nvSpPr>
        <p:spPr>
          <a:xfrm>
            <a:off x="1143000" y="990600"/>
            <a:ext cx="5105400" cy="369332"/>
          </a:xfrm>
          <a:prstGeom prst="rect">
            <a:avLst/>
          </a:prstGeom>
        </p:spPr>
        <p:txBody>
          <a:bodyPr wrap="square">
            <a:spAutoFit/>
          </a:bodyPr>
          <a:lstStyle/>
          <a:p>
            <a:r>
              <a:rPr lang="en-US" dirty="0" smtClean="0"/>
              <a:t>https://www.youtube.com/watch?v=UheTlVwukWg</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9" name="Rectangle 8"/>
          <p:cNvSpPr/>
          <p:nvPr/>
        </p:nvSpPr>
        <p:spPr>
          <a:xfrm>
            <a:off x="381000" y="1295400"/>
            <a:ext cx="7848600" cy="4524315"/>
          </a:xfrm>
          <a:prstGeom prst="rect">
            <a:avLst/>
          </a:prstGeom>
        </p:spPr>
        <p:txBody>
          <a:bodyPr wrap="square">
            <a:spAutoFit/>
          </a:bodyPr>
          <a:lstStyle/>
          <a:p>
            <a:pPr>
              <a:lnSpc>
                <a:spcPct val="200000"/>
              </a:lnSpc>
            </a:pPr>
            <a:r>
              <a:rPr lang="en-US" b="1" dirty="0" smtClean="0">
                <a:latin typeface="Arial" pitchFamily="34" charset="0"/>
                <a:cs typeface="Arial" pitchFamily="34" charset="0"/>
              </a:rPr>
              <a:t>LASERs &amp; Optical fibers</a:t>
            </a:r>
          </a:p>
          <a:p>
            <a:pPr>
              <a:lnSpc>
                <a:spcPct val="200000"/>
              </a:lnSpc>
            </a:pPr>
            <a:r>
              <a:rPr lang="en-US" dirty="0" smtClean="0">
                <a:latin typeface="Arial" pitchFamily="34" charset="0"/>
                <a:cs typeface="Arial" pitchFamily="34" charset="0"/>
              </a:rPr>
              <a:t>LASERs: </a:t>
            </a:r>
          </a:p>
          <a:p>
            <a:pPr>
              <a:lnSpc>
                <a:spcPct val="200000"/>
              </a:lnSpc>
              <a:buFont typeface="Arial" pitchFamily="34" charset="0"/>
              <a:buChar char="•"/>
            </a:pPr>
            <a:r>
              <a:rPr lang="en-US" dirty="0" smtClean="0">
                <a:latin typeface="Arial" pitchFamily="34" charset="0"/>
                <a:cs typeface="Arial" pitchFamily="34" charset="0"/>
              </a:rPr>
              <a:t>Interaction of radiation with matter, </a:t>
            </a:r>
          </a:p>
          <a:p>
            <a:pPr>
              <a:lnSpc>
                <a:spcPct val="200000"/>
              </a:lnSpc>
              <a:buFont typeface="Arial" pitchFamily="34" charset="0"/>
              <a:buChar char="•"/>
            </a:pPr>
            <a:r>
              <a:rPr lang="en-US" dirty="0" smtClean="0">
                <a:latin typeface="Arial" pitchFamily="34" charset="0"/>
                <a:cs typeface="Arial" pitchFamily="34" charset="0"/>
              </a:rPr>
              <a:t>Einstein’s coefficients</a:t>
            </a:r>
          </a:p>
          <a:p>
            <a:pPr>
              <a:lnSpc>
                <a:spcPct val="200000"/>
              </a:lnSpc>
              <a:buFont typeface="Arial" pitchFamily="34" charset="0"/>
              <a:buChar char="•"/>
            </a:pPr>
            <a:r>
              <a:rPr lang="en-US" dirty="0" smtClean="0">
                <a:latin typeface="Arial" pitchFamily="34" charset="0"/>
                <a:cs typeface="Arial" pitchFamily="34" charset="0"/>
              </a:rPr>
              <a:t>Requisites and condition for laser action</a:t>
            </a:r>
          </a:p>
          <a:p>
            <a:pPr>
              <a:lnSpc>
                <a:spcPct val="200000"/>
              </a:lnSpc>
              <a:buFont typeface="Arial" pitchFamily="34" charset="0"/>
              <a:buChar char="•"/>
            </a:pPr>
            <a:r>
              <a:rPr lang="en-US" dirty="0" smtClean="0">
                <a:latin typeface="Arial" pitchFamily="34" charset="0"/>
                <a:cs typeface="Arial" pitchFamily="34" charset="0"/>
              </a:rPr>
              <a:t>He-Ne LASER</a:t>
            </a:r>
          </a:p>
          <a:p>
            <a:pPr>
              <a:lnSpc>
                <a:spcPct val="200000"/>
              </a:lnSpc>
              <a:buFont typeface="Arial" pitchFamily="34" charset="0"/>
              <a:buChar char="•"/>
            </a:pPr>
            <a:r>
              <a:rPr lang="en-US" dirty="0" smtClean="0">
                <a:latin typeface="Arial" pitchFamily="34" charset="0"/>
                <a:cs typeface="Arial" pitchFamily="34" charset="0"/>
              </a:rPr>
              <a:t>Application of lasers in measurement of pollutants in the atmosphere </a:t>
            </a:r>
          </a:p>
          <a:p>
            <a:pPr>
              <a:lnSpc>
                <a:spcPct val="200000"/>
              </a:lnSpc>
              <a:buFont typeface="Arial" pitchFamily="34" charset="0"/>
              <a:buChar char="•"/>
            </a:pPr>
            <a:r>
              <a:rPr lang="en-US" dirty="0" smtClean="0">
                <a:latin typeface="Arial" pitchFamily="34" charset="0"/>
                <a:cs typeface="Arial" pitchFamily="34" charset="0"/>
              </a:rPr>
              <a:t>Numerical problems.</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4" name="Shape 65"/>
          <p:cNvSpPr txBox="1">
            <a:spLocks/>
          </p:cNvSpPr>
          <p:nvPr/>
        </p:nvSpPr>
        <p:spPr>
          <a:xfrm>
            <a:off x="1828800" y="762000"/>
            <a:ext cx="5174879" cy="476672"/>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sz="1800" b="0">
                <a:solidFill>
                  <a:srgbClr val="000000"/>
                </a:solidFill>
                <a:uFillTx/>
              </a:defRPr>
            </a:pPr>
            <a:r>
              <a:rPr lang="en-GB" sz="2400" b="1" dirty="0" smtClean="0">
                <a:uFill>
                  <a:solidFill>
                    <a:srgbClr val="004479"/>
                  </a:solidFill>
                </a:uFill>
                <a:latin typeface="+mn-lt"/>
              </a:rPr>
              <a:t>What makes lasers special?</a:t>
            </a:r>
            <a:endParaRPr lang="en-GB" sz="2400" b="1" dirty="0">
              <a:uFill>
                <a:solidFill>
                  <a:srgbClr val="004479"/>
                </a:solidFill>
              </a:uFill>
              <a:latin typeface="+mn-lt"/>
            </a:endParaRPr>
          </a:p>
        </p:txBody>
      </p:sp>
      <p:grpSp>
        <p:nvGrpSpPr>
          <p:cNvPr id="5" name="Group 4"/>
          <p:cNvGrpSpPr/>
          <p:nvPr/>
        </p:nvGrpSpPr>
        <p:grpSpPr>
          <a:xfrm>
            <a:off x="431569" y="1429668"/>
            <a:ext cx="8295688" cy="4888359"/>
            <a:chOff x="20728" y="692696"/>
            <a:chExt cx="8934545" cy="5400600"/>
          </a:xfrm>
        </p:grpSpPr>
        <p:sp>
          <p:nvSpPr>
            <p:cNvPr id="6" name="Rectangle 5"/>
            <p:cNvSpPr/>
            <p:nvPr/>
          </p:nvSpPr>
          <p:spPr>
            <a:xfrm>
              <a:off x="242305" y="692696"/>
              <a:ext cx="8712968" cy="54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Lighbulb.pdf"/>
            <p:cNvPicPr/>
            <p:nvPr/>
          </p:nvPicPr>
          <p:blipFill>
            <a:blip r:embed="rId3" cstate="print">
              <a:extLst/>
            </a:blip>
            <a:stretch>
              <a:fillRect/>
            </a:stretch>
          </p:blipFill>
          <p:spPr>
            <a:xfrm>
              <a:off x="3652242" y="982266"/>
              <a:ext cx="1580555" cy="1398409"/>
            </a:xfrm>
            <a:prstGeom prst="rect">
              <a:avLst/>
            </a:prstGeom>
            <a:ln>
              <a:round/>
            </a:ln>
          </p:spPr>
        </p:pic>
        <p:pic>
          <p:nvPicPr>
            <p:cNvPr id="8" name="Laser.pdf"/>
            <p:cNvPicPr/>
            <p:nvPr/>
          </p:nvPicPr>
          <p:blipFill>
            <a:blip r:embed="rId4" cstate="print">
              <a:extLst/>
            </a:blip>
            <a:srcRect r="30225"/>
            <a:stretch>
              <a:fillRect/>
            </a:stretch>
          </p:blipFill>
          <p:spPr>
            <a:xfrm>
              <a:off x="5973961" y="1643062"/>
              <a:ext cx="2803922" cy="687586"/>
            </a:xfrm>
            <a:prstGeom prst="rect">
              <a:avLst/>
            </a:prstGeom>
            <a:ln>
              <a:round/>
            </a:ln>
          </p:spPr>
        </p:pic>
        <p:pic>
          <p:nvPicPr>
            <p:cNvPr id="9" name="Lightbulb - Spectrum.pdf"/>
            <p:cNvPicPr/>
            <p:nvPr/>
          </p:nvPicPr>
          <p:blipFill>
            <a:blip r:embed="rId5" cstate="print">
              <a:extLst/>
            </a:blip>
            <a:stretch>
              <a:fillRect/>
            </a:stretch>
          </p:blipFill>
          <p:spPr>
            <a:xfrm>
              <a:off x="3625454" y="3152180"/>
              <a:ext cx="1864349" cy="1009055"/>
            </a:xfrm>
            <a:prstGeom prst="rect">
              <a:avLst/>
            </a:prstGeom>
            <a:ln>
              <a:round/>
            </a:ln>
          </p:spPr>
        </p:pic>
        <p:pic>
          <p:nvPicPr>
            <p:cNvPr id="10" name="Laser - Spectrum.pdf"/>
            <p:cNvPicPr/>
            <p:nvPr/>
          </p:nvPicPr>
          <p:blipFill>
            <a:blip r:embed="rId6" cstate="print">
              <a:extLst/>
            </a:blip>
            <a:stretch>
              <a:fillRect/>
            </a:stretch>
          </p:blipFill>
          <p:spPr>
            <a:xfrm>
              <a:off x="5875735" y="3223617"/>
              <a:ext cx="1866305" cy="1010114"/>
            </a:xfrm>
            <a:prstGeom prst="rect">
              <a:avLst/>
            </a:prstGeom>
            <a:ln>
              <a:round/>
            </a:ln>
          </p:spPr>
        </p:pic>
        <p:pic>
          <p:nvPicPr>
            <p:cNvPr id="11" name="Lightbulb - Wavefronts.pdf"/>
            <p:cNvPicPr/>
            <p:nvPr/>
          </p:nvPicPr>
          <p:blipFill>
            <a:blip r:embed="rId7" cstate="print">
              <a:extLst/>
            </a:blip>
            <a:stretch>
              <a:fillRect/>
            </a:stretch>
          </p:blipFill>
          <p:spPr>
            <a:xfrm>
              <a:off x="3643313" y="4822031"/>
              <a:ext cx="2143126" cy="1010679"/>
            </a:xfrm>
            <a:prstGeom prst="rect">
              <a:avLst/>
            </a:prstGeom>
            <a:ln>
              <a:round/>
            </a:ln>
          </p:spPr>
        </p:pic>
        <p:pic>
          <p:nvPicPr>
            <p:cNvPr id="12" name="Laser - Wavefronts.pdf"/>
            <p:cNvPicPr/>
            <p:nvPr/>
          </p:nvPicPr>
          <p:blipFill>
            <a:blip r:embed="rId8" cstate="print">
              <a:extLst/>
            </a:blip>
            <a:srcRect t="7290" r="26840" b="1059"/>
            <a:stretch>
              <a:fillRect/>
            </a:stretch>
          </p:blipFill>
          <p:spPr>
            <a:xfrm>
              <a:off x="6045398" y="4875609"/>
              <a:ext cx="2750344" cy="785813"/>
            </a:xfrm>
            <a:prstGeom prst="rect">
              <a:avLst/>
            </a:prstGeom>
            <a:ln>
              <a:round/>
            </a:ln>
          </p:spPr>
        </p:pic>
        <p:sp>
          <p:nvSpPr>
            <p:cNvPr id="13" name="Shape 66"/>
            <p:cNvSpPr txBox="1">
              <a:spLocks/>
            </p:cNvSpPr>
            <p:nvPr/>
          </p:nvSpPr>
          <p:spPr>
            <a:xfrm>
              <a:off x="20728" y="1585698"/>
              <a:ext cx="3031753" cy="7048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buFont typeface="Arial" panose="020B0604020202020204" pitchFamily="34" charset="0"/>
                <a:buChar char="•"/>
                <a:defRPr sz="1800">
                  <a:uFillTx/>
                </a:defRPr>
              </a:pPr>
              <a:r>
                <a:rPr lang="en-GB" sz="1800" dirty="0" smtClean="0">
                  <a:uFill>
                    <a:solidFill/>
                  </a:uFill>
                  <a:latin typeface="Arial" pitchFamily="34" charset="0"/>
                  <a:cs typeface="Arial" pitchFamily="34" charset="0"/>
                </a:rPr>
                <a:t>They produce a </a:t>
              </a:r>
            </a:p>
            <a:p>
              <a:pPr marL="457200" lvl="1" indent="0">
                <a:buNone/>
                <a:defRPr sz="1800">
                  <a:uFillTx/>
                </a:defRPr>
              </a:pPr>
              <a:r>
                <a:rPr lang="en-GB" sz="1800" dirty="0">
                  <a:uFill>
                    <a:solidFill/>
                  </a:uFill>
                  <a:latin typeface="Arial" pitchFamily="34" charset="0"/>
                  <a:cs typeface="Arial" pitchFamily="34" charset="0"/>
                </a:rPr>
                <a:t> </a:t>
              </a:r>
              <a:r>
                <a:rPr lang="en-GB" sz="1800" dirty="0" smtClean="0">
                  <a:uFill>
                    <a:solidFill/>
                  </a:uFill>
                  <a:latin typeface="Arial" pitchFamily="34" charset="0"/>
                  <a:cs typeface="Arial" pitchFamily="34" charset="0"/>
                </a:rPr>
                <a:t>     directional beam.</a:t>
              </a:r>
              <a:endParaRPr lang="en-GB" sz="1800" dirty="0">
                <a:uFill>
                  <a:solidFill/>
                </a:uFill>
                <a:latin typeface="Arial" pitchFamily="34" charset="0"/>
                <a:cs typeface="Arial" pitchFamily="34" charset="0"/>
              </a:endParaRPr>
            </a:p>
          </p:txBody>
        </p:sp>
        <p:sp>
          <p:nvSpPr>
            <p:cNvPr id="14" name="Shape 67"/>
            <p:cNvSpPr/>
            <p:nvPr/>
          </p:nvSpPr>
          <p:spPr>
            <a:xfrm>
              <a:off x="589360" y="3275718"/>
              <a:ext cx="3036094" cy="6340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128359" marR="40638" lvl="1" indent="-128359" defTabSz="910796">
                <a:spcBef>
                  <a:spcPts val="562"/>
                </a:spcBef>
                <a:buSzPct val="100000"/>
                <a:buChar char="•"/>
                <a:defRPr sz="1800"/>
              </a:pPr>
              <a:r>
                <a:rPr dirty="0">
                  <a:uFill>
                    <a:solidFill/>
                  </a:uFill>
                  <a:latin typeface="Arial" pitchFamily="34" charset="0"/>
                  <a:cs typeface="Arial" pitchFamily="34" charset="0"/>
                  <a:sym typeface="PT Sans"/>
                </a:rPr>
                <a:t>They have a narrow spectrum (or </a:t>
              </a:r>
              <a:r>
                <a:rPr dirty="0" smtClean="0">
                  <a:uFill>
                    <a:solidFill/>
                  </a:uFill>
                  <a:latin typeface="Arial" pitchFamily="34" charset="0"/>
                  <a:cs typeface="Arial" pitchFamily="34" charset="0"/>
                  <a:sym typeface="PT Sans"/>
                </a:rPr>
                <a:t>bandwidth)</a:t>
              </a:r>
              <a:r>
                <a:rPr lang="en-GB" dirty="0" smtClean="0">
                  <a:uFill>
                    <a:solidFill/>
                  </a:uFill>
                  <a:latin typeface="Arial" pitchFamily="34" charset="0"/>
                  <a:cs typeface="Arial" pitchFamily="34" charset="0"/>
                  <a:sym typeface="PT Sans"/>
                </a:rPr>
                <a:t>.</a:t>
              </a:r>
              <a:endParaRPr dirty="0">
                <a:uFill>
                  <a:solidFill/>
                </a:uFill>
                <a:latin typeface="Arial" pitchFamily="34" charset="0"/>
                <a:cs typeface="Arial" pitchFamily="34" charset="0"/>
                <a:sym typeface="PT Sans"/>
              </a:endParaRPr>
            </a:p>
          </p:txBody>
        </p:sp>
        <p:sp>
          <p:nvSpPr>
            <p:cNvPr id="15" name="Shape 68"/>
            <p:cNvSpPr/>
            <p:nvPr/>
          </p:nvSpPr>
          <p:spPr>
            <a:xfrm>
              <a:off x="321469" y="892969"/>
              <a:ext cx="8554641" cy="1857375"/>
            </a:xfrm>
            <a:prstGeom prst="roundRect">
              <a:avLst>
                <a:gd name="adj" fmla="val 7212"/>
              </a:avLst>
            </a:prstGeom>
            <a:ln w="25400">
              <a:solidFill>
                <a:srgbClr val="005493"/>
              </a:solidFill>
              <a:round/>
            </a:ln>
          </p:spPr>
          <p:txBody>
            <a:bodyPr lIns="35717" tIns="35717" rIns="35717" bIns="35717" anchor="ctr"/>
            <a:lstStyle/>
            <a:p>
              <a:pPr marL="40638" marR="40638" defTabSz="910796">
                <a:defRPr sz="2400">
                  <a:uFill>
                    <a:solidFill/>
                  </a:uFill>
                  <a:latin typeface="Arial"/>
                  <a:ea typeface="Arial"/>
                  <a:cs typeface="Arial"/>
                  <a:sym typeface="Arial"/>
                </a:defRPr>
              </a:pPr>
              <a:endParaRPr/>
            </a:p>
          </p:txBody>
        </p:sp>
        <p:sp>
          <p:nvSpPr>
            <p:cNvPr id="16" name="Shape 69"/>
            <p:cNvSpPr/>
            <p:nvPr/>
          </p:nvSpPr>
          <p:spPr>
            <a:xfrm>
              <a:off x="321469" y="2937867"/>
              <a:ext cx="8554641" cy="1384102"/>
            </a:xfrm>
            <a:prstGeom prst="roundRect">
              <a:avLst>
                <a:gd name="adj" fmla="val 9677"/>
              </a:avLst>
            </a:prstGeom>
            <a:ln w="25400">
              <a:solidFill>
                <a:srgbClr val="FF2600"/>
              </a:solidFill>
              <a:round/>
            </a:ln>
          </p:spPr>
          <p:txBody>
            <a:bodyPr lIns="0" tIns="0" rIns="0" bIns="0" anchor="ctr"/>
            <a:lstStyle/>
            <a:p>
              <a:pPr marL="40638" marR="40638" defTabSz="910796">
                <a:defRPr sz="2400">
                  <a:uFill>
                    <a:solidFill/>
                  </a:uFill>
                  <a:latin typeface="Arial"/>
                  <a:ea typeface="Arial"/>
                  <a:cs typeface="Arial"/>
                  <a:sym typeface="Arial"/>
                </a:defRPr>
              </a:pPr>
              <a:endParaRPr/>
            </a:p>
          </p:txBody>
        </p:sp>
        <p:sp>
          <p:nvSpPr>
            <p:cNvPr id="17" name="Shape 70"/>
            <p:cNvSpPr/>
            <p:nvPr/>
          </p:nvSpPr>
          <p:spPr>
            <a:xfrm>
              <a:off x="577963" y="4947047"/>
              <a:ext cx="3036094" cy="634008"/>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128359" marR="40638" lvl="1" indent="-128359" defTabSz="910796">
                <a:spcBef>
                  <a:spcPts val="562"/>
                </a:spcBef>
                <a:buSzPct val="100000"/>
                <a:buChar char="•"/>
                <a:defRPr sz="1800"/>
              </a:pPr>
              <a:r>
                <a:rPr dirty="0">
                  <a:uFill>
                    <a:solidFill/>
                  </a:uFill>
                  <a:latin typeface="Arial" pitchFamily="34" charset="0"/>
                  <a:cs typeface="Arial" pitchFamily="34" charset="0"/>
                  <a:sym typeface="PT Sans"/>
                </a:rPr>
                <a:t>They are </a:t>
              </a:r>
              <a:r>
                <a:rPr dirty="0" smtClean="0">
                  <a:uFill>
                    <a:solidFill/>
                  </a:uFill>
                  <a:latin typeface="Arial" pitchFamily="34" charset="0"/>
                  <a:cs typeface="Arial" pitchFamily="34" charset="0"/>
                  <a:sym typeface="PT Sans"/>
                </a:rPr>
                <a:t>coherent</a:t>
              </a:r>
              <a:r>
                <a:rPr lang="en-GB" dirty="0" smtClean="0">
                  <a:uFill>
                    <a:solidFill/>
                  </a:uFill>
                  <a:latin typeface="Arial" pitchFamily="34" charset="0"/>
                  <a:cs typeface="Arial" pitchFamily="34" charset="0"/>
                  <a:sym typeface="PT Sans"/>
                </a:rPr>
                <a:t>.</a:t>
              </a:r>
              <a:endParaRPr dirty="0">
                <a:uFill>
                  <a:solidFill/>
                </a:uFill>
                <a:latin typeface="Arial" pitchFamily="34" charset="0"/>
                <a:cs typeface="Arial" pitchFamily="34" charset="0"/>
                <a:sym typeface="PT Sans"/>
              </a:endParaRPr>
            </a:p>
          </p:txBody>
        </p:sp>
        <p:sp>
          <p:nvSpPr>
            <p:cNvPr id="18" name="Shape 71"/>
            <p:cNvSpPr/>
            <p:nvPr/>
          </p:nvSpPr>
          <p:spPr>
            <a:xfrm>
              <a:off x="339328" y="4572000"/>
              <a:ext cx="8554641" cy="1384102"/>
            </a:xfrm>
            <a:prstGeom prst="roundRect">
              <a:avLst>
                <a:gd name="adj" fmla="val 9677"/>
              </a:avLst>
            </a:prstGeom>
            <a:ln w="25400">
              <a:solidFill>
                <a:srgbClr val="531B93"/>
              </a:solidFill>
              <a:round/>
            </a:ln>
          </p:spPr>
          <p:txBody>
            <a:bodyPr lIns="0" tIns="0" rIns="0" bIns="0" anchor="ctr"/>
            <a:lstStyle/>
            <a:p>
              <a:pPr marL="40638" marR="40638" defTabSz="910796">
                <a:defRPr sz="2400">
                  <a:uFill>
                    <a:solidFill/>
                  </a:uFill>
                  <a:latin typeface="Arial"/>
                  <a:ea typeface="Arial"/>
                  <a:cs typeface="Arial"/>
                  <a:sym typeface="Arial"/>
                </a:defRPr>
              </a:pPr>
              <a:endParaRPr/>
            </a:p>
          </p:txBody>
        </p:sp>
      </p:gr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3:</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4" name="Shape 137"/>
          <p:cNvSpPr txBox="1">
            <a:spLocks/>
          </p:cNvSpPr>
          <p:nvPr/>
        </p:nvSpPr>
        <p:spPr>
          <a:xfrm>
            <a:off x="238560" y="1333872"/>
            <a:ext cx="8448240" cy="7164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defRPr sz="1800">
                <a:uFillTx/>
              </a:defRPr>
            </a:pPr>
            <a:r>
              <a:rPr lang="en-GB" sz="1800" dirty="0" smtClean="0">
                <a:solidFill>
                  <a:srgbClr val="031F82"/>
                </a:solidFill>
                <a:uFill>
                  <a:solidFill/>
                </a:uFill>
                <a:latin typeface="Arial" pitchFamily="34" charset="0"/>
                <a:cs typeface="Arial" pitchFamily="34" charset="0"/>
              </a:rPr>
              <a:t>Einstein identified 3 ways in which atoms exchange energy with a radiation field</a:t>
            </a:r>
            <a:endParaRPr lang="en-GB" sz="1800" dirty="0">
              <a:solidFill>
                <a:srgbClr val="031F82"/>
              </a:solidFill>
              <a:uFill>
                <a:solidFill/>
              </a:uFill>
              <a:latin typeface="Arial" pitchFamily="34" charset="0"/>
              <a:cs typeface="Arial" pitchFamily="34" charset="0"/>
            </a:endParaRPr>
          </a:p>
        </p:txBody>
      </p:sp>
      <p:sp>
        <p:nvSpPr>
          <p:cNvPr id="6" name="Shape 138"/>
          <p:cNvSpPr/>
          <p:nvPr/>
        </p:nvSpPr>
        <p:spPr>
          <a:xfrm>
            <a:off x="381000" y="1981200"/>
            <a:ext cx="4363854" cy="2934639"/>
          </a:xfrm>
          <a:prstGeom prst="rect">
            <a:avLst/>
          </a:prstGeom>
          <a:ln w="12700">
            <a:miter lim="400000"/>
          </a:ln>
          <a:extLst>
            <a:ext uri="{C572A759-6A51-4108-AA02-DFA0A04FC94B}">
              <ma14:wrappingTextBoxFlag xmlns:ma14="http://schemas.microsoft.com/office/mac/drawingml/2011/main" xmlns="" val="1"/>
            </a:ext>
          </a:extLst>
        </p:spPr>
        <p:txBody>
          <a:bodyPr lIns="0" tIns="0" rIns="0" bIns="0"/>
          <a:lstStyle/>
          <a:p>
            <a:pPr marL="182562" marR="57799" lvl="1" indent="-182562" defTabSz="1295400">
              <a:spcBef>
                <a:spcPts val="3000"/>
              </a:spcBef>
              <a:buClr>
                <a:srgbClr val="C00000"/>
              </a:buClr>
              <a:buSzPct val="100000"/>
              <a:buFont typeface="Wingdings" pitchFamily="2" charset="2"/>
              <a:buChar char="v"/>
              <a:defRPr sz="1800"/>
            </a:pPr>
            <a:r>
              <a:rPr lang="en-GB" dirty="0" smtClean="0">
                <a:solidFill>
                  <a:srgbClr val="031F82"/>
                </a:solidFill>
                <a:uFill>
                  <a:solidFill/>
                </a:uFill>
                <a:latin typeface="Arial" pitchFamily="34" charset="0"/>
                <a:cs typeface="Arial" pitchFamily="34" charset="0"/>
                <a:sym typeface="PT Sans"/>
              </a:rPr>
              <a:t>Absorption</a:t>
            </a:r>
            <a:endParaRPr dirty="0">
              <a:solidFill>
                <a:srgbClr val="031F82"/>
              </a:solidFill>
              <a:uFill>
                <a:solidFill/>
              </a:uFill>
              <a:latin typeface="Arial" pitchFamily="34" charset="0"/>
              <a:cs typeface="Arial" pitchFamily="34" charset="0"/>
              <a:sym typeface="PT Sans"/>
            </a:endParaRPr>
          </a:p>
          <a:p>
            <a:pPr marL="182562" marR="57799" lvl="1" indent="-182562" defTabSz="1295400">
              <a:spcBef>
                <a:spcPts val="3000"/>
              </a:spcBef>
              <a:buClr>
                <a:srgbClr val="C00000"/>
              </a:buClr>
              <a:buSzPct val="100000"/>
              <a:buFont typeface="Wingdings" pitchFamily="2" charset="2"/>
              <a:buChar char="v"/>
              <a:defRPr sz="1800"/>
            </a:pPr>
            <a:r>
              <a:rPr lang="en-GB" dirty="0" smtClean="0">
                <a:solidFill>
                  <a:srgbClr val="031F82"/>
                </a:solidFill>
                <a:uFill>
                  <a:solidFill/>
                </a:uFill>
                <a:latin typeface="Arial" pitchFamily="34" charset="0"/>
                <a:cs typeface="Arial" pitchFamily="34" charset="0"/>
                <a:sym typeface="PT Sans"/>
              </a:rPr>
              <a:t>Spontaneous emission</a:t>
            </a:r>
            <a:endParaRPr dirty="0">
              <a:solidFill>
                <a:srgbClr val="031F82"/>
              </a:solidFill>
              <a:uFill>
                <a:solidFill/>
              </a:uFill>
              <a:latin typeface="Arial" pitchFamily="34" charset="0"/>
              <a:cs typeface="Arial" pitchFamily="34" charset="0"/>
              <a:sym typeface="PT Sans"/>
            </a:endParaRPr>
          </a:p>
          <a:p>
            <a:pPr marL="182562" marR="57799" lvl="1" indent="-182562" defTabSz="1295400">
              <a:spcBef>
                <a:spcPts val="3000"/>
              </a:spcBef>
              <a:buClr>
                <a:srgbClr val="C00000"/>
              </a:buClr>
              <a:buSzPct val="100000"/>
              <a:buFont typeface="Wingdings" pitchFamily="2" charset="2"/>
              <a:buChar char="v"/>
              <a:defRPr sz="1800"/>
            </a:pPr>
            <a:r>
              <a:rPr dirty="0">
                <a:solidFill>
                  <a:srgbClr val="031F82"/>
                </a:solidFill>
                <a:uFill>
                  <a:solidFill/>
                </a:uFill>
                <a:latin typeface="Arial" pitchFamily="34" charset="0"/>
                <a:cs typeface="Arial" pitchFamily="34" charset="0"/>
                <a:sym typeface="PT Sans"/>
              </a:rPr>
              <a:t>Stimulated </a:t>
            </a:r>
            <a:r>
              <a:rPr dirty="0" smtClean="0">
                <a:solidFill>
                  <a:srgbClr val="031F82"/>
                </a:solidFill>
                <a:uFill>
                  <a:solidFill/>
                </a:uFill>
                <a:latin typeface="Arial" pitchFamily="34" charset="0"/>
                <a:cs typeface="Arial" pitchFamily="34" charset="0"/>
                <a:sym typeface="PT Sans"/>
              </a:rPr>
              <a:t>emission</a:t>
            </a:r>
            <a:endParaRPr lang="en-GB" dirty="0" smtClean="0">
              <a:solidFill>
                <a:srgbClr val="031F82"/>
              </a:solidFill>
              <a:uFill>
                <a:solidFill/>
              </a:uFill>
              <a:latin typeface="Arial" pitchFamily="34" charset="0"/>
              <a:cs typeface="Arial" pitchFamily="34" charset="0"/>
              <a:sym typeface="PT Sans"/>
            </a:endParaRPr>
          </a:p>
          <a:p>
            <a:pPr marL="182562" marR="57799" lvl="1" indent="-182562" defTabSz="1295400">
              <a:spcBef>
                <a:spcPts val="3000"/>
              </a:spcBef>
              <a:buClr>
                <a:srgbClr val="C00000"/>
              </a:buClr>
              <a:buSzPct val="100000"/>
              <a:buFont typeface="Wingdings" pitchFamily="2" charset="2"/>
              <a:buChar char="v"/>
              <a:defRPr sz="1800"/>
            </a:pPr>
            <a:r>
              <a:rPr lang="en-GB" dirty="0" smtClean="0">
                <a:solidFill>
                  <a:srgbClr val="031F82"/>
                </a:solidFill>
                <a:uFill>
                  <a:solidFill/>
                </a:uFill>
                <a:latin typeface="Arial" pitchFamily="34" charset="0"/>
                <a:cs typeface="Arial" pitchFamily="34" charset="0"/>
                <a:sym typeface="PT Sans"/>
              </a:rPr>
              <a:t>Rate of absorption/stimulated emission dependent on no of photons &amp; number of atoms in lower/upper state.</a:t>
            </a:r>
            <a:endParaRPr dirty="0">
              <a:solidFill>
                <a:srgbClr val="031F82"/>
              </a:solidFill>
              <a:uFill>
                <a:solidFill/>
              </a:uFill>
              <a:latin typeface="Arial" pitchFamily="34" charset="0"/>
              <a:cs typeface="Arial" pitchFamily="34" charset="0"/>
              <a:sym typeface="PT Sans"/>
            </a:endParaRPr>
          </a:p>
          <a:p>
            <a:pPr marL="402590" marR="57799" lvl="2" indent="-182562" defTabSz="1295400">
              <a:spcBef>
                <a:spcPts val="3000"/>
              </a:spcBef>
              <a:buClr>
                <a:srgbClr val="C00000"/>
              </a:buClr>
              <a:buSzPct val="100000"/>
              <a:buFont typeface="Wingdings" pitchFamily="2" charset="2"/>
              <a:buChar char="v"/>
              <a:defRPr sz="1800"/>
            </a:pPr>
            <a:r>
              <a:rPr i="1" dirty="0">
                <a:solidFill>
                  <a:srgbClr val="031F82"/>
                </a:solidFill>
                <a:uFill>
                  <a:solidFill/>
                </a:uFill>
                <a:latin typeface="Arial" pitchFamily="34" charset="0"/>
                <a:cs typeface="Arial" pitchFamily="34" charset="0"/>
                <a:sym typeface="PT Sans"/>
              </a:rPr>
              <a:t>photon needs to have correct energy</a:t>
            </a:r>
          </a:p>
          <a:p>
            <a:pPr marL="402590" marR="57799" lvl="2" indent="-182562" defTabSz="1295400">
              <a:spcBef>
                <a:spcPts val="3000"/>
              </a:spcBef>
              <a:buClr>
                <a:srgbClr val="C00000"/>
              </a:buClr>
              <a:buSzPct val="100000"/>
              <a:buFont typeface="Wingdings" pitchFamily="2" charset="2"/>
              <a:buChar char="v"/>
              <a:defRPr sz="1800"/>
            </a:pPr>
            <a:r>
              <a:rPr i="1" dirty="0">
                <a:solidFill>
                  <a:srgbClr val="031F82"/>
                </a:solidFill>
                <a:uFill>
                  <a:solidFill/>
                </a:uFill>
                <a:latin typeface="Arial" pitchFamily="34" charset="0"/>
                <a:cs typeface="Arial" pitchFamily="34" charset="0"/>
                <a:sym typeface="PT Sans"/>
              </a:rPr>
              <a:t>the number of photons </a:t>
            </a:r>
            <a:r>
              <a:rPr lang="en-GB" i="1" dirty="0" smtClean="0">
                <a:solidFill>
                  <a:srgbClr val="031F82"/>
                </a:solidFill>
                <a:uFill>
                  <a:solidFill/>
                </a:uFill>
                <a:latin typeface="Arial" pitchFamily="34" charset="0"/>
                <a:cs typeface="Arial" pitchFamily="34" charset="0"/>
                <a:sym typeface="PT Sans"/>
              </a:rPr>
              <a:t>can be</a:t>
            </a:r>
            <a:r>
              <a:rPr i="1" dirty="0" smtClean="0">
                <a:solidFill>
                  <a:srgbClr val="031F82"/>
                </a:solidFill>
                <a:uFill>
                  <a:solidFill/>
                </a:uFill>
                <a:latin typeface="Arial" pitchFamily="34" charset="0"/>
                <a:cs typeface="Arial" pitchFamily="34" charset="0"/>
                <a:sym typeface="PT Sans"/>
              </a:rPr>
              <a:t> </a:t>
            </a:r>
            <a:r>
              <a:rPr i="1" u="sng" dirty="0">
                <a:solidFill>
                  <a:srgbClr val="031F82"/>
                </a:solidFill>
                <a:uFill>
                  <a:solidFill/>
                </a:uFill>
                <a:latin typeface="Arial" pitchFamily="34" charset="0"/>
                <a:cs typeface="Arial" pitchFamily="34" charset="0"/>
                <a:sym typeface="PT Sans"/>
              </a:rPr>
              <a:t>amplified</a:t>
            </a:r>
            <a:r>
              <a:rPr i="1" dirty="0">
                <a:solidFill>
                  <a:srgbClr val="031F82"/>
                </a:solidFill>
                <a:uFill>
                  <a:solidFill/>
                </a:uFill>
                <a:latin typeface="Arial" pitchFamily="34" charset="0"/>
                <a:cs typeface="Arial" pitchFamily="34" charset="0"/>
                <a:sym typeface="PT Sans"/>
              </a:rPr>
              <a:t> </a:t>
            </a:r>
          </a:p>
        </p:txBody>
      </p:sp>
      <p:grpSp>
        <p:nvGrpSpPr>
          <p:cNvPr id="7" name="Group 126"/>
          <p:cNvGrpSpPr/>
          <p:nvPr/>
        </p:nvGrpSpPr>
        <p:grpSpPr>
          <a:xfrm>
            <a:off x="5687879" y="4528616"/>
            <a:ext cx="2832022" cy="1737656"/>
            <a:chOff x="-27774" y="359559"/>
            <a:chExt cx="7552053" cy="4633750"/>
          </a:xfrm>
        </p:grpSpPr>
        <p:pic>
          <p:nvPicPr>
            <p:cNvPr id="8" name="Albert-Einstein.jpg"/>
            <p:cNvPicPr/>
            <p:nvPr/>
          </p:nvPicPr>
          <p:blipFill>
            <a:blip r:embed="rId3" cstate="print">
              <a:extLst/>
            </a:blip>
            <a:stretch>
              <a:fillRect/>
            </a:stretch>
          </p:blipFill>
          <p:spPr>
            <a:xfrm>
              <a:off x="4116316" y="359559"/>
              <a:ext cx="3407963" cy="4584702"/>
            </a:xfrm>
            <a:prstGeom prst="rect">
              <a:avLst/>
            </a:prstGeom>
            <a:ln>
              <a:noFill/>
            </a:ln>
            <a:effectLst/>
          </p:spPr>
        </p:pic>
        <p:sp>
          <p:nvSpPr>
            <p:cNvPr id="9" name="Shape 124"/>
            <p:cNvSpPr/>
            <p:nvPr/>
          </p:nvSpPr>
          <p:spPr>
            <a:xfrm>
              <a:off x="-27774" y="4254645"/>
              <a:ext cx="4278090" cy="738664"/>
            </a:xfrm>
            <a:prstGeom prst="rect">
              <a:avLst/>
            </a:prstGeom>
            <a:noFill/>
            <a:ln>
              <a:noFill/>
            </a:ln>
            <a:effectLst/>
            <a:extLst>
              <a:ext uri="{C572A759-6A51-4108-AA02-DFA0A04FC94B}">
                <ma14:wrappingTextBoxFlag xmlns:ma14="http://schemas.microsoft.com/office/mac/drawingml/2011/main" xmlns="" val="1"/>
              </a:ext>
            </a:extLst>
          </p:spPr>
          <p:txBody>
            <a:bodyPr wrap="none" lIns="0" tIns="0" rIns="0" bIns="0" numCol="1" anchor="t">
              <a:spAutoFit/>
            </a:bodyPr>
            <a:lstStyle>
              <a:lvl1pPr marL="57799" marR="57799" defTabSz="1295400">
                <a:defRPr sz="1800">
                  <a:uFill>
                    <a:solidFill/>
                  </a:uFill>
                  <a:latin typeface="Arial"/>
                  <a:ea typeface="Arial"/>
                  <a:cs typeface="Arial"/>
                  <a:sym typeface="Arial"/>
                </a:defRPr>
              </a:lvl1pPr>
            </a:lstStyle>
            <a:p>
              <a:pPr lvl="0">
                <a:defRPr>
                  <a:uFillTx/>
                </a:defRPr>
              </a:pPr>
              <a:r>
                <a:rPr dirty="0">
                  <a:solidFill>
                    <a:srgbClr val="031F82"/>
                  </a:solidFill>
                  <a:uFill>
                    <a:solidFill/>
                  </a:uFill>
                  <a:latin typeface="Arial" pitchFamily="34" charset="0"/>
                  <a:cs typeface="Arial" pitchFamily="34" charset="0"/>
                </a:rPr>
                <a:t>Albert Einstein</a:t>
              </a:r>
            </a:p>
          </p:txBody>
        </p:sp>
      </p:grpSp>
      <p:grpSp>
        <p:nvGrpSpPr>
          <p:cNvPr id="10" name="Group 9"/>
          <p:cNvGrpSpPr/>
          <p:nvPr/>
        </p:nvGrpSpPr>
        <p:grpSpPr>
          <a:xfrm>
            <a:off x="4631049" y="1783080"/>
            <a:ext cx="3749040" cy="2560320"/>
            <a:chOff x="4693886" y="1937552"/>
            <a:chExt cx="3749040" cy="2548052"/>
          </a:xfrm>
        </p:grpSpPr>
        <p:sp>
          <p:nvSpPr>
            <p:cNvPr id="11" name="Rectangle 10"/>
            <p:cNvSpPr/>
            <p:nvPr/>
          </p:nvSpPr>
          <p:spPr>
            <a:xfrm>
              <a:off x="4693886" y="1937552"/>
              <a:ext cx="3749040" cy="2548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Arial" pitchFamily="34" charset="0"/>
                <a:cs typeface="Arial" pitchFamily="34" charset="0"/>
              </a:endParaRPr>
            </a:p>
          </p:txBody>
        </p:sp>
        <p:pic>
          <p:nvPicPr>
            <p:cNvPr id="12" name="Einstein - Stimulated (initial state).pdf"/>
            <p:cNvPicPr/>
            <p:nvPr/>
          </p:nvPicPr>
          <p:blipFill>
            <a:blip r:embed="rId4" cstate="print">
              <a:extLst/>
            </a:blip>
            <a:stretch>
              <a:fillRect/>
            </a:stretch>
          </p:blipFill>
          <p:spPr>
            <a:xfrm>
              <a:off x="5091241" y="2534788"/>
              <a:ext cx="2186940" cy="1760219"/>
            </a:xfrm>
            <a:prstGeom prst="rect">
              <a:avLst/>
            </a:prstGeom>
            <a:ln>
              <a:round/>
            </a:ln>
          </p:spPr>
        </p:pic>
        <p:pic>
          <p:nvPicPr>
            <p:cNvPr id="13" name="Einstein - Stimulated (final state).pdf"/>
            <p:cNvPicPr/>
            <p:nvPr/>
          </p:nvPicPr>
          <p:blipFill>
            <a:blip r:embed="rId5" cstate="print">
              <a:extLst/>
            </a:blip>
            <a:stretch>
              <a:fillRect/>
            </a:stretch>
          </p:blipFill>
          <p:spPr>
            <a:xfrm>
              <a:off x="6169968" y="2533607"/>
              <a:ext cx="2125980" cy="1760219"/>
            </a:xfrm>
            <a:prstGeom prst="rect">
              <a:avLst/>
            </a:prstGeom>
            <a:ln>
              <a:round/>
            </a:ln>
          </p:spPr>
        </p:pic>
        <p:sp>
          <p:nvSpPr>
            <p:cNvPr id="14" name="TextBox 13"/>
            <p:cNvSpPr txBox="1"/>
            <p:nvPr/>
          </p:nvSpPr>
          <p:spPr>
            <a:xfrm>
              <a:off x="5752768" y="3809762"/>
              <a:ext cx="2210862" cy="369332"/>
            </a:xfrm>
            <a:prstGeom prst="rect">
              <a:avLst/>
            </a:prstGeom>
            <a:noFill/>
          </p:spPr>
          <p:txBody>
            <a:bodyPr wrap="none" rtlCol="0">
              <a:spAutoFit/>
            </a:bodyPr>
            <a:lstStyle/>
            <a:p>
              <a:r>
                <a:rPr lang="en-GB" dirty="0" smtClean="0">
                  <a:latin typeface="Arial" pitchFamily="34" charset="0"/>
                  <a:cs typeface="Arial" pitchFamily="34" charset="0"/>
                </a:rPr>
                <a:t>stimulated emission</a:t>
              </a:r>
              <a:endParaRPr lang="en-GB" dirty="0">
                <a:latin typeface="Arial" pitchFamily="34" charset="0"/>
                <a:cs typeface="Arial" pitchFamily="34"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3:</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1026" name="Picture 2"/>
          <p:cNvPicPr>
            <a:picLocks noChangeAspect="1" noChangeArrowheads="1"/>
          </p:cNvPicPr>
          <p:nvPr/>
        </p:nvPicPr>
        <p:blipFill>
          <a:blip r:embed="rId3" cstate="print"/>
          <a:srcRect/>
          <a:stretch>
            <a:fillRect/>
          </a:stretch>
        </p:blipFill>
        <p:spPr bwMode="auto">
          <a:xfrm>
            <a:off x="1371600" y="2133600"/>
            <a:ext cx="6572250" cy="4619625"/>
          </a:xfrm>
          <a:prstGeom prst="rect">
            <a:avLst/>
          </a:prstGeom>
          <a:noFill/>
          <a:ln w="9525">
            <a:noFill/>
            <a:miter lim="800000"/>
            <a:headEnd/>
            <a:tailEnd/>
          </a:ln>
        </p:spPr>
      </p:pic>
      <p:sp>
        <p:nvSpPr>
          <p:cNvPr id="1027" name="Rectangle 3"/>
          <p:cNvSpPr>
            <a:spLocks noChangeArrowheads="1"/>
          </p:cNvSpPr>
          <p:nvPr/>
        </p:nvSpPr>
        <p:spPr bwMode="auto">
          <a:xfrm>
            <a:off x="228600" y="990600"/>
            <a:ext cx="8763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Interaction of radiation with matter</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There are three possible ways through which interaction of radiation &amp; matter can take place.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8193" name="Picture 1"/>
          <p:cNvPicPr>
            <a:picLocks noChangeAspect="1" noChangeArrowheads="1"/>
          </p:cNvPicPr>
          <p:nvPr/>
        </p:nvPicPr>
        <p:blipFill>
          <a:blip r:embed="rId3" cstate="print"/>
          <a:srcRect/>
          <a:stretch>
            <a:fillRect/>
          </a:stretch>
        </p:blipFill>
        <p:spPr bwMode="auto">
          <a:xfrm>
            <a:off x="1066800" y="914400"/>
            <a:ext cx="7315200" cy="2527970"/>
          </a:xfrm>
          <a:prstGeom prst="rect">
            <a:avLst/>
          </a:prstGeom>
          <a:noFill/>
          <a:ln w="9525">
            <a:noFill/>
            <a:miter lim="800000"/>
            <a:headEnd/>
            <a:tailEnd/>
          </a:ln>
        </p:spPr>
      </p:pic>
      <p:pic>
        <p:nvPicPr>
          <p:cNvPr id="8194" name="Picture 2"/>
          <p:cNvPicPr>
            <a:picLocks noChangeAspect="1" noChangeArrowheads="1"/>
          </p:cNvPicPr>
          <p:nvPr/>
        </p:nvPicPr>
        <p:blipFill>
          <a:blip r:embed="rId4" cstate="print"/>
          <a:srcRect/>
          <a:stretch>
            <a:fillRect/>
          </a:stretch>
        </p:blipFill>
        <p:spPr bwMode="auto">
          <a:xfrm>
            <a:off x="914400" y="3733800"/>
            <a:ext cx="7467600" cy="2811206"/>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pic>
        <p:nvPicPr>
          <p:cNvPr id="13313" name="Picture 1"/>
          <p:cNvPicPr>
            <a:picLocks noChangeAspect="1" noChangeArrowheads="1"/>
          </p:cNvPicPr>
          <p:nvPr/>
        </p:nvPicPr>
        <p:blipFill>
          <a:blip r:embed="rId3" cstate="print"/>
          <a:srcRect/>
          <a:stretch>
            <a:fillRect/>
          </a:stretch>
        </p:blipFill>
        <p:spPr bwMode="auto">
          <a:xfrm>
            <a:off x="90488" y="1624013"/>
            <a:ext cx="8963025" cy="3609975"/>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2300630" cy="553998"/>
          </a:xfrm>
          <a:prstGeom prst="rect">
            <a:avLst/>
          </a:prstGeom>
        </p:spPr>
        <p:txBody>
          <a:bodyPr wrap="none">
            <a:spAutoFit/>
          </a:bodyPr>
          <a:lstStyle/>
          <a:p>
            <a:r>
              <a:rPr lang="en-US" sz="3000" b="1" dirty="0" smtClean="0">
                <a:solidFill>
                  <a:srgbClr val="7030A0"/>
                </a:solidFill>
                <a:latin typeface="Arial" pitchFamily="34" charset="0"/>
                <a:cs typeface="Arial" pitchFamily="34" charset="0"/>
              </a:rPr>
              <a:t>MODULE </a:t>
            </a:r>
            <a:r>
              <a:rPr lang="en-US" sz="3000" b="1" dirty="0" smtClean="0">
                <a:solidFill>
                  <a:srgbClr val="7030A0"/>
                </a:solidFill>
                <a:latin typeface="Arial" pitchFamily="34" charset="0"/>
                <a:cs typeface="Arial" pitchFamily="34" charset="0"/>
              </a:rPr>
              <a:t>1:</a:t>
            </a:r>
            <a:endParaRPr lang="en-US" sz="3000" b="1" dirty="0">
              <a:solidFill>
                <a:srgbClr val="7030A0"/>
              </a:solidFill>
              <a:latin typeface="Arial" pitchFamily="34" charset="0"/>
              <a:cs typeface="Arial" pitchFamily="34" charset="0"/>
            </a:endParaRPr>
          </a:p>
        </p:txBody>
      </p:sp>
      <p:pic>
        <p:nvPicPr>
          <p:cNvPr id="3" name="Picture 2" descr="Global Academy of Technology | Top Engineering College in Bangalore"/>
          <p:cNvPicPr>
            <a:picLocks noChangeAspect="1" noChangeArrowheads="1"/>
          </p:cNvPicPr>
          <p:nvPr/>
        </p:nvPicPr>
        <p:blipFill>
          <a:blip r:embed="rId2" cstate="print"/>
          <a:srcRect/>
          <a:stretch>
            <a:fillRect/>
          </a:stretch>
        </p:blipFill>
        <p:spPr bwMode="auto">
          <a:xfrm>
            <a:off x="152400" y="152400"/>
            <a:ext cx="838200" cy="791274"/>
          </a:xfrm>
          <a:prstGeom prst="rect">
            <a:avLst/>
          </a:prstGeom>
          <a:noFill/>
        </p:spPr>
      </p:pic>
      <p:sp>
        <p:nvSpPr>
          <p:cNvPr id="12289" name="Rectangle 1"/>
          <p:cNvSpPr>
            <a:spLocks noChangeArrowheads="1"/>
          </p:cNvSpPr>
          <p:nvPr/>
        </p:nvSpPr>
        <p:spPr bwMode="auto">
          <a:xfrm>
            <a:off x="1295400" y="849868"/>
            <a:ext cx="7315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Energy density in terms of </a:t>
            </a:r>
            <a:r>
              <a:rPr kumimoji="0" lang="en-US" b="1" i="0" u="none" strike="noStrike" cap="none" normalizeH="0" baseline="0" dirty="0" err="1" smtClean="0">
                <a:ln>
                  <a:noFill/>
                </a:ln>
                <a:solidFill>
                  <a:schemeClr val="tx1"/>
                </a:solidFill>
                <a:effectLst/>
                <a:latin typeface="Arial" pitchFamily="34" charset="0"/>
                <a:ea typeface="Times New Roman" pitchFamily="18" charset="0"/>
                <a:cs typeface="Arial" pitchFamily="34" charset="0"/>
              </a:rPr>
              <a:t>Einstien's</a:t>
            </a:r>
            <a:r>
              <a:rPr kumimoji="0" lang="en-US"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 &amp; B coefficients </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152400" y="1371600"/>
            <a:ext cx="8839200" cy="3416320"/>
          </a:xfrm>
          <a:prstGeom prst="rect">
            <a:avLst/>
          </a:prstGeom>
        </p:spPr>
        <p:txBody>
          <a:bodyPr wrap="square">
            <a:spAutoFit/>
          </a:bodyPr>
          <a:lstStyle/>
          <a:p>
            <a:pPr lvl="0">
              <a:lnSpc>
                <a:spcPct val="150000"/>
              </a:lnSpc>
            </a:pPr>
            <a:r>
              <a:rPr lang="en-US" dirty="0">
                <a:latin typeface="Arial" pitchFamily="34" charset="0"/>
                <a:cs typeface="Arial" pitchFamily="34" charset="0"/>
              </a:rPr>
              <a:t>Consider two energy states E</a:t>
            </a:r>
            <a:r>
              <a:rPr lang="en-US" baseline="-25000" dirty="0">
                <a:latin typeface="Arial" pitchFamily="34" charset="0"/>
                <a:cs typeface="Arial" pitchFamily="34" charset="0"/>
              </a:rPr>
              <a:t>1</a:t>
            </a:r>
            <a:r>
              <a:rPr lang="en-US" dirty="0">
                <a:latin typeface="Arial" pitchFamily="34" charset="0"/>
                <a:cs typeface="Arial" pitchFamily="34" charset="0"/>
              </a:rPr>
              <a:t> and E</a:t>
            </a:r>
            <a:r>
              <a:rPr lang="en-US" baseline="-25000" dirty="0">
                <a:latin typeface="Arial" pitchFamily="34" charset="0"/>
                <a:cs typeface="Arial" pitchFamily="34" charset="0"/>
              </a:rPr>
              <a:t>2</a:t>
            </a:r>
            <a:r>
              <a:rPr lang="en-US" dirty="0">
                <a:latin typeface="Arial" pitchFamily="34" charset="0"/>
                <a:cs typeface="Arial" pitchFamily="34" charset="0"/>
              </a:rPr>
              <a:t> of a system of atoms. </a:t>
            </a:r>
          </a:p>
          <a:p>
            <a:pPr lvl="0">
              <a:lnSpc>
                <a:spcPct val="150000"/>
              </a:lnSpc>
            </a:pPr>
            <a:r>
              <a:rPr lang="en-US" dirty="0">
                <a:latin typeface="Arial" pitchFamily="34" charset="0"/>
                <a:cs typeface="Arial" pitchFamily="34" charset="0"/>
              </a:rPr>
              <a:t>Let there be N</a:t>
            </a:r>
            <a:r>
              <a:rPr lang="en-US" baseline="-25000" dirty="0">
                <a:latin typeface="Arial" pitchFamily="34" charset="0"/>
                <a:cs typeface="Arial" pitchFamily="34" charset="0"/>
              </a:rPr>
              <a:t>1</a:t>
            </a:r>
            <a:r>
              <a:rPr lang="en-US" dirty="0">
                <a:latin typeface="Arial" pitchFamily="34" charset="0"/>
                <a:cs typeface="Arial" pitchFamily="34" charset="0"/>
              </a:rPr>
              <a:t> atoms with energy E</a:t>
            </a:r>
            <a:r>
              <a:rPr lang="en-US" baseline="-25000" dirty="0">
                <a:latin typeface="Arial" pitchFamily="34" charset="0"/>
                <a:cs typeface="Arial" pitchFamily="34" charset="0"/>
              </a:rPr>
              <a:t>1</a:t>
            </a:r>
            <a:r>
              <a:rPr lang="en-US" dirty="0">
                <a:latin typeface="Arial" pitchFamily="34" charset="0"/>
                <a:cs typeface="Arial" pitchFamily="34" charset="0"/>
              </a:rPr>
              <a:t>, and N</a:t>
            </a:r>
            <a:r>
              <a:rPr lang="en-US" baseline="-25000" dirty="0">
                <a:latin typeface="Arial" pitchFamily="34" charset="0"/>
                <a:cs typeface="Arial" pitchFamily="34" charset="0"/>
              </a:rPr>
              <a:t>2</a:t>
            </a:r>
            <a:r>
              <a:rPr lang="en-US" dirty="0">
                <a:latin typeface="Arial" pitchFamily="34" charset="0"/>
                <a:cs typeface="Arial" pitchFamily="34" charset="0"/>
              </a:rPr>
              <a:t> atoms with energy E</a:t>
            </a:r>
            <a:r>
              <a:rPr lang="en-US" baseline="-25000" dirty="0">
                <a:latin typeface="Arial" pitchFamily="34" charset="0"/>
                <a:cs typeface="Arial" pitchFamily="34" charset="0"/>
              </a:rPr>
              <a:t>2</a:t>
            </a:r>
            <a:r>
              <a:rPr lang="en-US" dirty="0">
                <a:latin typeface="Arial" pitchFamily="34" charset="0"/>
                <a:cs typeface="Arial" pitchFamily="34" charset="0"/>
              </a:rPr>
              <a:t> per unit volume of the system. </a:t>
            </a:r>
          </a:p>
          <a:p>
            <a:pPr lvl="0">
              <a:lnSpc>
                <a:spcPct val="150000"/>
              </a:lnSpc>
            </a:pPr>
            <a:r>
              <a:rPr lang="en-US" dirty="0" smtClean="0">
                <a:latin typeface="Arial" pitchFamily="34" charset="0"/>
                <a:cs typeface="Arial" pitchFamily="34" charset="0"/>
              </a:rPr>
              <a:t>N</a:t>
            </a:r>
            <a:r>
              <a:rPr lang="en-US" baseline="-25000" dirty="0" smtClean="0">
                <a:latin typeface="Arial" pitchFamily="34" charset="0"/>
                <a:cs typeface="Arial" pitchFamily="34" charset="0"/>
              </a:rPr>
              <a:t>1</a:t>
            </a:r>
            <a:r>
              <a:rPr lang="en-US" dirty="0" smtClean="0">
                <a:latin typeface="Arial" pitchFamily="34" charset="0"/>
                <a:cs typeface="Arial" pitchFamily="34" charset="0"/>
              </a:rPr>
              <a:t> </a:t>
            </a:r>
            <a:r>
              <a:rPr lang="en-US" dirty="0">
                <a:latin typeface="Arial" pitchFamily="34" charset="0"/>
                <a:cs typeface="Arial" pitchFamily="34" charset="0"/>
              </a:rPr>
              <a:t>and N</a:t>
            </a:r>
            <a:r>
              <a:rPr lang="en-US" baseline="-25000" dirty="0">
                <a:latin typeface="Arial" pitchFamily="34" charset="0"/>
                <a:cs typeface="Arial" pitchFamily="34" charset="0"/>
              </a:rPr>
              <a:t>2</a:t>
            </a:r>
            <a:r>
              <a:rPr lang="en-US" dirty="0">
                <a:latin typeface="Arial" pitchFamily="34" charset="0"/>
                <a:cs typeface="Arial" pitchFamily="34" charset="0"/>
              </a:rPr>
              <a:t> are called the number density of atoms in the states 1 and 2 respectively. </a:t>
            </a:r>
          </a:p>
          <a:p>
            <a:pPr lvl="0">
              <a:lnSpc>
                <a:spcPct val="150000"/>
              </a:lnSpc>
            </a:pPr>
            <a:r>
              <a:rPr lang="en-US" dirty="0">
                <a:latin typeface="Arial" pitchFamily="34" charset="0"/>
                <a:cs typeface="Arial" pitchFamily="34" charset="0"/>
              </a:rPr>
              <a:t>Let radiations with a spectrum of frequencies be incident upon the system. </a:t>
            </a:r>
          </a:p>
          <a:p>
            <a:pPr lvl="0">
              <a:lnSpc>
                <a:spcPct val="150000"/>
              </a:lnSpc>
            </a:pPr>
            <a:r>
              <a:rPr lang="en-US" dirty="0">
                <a:latin typeface="Arial" pitchFamily="34" charset="0"/>
                <a:cs typeface="Arial" pitchFamily="34" charset="0"/>
              </a:rPr>
              <a:t>Let </a:t>
            </a:r>
            <a:r>
              <a:rPr lang="en-US" dirty="0" err="1">
                <a:latin typeface="Arial" pitchFamily="34" charset="0"/>
                <a:cs typeface="Arial" pitchFamily="34" charset="0"/>
              </a:rPr>
              <a:t>U</a:t>
            </a:r>
            <a:r>
              <a:rPr lang="en-US" baseline="-25000" dirty="0" err="1">
                <a:latin typeface="Arial" pitchFamily="34" charset="0"/>
                <a:cs typeface="Arial" pitchFamily="34" charset="0"/>
                <a:sym typeface="Symbol"/>
              </a:rPr>
              <a:t></a:t>
            </a:r>
            <a:r>
              <a:rPr lang="en-US" dirty="0" err="1">
                <a:latin typeface="Arial" pitchFamily="34" charset="0"/>
                <a:cs typeface="Arial" pitchFamily="34" charset="0"/>
              </a:rPr>
              <a:t>d</a:t>
            </a:r>
            <a:r>
              <a:rPr lang="en-US" dirty="0">
                <a:latin typeface="Arial" pitchFamily="34" charset="0"/>
                <a:cs typeface="Arial" pitchFamily="34" charset="0"/>
                <a:sym typeface="Symbol"/>
              </a:rPr>
              <a:t></a:t>
            </a:r>
            <a:r>
              <a:rPr lang="en-US" dirty="0">
                <a:latin typeface="Arial" pitchFamily="34" charset="0"/>
                <a:cs typeface="Arial" pitchFamily="34" charset="0"/>
              </a:rPr>
              <a:t> be the energy incident per unit volume of the system. considering only those radiations whose frequencies lie in the range  </a:t>
            </a:r>
            <a:r>
              <a:rPr lang="en-US" dirty="0">
                <a:latin typeface="Arial" pitchFamily="34" charset="0"/>
                <a:cs typeface="Arial" pitchFamily="34" charset="0"/>
                <a:sym typeface="Symbol"/>
              </a:rPr>
              <a:t></a:t>
            </a:r>
            <a:r>
              <a:rPr lang="en-US" dirty="0">
                <a:latin typeface="Arial" pitchFamily="34" charset="0"/>
                <a:cs typeface="Arial" pitchFamily="34" charset="0"/>
              </a:rPr>
              <a:t> and </a:t>
            </a:r>
            <a:r>
              <a:rPr lang="en-US" dirty="0">
                <a:latin typeface="Arial" pitchFamily="34" charset="0"/>
                <a:cs typeface="Arial" pitchFamily="34" charset="0"/>
                <a:sym typeface="Symbol"/>
              </a:rPr>
              <a:t></a:t>
            </a:r>
            <a:r>
              <a:rPr lang="en-US" dirty="0">
                <a:latin typeface="Arial" pitchFamily="34" charset="0"/>
                <a:cs typeface="Arial" pitchFamily="34" charset="0"/>
              </a:rPr>
              <a:t>+d</a:t>
            </a:r>
            <a:r>
              <a:rPr lang="en-US" dirty="0">
                <a:latin typeface="Arial" pitchFamily="34" charset="0"/>
                <a:cs typeface="Arial" pitchFamily="34" charset="0"/>
                <a:sym typeface="Symbol"/>
              </a:rPr>
              <a:t></a:t>
            </a:r>
            <a:r>
              <a:rPr lang="en-US" dirty="0">
                <a:latin typeface="Arial" pitchFamily="34" charset="0"/>
                <a:cs typeface="Arial" pitchFamily="34" charset="0"/>
              </a:rPr>
              <a:t>. Then, U</a:t>
            </a:r>
            <a:r>
              <a:rPr lang="en-US" baseline="-25000" dirty="0">
                <a:latin typeface="Arial" pitchFamily="34" charset="0"/>
                <a:cs typeface="Arial" pitchFamily="34" charset="0"/>
                <a:sym typeface="Symbol"/>
              </a:rPr>
              <a:t></a:t>
            </a:r>
            <a:r>
              <a:rPr lang="en-US" dirty="0">
                <a:latin typeface="Arial" pitchFamily="34" charset="0"/>
                <a:cs typeface="Arial" pitchFamily="34" charset="0"/>
              </a:rPr>
              <a:t> represents the energy density of frequency </a:t>
            </a:r>
            <a:r>
              <a:rPr lang="en-US" dirty="0">
                <a:latin typeface="Arial" pitchFamily="34" charset="0"/>
                <a:cs typeface="Arial" pitchFamily="34" charset="0"/>
                <a:sym typeface="Symbol"/>
              </a:rPr>
              <a:t></a:t>
            </a:r>
            <a:r>
              <a:rPr lang="en-US" dirty="0">
                <a:latin typeface="Arial" pitchFamily="34" charset="0"/>
                <a:cs typeface="Arial" pitchFamily="34" charset="0"/>
              </a:rPr>
              <a:t>.</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39983</TotalTime>
  <Words>1745</Words>
  <Application>Microsoft Office PowerPoint</Application>
  <PresentationFormat>On-screen Show (4:3)</PresentationFormat>
  <Paragraphs>142</Paragraphs>
  <Slides>27</Slides>
  <Notes>1</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Remya Narayanan</dc:creator>
  <cp:lastModifiedBy>Remya Narayanan</cp:lastModifiedBy>
  <cp:revision>8</cp:revision>
  <dcterms:created xsi:type="dcterms:W3CDTF">2022-01-22T16:53:13Z</dcterms:created>
  <dcterms:modified xsi:type="dcterms:W3CDTF">2023-09-21T11:15:23Z</dcterms:modified>
</cp:coreProperties>
</file>