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71" r:id="rId15"/>
    <p:sldId id="272" r:id="rId16"/>
    <p:sldId id="273" r:id="rId17"/>
    <p:sldId id="274" r:id="rId18"/>
    <p:sldId id="277" r:id="rId19"/>
    <p:sldId id="278" r:id="rId20"/>
    <p:sldId id="275" r:id="rId21"/>
    <p:sldId id="279" r:id="rId22"/>
    <p:sldId id="280" r:id="rId23"/>
    <p:sldId id="27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dcha\Documents\Winter19\NLP\Project\bi_phon_targe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-Phon (Recall) 60%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Percent Correct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A Neo</c:v>
                </c:pt>
                <c:pt idx="1">
                  <c:v>Other</c:v>
                </c:pt>
                <c:pt idx="2">
                  <c:v>Semantic</c:v>
                </c:pt>
              </c:strCache>
            </c:strRef>
          </c:cat>
          <c:val>
            <c:numRef>
              <c:f>Sheet1!$D$3:$D$5</c:f>
              <c:numCache>
                <c:formatCode>0%</c:formatCode>
                <c:ptCount val="3"/>
                <c:pt idx="0">
                  <c:v>0.42574257425742573</c:v>
                </c:pt>
                <c:pt idx="1">
                  <c:v>0.61809045226130654</c:v>
                </c:pt>
                <c:pt idx="2">
                  <c:v>0.67724867724867721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3-435E-8430-E2BFF022E38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Percent Incorrect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A Neo</c:v>
                </c:pt>
                <c:pt idx="1">
                  <c:v>Other</c:v>
                </c:pt>
                <c:pt idx="2">
                  <c:v>Semantic</c:v>
                </c:pt>
              </c:strCache>
            </c:strRef>
          </c:cat>
          <c:val>
            <c:numRef>
              <c:f>Sheet1!$E$3:$E$5</c:f>
              <c:numCache>
                <c:formatCode>0%</c:formatCode>
                <c:ptCount val="3"/>
                <c:pt idx="0">
                  <c:v>0.57425742574257432</c:v>
                </c:pt>
                <c:pt idx="1">
                  <c:v>0.38190954773869346</c:v>
                </c:pt>
                <c:pt idx="2">
                  <c:v>0.32275132275132279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33-435E-8430-E2BFF022E3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02716344"/>
        <c:axId val="502718904"/>
      </c:barChart>
      <c:catAx>
        <c:axId val="50271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18904"/>
        <c:crosses val="autoZero"/>
        <c:auto val="1"/>
        <c:lblAlgn val="ctr"/>
        <c:lblOffset val="100"/>
        <c:noMultiLvlLbl val="0"/>
      </c:catAx>
      <c:valAx>
        <c:axId val="50271890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1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+Phon (RecalL) 70%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Percent Correct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Sheet1!$A$8:$A$10</c:f>
              <c:strCache>
                <c:ptCount val="3"/>
                <c:pt idx="0">
                  <c:v>PR Neo</c:v>
                </c:pt>
                <c:pt idx="1">
                  <c:v>Formal</c:v>
                </c:pt>
                <c:pt idx="2">
                  <c:v>Mixed</c:v>
                </c:pt>
              </c:strCache>
            </c:strRef>
          </c:cat>
          <c:val>
            <c:numRef>
              <c:f>Sheet1!$D$8:$D$10</c:f>
              <c:numCache>
                <c:formatCode>0%</c:formatCode>
                <c:ptCount val="3"/>
                <c:pt idx="0">
                  <c:v>0.73333333333333328</c:v>
                </c:pt>
                <c:pt idx="1">
                  <c:v>0.62325581395348839</c:v>
                </c:pt>
                <c:pt idx="2">
                  <c:v>0.73584905660377353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C-41A0-93A7-2C76BA4D1C69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Percent Incorrect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Sheet1!$A$8:$A$10</c:f>
              <c:strCache>
                <c:ptCount val="3"/>
                <c:pt idx="0">
                  <c:v>PR Neo</c:v>
                </c:pt>
                <c:pt idx="1">
                  <c:v>Formal</c:v>
                </c:pt>
                <c:pt idx="2">
                  <c:v>Mixed</c:v>
                </c:pt>
              </c:strCache>
            </c:strRef>
          </c:cat>
          <c:val>
            <c:numRef>
              <c:f>Sheet1!$E$8:$E$10</c:f>
              <c:numCache>
                <c:formatCode>0%</c:formatCode>
                <c:ptCount val="3"/>
                <c:pt idx="0">
                  <c:v>0.26666666666666672</c:v>
                </c:pt>
                <c:pt idx="1">
                  <c:v>0.37674418604651161</c:v>
                </c:pt>
                <c:pt idx="2">
                  <c:v>0.26415094339622647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DC-41A0-93A7-2C76BA4D1C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02720504"/>
        <c:axId val="502721144"/>
      </c:barChart>
      <c:catAx>
        <c:axId val="502720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21144"/>
        <c:crosses val="autoZero"/>
        <c:auto val="1"/>
        <c:lblAlgn val="ctr"/>
        <c:lblOffset val="100"/>
        <c:noMultiLvlLbl val="0"/>
      </c:catAx>
      <c:valAx>
        <c:axId val="502721144"/>
        <c:scaling>
          <c:orientation val="minMax"/>
          <c:max val="1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2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Classification by Word (val</a:t>
            </a:r>
            <a:r>
              <a:rPr lang="en-US" sz="2000" baseline="0" dirty="0"/>
              <a:t>idation n &gt;9)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bi_phon_targets!$G$1</c:f>
              <c:strCache>
                <c:ptCount val="1"/>
                <c:pt idx="0">
                  <c:v>BinaryAccuracy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bi_phon_targets!$A$2:$A$325</c:f>
              <c:strCache>
                <c:ptCount val="33"/>
                <c:pt idx="0">
                  <c:v>bowl</c:v>
                </c:pt>
                <c:pt idx="1">
                  <c:v>dinosaur</c:v>
                </c:pt>
                <c:pt idx="2">
                  <c:v>dragon</c:v>
                </c:pt>
                <c:pt idx="3">
                  <c:v>pirate</c:v>
                </c:pt>
                <c:pt idx="4">
                  <c:v>ruler</c:v>
                </c:pt>
                <c:pt idx="5">
                  <c:v>butterfly</c:v>
                </c:pt>
                <c:pt idx="6">
                  <c:v>cannon</c:v>
                </c:pt>
                <c:pt idx="7">
                  <c:v>harp</c:v>
                </c:pt>
                <c:pt idx="8">
                  <c:v>pineapple</c:v>
                </c:pt>
                <c:pt idx="9">
                  <c:v>well</c:v>
                </c:pt>
                <c:pt idx="10">
                  <c:v>Eskimo</c:v>
                </c:pt>
                <c:pt idx="11">
                  <c:v>anchor</c:v>
                </c:pt>
                <c:pt idx="12">
                  <c:v>knife</c:v>
                </c:pt>
                <c:pt idx="13">
                  <c:v>necklace</c:v>
                </c:pt>
                <c:pt idx="14">
                  <c:v>queen</c:v>
                </c:pt>
                <c:pt idx="15">
                  <c:v>flashlight</c:v>
                </c:pt>
                <c:pt idx="16">
                  <c:v>pyramid</c:v>
                </c:pt>
                <c:pt idx="17">
                  <c:v>zebra</c:v>
                </c:pt>
                <c:pt idx="18">
                  <c:v>celery</c:v>
                </c:pt>
                <c:pt idx="19">
                  <c:v>wig</c:v>
                </c:pt>
                <c:pt idx="20">
                  <c:v>binoculars</c:v>
                </c:pt>
                <c:pt idx="21">
                  <c:v>sailor</c:v>
                </c:pt>
                <c:pt idx="22">
                  <c:v>scarf</c:v>
                </c:pt>
                <c:pt idx="23">
                  <c:v>stethoscope</c:v>
                </c:pt>
                <c:pt idx="24">
                  <c:v>plant</c:v>
                </c:pt>
                <c:pt idx="25">
                  <c:v>toilet</c:v>
                </c:pt>
                <c:pt idx="26">
                  <c:v>van</c:v>
                </c:pt>
                <c:pt idx="27">
                  <c:v>ambulance</c:v>
                </c:pt>
                <c:pt idx="28">
                  <c:v>kite</c:v>
                </c:pt>
                <c:pt idx="29">
                  <c:v>chimney</c:v>
                </c:pt>
                <c:pt idx="30">
                  <c:v>slippers</c:v>
                </c:pt>
                <c:pt idx="31">
                  <c:v>thermometer</c:v>
                </c:pt>
                <c:pt idx="32">
                  <c:v>octopus</c:v>
                </c:pt>
              </c:strCache>
            </c:strRef>
          </c:cat>
          <c:val>
            <c:numRef>
              <c:f>bi_phon_targets!$G$2:$G$325</c:f>
              <c:numCache>
                <c:formatCode>General</c:formatCode>
                <c:ptCount val="33"/>
                <c:pt idx="0">
                  <c:v>0.45454545454545453</c:v>
                </c:pt>
                <c:pt idx="1">
                  <c:v>0.5</c:v>
                </c:pt>
                <c:pt idx="2">
                  <c:v>0.5</c:v>
                </c:pt>
                <c:pt idx="3">
                  <c:v>0.53846153846153844</c:v>
                </c:pt>
                <c:pt idx="4">
                  <c:v>0.58333333333333337</c:v>
                </c:pt>
                <c:pt idx="5">
                  <c:v>0.63636363636363635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0.6875</c:v>
                </c:pt>
                <c:pt idx="9">
                  <c:v>0.69230769230769229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0.72727272727272729</c:v>
                </c:pt>
                <c:pt idx="16">
                  <c:v>0.72727272727272729</c:v>
                </c:pt>
                <c:pt idx="17">
                  <c:v>0.72727272727272729</c:v>
                </c:pt>
                <c:pt idx="18">
                  <c:v>0.76923076923076927</c:v>
                </c:pt>
                <c:pt idx="19">
                  <c:v>0.76923076923076927</c:v>
                </c:pt>
                <c:pt idx="20">
                  <c:v>0.7857142857142857</c:v>
                </c:pt>
                <c:pt idx="21">
                  <c:v>0.8</c:v>
                </c:pt>
                <c:pt idx="22">
                  <c:v>0.8</c:v>
                </c:pt>
                <c:pt idx="23">
                  <c:v>0.8125</c:v>
                </c:pt>
                <c:pt idx="24">
                  <c:v>0.81818181818181823</c:v>
                </c:pt>
                <c:pt idx="25">
                  <c:v>0.81818181818181823</c:v>
                </c:pt>
                <c:pt idx="26">
                  <c:v>0.81818181818181823</c:v>
                </c:pt>
                <c:pt idx="27">
                  <c:v>0.83333333333333337</c:v>
                </c:pt>
                <c:pt idx="28">
                  <c:v>0.83333333333333337</c:v>
                </c:pt>
                <c:pt idx="29">
                  <c:v>0.9</c:v>
                </c:pt>
                <c:pt idx="30">
                  <c:v>0.91666666666666663</c:v>
                </c:pt>
                <c:pt idx="31">
                  <c:v>0.91666666666666663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B-4983-B19C-E258C837E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240304"/>
        <c:axId val="41164280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bi_phon_targets!$H$1</c15:sqref>
                        </c15:formulaRef>
                      </c:ext>
                    </c:extLst>
                    <c:strCache>
                      <c:ptCount val="1"/>
                      <c:pt idx="0">
                        <c:v>%Error_is_Phono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bi_phon_targets!$A$2:$A$325</c15:sqref>
                        </c15:formulaRef>
                      </c:ext>
                    </c:extLst>
                    <c:strCache>
                      <c:ptCount val="33"/>
                      <c:pt idx="0">
                        <c:v>bowl</c:v>
                      </c:pt>
                      <c:pt idx="1">
                        <c:v>dinosaur</c:v>
                      </c:pt>
                      <c:pt idx="2">
                        <c:v>dragon</c:v>
                      </c:pt>
                      <c:pt idx="3">
                        <c:v>pirate</c:v>
                      </c:pt>
                      <c:pt idx="4">
                        <c:v>ruler</c:v>
                      </c:pt>
                      <c:pt idx="5">
                        <c:v>butterfly</c:v>
                      </c:pt>
                      <c:pt idx="6">
                        <c:v>cannon</c:v>
                      </c:pt>
                      <c:pt idx="7">
                        <c:v>harp</c:v>
                      </c:pt>
                      <c:pt idx="8">
                        <c:v>pineapple</c:v>
                      </c:pt>
                      <c:pt idx="9">
                        <c:v>well</c:v>
                      </c:pt>
                      <c:pt idx="10">
                        <c:v>Eskimo</c:v>
                      </c:pt>
                      <c:pt idx="11">
                        <c:v>anchor</c:v>
                      </c:pt>
                      <c:pt idx="12">
                        <c:v>knife</c:v>
                      </c:pt>
                      <c:pt idx="13">
                        <c:v>necklace</c:v>
                      </c:pt>
                      <c:pt idx="14">
                        <c:v>queen</c:v>
                      </c:pt>
                      <c:pt idx="15">
                        <c:v>flashlight</c:v>
                      </c:pt>
                      <c:pt idx="16">
                        <c:v>pyramid</c:v>
                      </c:pt>
                      <c:pt idx="17">
                        <c:v>zebra</c:v>
                      </c:pt>
                      <c:pt idx="18">
                        <c:v>celery</c:v>
                      </c:pt>
                      <c:pt idx="19">
                        <c:v>wig</c:v>
                      </c:pt>
                      <c:pt idx="20">
                        <c:v>binoculars</c:v>
                      </c:pt>
                      <c:pt idx="21">
                        <c:v>sailor</c:v>
                      </c:pt>
                      <c:pt idx="22">
                        <c:v>scarf</c:v>
                      </c:pt>
                      <c:pt idx="23">
                        <c:v>stethoscope</c:v>
                      </c:pt>
                      <c:pt idx="24">
                        <c:v>plant</c:v>
                      </c:pt>
                      <c:pt idx="25">
                        <c:v>toilet</c:v>
                      </c:pt>
                      <c:pt idx="26">
                        <c:v>van</c:v>
                      </c:pt>
                      <c:pt idx="27">
                        <c:v>ambulance</c:v>
                      </c:pt>
                      <c:pt idx="28">
                        <c:v>kite</c:v>
                      </c:pt>
                      <c:pt idx="29">
                        <c:v>chimney</c:v>
                      </c:pt>
                      <c:pt idx="30">
                        <c:v>slippers</c:v>
                      </c:pt>
                      <c:pt idx="31">
                        <c:v>thermometer</c:v>
                      </c:pt>
                      <c:pt idx="32">
                        <c:v>octopus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bi_phon_targets!$H$2:$H$325</c15:sqref>
                        </c15:formulaRef>
                      </c:ext>
                    </c:extLst>
                    <c:numCache>
                      <c:formatCode>General</c:formatCode>
                      <c:ptCount val="33"/>
                      <c:pt idx="0">
                        <c:v>0.45454545454545453</c:v>
                      </c:pt>
                      <c:pt idx="1">
                        <c:v>0.3</c:v>
                      </c:pt>
                      <c:pt idx="2">
                        <c:v>0.21428571428571427</c:v>
                      </c:pt>
                      <c:pt idx="3">
                        <c:v>0.30769230769230771</c:v>
                      </c:pt>
                      <c:pt idx="4">
                        <c:v>0.25</c:v>
                      </c:pt>
                      <c:pt idx="5">
                        <c:v>0.27272727272727271</c:v>
                      </c:pt>
                      <c:pt idx="6">
                        <c:v>0.33333333333333331</c:v>
                      </c:pt>
                      <c:pt idx="7">
                        <c:v>0.25</c:v>
                      </c:pt>
                      <c:pt idx="8">
                        <c:v>0</c:v>
                      </c:pt>
                      <c:pt idx="9">
                        <c:v>0.23076923076923078</c:v>
                      </c:pt>
                      <c:pt idx="10">
                        <c:v>0.1</c:v>
                      </c:pt>
                      <c:pt idx="11">
                        <c:v>0.2</c:v>
                      </c:pt>
                      <c:pt idx="12">
                        <c:v>0.2</c:v>
                      </c:pt>
                      <c:pt idx="13">
                        <c:v>0.2</c:v>
                      </c:pt>
                      <c:pt idx="14">
                        <c:v>0.3</c:v>
                      </c:pt>
                      <c:pt idx="15">
                        <c:v>0.27272727272727271</c:v>
                      </c:pt>
                      <c:pt idx="16">
                        <c:v>0.27272727272727271</c:v>
                      </c:pt>
                      <c:pt idx="17">
                        <c:v>9.0909090909090912E-2</c:v>
                      </c:pt>
                      <c:pt idx="18">
                        <c:v>0.23076923076923078</c:v>
                      </c:pt>
                      <c:pt idx="19">
                        <c:v>0.15384615384615385</c:v>
                      </c:pt>
                      <c:pt idx="20">
                        <c:v>7.1428571428571425E-2</c:v>
                      </c:pt>
                      <c:pt idx="21">
                        <c:v>0.1</c:v>
                      </c:pt>
                      <c:pt idx="22">
                        <c:v>0.2</c:v>
                      </c:pt>
                      <c:pt idx="23">
                        <c:v>0.125</c:v>
                      </c:pt>
                      <c:pt idx="24">
                        <c:v>9.0909090909090912E-2</c:v>
                      </c:pt>
                      <c:pt idx="25">
                        <c:v>9.0909090909090912E-2</c:v>
                      </c:pt>
                      <c:pt idx="26">
                        <c:v>9.0909090909090912E-2</c:v>
                      </c:pt>
                      <c:pt idx="27">
                        <c:v>0.16666666666666666</c:v>
                      </c:pt>
                      <c:pt idx="28">
                        <c:v>8.3333333333333329E-2</c:v>
                      </c:pt>
                      <c:pt idx="29">
                        <c:v>0.1</c:v>
                      </c:pt>
                      <c:pt idx="30">
                        <c:v>8.3333333333333329E-2</c:v>
                      </c:pt>
                      <c:pt idx="31">
                        <c:v>0</c:v>
                      </c:pt>
                      <c:pt idx="32">
                        <c:v>0.45454545454545453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42B-4983-B19C-E258C837E2D2}"/>
                  </c:ext>
                </c:extLst>
              </c15:ser>
            </c15:filteredBarSeries>
          </c:ext>
        </c:extLst>
      </c:barChart>
      <c:catAx>
        <c:axId val="36824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642800"/>
        <c:crosses val="autoZero"/>
        <c:auto val="1"/>
        <c:lblAlgn val="ctr"/>
        <c:lblOffset val="100"/>
        <c:noMultiLvlLbl val="0"/>
      </c:catAx>
      <c:valAx>
        <c:axId val="4116428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4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5741-A2A8-41A3-B581-BA50E0C29A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646F5-BCD6-4FC4-92DF-E4747F51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classes – phonological and non.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646F5-BCD6-4FC4-92DF-E4747F5182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Octopus 9phon 2 –</a:t>
            </a:r>
            <a:r>
              <a:rPr lang="en-US" dirty="0" err="1"/>
              <a:t>phon</a:t>
            </a:r>
            <a:r>
              <a:rPr lang="en-US" dirty="0"/>
              <a:t>, </a:t>
            </a:r>
            <a:r>
              <a:rPr lang="en-US" dirty="0" err="1"/>
              <a:t>Therm</a:t>
            </a:r>
            <a:r>
              <a:rPr lang="en-US" dirty="0"/>
              <a:t> 8 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646F5-BCD6-4FC4-92DF-E4747F51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551261-7F2D-44AD-BA25-C9A1C9F2CA6E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F418-E6E3-4844-A11C-89F38B2AA93E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7210-0933-442C-9FD0-46F23291C27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D1B-4D76-4931-8FB9-B77697DB97B3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B46803-7AF0-4897-8205-600BFF9A3E96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818B-F614-4F8F-9262-CC30F5FCA218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6114-676B-4748-8E31-9EFE91FA2B99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2C87-4608-498C-9AF0-4E585BB5ADE1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4B8B-E488-4E6B-A2A8-FB677BB3AC4E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93AE22C-FD8C-444D-84BA-3E39E8CCF6AE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79FFE8-B740-4133-ACEA-2D43E6FF7E0A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46FF1-83F9-4C2C-8769-4AC51D90D0AC}" type="datetime1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ha.org/PRPSpecificTopic.aspx?folderid=8589934663&amp;section=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CC31-E169-4600-9B58-1CBC51D9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Aphasia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6986-B71F-40B8-B02E-89C3E97CE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97461"/>
            <a:ext cx="8045373" cy="8240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final project Presentation</a:t>
            </a:r>
          </a:p>
          <a:p>
            <a:r>
              <a:rPr lang="en-US" dirty="0"/>
              <a:t> for CS562 with professor Steven </a:t>
            </a:r>
            <a:r>
              <a:rPr lang="en-US" dirty="0" err="1"/>
              <a:t>Bedrick</a:t>
            </a:r>
            <a:endParaRPr lang="en-US" dirty="0"/>
          </a:p>
          <a:p>
            <a:r>
              <a:rPr lang="en-US" dirty="0"/>
              <a:t>By Kendra Chalkley</a:t>
            </a:r>
          </a:p>
        </p:txBody>
      </p:sp>
    </p:spTree>
    <p:extLst>
      <p:ext uri="{BB962C8B-B14F-4D97-AF65-F5344CB8AC3E}">
        <p14:creationId xmlns:p14="http://schemas.microsoft.com/office/powerpoint/2010/main" val="299403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FA177-16F6-4A09-AC52-3A7B03E9C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4942" y="183796"/>
            <a:ext cx="7292799" cy="1196975"/>
          </a:xfrm>
        </p:spPr>
        <p:txBody>
          <a:bodyPr>
            <a:normAutofit/>
          </a:bodyPr>
          <a:lstStyle/>
          <a:p>
            <a:r>
              <a:rPr lang="en-US" dirty="0"/>
              <a:t>4. Classifier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C566C-2FF1-4019-A6BB-B6FD37A5CD9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24536" y="983330"/>
            <a:ext cx="7292799" cy="14632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Jumpstarted with embedding layer from previous</a:t>
            </a:r>
          </a:p>
          <a:p>
            <a:r>
              <a:rPr lang="en-US" dirty="0"/>
              <a:t>32 -&gt;20 hidden </a:t>
            </a:r>
            <a:r>
              <a:rPr lang="en-US" dirty="0" err="1"/>
              <a:t>lstm</a:t>
            </a:r>
            <a:r>
              <a:rPr lang="en-US" dirty="0"/>
              <a:t> dims</a:t>
            </a:r>
          </a:p>
          <a:p>
            <a:r>
              <a:rPr lang="en-US" dirty="0"/>
              <a:t>20 -&gt; 6 linear layer</a:t>
            </a:r>
          </a:p>
          <a:p>
            <a:r>
              <a:rPr lang="en-US" dirty="0"/>
              <a:t>6 -&gt;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EB5D2-41A4-4AC9-B98A-33A31FDFAA6C}"/>
              </a:ext>
            </a:extLst>
          </p:cNvPr>
          <p:cNvSpPr/>
          <p:nvPr/>
        </p:nvSpPr>
        <p:spPr>
          <a:xfrm>
            <a:off x="1292756" y="3366015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6674-A082-4848-9673-5E0679F78120}"/>
              </a:ext>
            </a:extLst>
          </p:cNvPr>
          <p:cNvSpPr txBox="1"/>
          <p:nvPr/>
        </p:nvSpPr>
        <p:spPr>
          <a:xfrm>
            <a:off x="271456" y="3912803"/>
            <a:ext cx="43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FE7148-4400-45C8-9BCB-4AE8F26C599B}"/>
              </a:ext>
            </a:extLst>
          </p:cNvPr>
          <p:cNvSpPr/>
          <p:nvPr/>
        </p:nvSpPr>
        <p:spPr>
          <a:xfrm>
            <a:off x="1302910" y="4340572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&lt;BOS&gt;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CFB84-1A39-477D-8CE3-B6AEC58E4FB3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1816608" y="3893459"/>
            <a:ext cx="10154" cy="4471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F1F6F8-7550-4B89-BBC1-8DE45291283F}"/>
              </a:ext>
            </a:extLst>
          </p:cNvPr>
          <p:cNvCxnSpPr>
            <a:cxnSpLocks/>
            <a:stCxn id="89" idx="6"/>
            <a:endCxn id="8" idx="1"/>
          </p:cNvCxnSpPr>
          <p:nvPr/>
        </p:nvCxnSpPr>
        <p:spPr>
          <a:xfrm>
            <a:off x="902328" y="3626866"/>
            <a:ext cx="390428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392806-9999-4DC4-8A6A-2B9857C1A704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2340459" y="3629737"/>
            <a:ext cx="455326" cy="13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7937B-23DE-4C62-B6E6-006C650900BE}"/>
              </a:ext>
            </a:extLst>
          </p:cNvPr>
          <p:cNvSpPr/>
          <p:nvPr/>
        </p:nvSpPr>
        <p:spPr>
          <a:xfrm>
            <a:off x="2795785" y="3367413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BB78CD-70BD-450F-A2A3-6E2CFA681A8A}"/>
              </a:ext>
            </a:extLst>
          </p:cNvPr>
          <p:cNvSpPr/>
          <p:nvPr/>
        </p:nvSpPr>
        <p:spPr>
          <a:xfrm>
            <a:off x="2805939" y="4350359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‘T’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6485AD-E08A-4A77-8AB9-A8681ACFA8D5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>
          <a:xfrm flipH="1" flipV="1">
            <a:off x="3319637" y="3894857"/>
            <a:ext cx="10154" cy="4555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CCC9902-7350-425D-8D6D-869AE3D73BC1}"/>
              </a:ext>
            </a:extLst>
          </p:cNvPr>
          <p:cNvSpPr/>
          <p:nvPr/>
        </p:nvSpPr>
        <p:spPr>
          <a:xfrm>
            <a:off x="4172979" y="3366015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E38436-BEFE-49A1-B4BD-DB12B3B909E1}"/>
              </a:ext>
            </a:extLst>
          </p:cNvPr>
          <p:cNvSpPr/>
          <p:nvPr/>
        </p:nvSpPr>
        <p:spPr>
          <a:xfrm>
            <a:off x="4198513" y="4367137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‘R’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34A209-F918-4764-9ED0-2F057966BE38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H="1" flipV="1">
            <a:off x="4696831" y="3893459"/>
            <a:ext cx="25534" cy="47367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DA99F5D-220B-4B6A-A8FD-9F095017A5E0}"/>
              </a:ext>
            </a:extLst>
          </p:cNvPr>
          <p:cNvSpPr/>
          <p:nvPr/>
        </p:nvSpPr>
        <p:spPr>
          <a:xfrm>
            <a:off x="224029" y="3470029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3E3B88-C18B-4C3D-8993-445E735678F7}"/>
              </a:ext>
            </a:extLst>
          </p:cNvPr>
          <p:cNvSpPr/>
          <p:nvPr/>
        </p:nvSpPr>
        <p:spPr>
          <a:xfrm>
            <a:off x="5565553" y="3368811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733650F-3607-4B09-81AC-6092C179358F}"/>
              </a:ext>
            </a:extLst>
          </p:cNvPr>
          <p:cNvSpPr/>
          <p:nvPr/>
        </p:nvSpPr>
        <p:spPr>
          <a:xfrm>
            <a:off x="5575707" y="4326590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‘IY’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11F5C39-FA21-4B37-BBA3-EB3163FF962F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H="1" flipV="1">
            <a:off x="6089405" y="3896255"/>
            <a:ext cx="10154" cy="4303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313D9-39E7-40F6-B52E-1924886AAF09}"/>
              </a:ext>
            </a:extLst>
          </p:cNvPr>
          <p:cNvSpPr/>
          <p:nvPr/>
        </p:nvSpPr>
        <p:spPr>
          <a:xfrm>
            <a:off x="10011723" y="3343644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F35B7D0-1DDD-423B-A2E1-2669355AB237}"/>
              </a:ext>
            </a:extLst>
          </p:cNvPr>
          <p:cNvSpPr/>
          <p:nvPr/>
        </p:nvSpPr>
        <p:spPr>
          <a:xfrm>
            <a:off x="10021877" y="4309812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‘L’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8061396-BF6C-4791-A967-859BD9C11502}"/>
              </a:ext>
            </a:extLst>
          </p:cNvPr>
          <p:cNvCxnSpPr>
            <a:cxnSpLocks/>
            <a:stCxn id="108" idx="0"/>
            <a:endCxn id="107" idx="2"/>
          </p:cNvCxnSpPr>
          <p:nvPr/>
        </p:nvCxnSpPr>
        <p:spPr>
          <a:xfrm flipH="1" flipV="1">
            <a:off x="10535575" y="3871088"/>
            <a:ext cx="10154" cy="43872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5A79D7C-55FE-4B46-8B67-0D523CD8992B}"/>
              </a:ext>
            </a:extLst>
          </p:cNvPr>
          <p:cNvSpPr/>
          <p:nvPr/>
        </p:nvSpPr>
        <p:spPr>
          <a:xfrm>
            <a:off x="11207272" y="3458177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E810D03-F5EC-4629-8BF9-8F4042628440}"/>
              </a:ext>
            </a:extLst>
          </p:cNvPr>
          <p:cNvSpPr/>
          <p:nvPr/>
        </p:nvSpPr>
        <p:spPr>
          <a:xfrm>
            <a:off x="10011723" y="2311039"/>
            <a:ext cx="958551" cy="591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76B160-0A10-47C5-935D-3F451B2EB9E4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10535575" y="2950107"/>
            <a:ext cx="107" cy="39353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025EAF-952F-4DB4-850B-D60BD9240FD1}"/>
              </a:ext>
            </a:extLst>
          </p:cNvPr>
          <p:cNvCxnSpPr>
            <a:cxnSpLocks/>
            <a:stCxn id="112" idx="0"/>
            <a:endCxn id="22" idx="2"/>
          </p:cNvCxnSpPr>
          <p:nvPr/>
        </p:nvCxnSpPr>
        <p:spPr>
          <a:xfrm flipV="1">
            <a:off x="10490999" y="1844840"/>
            <a:ext cx="3307" cy="46619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129201D-FBAC-4033-8139-6754D1E2BD57}"/>
              </a:ext>
            </a:extLst>
          </p:cNvPr>
          <p:cNvCxnSpPr>
            <a:cxnSpLocks/>
            <a:stCxn id="107" idx="3"/>
            <a:endCxn id="111" idx="2"/>
          </p:cNvCxnSpPr>
          <p:nvPr/>
        </p:nvCxnSpPr>
        <p:spPr>
          <a:xfrm>
            <a:off x="11059426" y="3607366"/>
            <a:ext cx="147846" cy="764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33705D-E834-4308-B2FD-A85E80E56110}"/>
              </a:ext>
            </a:extLst>
          </p:cNvPr>
          <p:cNvSpPr/>
          <p:nvPr/>
        </p:nvSpPr>
        <p:spPr>
          <a:xfrm>
            <a:off x="7184630" y="3360422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506304C-D4E9-4152-9C64-5DBE2D58F839}"/>
              </a:ext>
            </a:extLst>
          </p:cNvPr>
          <p:cNvSpPr/>
          <p:nvPr/>
        </p:nvSpPr>
        <p:spPr>
          <a:xfrm>
            <a:off x="7194784" y="4326590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&lt;EOS&gt;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CD84729-7186-41AF-9348-8DF6A815C867}"/>
              </a:ext>
            </a:extLst>
          </p:cNvPr>
          <p:cNvCxnSpPr>
            <a:cxnSpLocks/>
            <a:stCxn id="118" idx="0"/>
            <a:endCxn id="117" idx="2"/>
          </p:cNvCxnSpPr>
          <p:nvPr/>
        </p:nvCxnSpPr>
        <p:spPr>
          <a:xfrm flipH="1" flipV="1">
            <a:off x="7708482" y="3887866"/>
            <a:ext cx="10154" cy="43872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DBED1CE-EAC7-4E40-9C4A-BACD5B539A1F}"/>
              </a:ext>
            </a:extLst>
          </p:cNvPr>
          <p:cNvSpPr/>
          <p:nvPr/>
        </p:nvSpPr>
        <p:spPr>
          <a:xfrm>
            <a:off x="8561824" y="3353431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3EADB80-AC5A-4C55-8411-613BDEF3DBAD}"/>
              </a:ext>
            </a:extLst>
          </p:cNvPr>
          <p:cNvSpPr/>
          <p:nvPr/>
        </p:nvSpPr>
        <p:spPr>
          <a:xfrm>
            <a:off x="8571978" y="4286043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‘AW’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B8EF09-FFAE-4032-8658-91A9595579E6}"/>
              </a:ext>
            </a:extLst>
          </p:cNvPr>
          <p:cNvCxnSpPr>
            <a:cxnSpLocks/>
            <a:stCxn id="121" idx="0"/>
            <a:endCxn id="120" idx="2"/>
          </p:cNvCxnSpPr>
          <p:nvPr/>
        </p:nvCxnSpPr>
        <p:spPr>
          <a:xfrm flipH="1" flipV="1">
            <a:off x="9085676" y="3880875"/>
            <a:ext cx="10154" cy="4051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3AEADC-084C-495D-A186-2C907B35983C}"/>
              </a:ext>
            </a:extLst>
          </p:cNvPr>
          <p:cNvSpPr txBox="1"/>
          <p:nvPr/>
        </p:nvSpPr>
        <p:spPr>
          <a:xfrm>
            <a:off x="9983589" y="147550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1199C7F-EDD7-4F85-8E45-83068A2E56BD}"/>
              </a:ext>
            </a:extLst>
          </p:cNvPr>
          <p:cNvSpPr txBox="1"/>
          <p:nvPr/>
        </p:nvSpPr>
        <p:spPr>
          <a:xfrm>
            <a:off x="1097542" y="6375679"/>
            <a:ext cx="49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Paralg</a:t>
            </a:r>
            <a:r>
              <a:rPr lang="en-US" dirty="0"/>
              <a:t>: train n=4690, </a:t>
            </a:r>
            <a:r>
              <a:rPr lang="en-US" dirty="0" err="1"/>
              <a:t>val</a:t>
            </a:r>
            <a:r>
              <a:rPr lang="en-US" dirty="0"/>
              <a:t> n =1155, test n=1256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B2E9A6-7842-4A7C-B1AC-587C4A9A235F}"/>
              </a:ext>
            </a:extLst>
          </p:cNvPr>
          <p:cNvCxnSpPr>
            <a:cxnSpLocks/>
            <a:stCxn id="57" idx="3"/>
            <a:endCxn id="70" idx="1"/>
          </p:cNvCxnSpPr>
          <p:nvPr/>
        </p:nvCxnSpPr>
        <p:spPr>
          <a:xfrm flipV="1">
            <a:off x="3843488" y="3629737"/>
            <a:ext cx="329491" cy="13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05E319-A50D-4508-8FB1-719689F50D08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>
          <a:xfrm>
            <a:off x="5220682" y="3629737"/>
            <a:ext cx="344871" cy="2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FDF8B84-EB9A-42E3-993E-DD146E034CB6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6613256" y="3624144"/>
            <a:ext cx="571374" cy="83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899313E-84A6-4D51-8676-F772BF7F8E50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8232333" y="3617153"/>
            <a:ext cx="329491" cy="69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3376D48-58C6-40BB-B036-C2BAEB247ADD}"/>
              </a:ext>
            </a:extLst>
          </p:cNvPr>
          <p:cNvCxnSpPr>
            <a:cxnSpLocks/>
            <a:stCxn id="120" idx="3"/>
            <a:endCxn id="107" idx="1"/>
          </p:cNvCxnSpPr>
          <p:nvPr/>
        </p:nvCxnSpPr>
        <p:spPr>
          <a:xfrm flipV="1">
            <a:off x="9609527" y="3607366"/>
            <a:ext cx="402196" cy="978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A58A8E-9C7A-43A6-ACC3-1A662AB3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Classifier 2!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23226-3D18-43E3-8A68-C2B8E043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original plan was to encode production and target  words separately, and learn the relation between their LSTM representations. </a:t>
            </a:r>
          </a:p>
          <a:p>
            <a:endParaRPr lang="en-US" dirty="0"/>
          </a:p>
          <a:p>
            <a:r>
              <a:rPr lang="en-US" dirty="0"/>
              <a:t>I forgot and made the other machine first.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7FBC2-28DE-4B31-84AE-C5F58D1D2A04}"/>
              </a:ext>
            </a:extLst>
          </p:cNvPr>
          <p:cNvSpPr/>
          <p:nvPr/>
        </p:nvSpPr>
        <p:spPr>
          <a:xfrm>
            <a:off x="3602368" y="3894122"/>
            <a:ext cx="1590412" cy="63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8C88FC-26D6-4BA5-AFD1-C0E1BE1C75BB}"/>
              </a:ext>
            </a:extLst>
          </p:cNvPr>
          <p:cNvSpPr/>
          <p:nvPr/>
        </p:nvSpPr>
        <p:spPr>
          <a:xfrm>
            <a:off x="3614252" y="4850504"/>
            <a:ext cx="1826147" cy="5247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Target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368168-F514-47EB-9A09-24EFECDB8AE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4397574" y="4533561"/>
            <a:ext cx="129752" cy="3169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CC6F2C7-644E-4FC9-9D5A-F9CD06700C32}"/>
              </a:ext>
            </a:extLst>
          </p:cNvPr>
          <p:cNvSpPr/>
          <p:nvPr/>
        </p:nvSpPr>
        <p:spPr>
          <a:xfrm>
            <a:off x="2927446" y="1969705"/>
            <a:ext cx="956967" cy="547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4D5ADC-952D-43E2-AA68-138DB5C33768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H="1" flipV="1">
            <a:off x="3405931" y="3515677"/>
            <a:ext cx="991643" cy="3784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2F8E6-2FC1-4581-B834-DA4E8F00AB41}"/>
              </a:ext>
            </a:extLst>
          </p:cNvPr>
          <p:cNvSpPr/>
          <p:nvPr/>
        </p:nvSpPr>
        <p:spPr>
          <a:xfrm>
            <a:off x="1493235" y="3894123"/>
            <a:ext cx="1706937" cy="63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A6775-50F0-4F61-8C18-0E5F2C690D90}"/>
              </a:ext>
            </a:extLst>
          </p:cNvPr>
          <p:cNvSpPr/>
          <p:nvPr/>
        </p:nvSpPr>
        <p:spPr>
          <a:xfrm>
            <a:off x="1384178" y="4826736"/>
            <a:ext cx="1826148" cy="524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F3426-EEA8-4907-A45A-E0894EE95AD7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297252" y="4533562"/>
            <a:ext cx="49452" cy="29317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B5D9B-FA09-4989-80C5-ED522A32D1DB}"/>
              </a:ext>
            </a:extLst>
          </p:cNvPr>
          <p:cNvSpPr/>
          <p:nvPr/>
        </p:nvSpPr>
        <p:spPr>
          <a:xfrm>
            <a:off x="2793534" y="2810312"/>
            <a:ext cx="1224793" cy="705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</a:p>
          <a:p>
            <a:pPr algn="ctr"/>
            <a:r>
              <a:rPr lang="en-US" sz="1400" dirty="0"/>
              <a:t>^</a:t>
            </a:r>
          </a:p>
          <a:p>
            <a:pPr algn="ctr"/>
            <a:r>
              <a:rPr lang="en-US" sz="1400" dirty="0"/>
              <a:t>40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6C85FB-728C-4385-BA0D-0D17A740B24E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2346704" y="3515677"/>
            <a:ext cx="1059227" cy="37844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C75F0-D882-4F1C-9ADE-4616E8E7963F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3405930" y="2517138"/>
            <a:ext cx="1" cy="293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D75D360-04D7-4BF7-B40F-A467D4904C8B}"/>
              </a:ext>
            </a:extLst>
          </p:cNvPr>
          <p:cNvSpPr txBox="1"/>
          <p:nvPr/>
        </p:nvSpPr>
        <p:spPr>
          <a:xfrm>
            <a:off x="981102" y="2957371"/>
            <a:ext cx="1433185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C0EC8C-3D4E-46E1-847F-E5CE0F120DCB}"/>
              </a:ext>
            </a:extLst>
          </p:cNvPr>
          <p:cNvSpPr txBox="1"/>
          <p:nvPr/>
        </p:nvSpPr>
        <p:spPr>
          <a:xfrm>
            <a:off x="2893890" y="12476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517A6D-B41C-4E9F-9DD3-96F0D4B2F919}"/>
              </a:ext>
            </a:extLst>
          </p:cNvPr>
          <p:cNvCxnSpPr>
            <a:stCxn id="10" idx="0"/>
            <a:endCxn id="49" idx="2"/>
          </p:cNvCxnSpPr>
          <p:nvPr/>
        </p:nvCxnSpPr>
        <p:spPr>
          <a:xfrm flipH="1" flipV="1">
            <a:off x="3404607" y="1617023"/>
            <a:ext cx="1323" cy="35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0C61E1-D70B-4FC2-B145-F1459E896F50}"/>
              </a:ext>
            </a:extLst>
          </p:cNvPr>
          <p:cNvSpPr txBox="1"/>
          <p:nvPr/>
        </p:nvSpPr>
        <p:spPr>
          <a:xfrm>
            <a:off x="1211674" y="5610309"/>
            <a:ext cx="22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&lt;BOS&gt; AW L &lt;EOS&gt;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D09D6A-411A-449D-9C0C-4A4083147F16}"/>
              </a:ext>
            </a:extLst>
          </p:cNvPr>
          <p:cNvSpPr txBox="1"/>
          <p:nvPr/>
        </p:nvSpPr>
        <p:spPr>
          <a:xfrm>
            <a:off x="4132825" y="55361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R IY</a:t>
            </a:r>
          </a:p>
        </p:txBody>
      </p:sp>
    </p:spTree>
    <p:extLst>
      <p:ext uri="{BB962C8B-B14F-4D97-AF65-F5344CB8AC3E}">
        <p14:creationId xmlns:p14="http://schemas.microsoft.com/office/powerpoint/2010/main" val="48227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117-B9AF-4223-B884-0BF28558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075FC-8C5D-4902-9EE2-D25BC4C4E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4797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94DD3-6752-4DCA-BD90-9837EBA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LSTMs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45172C1-F558-4448-965A-458B989E43C7}"/>
              </a:ext>
            </a:extLst>
          </p:cNvPr>
          <p:cNvSpPr/>
          <p:nvPr/>
        </p:nvSpPr>
        <p:spPr>
          <a:xfrm>
            <a:off x="6749111" y="-86443"/>
            <a:ext cx="2889504" cy="1492132"/>
          </a:xfrm>
          <a:prstGeom prst="cloudCallout">
            <a:avLst>
              <a:gd name="adj1" fmla="val 58965"/>
              <a:gd name="adj2" fmla="val 4041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1982 / 7001</a:t>
            </a:r>
          </a:p>
          <a:p>
            <a:pPr algn="ctr"/>
            <a:r>
              <a:rPr lang="en-US" sz="2400" dirty="0"/>
              <a:t>=28.3%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A3C0C1-51D2-49EB-92C4-F8FA8BEB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405689"/>
            <a:ext cx="4466818" cy="38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41328-E2DE-4432-9F67-CAE578F723BC}"/>
              </a:ext>
            </a:extLst>
          </p:cNvPr>
          <p:cNvSpPr txBox="1"/>
          <p:nvPr/>
        </p:nvSpPr>
        <p:spPr>
          <a:xfrm>
            <a:off x="8084571" y="2646496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 LSTM2 55%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CACAC3-7C80-47C7-A3B7-D2D858735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62" y="3047402"/>
            <a:ext cx="4466818" cy="38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41FC1-24D7-41D0-9263-8090DEAEB818}"/>
              </a:ext>
            </a:extLst>
          </p:cNvPr>
          <p:cNvSpPr txBox="1"/>
          <p:nvPr/>
        </p:nvSpPr>
        <p:spPr>
          <a:xfrm>
            <a:off x="1452204" y="1128451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LSTM2 59%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89E4D-C91C-4800-86BE-60BAFC7D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122" y="746066"/>
            <a:ext cx="2336878" cy="35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7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94DD3-6752-4DCA-BD90-9837EBA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P+T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41328-E2DE-4432-9F67-CAE578F723BC}"/>
              </a:ext>
            </a:extLst>
          </p:cNvPr>
          <p:cNvSpPr txBox="1"/>
          <p:nvPr/>
        </p:nvSpPr>
        <p:spPr>
          <a:xfrm>
            <a:off x="8084571" y="2646496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 LSTM1 45.1%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41FC1-24D7-41D0-9263-8090DEAEB818}"/>
              </a:ext>
            </a:extLst>
          </p:cNvPr>
          <p:cNvSpPr txBox="1"/>
          <p:nvPr/>
        </p:nvSpPr>
        <p:spPr>
          <a:xfrm>
            <a:off x="1452204" y="1128451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LSTM1 60.1%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89E4D-C91C-4800-86BE-60BAFC7D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89" y="1"/>
            <a:ext cx="1930322" cy="29088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917766-1CED-43AB-B705-C09AD73F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1" y="1409282"/>
            <a:ext cx="4466818" cy="38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2AA3FA-3FD2-434A-BFB6-351D9014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54" y="2938122"/>
            <a:ext cx="4466818" cy="38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8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6392B3-680B-4D2B-A09F-887960C8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5" r="8072"/>
          <a:stretch/>
        </p:blipFill>
        <p:spPr>
          <a:xfrm>
            <a:off x="10423810" y="0"/>
            <a:ext cx="1754917" cy="21754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5A94DD3-6752-4DCA-BD90-9837EBA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41328-E2DE-4432-9F67-CAE578F723BC}"/>
              </a:ext>
            </a:extLst>
          </p:cNvPr>
          <p:cNvSpPr txBox="1"/>
          <p:nvPr/>
        </p:nvSpPr>
        <p:spPr>
          <a:xfrm>
            <a:off x="6785161" y="1370464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 LSTM1 45%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2AA3FA-3FD2-434A-BFB6-351D9014B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6"/>
          <a:stretch/>
        </p:blipFill>
        <p:spPr bwMode="auto">
          <a:xfrm>
            <a:off x="6177254" y="1370464"/>
            <a:ext cx="5132035" cy="52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36FCCC-D23E-4A73-B8C2-066F6B0A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5"/>
          <a:stretch/>
        </p:blipFill>
        <p:spPr bwMode="auto">
          <a:xfrm>
            <a:off x="843255" y="1305766"/>
            <a:ext cx="5334000" cy="53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70AA4C-3C73-4637-80E4-19CBF5D14A3E}"/>
              </a:ext>
            </a:extLst>
          </p:cNvPr>
          <p:cNvSpPr txBox="1"/>
          <p:nvPr/>
        </p:nvSpPr>
        <p:spPr>
          <a:xfrm>
            <a:off x="1251677" y="1305766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 LSTM2 55%</a:t>
            </a:r>
          </a:p>
        </p:txBody>
      </p:sp>
    </p:spTree>
    <p:extLst>
      <p:ext uri="{BB962C8B-B14F-4D97-AF65-F5344CB8AC3E}">
        <p14:creationId xmlns:p14="http://schemas.microsoft.com/office/powerpoint/2010/main" val="164147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1C66-CCF2-499A-8362-724964F3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Phonological Classifier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144D5E-6429-4C72-B82F-9AFAA1F23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804561"/>
              </p:ext>
            </p:extLst>
          </p:nvPr>
        </p:nvGraphicFramePr>
        <p:xfrm>
          <a:off x="866669" y="1713121"/>
          <a:ext cx="5384489" cy="4142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E46BB8-049C-464D-BD75-C7AEC14A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427354"/>
              </p:ext>
            </p:extLst>
          </p:nvPr>
        </p:nvGraphicFramePr>
        <p:xfrm>
          <a:off x="6246034" y="1698055"/>
          <a:ext cx="5384489" cy="412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F6D-5241-40AE-83BE-693B083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phon</a:t>
            </a:r>
            <a:br>
              <a:rPr lang="en-US" dirty="0"/>
            </a:br>
            <a:r>
              <a:rPr lang="en-US" dirty="0"/>
              <a:t>PR Neo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44BEC-FDE7-4E56-A0A2-9FF5EB6B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62" y="-1"/>
            <a:ext cx="7598760" cy="68263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28C80D-EA80-4A86-AC7A-98F6868E393C}"/>
              </a:ext>
            </a:extLst>
          </p:cNvPr>
          <p:cNvCxnSpPr/>
          <p:nvPr/>
        </p:nvCxnSpPr>
        <p:spPr>
          <a:xfrm>
            <a:off x="3341562" y="4929809"/>
            <a:ext cx="751196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7A6AD-806D-46B2-82C6-3A360C99F1CF}"/>
              </a:ext>
            </a:extLst>
          </p:cNvPr>
          <p:cNvSpPr/>
          <p:nvPr/>
        </p:nvSpPr>
        <p:spPr>
          <a:xfrm>
            <a:off x="926352" y="5128682"/>
            <a:ext cx="2415209" cy="62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Correctly IDed Phonological Errors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871BA-1C20-49FA-8C44-E49D432C288D}"/>
              </a:ext>
            </a:extLst>
          </p:cNvPr>
          <p:cNvSpPr/>
          <p:nvPr/>
        </p:nvSpPr>
        <p:spPr>
          <a:xfrm>
            <a:off x="926353" y="1760668"/>
            <a:ext cx="2415209" cy="6254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err="1"/>
              <a:t>Phon</a:t>
            </a:r>
            <a:r>
              <a:rPr lang="en-US" dirty="0"/>
              <a:t> labeled -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14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F6D-5241-40AE-83BE-693B083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phon</a:t>
            </a:r>
            <a:r>
              <a:rPr lang="en-US" dirty="0"/>
              <a:t> Mixed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29926-0782-4C9E-8FAE-D4D1C9FDC486}"/>
              </a:ext>
            </a:extLst>
          </p:cNvPr>
          <p:cNvSpPr/>
          <p:nvPr/>
        </p:nvSpPr>
        <p:spPr>
          <a:xfrm>
            <a:off x="453821" y="4769455"/>
            <a:ext cx="2415209" cy="62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Correctly IDed Phonological Errors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2F884-6B1E-41FC-959C-A3F20E5EF2E4}"/>
              </a:ext>
            </a:extLst>
          </p:cNvPr>
          <p:cNvSpPr/>
          <p:nvPr/>
        </p:nvSpPr>
        <p:spPr>
          <a:xfrm>
            <a:off x="453820" y="2342412"/>
            <a:ext cx="2415209" cy="6254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err="1"/>
              <a:t>Phon</a:t>
            </a:r>
            <a:r>
              <a:rPr lang="en-US" dirty="0"/>
              <a:t> labeled -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4C0439-8DA3-47B9-8612-60BE8C505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056455" y="1944812"/>
            <a:ext cx="8842170" cy="2407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88B559-EB59-4FA4-AEF5-91823A0C3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05"/>
          <a:stretch/>
        </p:blipFill>
        <p:spPr>
          <a:xfrm>
            <a:off x="3079649" y="4297878"/>
            <a:ext cx="8842168" cy="2166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E93A80-4B41-4074-83FC-E6A6B60E9E7D}"/>
              </a:ext>
            </a:extLst>
          </p:cNvPr>
          <p:cNvCxnSpPr>
            <a:cxnSpLocks/>
          </p:cNvCxnSpPr>
          <p:nvPr/>
        </p:nvCxnSpPr>
        <p:spPr>
          <a:xfrm>
            <a:off x="2681608" y="3747053"/>
            <a:ext cx="957295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EA05FD-862C-460E-8CEB-05FE1AB3BDC2}"/>
              </a:ext>
            </a:extLst>
          </p:cNvPr>
          <p:cNvSpPr txBox="1"/>
          <p:nvPr/>
        </p:nvSpPr>
        <p:spPr>
          <a:xfrm>
            <a:off x="10024444" y="1550603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A6C3A-0FDE-4602-AA32-B374096D5505}"/>
              </a:ext>
            </a:extLst>
          </p:cNvPr>
          <p:cNvSpPr txBox="1"/>
          <p:nvPr/>
        </p:nvSpPr>
        <p:spPr>
          <a:xfrm>
            <a:off x="4352513" y="1575480"/>
            <a:ext cx="391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                        Target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76F0932-B4E0-418D-9D3F-CBBA10DB5DD9}"/>
              </a:ext>
            </a:extLst>
          </p:cNvPr>
          <p:cNvSpPr/>
          <p:nvPr/>
        </p:nvSpPr>
        <p:spPr>
          <a:xfrm>
            <a:off x="11767928" y="2261262"/>
            <a:ext cx="159026" cy="1642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F6D-5241-40AE-83BE-693B083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phon</a:t>
            </a:r>
            <a:r>
              <a:rPr lang="en-US" dirty="0"/>
              <a:t> Formal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27CBE-DE78-46D4-AA0A-C04D3562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76" y="1535517"/>
            <a:ext cx="7394066" cy="53476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19396E-4419-435F-ABA7-6ECC7D1945AE}"/>
              </a:ext>
            </a:extLst>
          </p:cNvPr>
          <p:cNvSpPr/>
          <p:nvPr/>
        </p:nvSpPr>
        <p:spPr>
          <a:xfrm>
            <a:off x="1661425" y="4908304"/>
            <a:ext cx="2415209" cy="62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Correctly IDed Phonological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6BF83-80AB-4DE4-BDBD-DA3964A92359}"/>
              </a:ext>
            </a:extLst>
          </p:cNvPr>
          <p:cNvSpPr/>
          <p:nvPr/>
        </p:nvSpPr>
        <p:spPr>
          <a:xfrm>
            <a:off x="1661425" y="2522281"/>
            <a:ext cx="2415209" cy="6254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err="1"/>
              <a:t>Phon</a:t>
            </a:r>
            <a:r>
              <a:rPr lang="en-US" dirty="0"/>
              <a:t> labeled -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8EA5BA-2062-4DDA-A454-B6F7D9960391}"/>
              </a:ext>
            </a:extLst>
          </p:cNvPr>
          <p:cNvCxnSpPr>
            <a:cxnSpLocks/>
          </p:cNvCxnSpPr>
          <p:nvPr/>
        </p:nvCxnSpPr>
        <p:spPr>
          <a:xfrm>
            <a:off x="3904118" y="4144619"/>
            <a:ext cx="8052653" cy="249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0E86FC-DABD-4023-8536-D688194B7FB1}"/>
              </a:ext>
            </a:extLst>
          </p:cNvPr>
          <p:cNvSpPr txBox="1"/>
          <p:nvPr/>
        </p:nvSpPr>
        <p:spPr>
          <a:xfrm>
            <a:off x="10063117" y="1116299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80A97-59FC-4E45-A0A7-BEAB412D525C}"/>
              </a:ext>
            </a:extLst>
          </p:cNvPr>
          <p:cNvSpPr txBox="1"/>
          <p:nvPr/>
        </p:nvSpPr>
        <p:spPr>
          <a:xfrm>
            <a:off x="4988617" y="1181271"/>
            <a:ext cx="391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                        Target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1094ABE-7FF2-42B0-9883-2FB666C0FC0C}"/>
              </a:ext>
            </a:extLst>
          </p:cNvPr>
          <p:cNvSpPr/>
          <p:nvPr/>
        </p:nvSpPr>
        <p:spPr>
          <a:xfrm>
            <a:off x="11767928" y="2450103"/>
            <a:ext cx="159026" cy="1642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F143-1059-41C1-A067-CAB84BA4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A114-4D56-452D-8127-0DE02FE5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</a:p>
          <a:p>
            <a:pPr lvl="1"/>
            <a:r>
              <a:rPr lang="en-US" dirty="0"/>
              <a:t>Phonological representations</a:t>
            </a:r>
          </a:p>
          <a:p>
            <a:pPr lvl="1"/>
            <a:r>
              <a:rPr lang="en-US" dirty="0"/>
              <a:t>Of speech errors made by patients with aphasia </a:t>
            </a:r>
          </a:p>
          <a:p>
            <a:pPr lvl="1"/>
            <a:r>
              <a:rPr lang="en-US" dirty="0"/>
              <a:t>And the target word the patient was intended to say </a:t>
            </a:r>
          </a:p>
          <a:p>
            <a:r>
              <a:rPr lang="en-US" dirty="0"/>
              <a:t>Predict </a:t>
            </a:r>
          </a:p>
          <a:p>
            <a:pPr lvl="1"/>
            <a:r>
              <a:rPr lang="en-US" dirty="0"/>
              <a:t>The type of error represented</a:t>
            </a:r>
          </a:p>
          <a:p>
            <a:r>
              <a:rPr lang="en-US" dirty="0"/>
              <a:t>Using</a:t>
            </a:r>
          </a:p>
          <a:p>
            <a:pPr lvl="1"/>
            <a:r>
              <a:rPr lang="en-US" dirty="0"/>
              <a:t>An LSTM classifier</a:t>
            </a:r>
          </a:p>
          <a:p>
            <a:pPr lvl="1"/>
            <a:r>
              <a:rPr lang="en-US" dirty="0"/>
              <a:t>With embedded inputs representing both the production and the target</a:t>
            </a:r>
          </a:p>
          <a:p>
            <a:pPr lvl="1"/>
            <a:endParaRPr lang="en-US" dirty="0"/>
          </a:p>
        </p:txBody>
      </p:sp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4900E31B-81F1-474B-8B51-66735087A719}"/>
              </a:ext>
            </a:extLst>
          </p:cNvPr>
          <p:cNvSpPr/>
          <p:nvPr/>
        </p:nvSpPr>
        <p:spPr>
          <a:xfrm>
            <a:off x="5359326" y="2473355"/>
            <a:ext cx="1351867" cy="369116"/>
          </a:xfrm>
          <a:prstGeom prst="accentCallout1">
            <a:avLst>
              <a:gd name="adj1" fmla="val 18750"/>
              <a:gd name="adj2" fmla="val -8333"/>
              <a:gd name="adj3" fmla="val 92045"/>
              <a:gd name="adj4" fmla="val -46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 </a:t>
            </a:r>
            <a:r>
              <a:rPr lang="en-US" dirty="0" err="1"/>
              <a:t>ARPAbet</a:t>
            </a:r>
            <a:endParaRPr lang="en-US" dirty="0"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35CDD99A-2231-4EC1-94F7-D9C571DC95A4}"/>
              </a:ext>
            </a:extLst>
          </p:cNvPr>
          <p:cNvSpPr/>
          <p:nvPr/>
        </p:nvSpPr>
        <p:spPr>
          <a:xfrm>
            <a:off x="7485857" y="2957120"/>
            <a:ext cx="1876257" cy="369116"/>
          </a:xfrm>
          <a:prstGeom prst="accentCallout1">
            <a:avLst>
              <a:gd name="adj1" fmla="val 18750"/>
              <a:gd name="adj2" fmla="val -8333"/>
              <a:gd name="adj3" fmla="val 82954"/>
              <a:gd name="adj4" fmla="val -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 Aphasia Errors</a:t>
            </a:r>
          </a:p>
        </p:txBody>
      </p:sp>
      <p:sp>
        <p:nvSpPr>
          <p:cNvPr id="7" name="Callout: Line with Accent Bar 6">
            <a:extLst>
              <a:ext uri="{FF2B5EF4-FFF2-40B4-BE49-F238E27FC236}">
                <a16:creationId xmlns:a16="http://schemas.microsoft.com/office/drawing/2014/main" id="{CF89CDAF-1508-4C62-B548-34F2374276DC}"/>
              </a:ext>
            </a:extLst>
          </p:cNvPr>
          <p:cNvSpPr/>
          <p:nvPr/>
        </p:nvSpPr>
        <p:spPr>
          <a:xfrm>
            <a:off x="5953547" y="6121476"/>
            <a:ext cx="1644242" cy="369116"/>
          </a:xfrm>
          <a:prstGeom prst="accentCallout1">
            <a:avLst>
              <a:gd name="adj1" fmla="val 18750"/>
              <a:gd name="adj2" fmla="val -8333"/>
              <a:gd name="adj3" fmla="val -126136"/>
              <a:gd name="adj4" fmla="val -165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Embeddings</a:t>
            </a:r>
          </a:p>
        </p:txBody>
      </p: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B868C4AC-D7D1-4777-8FFD-513CAA50E8B8}"/>
              </a:ext>
            </a:extLst>
          </p:cNvPr>
          <p:cNvSpPr/>
          <p:nvPr/>
        </p:nvSpPr>
        <p:spPr>
          <a:xfrm>
            <a:off x="5307753" y="4888554"/>
            <a:ext cx="2290036" cy="369116"/>
          </a:xfrm>
          <a:prstGeom prst="accentCallout1">
            <a:avLst>
              <a:gd name="adj1" fmla="val 18750"/>
              <a:gd name="adj2" fmla="val -8333"/>
              <a:gd name="adj3" fmla="val 44318"/>
              <a:gd name="adj4" fmla="val -66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Architecture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7AE7A64D-C8D3-4968-8C5E-83B399F73F76}"/>
              </a:ext>
            </a:extLst>
          </p:cNvPr>
          <p:cNvSpPr/>
          <p:nvPr/>
        </p:nvSpPr>
        <p:spPr>
          <a:xfrm>
            <a:off x="6320565" y="4004913"/>
            <a:ext cx="2290036" cy="369116"/>
          </a:xfrm>
          <a:prstGeom prst="accentCallout1">
            <a:avLst>
              <a:gd name="adj1" fmla="val 18750"/>
              <a:gd name="adj2" fmla="val -8333"/>
              <a:gd name="adj3" fmla="val 23864"/>
              <a:gd name="adj4" fmla="val -167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Prediction Results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E28875A0-4EE0-4708-B7FF-D2BE24C2F330}"/>
              </a:ext>
            </a:extLst>
          </p:cNvPr>
          <p:cNvSpPr/>
          <p:nvPr/>
        </p:nvSpPr>
        <p:spPr>
          <a:xfrm>
            <a:off x="6096000" y="993527"/>
            <a:ext cx="1999376" cy="369116"/>
          </a:xfrm>
          <a:prstGeom prst="accentCallout1">
            <a:avLst>
              <a:gd name="adj1" fmla="val 18750"/>
              <a:gd name="adj2" fmla="val -8333"/>
              <a:gd name="adj3" fmla="val -35228"/>
              <a:gd name="adj4" fmla="val -67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Improvements</a:t>
            </a:r>
          </a:p>
        </p:txBody>
      </p:sp>
    </p:spTree>
    <p:extLst>
      <p:ext uri="{BB962C8B-B14F-4D97-AF65-F5344CB8AC3E}">
        <p14:creationId xmlns:p14="http://schemas.microsoft.com/office/powerpoint/2010/main" val="91481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E99-CF99-4FF1-8BEE-2517D7B2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A Neo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3D569-6E65-4F80-8B94-C9EBF1D2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58" y="1194046"/>
            <a:ext cx="9552059" cy="50543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A4C7F9-D7F4-42F6-B864-3A51A9AEA47E}"/>
              </a:ext>
            </a:extLst>
          </p:cNvPr>
          <p:cNvCxnSpPr>
            <a:cxnSpLocks/>
          </p:cNvCxnSpPr>
          <p:nvPr/>
        </p:nvCxnSpPr>
        <p:spPr>
          <a:xfrm>
            <a:off x="2117035" y="4209319"/>
            <a:ext cx="9730407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4A61B7-17A7-403E-BA61-42D4EEABF0C0}"/>
              </a:ext>
            </a:extLst>
          </p:cNvPr>
          <p:cNvSpPr/>
          <p:nvPr/>
        </p:nvSpPr>
        <p:spPr>
          <a:xfrm>
            <a:off x="-50251" y="4831792"/>
            <a:ext cx="2415209" cy="62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Correctly IDed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Errors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025A-F111-400E-B89F-D602B4F084FA}"/>
              </a:ext>
            </a:extLst>
          </p:cNvPr>
          <p:cNvSpPr/>
          <p:nvPr/>
        </p:nvSpPr>
        <p:spPr>
          <a:xfrm>
            <a:off x="44073" y="2335959"/>
            <a:ext cx="2415209" cy="625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labeled +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3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E99-CF99-4FF1-8BEE-2517D7B2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Semantic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5E1DA-E499-4351-8170-D3C33854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833" y="1550506"/>
            <a:ext cx="9175372" cy="42394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9024ED-8CE7-4169-AE56-7B971FB9554B}"/>
              </a:ext>
            </a:extLst>
          </p:cNvPr>
          <p:cNvCxnSpPr>
            <a:cxnSpLocks/>
          </p:cNvCxnSpPr>
          <p:nvPr/>
        </p:nvCxnSpPr>
        <p:spPr>
          <a:xfrm>
            <a:off x="2167286" y="3678304"/>
            <a:ext cx="9730407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5962D9-D90F-46C3-9E92-01239ACE8016}"/>
              </a:ext>
            </a:extLst>
          </p:cNvPr>
          <p:cNvSpPr/>
          <p:nvPr/>
        </p:nvSpPr>
        <p:spPr>
          <a:xfrm>
            <a:off x="0" y="4300777"/>
            <a:ext cx="2415209" cy="62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Correctly IDed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6FC2B-368A-4CE1-995A-9212C65A228A}"/>
              </a:ext>
            </a:extLst>
          </p:cNvPr>
          <p:cNvSpPr/>
          <p:nvPr/>
        </p:nvSpPr>
        <p:spPr>
          <a:xfrm>
            <a:off x="94324" y="1804944"/>
            <a:ext cx="2415209" cy="625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labeled +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72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E99-CF99-4FF1-8BEE-2517D7B2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Formal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CD44B-34ED-4B25-BA69-A06BA83D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08" y="1538287"/>
            <a:ext cx="8724900" cy="486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3DCA5-632D-40A6-8E7A-BDEC264FD164}"/>
              </a:ext>
            </a:extLst>
          </p:cNvPr>
          <p:cNvSpPr txBox="1"/>
          <p:nvPr/>
        </p:nvSpPr>
        <p:spPr>
          <a:xfrm>
            <a:off x="10063117" y="1116299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 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BB784-1C0B-4964-BA2A-1AA0C2060FA1}"/>
              </a:ext>
            </a:extLst>
          </p:cNvPr>
          <p:cNvSpPr txBox="1"/>
          <p:nvPr/>
        </p:nvSpPr>
        <p:spPr>
          <a:xfrm>
            <a:off x="4988617" y="1181271"/>
            <a:ext cx="391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                        Target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352B7C-B10D-43AF-AED4-7511BCAE9A0B}"/>
              </a:ext>
            </a:extLst>
          </p:cNvPr>
          <p:cNvCxnSpPr>
            <a:cxnSpLocks/>
          </p:cNvCxnSpPr>
          <p:nvPr/>
        </p:nvCxnSpPr>
        <p:spPr>
          <a:xfrm flipV="1">
            <a:off x="2941983" y="4055990"/>
            <a:ext cx="9023258" cy="911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D09457-A119-4E68-8CE2-EEAEEAD8916A}"/>
              </a:ext>
            </a:extLst>
          </p:cNvPr>
          <p:cNvSpPr/>
          <p:nvPr/>
        </p:nvSpPr>
        <p:spPr>
          <a:xfrm>
            <a:off x="646046" y="4787791"/>
            <a:ext cx="2415209" cy="62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Correctly IDed 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A75E-97DF-47C6-ADF2-8DF05651B529}"/>
              </a:ext>
            </a:extLst>
          </p:cNvPr>
          <p:cNvSpPr/>
          <p:nvPr/>
        </p:nvSpPr>
        <p:spPr>
          <a:xfrm>
            <a:off x="740370" y="2291958"/>
            <a:ext cx="2415209" cy="625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Phon</a:t>
            </a:r>
            <a:r>
              <a:rPr lang="en-US" dirty="0"/>
              <a:t> labeled +</a:t>
            </a:r>
            <a:r>
              <a:rPr lang="en-US" dirty="0" err="1"/>
              <a:t>Phon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966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B06F74-132F-4967-803B-C37BE4462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165626"/>
              </p:ext>
            </p:extLst>
          </p:nvPr>
        </p:nvGraphicFramePr>
        <p:xfrm>
          <a:off x="1162878" y="964096"/>
          <a:ext cx="10147852" cy="5526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4C673A-1E10-4076-A457-1F734CCB0C68}"/>
              </a:ext>
            </a:extLst>
          </p:cNvPr>
          <p:cNvCxnSpPr>
            <a:cxnSpLocks/>
          </p:cNvCxnSpPr>
          <p:nvPr/>
        </p:nvCxnSpPr>
        <p:spPr>
          <a:xfrm>
            <a:off x="1431236" y="2683566"/>
            <a:ext cx="9998764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B105DD-CD51-49AC-A1FA-4466C9DB2338}"/>
              </a:ext>
            </a:extLst>
          </p:cNvPr>
          <p:cNvSpPr txBox="1"/>
          <p:nvPr/>
        </p:nvSpPr>
        <p:spPr>
          <a:xfrm>
            <a:off x="1575100" y="2274476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378117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75BF-58D4-41EC-845C-97CE1EBC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F560-664D-4B4D-8BB6-AAA101BE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6053583" cy="3593591"/>
          </a:xfrm>
        </p:spPr>
        <p:txBody>
          <a:bodyPr/>
          <a:lstStyle/>
          <a:p>
            <a:r>
              <a:rPr lang="en-US" dirty="0"/>
              <a:t>More error analysis</a:t>
            </a:r>
          </a:p>
          <a:p>
            <a:endParaRPr lang="en-US" dirty="0"/>
          </a:p>
          <a:p>
            <a:r>
              <a:rPr lang="en-US" dirty="0"/>
              <a:t>Compare embedding weights before and after classification training (a la ISI)</a:t>
            </a:r>
          </a:p>
          <a:p>
            <a:endParaRPr lang="en-US" dirty="0"/>
          </a:p>
          <a:p>
            <a:r>
              <a:rPr lang="en-US" dirty="0"/>
              <a:t>Improve to a better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44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520A27-D678-4AFC-AC33-FB79D1B6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2050" name="Picture 2" descr="https://lh3.googleusercontent.com/Bcz8v_3fFWIrIzCE2rf3DWnBwEI8gHoRM5kveeDFNEdZ0FWxiLw9T29mNXFP7_s_BqeKBukwNFjlXBa1te4tBaUpoGUCg54iahUUmbLC4552bRRBueP8ybJJBO8Cjlusn1amo2p4OojRbsGanhk7R1qtIfYGTY8szutPOuHJl3hX3BhrsljwIPU77L2BNsTbr0u0DbTLyxLeUkE0hwhAcQM7x-CKBzxu_7XREtgYZh9YFTYs1dMZb9eX1hPOytOzWXTZ_M5nSL5qHbuleQvJcfmV8wsjElO3ap8a0vvcokbSHyIgznZBLbzKtSJsHl2VzcS-kVSH5RunRl016538PoCxg-72VIKgXygJAXARJIhlMk2RX9duKVgBRftoxud0RkNokVD80MTF3lZvtoNnO1gZxSSNgM5lUpAJdBLF7aiSxDo4pbv64xgv-QL6vtbC6d8HG2NS_pPTsJbN-9xeM6ySHu_I2xFWV4a61k7BoQ6tzwguCYNn-ubgj7ohUnFwtay7SNaf5WfWxe1L9ZoRSI7Wn_Jbl9xi4su8GrPPSI6iY0eIegrJyQvBXZBT7gCsw7gOJASsCMKlEvK7dpdVGAQ-QVLU5Ed8yqffPCh0RjjjLqdEtDOyHwX8M0YimM7qWW4zk_dzz3uiian9Q3RIDAvMFSDJk7ZW=w1052-h592-no">
            <a:extLst>
              <a:ext uri="{FF2B5EF4-FFF2-40B4-BE49-F238E27FC236}">
                <a16:creationId xmlns:a16="http://schemas.microsoft.com/office/drawing/2014/main" id="{BEC04A55-0B20-40E2-B463-A559D3A63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19371" r="46633" b="15808"/>
          <a:stretch/>
        </p:blipFill>
        <p:spPr bwMode="auto">
          <a:xfrm>
            <a:off x="4753761" y="1294614"/>
            <a:ext cx="2896999" cy="39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44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AFC52-4BFF-4F9E-9CD3-95307810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9DE6B-A931-4D43-90CF-559BEF805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Aphasia and how to represent it</a:t>
            </a:r>
          </a:p>
        </p:txBody>
      </p:sp>
    </p:spTree>
    <p:extLst>
      <p:ext uri="{BB962C8B-B14F-4D97-AF65-F5344CB8AC3E}">
        <p14:creationId xmlns:p14="http://schemas.microsoft.com/office/powerpoint/2010/main" val="32360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9CD6-A63D-4010-8F40-711EEC7E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ARPAbet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3E4F-CFAE-451E-AF95-487BE8E3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based phonological representation of American English</a:t>
            </a:r>
          </a:p>
          <a:p>
            <a:r>
              <a:rPr lang="en-US" dirty="0"/>
              <a:t>Developed by the (Defense) Advanced Research Projects Agency (D)ARPA</a:t>
            </a:r>
          </a:p>
          <a:p>
            <a:endParaRPr lang="en-US" dirty="0"/>
          </a:p>
          <a:p>
            <a:r>
              <a:rPr lang="en-US" dirty="0"/>
              <a:t>English to </a:t>
            </a:r>
            <a:r>
              <a:rPr lang="en-US" dirty="0" err="1"/>
              <a:t>ARPAbet</a:t>
            </a:r>
            <a:r>
              <a:rPr lang="en-US" dirty="0"/>
              <a:t> dictionary available from Carnegie Mellon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101A2-06E6-4ED3-A2F5-581B577A503E}"/>
              </a:ext>
            </a:extLst>
          </p:cNvPr>
          <p:cNvSpPr txBox="1"/>
          <p:nvPr/>
        </p:nvSpPr>
        <p:spPr>
          <a:xfrm>
            <a:off x="915699" y="6435146"/>
            <a:ext cx="542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CMUdict</a:t>
            </a:r>
            <a:r>
              <a:rPr lang="en-US" dirty="0"/>
              <a:t>: http://www.speech.cs.cmu.edu/cgi-bin/cmudict</a:t>
            </a:r>
          </a:p>
        </p:txBody>
      </p:sp>
    </p:spTree>
    <p:extLst>
      <p:ext uri="{BB962C8B-B14F-4D97-AF65-F5344CB8AC3E}">
        <p14:creationId xmlns:p14="http://schemas.microsoft.com/office/powerpoint/2010/main" val="18653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2E2-676E-406F-9CD7-CC993B65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ARPAbet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CED849-E99F-4754-9CEF-B496B314B0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32757" y="1"/>
            <a:ext cx="2417637" cy="6858000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3AA7BFC-47CA-4875-8BBD-9401CAEB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681"/>
          <a:stretch/>
        </p:blipFill>
        <p:spPr>
          <a:xfrm>
            <a:off x="5929652" y="0"/>
            <a:ext cx="3503105" cy="3112168"/>
          </a:xfrm>
          <a:prstGeom prst="rect">
            <a:avLst/>
          </a:prstGeom>
        </p:spPr>
      </p:pic>
      <p:pic>
        <p:nvPicPr>
          <p:cNvPr id="1026" name="Picture 2" descr="Image result for english vowel space">
            <a:extLst>
              <a:ext uri="{FF2B5EF4-FFF2-40B4-BE49-F238E27FC236}">
                <a16:creationId xmlns:a16="http://schemas.microsoft.com/office/drawing/2014/main" id="{05B7DB98-2936-477D-B2BA-35A40A700E1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6" y="2050284"/>
            <a:ext cx="5424958" cy="39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D53A8-27EA-4EC3-9942-99350B63B200}"/>
              </a:ext>
            </a:extLst>
          </p:cNvPr>
          <p:cNvSpPr txBox="1"/>
          <p:nvPr/>
        </p:nvSpPr>
        <p:spPr>
          <a:xfrm>
            <a:off x="1251678" y="1652337"/>
            <a:ext cx="5610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A0-75B5-4874-A612-5E4E1E3079AA}"/>
              </a:ext>
            </a:extLst>
          </p:cNvPr>
          <p:cNvSpPr txBox="1"/>
          <p:nvPr/>
        </p:nvSpPr>
        <p:spPr>
          <a:xfrm>
            <a:off x="2800039" y="2272464"/>
            <a:ext cx="5610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6ACB6-EA74-4B36-8A13-67406C1273AA}"/>
              </a:ext>
            </a:extLst>
          </p:cNvPr>
          <p:cNvSpPr txBox="1"/>
          <p:nvPr/>
        </p:nvSpPr>
        <p:spPr>
          <a:xfrm>
            <a:off x="2238959" y="3432600"/>
            <a:ext cx="5610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E3D31-27BD-4577-A9CD-9E3524A01E56}"/>
              </a:ext>
            </a:extLst>
          </p:cNvPr>
          <p:cNvSpPr txBox="1"/>
          <p:nvPr/>
        </p:nvSpPr>
        <p:spPr>
          <a:xfrm>
            <a:off x="4160812" y="3626761"/>
            <a:ext cx="11832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AX, EH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B179D-B436-4715-B552-ABCA447F244E}"/>
              </a:ext>
            </a:extLst>
          </p:cNvPr>
          <p:cNvSpPr txBox="1"/>
          <p:nvPr/>
        </p:nvSpPr>
        <p:spPr>
          <a:xfrm>
            <a:off x="2519499" y="5550292"/>
            <a:ext cx="5610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609BB-3D62-4ED8-B543-D7B164D9F284}"/>
              </a:ext>
            </a:extLst>
          </p:cNvPr>
          <p:cNvSpPr txBox="1"/>
          <p:nvPr/>
        </p:nvSpPr>
        <p:spPr>
          <a:xfrm>
            <a:off x="3756133" y="5319459"/>
            <a:ext cx="7035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8F339-DF16-4DDC-B289-293FE81F4984}"/>
              </a:ext>
            </a:extLst>
          </p:cNvPr>
          <p:cNvSpPr txBox="1"/>
          <p:nvPr/>
        </p:nvSpPr>
        <p:spPr>
          <a:xfrm>
            <a:off x="5063538" y="5989610"/>
            <a:ext cx="7116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7756-540E-4305-9123-842FB1A46FEC}"/>
              </a:ext>
            </a:extLst>
          </p:cNvPr>
          <p:cNvSpPr txBox="1"/>
          <p:nvPr/>
        </p:nvSpPr>
        <p:spPr>
          <a:xfrm>
            <a:off x="6303144" y="3663432"/>
            <a:ext cx="6751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4256A-73D3-4F82-9518-08C79898C440}"/>
              </a:ext>
            </a:extLst>
          </p:cNvPr>
          <p:cNvSpPr txBox="1"/>
          <p:nvPr/>
        </p:nvSpPr>
        <p:spPr>
          <a:xfrm>
            <a:off x="6281865" y="5088626"/>
            <a:ext cx="3018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49D01-A191-4012-A14C-005218DF3774}"/>
              </a:ext>
            </a:extLst>
          </p:cNvPr>
          <p:cNvSpPr txBox="1"/>
          <p:nvPr/>
        </p:nvSpPr>
        <p:spPr>
          <a:xfrm>
            <a:off x="3932409" y="2363443"/>
            <a:ext cx="6751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1ADFB-5957-4E77-A198-5CD8E014D8A3}"/>
              </a:ext>
            </a:extLst>
          </p:cNvPr>
          <p:cNvSpPr txBox="1"/>
          <p:nvPr/>
        </p:nvSpPr>
        <p:spPr>
          <a:xfrm>
            <a:off x="4914988" y="1652336"/>
            <a:ext cx="7341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UW</a:t>
            </a:r>
          </a:p>
        </p:txBody>
      </p:sp>
    </p:spTree>
    <p:extLst>
      <p:ext uri="{BB962C8B-B14F-4D97-AF65-F5344CB8AC3E}">
        <p14:creationId xmlns:p14="http://schemas.microsoft.com/office/powerpoint/2010/main" val="33759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245-89C4-48E3-BD7E-B08A81EA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Aphasia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E60A-12A8-4F1F-8E20-368D2EC3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Neurogenic language disorder from brain injury </a:t>
            </a:r>
          </a:p>
          <a:p>
            <a:r>
              <a:rPr lang="en-US" dirty="0"/>
              <a:t>Impaired spoken and written language expression and comprehension</a:t>
            </a:r>
          </a:p>
          <a:p>
            <a:r>
              <a:rPr lang="en-US" dirty="0"/>
              <a:t>Patients often retain relatively intact nonlinguistic cognitive skills</a:t>
            </a:r>
          </a:p>
          <a:p>
            <a:endParaRPr lang="en-US" dirty="0"/>
          </a:p>
          <a:p>
            <a:r>
              <a:rPr lang="en-US" dirty="0"/>
              <a:t>~180,000 new cases in the US per year</a:t>
            </a:r>
          </a:p>
          <a:p>
            <a:r>
              <a:rPr lang="en-US" dirty="0"/>
              <a:t>~1 in 250 people in the US are living with aphasia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22BF5-9214-4CF7-804E-2C6A47A53D83}"/>
              </a:ext>
            </a:extLst>
          </p:cNvPr>
          <p:cNvSpPr txBox="1"/>
          <p:nvPr/>
        </p:nvSpPr>
        <p:spPr>
          <a:xfrm>
            <a:off x="1251678" y="6447040"/>
            <a:ext cx="78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American Speech-Language-Hearing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4D85-30C2-42AC-9800-23F95A6E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AphasiA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32F256-E571-447E-B01C-EA8F0F14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99F0-37A6-4501-A224-19E9C0239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7"/>
          <a:stretch/>
        </p:blipFill>
        <p:spPr>
          <a:xfrm>
            <a:off x="204355" y="1949196"/>
            <a:ext cx="11783290" cy="41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7F7D-F0EE-4A17-8FF2-2CDB28EC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C46A-BA64-4A23-A82C-E3A834AED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 Embeddings and</a:t>
            </a:r>
          </a:p>
          <a:p>
            <a:r>
              <a:rPr lang="en-US" dirty="0"/>
              <a:t>LSTM Classifier</a:t>
            </a:r>
          </a:p>
        </p:txBody>
      </p:sp>
    </p:spTree>
    <p:extLst>
      <p:ext uri="{BB962C8B-B14F-4D97-AF65-F5344CB8AC3E}">
        <p14:creationId xmlns:p14="http://schemas.microsoft.com/office/powerpoint/2010/main" val="251234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FA177-16F6-4A09-AC52-3A7B03E9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Character Embedding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8C566C-2FF1-4019-A6BB-B6FD37A5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5"/>
            <a:ext cx="3372852" cy="4980139"/>
          </a:xfrm>
        </p:spPr>
        <p:txBody>
          <a:bodyPr>
            <a:normAutofit/>
          </a:bodyPr>
          <a:lstStyle/>
          <a:p>
            <a:r>
              <a:rPr lang="en-US" dirty="0"/>
              <a:t>Nearly identical to HW3</a:t>
            </a:r>
          </a:p>
          <a:p>
            <a:r>
              <a:rPr lang="en-US" dirty="0"/>
              <a:t>More embedding layers and few linear layers, trying to push more information back. </a:t>
            </a:r>
          </a:p>
          <a:p>
            <a:endParaRPr lang="en-US" dirty="0"/>
          </a:p>
          <a:p>
            <a:r>
              <a:rPr lang="en-US" dirty="0"/>
              <a:t>86 chars -&gt; 32 embedding dims</a:t>
            </a:r>
          </a:p>
          <a:p>
            <a:r>
              <a:rPr lang="en-US" dirty="0"/>
              <a:t>32 -&gt;20 hidden </a:t>
            </a:r>
            <a:r>
              <a:rPr lang="en-US" dirty="0" err="1"/>
              <a:t>lstm</a:t>
            </a:r>
            <a:r>
              <a:rPr lang="en-US" dirty="0"/>
              <a:t> dims</a:t>
            </a:r>
          </a:p>
          <a:p>
            <a:r>
              <a:rPr lang="en-US" dirty="0"/>
              <a:t>20 -&gt; 86 linear layer</a:t>
            </a:r>
          </a:p>
          <a:p>
            <a:r>
              <a:rPr lang="en-US" dirty="0"/>
              <a:t>86 -&gt; </a:t>
            </a:r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/>
              <a:t>Mysterious loss of loss with bidirectional LSTM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EB5D2-41A4-4AC9-B98A-33A31FDFAA6C}"/>
              </a:ext>
            </a:extLst>
          </p:cNvPr>
          <p:cNvSpPr/>
          <p:nvPr/>
        </p:nvSpPr>
        <p:spPr>
          <a:xfrm>
            <a:off x="1292756" y="3366015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6674-A082-4848-9673-5E0679F78120}"/>
              </a:ext>
            </a:extLst>
          </p:cNvPr>
          <p:cNvSpPr txBox="1"/>
          <p:nvPr/>
        </p:nvSpPr>
        <p:spPr>
          <a:xfrm>
            <a:off x="271456" y="3912803"/>
            <a:ext cx="43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9B31D-DB46-432A-87C8-4D706961B258}"/>
              </a:ext>
            </a:extLst>
          </p:cNvPr>
          <p:cNvSpPr txBox="1"/>
          <p:nvPr/>
        </p:nvSpPr>
        <p:spPr>
          <a:xfrm>
            <a:off x="6001236" y="5013650"/>
            <a:ext cx="40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‘L’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5583F-CF20-488D-A5D1-4D170C2FEF3B}"/>
              </a:ext>
            </a:extLst>
          </p:cNvPr>
          <p:cNvSpPr txBox="1"/>
          <p:nvPr/>
        </p:nvSpPr>
        <p:spPr>
          <a:xfrm>
            <a:off x="1381260" y="5053935"/>
            <a:ext cx="92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&lt;BOS&gt;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FE7148-4400-45C8-9BCB-4AE8F26C599B}"/>
              </a:ext>
            </a:extLst>
          </p:cNvPr>
          <p:cNvSpPr/>
          <p:nvPr/>
        </p:nvSpPr>
        <p:spPr>
          <a:xfrm>
            <a:off x="1302910" y="4340572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x32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CFB84-1A39-477D-8CE3-B6AEC58E4FB3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1816608" y="3893459"/>
            <a:ext cx="10154" cy="4471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3BF2E2-65B0-42EB-990E-83F69F6760E8}"/>
              </a:ext>
            </a:extLst>
          </p:cNvPr>
          <p:cNvSpPr txBox="1"/>
          <p:nvPr/>
        </p:nvSpPr>
        <p:spPr>
          <a:xfrm>
            <a:off x="3756545" y="5053935"/>
            <a:ext cx="6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‘AW’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F1F6F8-7550-4B89-BBC1-8DE45291283F}"/>
              </a:ext>
            </a:extLst>
          </p:cNvPr>
          <p:cNvCxnSpPr>
            <a:cxnSpLocks/>
            <a:stCxn id="89" idx="6"/>
            <a:endCxn id="8" idx="1"/>
          </p:cNvCxnSpPr>
          <p:nvPr/>
        </p:nvCxnSpPr>
        <p:spPr>
          <a:xfrm>
            <a:off x="902328" y="3626866"/>
            <a:ext cx="390428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F858554-C17C-43C7-8C81-431D7B72A3F2}"/>
              </a:ext>
            </a:extLst>
          </p:cNvPr>
          <p:cNvSpPr/>
          <p:nvPr/>
        </p:nvSpPr>
        <p:spPr>
          <a:xfrm>
            <a:off x="1477565" y="2616859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BBB514-602D-4386-9CDB-12CB38E7D715}"/>
              </a:ext>
            </a:extLst>
          </p:cNvPr>
          <p:cNvSpPr/>
          <p:nvPr/>
        </p:nvSpPr>
        <p:spPr>
          <a:xfrm>
            <a:off x="2621648" y="3473557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ACE4BF-84F2-41F4-A3FC-88730F054551}"/>
              </a:ext>
            </a:extLst>
          </p:cNvPr>
          <p:cNvSpPr/>
          <p:nvPr/>
        </p:nvSpPr>
        <p:spPr>
          <a:xfrm>
            <a:off x="1381260" y="2083023"/>
            <a:ext cx="858602" cy="251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649F65-CC35-4856-8069-238CB41A122A}"/>
              </a:ext>
            </a:extLst>
          </p:cNvPr>
          <p:cNvSpPr txBox="1"/>
          <p:nvPr/>
        </p:nvSpPr>
        <p:spPr>
          <a:xfrm>
            <a:off x="1468074" y="1476462"/>
            <a:ext cx="6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‘AW’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350419-8863-4F62-BB20-EA275348C9E6}"/>
              </a:ext>
            </a:extLst>
          </p:cNvPr>
          <p:cNvCxnSpPr>
            <a:cxnSpLocks/>
            <a:stCxn id="8" idx="0"/>
            <a:endCxn id="43" idx="4"/>
          </p:cNvCxnSpPr>
          <p:nvPr/>
        </p:nvCxnSpPr>
        <p:spPr>
          <a:xfrm flipV="1">
            <a:off x="1816608" y="2930533"/>
            <a:ext cx="107" cy="43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5775D8-3975-40F2-AFD8-722BCF59D245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H="1" flipV="1">
            <a:off x="1810561" y="2334520"/>
            <a:ext cx="6154" cy="28233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AB9B90-F278-45C5-9072-2A3E74FD228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810561" y="1845794"/>
            <a:ext cx="5721" cy="2372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392806-9999-4DC4-8A6A-2B9857C1A704}"/>
              </a:ext>
            </a:extLst>
          </p:cNvPr>
          <p:cNvCxnSpPr>
            <a:cxnSpLocks/>
            <a:stCxn id="8" idx="3"/>
            <a:endCxn id="44" idx="2"/>
          </p:cNvCxnSpPr>
          <p:nvPr/>
        </p:nvCxnSpPr>
        <p:spPr>
          <a:xfrm>
            <a:off x="2340459" y="3629737"/>
            <a:ext cx="281189" cy="65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05D005-8B35-438F-A8F1-8E3516015985}"/>
              </a:ext>
            </a:extLst>
          </p:cNvPr>
          <p:cNvCxnSpPr>
            <a:cxnSpLocks/>
            <a:stCxn id="44" idx="6"/>
            <a:endCxn id="57" idx="1"/>
          </p:cNvCxnSpPr>
          <p:nvPr/>
        </p:nvCxnSpPr>
        <p:spPr>
          <a:xfrm>
            <a:off x="3299947" y="3630394"/>
            <a:ext cx="259237" cy="74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F17937B-23DE-4C62-B6E6-006C650900BE}"/>
              </a:ext>
            </a:extLst>
          </p:cNvPr>
          <p:cNvSpPr/>
          <p:nvPr/>
        </p:nvSpPr>
        <p:spPr>
          <a:xfrm>
            <a:off x="3559184" y="3367413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BB78CD-70BD-450F-A2A3-6E2CFA681A8A}"/>
              </a:ext>
            </a:extLst>
          </p:cNvPr>
          <p:cNvSpPr/>
          <p:nvPr/>
        </p:nvSpPr>
        <p:spPr>
          <a:xfrm>
            <a:off x="3569338" y="4350359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x32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6485AD-E08A-4A77-8AB9-A8681ACFA8D5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>
          <a:xfrm flipH="1" flipV="1">
            <a:off x="4083036" y="3894857"/>
            <a:ext cx="10154" cy="4555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C382B3B-6616-4C35-A581-74C86A30AFF9}"/>
              </a:ext>
            </a:extLst>
          </p:cNvPr>
          <p:cNvSpPr/>
          <p:nvPr/>
        </p:nvSpPr>
        <p:spPr>
          <a:xfrm>
            <a:off x="3743993" y="2626646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B78F25-4428-4F5A-B003-2DE798DB05C0}"/>
              </a:ext>
            </a:extLst>
          </p:cNvPr>
          <p:cNvSpPr/>
          <p:nvPr/>
        </p:nvSpPr>
        <p:spPr>
          <a:xfrm>
            <a:off x="4795797" y="3483344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A68CFB-8B8E-4E2C-990B-85BD7438A4F0}"/>
              </a:ext>
            </a:extLst>
          </p:cNvPr>
          <p:cNvSpPr/>
          <p:nvPr/>
        </p:nvSpPr>
        <p:spPr>
          <a:xfrm>
            <a:off x="3647688" y="2092810"/>
            <a:ext cx="858602" cy="251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56248B-234B-4417-9C44-51935E3BF748}"/>
              </a:ext>
            </a:extLst>
          </p:cNvPr>
          <p:cNvSpPr txBox="1"/>
          <p:nvPr/>
        </p:nvSpPr>
        <p:spPr>
          <a:xfrm>
            <a:off x="3888845" y="1486249"/>
            <a:ext cx="40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‘L’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FC57D3-34A6-493B-8527-CA4B4EABAA1E}"/>
              </a:ext>
            </a:extLst>
          </p:cNvPr>
          <p:cNvCxnSpPr>
            <a:cxnSpLocks/>
            <a:stCxn id="57" idx="0"/>
            <a:endCxn id="61" idx="4"/>
          </p:cNvCxnSpPr>
          <p:nvPr/>
        </p:nvCxnSpPr>
        <p:spPr>
          <a:xfrm flipV="1">
            <a:off x="4083036" y="2940320"/>
            <a:ext cx="107" cy="4270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271E8D-323B-46CC-BC04-23C3FB9ECDBA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H="1" flipV="1">
            <a:off x="4076989" y="2344307"/>
            <a:ext cx="6154" cy="28233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8B144B-FB26-44A8-992B-2B6D1C871171}"/>
              </a:ext>
            </a:extLst>
          </p:cNvPr>
          <p:cNvCxnSpPr>
            <a:cxnSpLocks/>
            <a:stCxn id="63" idx="0"/>
            <a:endCxn id="64" idx="2"/>
          </p:cNvCxnSpPr>
          <p:nvPr/>
        </p:nvCxnSpPr>
        <p:spPr>
          <a:xfrm flipV="1">
            <a:off x="4076989" y="1855581"/>
            <a:ext cx="12761" cy="2372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164C9C-18B1-4509-AABF-46A75927755C}"/>
              </a:ext>
            </a:extLst>
          </p:cNvPr>
          <p:cNvCxnSpPr>
            <a:cxnSpLocks/>
            <a:stCxn id="57" idx="3"/>
            <a:endCxn id="62" idx="2"/>
          </p:cNvCxnSpPr>
          <p:nvPr/>
        </p:nvCxnSpPr>
        <p:spPr>
          <a:xfrm>
            <a:off x="4606887" y="3631135"/>
            <a:ext cx="188910" cy="904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0604EF-075E-4ABA-8C8B-BB6EBF27D67A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474096" y="3639525"/>
            <a:ext cx="190727" cy="6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CCC9902-7350-425D-8D6D-869AE3D73BC1}"/>
              </a:ext>
            </a:extLst>
          </p:cNvPr>
          <p:cNvSpPr/>
          <p:nvPr/>
        </p:nvSpPr>
        <p:spPr>
          <a:xfrm>
            <a:off x="5664823" y="3333857"/>
            <a:ext cx="1047703" cy="5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E38436-BEFE-49A1-B4BD-DB12B3B909E1}"/>
              </a:ext>
            </a:extLst>
          </p:cNvPr>
          <p:cNvSpPr/>
          <p:nvPr/>
        </p:nvSpPr>
        <p:spPr>
          <a:xfrm>
            <a:off x="5674977" y="4350359"/>
            <a:ext cx="1047703" cy="41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x32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34A209-F918-4764-9ED0-2F057966BE38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H="1" flipV="1">
            <a:off x="6188675" y="3861301"/>
            <a:ext cx="10154" cy="4890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3047FA1-2F3E-4BF2-91EC-2385C1FF57AF}"/>
              </a:ext>
            </a:extLst>
          </p:cNvPr>
          <p:cNvSpPr/>
          <p:nvPr/>
        </p:nvSpPr>
        <p:spPr>
          <a:xfrm>
            <a:off x="5849632" y="2626646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D8B8FD4-1FC7-4B36-9B61-4E74A7EB66DC}"/>
              </a:ext>
            </a:extLst>
          </p:cNvPr>
          <p:cNvSpPr/>
          <p:nvPr/>
        </p:nvSpPr>
        <p:spPr>
          <a:xfrm>
            <a:off x="6860372" y="3448390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7A73F8-8410-485A-9F23-3C11F0986AD1}"/>
              </a:ext>
            </a:extLst>
          </p:cNvPr>
          <p:cNvSpPr/>
          <p:nvPr/>
        </p:nvSpPr>
        <p:spPr>
          <a:xfrm>
            <a:off x="5753327" y="2092810"/>
            <a:ext cx="858602" cy="251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14AA93-C29A-4910-B68F-A6BC345581F0}"/>
              </a:ext>
            </a:extLst>
          </p:cNvPr>
          <p:cNvSpPr txBox="1"/>
          <p:nvPr/>
        </p:nvSpPr>
        <p:spPr>
          <a:xfrm>
            <a:off x="5728555" y="1512632"/>
            <a:ext cx="9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&lt;EOS&gt;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68677F-638C-4CEB-9D63-B0258CA25466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6188675" y="2940320"/>
            <a:ext cx="107" cy="39353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55CCD0-250C-4C34-83CC-B222DCF25312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H="1" flipV="1">
            <a:off x="6182628" y="2344307"/>
            <a:ext cx="6154" cy="28233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4954FF-21AB-4570-8FF0-3ACB0296705C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V="1">
            <a:off x="6182628" y="1881964"/>
            <a:ext cx="631" cy="21084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38BD57-83DA-4E98-8B1E-02FC9F8DD6EC}"/>
              </a:ext>
            </a:extLst>
          </p:cNvPr>
          <p:cNvCxnSpPr>
            <a:cxnSpLocks/>
            <a:stCxn id="70" idx="3"/>
            <a:endCxn id="75" idx="2"/>
          </p:cNvCxnSpPr>
          <p:nvPr/>
        </p:nvCxnSpPr>
        <p:spPr>
          <a:xfrm>
            <a:off x="6712526" y="3597579"/>
            <a:ext cx="147846" cy="764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2C4029-939F-4120-8A0B-507EA1B31D05}"/>
              </a:ext>
            </a:extLst>
          </p:cNvPr>
          <p:cNvSpPr txBox="1"/>
          <p:nvPr/>
        </p:nvSpPr>
        <p:spPr>
          <a:xfrm>
            <a:off x="2524287" y="3957686"/>
            <a:ext cx="43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FF1C7F-476C-4E88-8A71-B22194D3B504}"/>
              </a:ext>
            </a:extLst>
          </p:cNvPr>
          <p:cNvSpPr txBox="1"/>
          <p:nvPr/>
        </p:nvSpPr>
        <p:spPr>
          <a:xfrm>
            <a:off x="4812291" y="4019230"/>
            <a:ext cx="43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B13E53-85DC-45EF-A2AD-8FD34AF8156A}"/>
              </a:ext>
            </a:extLst>
          </p:cNvPr>
          <p:cNvSpPr txBox="1"/>
          <p:nvPr/>
        </p:nvSpPr>
        <p:spPr>
          <a:xfrm>
            <a:off x="0" y="4474798"/>
            <a:ext cx="1026115" cy="523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Embedding </a:t>
            </a:r>
          </a:p>
          <a:p>
            <a:r>
              <a:rPr lang="en-US" sz="1400" dirty="0"/>
              <a:t>Layer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A99F5D-220B-4B6A-A8FD-9F095017A5E0}"/>
              </a:ext>
            </a:extLst>
          </p:cNvPr>
          <p:cNvSpPr/>
          <p:nvPr/>
        </p:nvSpPr>
        <p:spPr>
          <a:xfrm>
            <a:off x="224029" y="3470029"/>
            <a:ext cx="678299" cy="3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EAD8796-6D0C-4685-B340-A0EE867E61AD}"/>
              </a:ext>
            </a:extLst>
          </p:cNvPr>
          <p:cNvSpPr txBox="1"/>
          <p:nvPr/>
        </p:nvSpPr>
        <p:spPr>
          <a:xfrm>
            <a:off x="-6401" y="2785073"/>
            <a:ext cx="787395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LSTM </a:t>
            </a:r>
          </a:p>
          <a:p>
            <a:r>
              <a:rPr lang="en-US" sz="1400" dirty="0"/>
              <a:t>Layer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DC0C72-4735-491C-B045-03296FC673C1}"/>
              </a:ext>
            </a:extLst>
          </p:cNvPr>
          <p:cNvSpPr txBox="1"/>
          <p:nvPr/>
        </p:nvSpPr>
        <p:spPr>
          <a:xfrm>
            <a:off x="-13373" y="1994104"/>
            <a:ext cx="1286738" cy="5232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Linear/</a:t>
            </a:r>
          </a:p>
          <a:p>
            <a:r>
              <a:rPr lang="en-US" sz="1400" dirty="0" err="1"/>
              <a:t>Softmax</a:t>
            </a:r>
            <a:r>
              <a:rPr lang="en-US" sz="1400" dirty="0"/>
              <a:t> Layer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EC863BC-FDF2-4573-8783-BE773B534A77}"/>
              </a:ext>
            </a:extLst>
          </p:cNvPr>
          <p:cNvSpPr txBox="1"/>
          <p:nvPr/>
        </p:nvSpPr>
        <p:spPr>
          <a:xfrm>
            <a:off x="282041" y="255755"/>
            <a:ext cx="277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CMU </a:t>
            </a:r>
            <a:r>
              <a:rPr lang="en-US" dirty="0" err="1"/>
              <a:t>dict</a:t>
            </a:r>
            <a:r>
              <a:rPr lang="en-US" dirty="0"/>
              <a:t>, n=133,279</a:t>
            </a:r>
          </a:p>
        </p:txBody>
      </p:sp>
    </p:spTree>
    <p:extLst>
      <p:ext uri="{BB962C8B-B14F-4D97-AF65-F5344CB8AC3E}">
        <p14:creationId xmlns:p14="http://schemas.microsoft.com/office/powerpoint/2010/main" val="13595278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1769</TotalTime>
  <Words>592</Words>
  <Application>Microsoft Office PowerPoint</Application>
  <PresentationFormat>Widescreen</PresentationFormat>
  <Paragraphs>176</Paragraphs>
  <Slides>25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Badge</vt:lpstr>
      <vt:lpstr>Aphasia Classification</vt:lpstr>
      <vt:lpstr>The Project</vt:lpstr>
      <vt:lpstr>The problem</vt:lpstr>
      <vt:lpstr>1. ARPAbet</vt:lpstr>
      <vt:lpstr>1. ARPAbet</vt:lpstr>
      <vt:lpstr>2. Aphasia</vt:lpstr>
      <vt:lpstr>2. AphasiA</vt:lpstr>
      <vt:lpstr>The Machines</vt:lpstr>
      <vt:lpstr>3. Character Embedding</vt:lpstr>
      <vt:lpstr>4. Classifier</vt:lpstr>
      <vt:lpstr>4. Classifier 2!</vt:lpstr>
      <vt:lpstr>Results and Conclusions</vt:lpstr>
      <vt:lpstr>Parallel LSTMs</vt:lpstr>
      <vt:lpstr>Sequential P+T</vt:lpstr>
      <vt:lpstr>Comparison</vt:lpstr>
      <vt:lpstr>Binary Phonological Classifier</vt:lpstr>
      <vt:lpstr>+phon PR Neo</vt:lpstr>
      <vt:lpstr>+phon Mixed</vt:lpstr>
      <vt:lpstr>+phon Formal</vt:lpstr>
      <vt:lpstr>-Phon A Neo</vt:lpstr>
      <vt:lpstr>-Phon Semantic</vt:lpstr>
      <vt:lpstr>-Phon Formal</vt:lpstr>
      <vt:lpstr>PowerPoint Presentation</vt:lpstr>
      <vt:lpstr>The Future!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Aphasia ClassiFication</dc:title>
  <dc:creator>Kendra Chalkley</dc:creator>
  <cp:lastModifiedBy>Kendra Chalkley</cp:lastModifiedBy>
  <cp:revision>38</cp:revision>
  <dcterms:created xsi:type="dcterms:W3CDTF">2019-03-17T22:05:44Z</dcterms:created>
  <dcterms:modified xsi:type="dcterms:W3CDTF">2019-03-21T01:47:00Z</dcterms:modified>
</cp:coreProperties>
</file>