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7" r:id="rId4"/>
    <p:sldId id="260" r:id="rId5"/>
    <p:sldId id="262" r:id="rId6"/>
    <p:sldId id="265" r:id="rId7"/>
    <p:sldId id="266" r:id="rId8"/>
    <p:sldId id="264" r:id="rId9"/>
    <p:sldId id="272" r:id="rId10"/>
    <p:sldId id="273" r:id="rId11"/>
    <p:sldId id="267" r:id="rId12"/>
    <p:sldId id="291" r:id="rId13"/>
    <p:sldId id="274" r:id="rId14"/>
    <p:sldId id="275" r:id="rId15"/>
    <p:sldId id="269" r:id="rId16"/>
    <p:sldId id="276" r:id="rId17"/>
    <p:sldId id="300" r:id="rId18"/>
    <p:sldId id="278" r:id="rId19"/>
    <p:sldId id="279" r:id="rId20"/>
    <p:sldId id="277" r:id="rId21"/>
    <p:sldId id="285" r:id="rId22"/>
    <p:sldId id="301" r:id="rId23"/>
    <p:sldId id="280" r:id="rId24"/>
    <p:sldId id="303" r:id="rId25"/>
    <p:sldId id="302" r:id="rId26"/>
    <p:sldId id="268" r:id="rId27"/>
    <p:sldId id="288" r:id="rId28"/>
    <p:sldId id="287" r:id="rId29"/>
    <p:sldId id="289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290" r:id="rId39"/>
    <p:sldId id="270" r:id="rId40"/>
    <p:sldId id="286" r:id="rId41"/>
    <p:sldId id="271" r:id="rId42"/>
    <p:sldId id="281" r:id="rId43"/>
    <p:sldId id="282" r:id="rId44"/>
    <p:sldId id="283" r:id="rId45"/>
    <p:sldId id="28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6" autoAdjust="0"/>
    <p:restoredTop sz="94660"/>
  </p:normalViewPr>
  <p:slideViewPr>
    <p:cSldViewPr snapToGrid="0">
      <p:cViewPr>
        <p:scale>
          <a:sx n="100" d="100"/>
          <a:sy n="100" d="100"/>
        </p:scale>
        <p:origin x="112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2FCE-5E60-4BD4-8168-201710BCADA8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DC26-7DA9-4812-BD9B-804D572CB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3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mystifying-kl-divergence-7ebe4317ee6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groups exist? Are they the ones I expected? (</a:t>
            </a:r>
            <a:r>
              <a:rPr lang="en-US" dirty="0" err="1"/>
              <a:t>ProED</a:t>
            </a:r>
            <a:r>
              <a:rPr lang="en-US" dirty="0"/>
              <a:t> and 2 v. 6 groups)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this vis? Importance of understanding NN. (under addressed outside ‘should ethics’) (save the rest for later?)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hope for this one. Dots v. crosses and orange v. blue. Hypothesis? Improved version later in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talk I’ll use this dataset…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6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vaguely normal. Sigma is small. Sigma is arbitrarily chosen in this example. In the algorithm…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3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in entropies, entropy is the expected value of log of distributions, when you subtract two logs division, discrete expectation represented as summation… copy of other slides in appendix. </a:t>
            </a:r>
            <a:r>
              <a:rPr lang="en-US" dirty="0">
                <a:hlinkClick r:id="rId3"/>
              </a:rPr>
              <a:t>https://towardsdatascience.com/demystifying-kl-divergence-7ebe4317ee68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2DC26-7DA9-4812-BD9B-804D572CB9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.Chalkle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vdmaaten.github.io/tsn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towardsdatascience.com/demystifying-kl-divergence-7ebe4317ee6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earning/an-illustrated-introduction-to-the-t-sne-algorithm" TargetMode="External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lpsych.org/" TargetMode="External"/><Relationship Id="rId2" Type="http://schemas.openxmlformats.org/officeDocument/2006/relationships/hyperlink" Target="https://doi.org/10.1177/2167702617747074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x.doi.org/10.18653/v1/W18-0603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vdmaaten.github.io/publications/papers/JMLR_2008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hyperlink" Target="https://lvdmaaten.github.io/publications/misc/Supplement_JMLR_2008.pdf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D5D9-A7B4-4A07-8E42-E1C43073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5823" y="1620109"/>
            <a:ext cx="4703811" cy="2292356"/>
          </a:xfrm>
        </p:spPr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sne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D296-B226-41EC-B8D6-F4F42FA2A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7893" y="3912465"/>
            <a:ext cx="4479673" cy="12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introduction to the algorithm  and examples of practical use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B8922-3645-4F88-8674-FB6419B1F262}"/>
              </a:ext>
            </a:extLst>
          </p:cNvPr>
          <p:cNvSpPr txBox="1">
            <a:spLocks/>
          </p:cNvSpPr>
          <p:nvPr/>
        </p:nvSpPr>
        <p:spPr>
          <a:xfrm>
            <a:off x="3217332" y="6045200"/>
            <a:ext cx="5757335" cy="1003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6"/>
                </a:solidFill>
              </a:rPr>
              <a:t>By Kendra Chalkley (kchalk)</a:t>
            </a:r>
          </a:p>
          <a:p>
            <a:r>
              <a:rPr lang="en-US" sz="16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Kd.Chalkley@gmail.com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4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250"/>
    </mc:Choice>
    <mc:Fallback>
      <p:transition spd="slow" advTm="25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C8C574C-4D63-4DC3-8F60-72DD0A3C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56" y="545296"/>
            <a:ext cx="6023810" cy="589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5397B30-C8AB-40D9-A138-E704D0C1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61" y="10970"/>
            <a:ext cx="3539794" cy="34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5D581-CE12-462B-94EF-3DBA63DB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259478" cy="1492132"/>
          </a:xfrm>
        </p:spPr>
        <p:txBody>
          <a:bodyPr/>
          <a:lstStyle/>
          <a:p>
            <a:r>
              <a:rPr lang="en-US" dirty="0"/>
              <a:t>Example Data in 2d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BE79D2-9DD7-4328-B640-ABE3D4F4AD18}"/>
              </a:ext>
            </a:extLst>
          </p:cNvPr>
          <p:cNvCxnSpPr>
            <a:cxnSpLocks/>
          </p:cNvCxnSpPr>
          <p:nvPr/>
        </p:nvCxnSpPr>
        <p:spPr>
          <a:xfrm>
            <a:off x="7739654" y="2947740"/>
            <a:ext cx="1743075" cy="552450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BFEA1-5C9E-47F9-BA26-9B7DD89CDC67}"/>
              </a:ext>
            </a:extLst>
          </p:cNvPr>
          <p:cNvCxnSpPr>
            <a:cxnSpLocks/>
          </p:cNvCxnSpPr>
          <p:nvPr/>
        </p:nvCxnSpPr>
        <p:spPr>
          <a:xfrm>
            <a:off x="5275425" y="686006"/>
            <a:ext cx="175954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F6261-6D26-4829-A4D4-1DBBF5E14A03}"/>
              </a:ext>
            </a:extLst>
          </p:cNvPr>
          <p:cNvCxnSpPr>
            <a:cxnSpLocks/>
          </p:cNvCxnSpPr>
          <p:nvPr/>
        </p:nvCxnSpPr>
        <p:spPr>
          <a:xfrm>
            <a:off x="9084992" y="356940"/>
            <a:ext cx="0" cy="1619250"/>
          </a:xfrm>
          <a:prstGeom prst="straightConnector1">
            <a:avLst/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B33A7C-D715-4A55-989E-5AC5B04119E7}"/>
              </a:ext>
            </a:extLst>
          </p:cNvPr>
          <p:cNvCxnSpPr>
            <a:cxnSpLocks/>
          </p:cNvCxnSpPr>
          <p:nvPr/>
        </p:nvCxnSpPr>
        <p:spPr>
          <a:xfrm>
            <a:off x="5275425" y="3670840"/>
            <a:ext cx="175954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98BD2-D723-48D4-B5EF-BE3A1202E54F}"/>
              </a:ext>
            </a:extLst>
          </p:cNvPr>
          <p:cNvCxnSpPr>
            <a:cxnSpLocks/>
          </p:cNvCxnSpPr>
          <p:nvPr/>
        </p:nvCxnSpPr>
        <p:spPr>
          <a:xfrm flipV="1">
            <a:off x="10119741" y="2574734"/>
            <a:ext cx="801826" cy="746012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E6645F-AF79-474B-A571-EB71F0AE251C}"/>
              </a:ext>
            </a:extLst>
          </p:cNvPr>
          <p:cNvCxnSpPr>
            <a:cxnSpLocks/>
          </p:cNvCxnSpPr>
          <p:nvPr/>
        </p:nvCxnSpPr>
        <p:spPr>
          <a:xfrm>
            <a:off x="8289565" y="3663022"/>
            <a:ext cx="175954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8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4"/>
    </mc:Choice>
    <mc:Fallback>
      <p:transition spd="slow" advTm="4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266-5020-42A4-AFFA-2478E91D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Part 1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5136-1E0D-40D4-B90D-09AB19A7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31142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"/>
    </mc:Choice>
    <mc:Fallback>
      <p:transition spd="slow" advTm="64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697-6B1C-4FC4-B571-A5F43E3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44EF4-F1A0-482A-9330-8F5E3CA52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60126"/>
            <a:ext cx="7929622" cy="47757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Calculate pairwise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Euclidean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distance between all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transform distance measures to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neighborhood probabilities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4743-1A96-46EF-BBB7-0883224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17" y="2790887"/>
            <a:ext cx="2156186" cy="764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DB4B9-F13F-4B5C-AA8C-83ED60D7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417" y="1850709"/>
            <a:ext cx="2135895" cy="6799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C48B1E-AE45-4AFD-A190-634EC37D78B3}"/>
              </a:ext>
            </a:extLst>
          </p:cNvPr>
          <p:cNvSpPr/>
          <p:nvPr/>
        </p:nvSpPr>
        <p:spPr>
          <a:xfrm>
            <a:off x="3220278" y="3925957"/>
            <a:ext cx="4266937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“The similarity of datapoint j to datapoint </a:t>
            </a:r>
            <a:r>
              <a:rPr lang="en-US" dirty="0" err="1"/>
              <a:t>i</a:t>
            </a:r>
            <a:r>
              <a:rPr lang="en-US" dirty="0"/>
              <a:t> is the conditional probability </a:t>
            </a:r>
            <a:r>
              <a:rPr lang="en-US" dirty="0" err="1"/>
              <a:t>i</a:t>
            </a:r>
            <a:r>
              <a:rPr lang="en-US" dirty="0"/>
              <a:t> would pick j as its neighbor if neighbors were picked in proportion to their probability density under a gaussian centered at </a:t>
            </a:r>
            <a:r>
              <a:rPr lang="en-US" dirty="0" err="1"/>
              <a:t>i</a:t>
            </a:r>
            <a:r>
              <a:rPr lang="en-US" dirty="0"/>
              <a:t>.”</a:t>
            </a:r>
            <a:r>
              <a:rPr lang="en-US" dirty="0">
                <a:solidFill>
                  <a:schemeClr val="accent5"/>
                </a:solidFill>
                <a:latin typeface="Gill Sans MT" panose="020B0502020104020203" pitchFamily="34" charset="0"/>
              </a:rPr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91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6"/>
    </mc:Choice>
    <mc:Fallback>
      <p:transition spd="slow" advTm="2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A6CE-3554-4CB1-879E-B7D3B4B0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4"/>
            <a:ext cx="13395305" cy="1847783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64BFF5-C983-4E87-9C6A-7028A41E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77" y="2509481"/>
            <a:ext cx="5254903" cy="379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42B6A3-BE84-46DA-8570-004804BB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6" y="1168812"/>
            <a:ext cx="2902102" cy="92389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BA4B42-081A-4865-9370-21031E2D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577" y="-49901"/>
            <a:ext cx="2778738" cy="27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63"/>
    </mc:Choice>
    <mc:Fallback>
      <p:transition spd="slow" advTm="90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D34A-07D1-40BC-BB34-45279589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492132"/>
          </a:xfrm>
        </p:spPr>
        <p:txBody>
          <a:bodyPr/>
          <a:lstStyle/>
          <a:p>
            <a:r>
              <a:rPr lang="en-US" dirty="0"/>
              <a:t>Neighborhood Probabilities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0A9ED3-47FA-426A-AA8F-5034F15F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3" y="1202085"/>
            <a:ext cx="7130295" cy="502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16CC9-955F-4F02-9218-0F9ACF67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75" y="1232480"/>
            <a:ext cx="2463716" cy="873882"/>
          </a:xfrm>
          <a:prstGeom prst="rect">
            <a:avLst/>
          </a:prstGeom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9FDECE74-3BFC-45C3-A62B-8D433663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24" y="2717820"/>
            <a:ext cx="454250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638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86"/>
    </mc:Choice>
    <mc:Fallback>
      <p:transition spd="slow" advTm="1158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697-6B1C-4FC4-B571-A5F43E3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44EF4-F1A0-482A-9330-8F5E3CA52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60126"/>
            <a:ext cx="7929622" cy="47757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Calculate pairwise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Euclidean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distance between all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transform distance measures to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neighborhood probabilities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determine the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variance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which will produce a distribution with the correct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perplexity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4743-1A96-46EF-BBB7-0883224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126" y="2469401"/>
            <a:ext cx="2156186" cy="76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F6A1D-BFB4-425A-9946-454C5AA1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579" y="4175768"/>
            <a:ext cx="1606210" cy="32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B89B4-04CC-42EA-B9C1-6ABF560E5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42247"/>
            <a:ext cx="2383100" cy="538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DB4B9-F13F-4B5C-AA8C-83ED60D77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417" y="1712033"/>
            <a:ext cx="2135895" cy="679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705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30"/>
    </mc:Choice>
    <mc:Fallback>
      <p:transition spd="slow" advTm="157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D34A-07D1-40BC-BB34-45279589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Perplexity and neighborhood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93C7-0157-4CD1-B32C-91CBDFFD4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276943" cy="2108480"/>
          </a:xfrm>
        </p:spPr>
        <p:txBody>
          <a:bodyPr>
            <a:normAutofit/>
          </a:bodyPr>
          <a:lstStyle/>
          <a:p>
            <a:r>
              <a:rPr lang="en-US" dirty="0"/>
              <a:t>Sigma varies by point, to maintain a constant perplexity.</a:t>
            </a:r>
          </a:p>
          <a:p>
            <a:endParaRPr lang="en-US" dirty="0"/>
          </a:p>
          <a:p>
            <a:r>
              <a:rPr lang="en-US" dirty="0"/>
              <a:t>Thus the perplexity hyper parameter defines neighborhood size.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0341872-4825-4C21-9968-FDC5A4D8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2" y="1294573"/>
            <a:ext cx="7253591" cy="511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9B3A476-B587-4980-8BD7-33FF6CD9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59" y="3849816"/>
            <a:ext cx="4168403" cy="29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022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80"/>
    </mc:Choice>
    <mc:Fallback>
      <p:transition spd="slow" advTm="63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697-6B1C-4FC4-B571-A5F43E3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44EF4-F1A0-482A-9330-8F5E3CA52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60126"/>
            <a:ext cx="7929622" cy="47757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Calculate pairwise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Euclidean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distance between all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transform distance measures to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neighborhood probabilities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determine the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variance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which will produce a distribution with the correct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perplexity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Perform the same calculations on randomly initialized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lower dimensional points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, but replace the gaussian distribution with a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student’s t distribution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</a:t>
            </a:r>
            <a:endParaRPr lang="en-US" sz="1600" b="0" cap="none" spc="0" dirty="0">
              <a:latin typeface="Gill Sans MT" panose="020B0502020104020203" pitchFamily="34" charset="0"/>
            </a:endParaRPr>
          </a:p>
          <a:p>
            <a:endParaRPr lang="en-US" sz="1600" spc="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4743-1A96-46EF-BBB7-0883224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71" y="2415254"/>
            <a:ext cx="2156186" cy="76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F6A1D-BFB4-425A-9946-454C5AA1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29" y="3604765"/>
            <a:ext cx="1606210" cy="32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B89B4-04CC-42EA-B9C1-6ABF560E5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271" y="3500404"/>
            <a:ext cx="2383100" cy="53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A4FFC-AA00-423E-BA81-12849A8AD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716" y="5105184"/>
            <a:ext cx="2457963" cy="614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DB4B9-F13F-4B5C-AA8C-83ED60D77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4417" y="1850709"/>
            <a:ext cx="2135895" cy="679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34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"/>
    </mc:Choice>
    <mc:Fallback>
      <p:transition spd="slow" advTm="14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E721-4C67-405B-95AD-A2058F6F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7" y="488555"/>
            <a:ext cx="12191999" cy="951136"/>
          </a:xfrm>
        </p:spPr>
        <p:txBody>
          <a:bodyPr>
            <a:normAutofit fontScale="90000"/>
          </a:bodyPr>
          <a:lstStyle/>
          <a:p>
            <a:r>
              <a:rPr lang="en-US" dirty="0"/>
              <a:t>The Crowding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8FA2-5E57-4F54-A9D8-8F7AA76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8059" y="2067129"/>
            <a:ext cx="9628757" cy="33511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cap="none" dirty="0">
                <a:solidFill>
                  <a:schemeClr val="tx1"/>
                </a:solidFill>
              </a:rPr>
              <a:t>Imagine a sphere, each point equidistant from the origin.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cap="none" dirty="0">
                <a:solidFill>
                  <a:schemeClr val="tx1"/>
                </a:solidFill>
              </a:rPr>
              <a:t>Now represent those points in 2d…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cap="none" dirty="0">
                <a:solidFill>
                  <a:schemeClr val="tx1"/>
                </a:solidFill>
              </a:rPr>
              <a:t>Notice the crowding… </a:t>
            </a:r>
          </a:p>
        </p:txBody>
      </p:sp>
    </p:spTree>
    <p:extLst>
      <p:ext uri="{BB962C8B-B14F-4D97-AF65-F5344CB8AC3E}">
        <p14:creationId xmlns:p14="http://schemas.microsoft.com/office/powerpoint/2010/main" val="33138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"/>
    </mc:Choice>
    <mc:Fallback>
      <p:transition spd="slow" advTm="18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E721-4C67-405B-95AD-A2058F6F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8" y="512059"/>
            <a:ext cx="12191999" cy="951136"/>
          </a:xfrm>
        </p:spPr>
        <p:txBody>
          <a:bodyPr>
            <a:normAutofit fontScale="90000"/>
          </a:bodyPr>
          <a:lstStyle/>
          <a:p>
            <a:r>
              <a:rPr lang="en-US" dirty="0"/>
              <a:t>The Crowding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AE9CB-3DA2-4514-95AD-4ABA9EFD2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15" t="49349" r="2204" b="6116"/>
          <a:stretch/>
        </p:blipFill>
        <p:spPr>
          <a:xfrm>
            <a:off x="1435076" y="1939242"/>
            <a:ext cx="4660924" cy="4306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6D84D-9E84-4B1F-A3A0-329980826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8" t="2283" r="52291" b="53182"/>
          <a:stretch/>
        </p:blipFill>
        <p:spPr>
          <a:xfrm>
            <a:off x="6040200" y="1940201"/>
            <a:ext cx="4659885" cy="43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9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9"/>
    </mc:Choice>
    <mc:Fallback>
      <p:transition spd="slow" advTm="4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193-2C27-47E7-B68F-2B60408E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844322" cy="1492132"/>
          </a:xfrm>
        </p:spPr>
        <p:txBody>
          <a:bodyPr/>
          <a:lstStyle/>
          <a:p>
            <a:r>
              <a:rPr lang="en-US" dirty="0"/>
              <a:t>TSNE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4146-92E6-475F-A9DA-6A57B28E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/>
          <a:lstStyle/>
          <a:p>
            <a:r>
              <a:rPr lang="en-US" dirty="0"/>
              <a:t>A method of </a:t>
            </a:r>
            <a:r>
              <a:rPr lang="en-US" b="1" dirty="0"/>
              <a:t>visualizing </a:t>
            </a:r>
          </a:p>
          <a:p>
            <a:r>
              <a:rPr lang="en-US" b="1" dirty="0"/>
              <a:t>high dimensional</a:t>
            </a:r>
            <a:r>
              <a:rPr lang="en-US" dirty="0"/>
              <a:t> numeric data</a:t>
            </a:r>
          </a:p>
          <a:p>
            <a:r>
              <a:rPr lang="en-US" dirty="0"/>
              <a:t>in </a:t>
            </a:r>
            <a:r>
              <a:rPr lang="en-US" b="1" dirty="0"/>
              <a:t>low dimensional</a:t>
            </a:r>
            <a:r>
              <a:rPr lang="en-US" dirty="0"/>
              <a:t>, plottable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2B85B-C863-431D-B630-C0E290947256}"/>
              </a:ext>
            </a:extLst>
          </p:cNvPr>
          <p:cNvSpPr txBox="1"/>
          <p:nvPr/>
        </p:nvSpPr>
        <p:spPr>
          <a:xfrm flipH="1">
            <a:off x="7755227" y="5879592"/>
            <a:ext cx="4062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</a:rPr>
              <a:t>Original t-SNE paper, supplemental material, and follow up papers available at </a:t>
            </a:r>
            <a:r>
              <a:rPr lang="en-US" sz="1400" dirty="0">
                <a:hlinkClick r:id="rId2"/>
              </a:rPr>
              <a:t>https://lvdmaaten.github.io/tsne/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9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89"/>
    </mc:Choice>
    <mc:Fallback>
      <p:transition spd="slow" advTm="280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D34A-07D1-40BC-BB34-45279589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492132"/>
          </a:xfrm>
        </p:spPr>
        <p:txBody>
          <a:bodyPr/>
          <a:lstStyle/>
          <a:p>
            <a:r>
              <a:rPr lang="en-US" dirty="0"/>
              <a:t>Low Dimensional Probabilities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28E5406-C2FE-4BC3-8AD2-CD0227E4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33" y="3634745"/>
            <a:ext cx="38195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FE1C532-4F87-417A-823A-589984C13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87" y="1229390"/>
            <a:ext cx="7257801" cy="504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A496B-0A96-4705-83B2-60E21E1BB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549" y="1370526"/>
            <a:ext cx="3690942" cy="9227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154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50"/>
    </mc:Choice>
    <mc:Fallback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BC931-A915-43D4-BCEC-FB19B543E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52"/>
          <a:stretch/>
        </p:blipFill>
        <p:spPr>
          <a:xfrm>
            <a:off x="1618545" y="4762500"/>
            <a:ext cx="9811455" cy="1055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D8212-DFDE-4E88-A238-7FB62B2FA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1" b="29008"/>
          <a:stretch/>
        </p:blipFill>
        <p:spPr>
          <a:xfrm>
            <a:off x="6096705" y="1653870"/>
            <a:ext cx="3362325" cy="2956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AEAE5-82C3-4C23-B127-3E52A7D7B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79" b="29008"/>
          <a:stretch/>
        </p:blipFill>
        <p:spPr>
          <a:xfrm>
            <a:off x="2732970" y="1653870"/>
            <a:ext cx="3220155" cy="29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5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410"/>
    </mc:Choice>
    <mc:Fallback>
      <p:transition spd="slow" advTm="1154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697-6B1C-4FC4-B571-A5F43E3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44EF4-F1A0-482A-9330-8F5E3CA52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60126"/>
            <a:ext cx="7929622" cy="47757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Calculate pairwise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Euclidean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distance between all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transform distance measures to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neighborhood probabilities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For each point, determine the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variance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which will produce a distribution with the correct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perplexity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Perform the same calculations on randomly initialized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lower dimensional points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, but replace the gaussian distribution with a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student’s t distribution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4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Iteratively update low-d values to </a:t>
            </a:r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minimize the KL divergence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 between the two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4743-1A96-46EF-BBB7-0883224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17" y="2430022"/>
            <a:ext cx="2156186" cy="76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F6A1D-BFB4-425A-9946-454C5AA1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90" y="3619989"/>
            <a:ext cx="1606210" cy="32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EB89B4-04CC-42EA-B9C1-6ABF560E5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417" y="3577797"/>
            <a:ext cx="2383100" cy="538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D1EF83-6ECF-493D-8F85-05A69FCE1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417" y="5700939"/>
            <a:ext cx="2588577" cy="605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1A4FFC-AA00-423E-BA81-12849A8AD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723" y="4380633"/>
            <a:ext cx="2457963" cy="6144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1DB4B9-F13F-4B5C-AA8C-83ED60D77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0264" y="1721552"/>
            <a:ext cx="2135895" cy="679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51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79"/>
    </mc:Choice>
    <mc:Fallback>
      <p:transition spd="slow" advTm="20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A627-31A2-44E3-9AAC-89593574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Function: </a:t>
            </a:r>
            <a:r>
              <a:rPr lang="en-US" b="1" dirty="0" err="1"/>
              <a:t>Kullback-Leibler</a:t>
            </a:r>
            <a:r>
              <a:rPr lang="en-US" dirty="0"/>
              <a:t> Divergence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57B91-F700-492A-8D9D-0D668BEC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6" y="2189804"/>
            <a:ext cx="3829050" cy="2478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FA49B-2858-4637-AEAB-85B098137F64}"/>
              </a:ext>
            </a:extLst>
          </p:cNvPr>
          <p:cNvSpPr txBox="1"/>
          <p:nvPr/>
        </p:nvSpPr>
        <p:spPr>
          <a:xfrm flipH="1">
            <a:off x="914399" y="6214005"/>
            <a:ext cx="555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Reference: </a:t>
            </a:r>
          </a:p>
          <a:p>
            <a:r>
              <a:rPr lang="en-US" sz="1400" dirty="0">
                <a:hlinkClick r:id="rId4"/>
              </a:rPr>
              <a:t>https://towardsdatascience.com/demystifying-kl-divergence-7ebe4317ee68</a:t>
            </a:r>
            <a:endParaRPr lang="en-US" sz="1400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EF4E0-24CA-44CF-990C-6D24C628B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3" y="4898176"/>
            <a:ext cx="356235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A746E-0CC1-413E-86F9-C87DB85EF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412" y="5117251"/>
            <a:ext cx="328612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D3BF1-BA30-4681-80CC-BA7487556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2541" y="5336326"/>
            <a:ext cx="2209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7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7"/>
    </mc:Choice>
    <mc:Fallback>
      <p:transition spd="slow" advTm="3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F697-6B1C-4FC4-B571-A5F43E3E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Neighborhood Embedding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544EF4-F1A0-482A-9330-8F5E3CA527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51678" y="1860126"/>
            <a:ext cx="7929622" cy="47757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cap="none" spc="0" dirty="0">
                <a:solidFill>
                  <a:schemeClr val="tx2"/>
                </a:solidFill>
                <a:latin typeface="Gill Sans MT" panose="020B0502020104020203" pitchFamily="34" charset="0"/>
              </a:rPr>
              <a:t>In both high and low dimensions… </a:t>
            </a:r>
          </a:p>
          <a:p>
            <a:endParaRPr lang="en-US" sz="1600" b="0" cap="none" spc="0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Calculate 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Euclidean distance </a:t>
            </a: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between all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Transform distance measures to 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neighborhood probabilities</a:t>
            </a: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Gill Sans MT" panose="020B0502020104020203" pitchFamily="34" charset="0"/>
              </a:rPr>
              <a:t>In high-d using the </a:t>
            </a:r>
            <a:r>
              <a:rPr lang="en-US" sz="1600" b="0" cap="none" dirty="0">
                <a:solidFill>
                  <a:schemeClr val="accent4"/>
                </a:solidFill>
                <a:latin typeface="Gill Sans MT" panose="020B0502020104020203" pitchFamily="34" charset="0"/>
              </a:rPr>
              <a:t>variance</a:t>
            </a:r>
            <a:r>
              <a:rPr lang="en-US" sz="1600" b="0" cap="none" dirty="0">
                <a:solidFill>
                  <a:schemeClr val="accent2"/>
                </a:solidFill>
                <a:latin typeface="Gill Sans MT" panose="020B0502020104020203" pitchFamily="34" charset="0"/>
              </a:rPr>
              <a:t> which will produce a </a:t>
            </a:r>
            <a:r>
              <a:rPr lang="en-US" sz="1600" b="0" cap="none" dirty="0">
                <a:solidFill>
                  <a:schemeClr val="accent4"/>
                </a:solidFill>
                <a:latin typeface="Gill Sans MT" panose="020B0502020104020203" pitchFamily="34" charset="0"/>
              </a:rPr>
              <a:t>gaussian</a:t>
            </a:r>
            <a:r>
              <a:rPr lang="en-US" sz="1600" b="0" cap="none" dirty="0">
                <a:solidFill>
                  <a:schemeClr val="accent2"/>
                </a:solidFill>
                <a:latin typeface="Gill Sans MT" panose="020B0502020104020203" pitchFamily="34" charset="0"/>
              </a:rPr>
              <a:t> distribution with the correct </a:t>
            </a:r>
            <a:r>
              <a:rPr lang="en-US" sz="1600" b="0" cap="none" dirty="0">
                <a:solidFill>
                  <a:schemeClr val="accent4"/>
                </a:solidFill>
                <a:latin typeface="Gill Sans MT" panose="020B0502020104020203" pitchFamily="34" charset="0"/>
              </a:rPr>
              <a:t>perplexity</a:t>
            </a:r>
            <a:r>
              <a:rPr lang="en-US" sz="1600" b="0" cap="none" dirty="0">
                <a:solidFill>
                  <a:schemeClr val="accent2"/>
                </a:solidFill>
                <a:latin typeface="Gill Sans MT" panose="020B0502020104020203" pitchFamily="34" charset="0"/>
              </a:rPr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Gill Sans MT" panose="020B0502020104020203" pitchFamily="34" charset="0"/>
              </a:rPr>
              <a:t>In low-d using a student’s T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0" cap="none" spc="0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Iteratively update low-d values to minimize the </a:t>
            </a:r>
            <a:r>
              <a:rPr lang="en-US" sz="1600" b="0" cap="none" spc="0" dirty="0">
                <a:solidFill>
                  <a:schemeClr val="accent4"/>
                </a:solidFill>
                <a:latin typeface="Gill Sans MT" panose="020B0502020104020203" pitchFamily="34" charset="0"/>
              </a:rPr>
              <a:t>KL divergence </a:t>
            </a:r>
            <a:r>
              <a:rPr lang="en-US" sz="1600" b="0" cap="none" spc="0" dirty="0">
                <a:solidFill>
                  <a:schemeClr val="accent2"/>
                </a:solidFill>
                <a:latin typeface="Gill Sans MT" panose="020B0502020104020203" pitchFamily="34" charset="0"/>
              </a:rPr>
              <a:t>between the two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cap="none" dirty="0">
              <a:solidFill>
                <a:schemeClr val="accent2"/>
              </a:solidFill>
              <a:latin typeface="Gill Sans MT" panose="020B0502020104020203" pitchFamily="34" charset="0"/>
            </a:endParaRPr>
          </a:p>
          <a:p>
            <a:endParaRPr lang="en-US" sz="1600" b="0" cap="none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47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79"/>
    </mc:Choice>
    <mc:Fallback>
      <p:transition spd="slow" advTm="2047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0BBEE-6342-461C-9C49-E14D62EB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7650"/>
            <a:ext cx="6096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0C437-8FBE-4E77-B93B-3F2B4DE24AC5}"/>
              </a:ext>
            </a:extLst>
          </p:cNvPr>
          <p:cNvSpPr txBox="1"/>
          <p:nvPr/>
        </p:nvSpPr>
        <p:spPr>
          <a:xfrm flipH="1">
            <a:off x="5410199" y="6214005"/>
            <a:ext cx="640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/>
                </a:solidFill>
              </a:rPr>
              <a:t>Gif from a great t-</a:t>
            </a:r>
            <a:r>
              <a:rPr lang="en-US" sz="1400" dirty="0" err="1">
                <a:solidFill>
                  <a:schemeClr val="accent6"/>
                </a:solidFill>
              </a:rPr>
              <a:t>sne</a:t>
            </a:r>
            <a:r>
              <a:rPr lang="en-US" sz="1400" dirty="0">
                <a:solidFill>
                  <a:schemeClr val="accent6"/>
                </a:solidFill>
              </a:rPr>
              <a:t> explanation: </a:t>
            </a:r>
          </a:p>
          <a:p>
            <a:pPr algn="r"/>
            <a:r>
              <a:rPr lang="en-US" sz="1400" dirty="0">
                <a:hlinkClick r:id="rId3"/>
              </a:rPr>
              <a:t>https://www.oreilly.com/learning/an-illustrated-introduction-to-the-t-sne-algorithm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5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89"/>
    </mc:Choice>
    <mc:Fallback>
      <p:transition spd="slow" advTm="4648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266-5020-42A4-AFFA-2478E91D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Part 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5136-1E0D-40D4-B90D-09AB19A7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1754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54"/>
    </mc:Choice>
    <mc:Fallback>
      <p:transition spd="slow" advTm="915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A40-9206-44A7-87E4-35785B83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20" y="526763"/>
            <a:ext cx="10178322" cy="1492132"/>
          </a:xfrm>
        </p:spPr>
        <p:txBody>
          <a:bodyPr/>
          <a:lstStyle/>
          <a:p>
            <a:r>
              <a:rPr lang="en-US" dirty="0"/>
              <a:t>Random Example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C4A858-AEF7-474C-B156-E87981DE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432" y="1272829"/>
            <a:ext cx="6080565" cy="568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F240F3C-D8C2-44AE-9B2D-6F343BB0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19" y="1272829"/>
            <a:ext cx="3897725" cy="380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0"/>
    </mc:Choice>
    <mc:Fallback>
      <p:transition spd="slow" advTm="197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A40-9206-44A7-87E4-35785B83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20" y="382384"/>
            <a:ext cx="10178322" cy="1492132"/>
          </a:xfrm>
        </p:spPr>
        <p:txBody>
          <a:bodyPr/>
          <a:lstStyle/>
          <a:p>
            <a:r>
              <a:rPr lang="en-US" dirty="0"/>
              <a:t>Random Example Data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8CC533-1E58-4D12-904F-59ECE627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6" y="1044032"/>
            <a:ext cx="38766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A599459-AC54-4159-95C0-9EEBDB81A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4" y="1247210"/>
            <a:ext cx="3781425" cy="37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366DC8D-C5A1-41D0-B879-F61C5021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10" y="2127793"/>
            <a:ext cx="38290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5AEC6F4-154B-499D-89D1-25654342A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81" y="2887119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82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42"/>
    </mc:Choice>
    <mc:Fallback>
      <p:transition spd="slow" advTm="39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A40-9206-44A7-87E4-35785B83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20" y="302172"/>
            <a:ext cx="2839059" cy="2585405"/>
          </a:xfrm>
        </p:spPr>
        <p:txBody>
          <a:bodyPr/>
          <a:lstStyle/>
          <a:p>
            <a:r>
              <a:rPr lang="en-US" dirty="0"/>
              <a:t>Random Example Data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391C8D65-C5FE-4190-B7F1-BFFE28E1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067" y="0"/>
            <a:ext cx="7156600" cy="68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0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338"/>
    </mc:Choice>
    <mc:Fallback>
      <p:transition spd="slow" advTm="343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23D-50FA-41B3-A513-33C47D5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58" y="391886"/>
            <a:ext cx="8229600" cy="834189"/>
          </a:xfrm>
        </p:spPr>
        <p:txBody>
          <a:bodyPr>
            <a:noAutofit/>
          </a:bodyPr>
          <a:lstStyle/>
          <a:p>
            <a:r>
              <a:rPr lang="en-US" sz="6600" dirty="0"/>
              <a:t>TSNE Talk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895C4-845C-488A-BC56-5D864666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0793" y="2082325"/>
            <a:ext cx="3268112" cy="503082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chemeClr val="accent3"/>
                </a:solidFill>
              </a:rPr>
              <a:t>Visualize</a:t>
            </a:r>
            <a:r>
              <a:rPr lang="en-US" dirty="0"/>
              <a:t>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93AD6C1-9E80-4E38-BA0F-B6D0657C0689}"/>
              </a:ext>
            </a:extLst>
          </p:cNvPr>
          <p:cNvSpPr txBox="1">
            <a:spLocks/>
          </p:cNvSpPr>
          <p:nvPr/>
        </p:nvSpPr>
        <p:spPr>
          <a:xfrm>
            <a:off x="721149" y="3856439"/>
            <a:ext cx="4102303" cy="5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Algorithm</a:t>
            </a:r>
            <a:r>
              <a:rPr lang="en-US" dirty="0"/>
              <a:t> Details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2B063B-7249-463E-8D72-0538E00EB5E6}"/>
              </a:ext>
            </a:extLst>
          </p:cNvPr>
          <p:cNvSpPr txBox="1">
            <a:spLocks/>
          </p:cNvSpPr>
          <p:nvPr/>
        </p:nvSpPr>
        <p:spPr>
          <a:xfrm>
            <a:off x="6789074" y="2108952"/>
            <a:ext cx="2690597" cy="5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</a:t>
            </a:r>
            <a:r>
              <a:rPr lang="en-US" dirty="0">
                <a:solidFill>
                  <a:schemeClr val="accent3"/>
                </a:solidFill>
              </a:rPr>
              <a:t>data</a:t>
            </a:r>
            <a:r>
              <a:rPr lang="en-US" dirty="0"/>
              <a:t>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50EA36-32BE-471E-A196-A4DB3A4BF2A5}"/>
              </a:ext>
            </a:extLst>
          </p:cNvPr>
          <p:cNvSpPr txBox="1">
            <a:spLocks/>
          </p:cNvSpPr>
          <p:nvPr/>
        </p:nvSpPr>
        <p:spPr>
          <a:xfrm>
            <a:off x="3840068" y="3215671"/>
            <a:ext cx="5095644" cy="5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How Does it work?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364BC6-2974-4CA0-9A04-A6F3E621969B}"/>
              </a:ext>
            </a:extLst>
          </p:cNvPr>
          <p:cNvSpPr txBox="1">
            <a:spLocks/>
          </p:cNvSpPr>
          <p:nvPr/>
        </p:nvSpPr>
        <p:spPr>
          <a:xfrm>
            <a:off x="8255183" y="3856439"/>
            <a:ext cx="3492058" cy="50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</a:t>
            </a:r>
            <a:r>
              <a:rPr lang="en-US" dirty="0">
                <a:solidFill>
                  <a:schemeClr val="accent3"/>
                </a:solidFill>
              </a:rPr>
              <a:t>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1F477D-FC01-42F7-926A-930879CB37B7}"/>
              </a:ext>
            </a:extLst>
          </p:cNvPr>
          <p:cNvSpPr txBox="1">
            <a:spLocks/>
          </p:cNvSpPr>
          <p:nvPr/>
        </p:nvSpPr>
        <p:spPr>
          <a:xfrm>
            <a:off x="4481250" y="1333242"/>
            <a:ext cx="3538591" cy="503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Motivations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63389FE-E971-468C-81E3-CB3C4DC94A80}"/>
              </a:ext>
            </a:extLst>
          </p:cNvPr>
          <p:cNvSpPr txBox="1">
            <a:spLocks/>
          </p:cNvSpPr>
          <p:nvPr/>
        </p:nvSpPr>
        <p:spPr>
          <a:xfrm>
            <a:off x="7298236" y="4328593"/>
            <a:ext cx="4362870" cy="186377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/>
                </a:solidFill>
              </a:rPr>
              <a:t>Images </a:t>
            </a:r>
            <a:r>
              <a:rPr lang="en-US" sz="1600" dirty="0"/>
              <a:t>MNIST, COIL-20</a:t>
            </a:r>
            <a:endParaRPr lang="en-US" sz="1600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Word and Character </a:t>
            </a:r>
            <a:r>
              <a:rPr lang="en-US" sz="1600" dirty="0">
                <a:solidFill>
                  <a:schemeClr val="accent5"/>
                </a:solidFill>
              </a:rPr>
              <a:t>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Classification </a:t>
            </a:r>
            <a:r>
              <a:rPr lang="en-US" sz="1600" dirty="0">
                <a:solidFill>
                  <a:schemeClr val="accent5"/>
                </a:solidFill>
              </a:rPr>
              <a:t>errors</a:t>
            </a:r>
            <a:r>
              <a:rPr lang="en-US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Language </a:t>
            </a:r>
            <a:r>
              <a:rPr lang="en-US" sz="1600" dirty="0">
                <a:solidFill>
                  <a:schemeClr val="accent5"/>
                </a:solidFill>
              </a:rPr>
              <a:t>Data Exploration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9F34-0100-451B-83E4-5FB9E2F45D18}"/>
              </a:ext>
            </a:extLst>
          </p:cNvPr>
          <p:cNvSpPr txBox="1">
            <a:spLocks/>
          </p:cNvSpPr>
          <p:nvPr/>
        </p:nvSpPr>
        <p:spPr>
          <a:xfrm>
            <a:off x="721149" y="4328593"/>
            <a:ext cx="4362871" cy="1863779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Euclidean </a:t>
            </a:r>
            <a:r>
              <a:rPr lang="en-US" sz="1600" dirty="0">
                <a:solidFill>
                  <a:schemeClr val="accent5"/>
                </a:solidFill>
              </a:rPr>
              <a:t>Distance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Neighborhood </a:t>
            </a:r>
            <a:r>
              <a:rPr lang="en-US" sz="1600" dirty="0">
                <a:solidFill>
                  <a:schemeClr val="accent5"/>
                </a:solidFill>
              </a:rPr>
              <a:t>Probabilities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Perplexity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Student’s </a:t>
            </a:r>
            <a:r>
              <a:rPr lang="en-US" sz="1600" dirty="0">
                <a:solidFill>
                  <a:schemeClr val="accent5"/>
                </a:solidFill>
              </a:rPr>
              <a:t>T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KL </a:t>
            </a:r>
            <a:r>
              <a:rPr lang="en-US" sz="1600" dirty="0">
                <a:solidFill>
                  <a:schemeClr val="accent5"/>
                </a:solidFill>
              </a:rPr>
              <a:t>Divergence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91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245"/>
    </mc:Choice>
    <mc:Fallback>
      <p:transition spd="slow" advTm="1222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ADBC-A642-465F-8B0C-25D74060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Embeddings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472404-67E2-4A5C-8D6C-A7F1AC29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7" y="1104900"/>
            <a:ext cx="59150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8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"/>
    </mc:Choice>
    <mc:Fallback>
      <p:transition spd="slow" advTm="470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266-5020-42A4-AFFA-2478E91D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5136-1E0D-40D4-B90D-09AB19A7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15"/>
    </mc:Choice>
    <mc:Fallback>
      <p:transition spd="slow" advTm="1031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92590-5E9A-4CB1-BA6D-768C829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is a Website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123CB-5297-4D29-9268-922905C8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Forums are called subreddits or /r/’s</a:t>
            </a:r>
          </a:p>
          <a:p>
            <a:r>
              <a:rPr lang="en-US" dirty="0"/>
              <a:t>Posts are called ‘submissions’ and replies are called ‘comments’</a:t>
            </a:r>
          </a:p>
          <a:p>
            <a:r>
              <a:rPr lang="en-US" dirty="0"/>
              <a:t>Many submissions are external links, some are ‘</a:t>
            </a:r>
            <a:r>
              <a:rPr lang="en-US" dirty="0" err="1"/>
              <a:t>self_text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This project analyzed text from self posts which contained at least 100 words and were posted 1/2012 – 11/2017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7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395"/>
    </mc:Choice>
    <mc:Fallback>
      <p:transition spd="slow" advTm="6539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62E6C-9E17-4324-83E7-F9B5E4F4007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Pushshift.io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388BB8-CC9C-4E74-83FF-EC5231F9262A}"/>
              </a:ext>
            </a:extLst>
          </p:cNvPr>
          <p:cNvSpPr txBox="1">
            <a:spLocks/>
          </p:cNvSpPr>
          <p:nvPr/>
        </p:nvSpPr>
        <p:spPr>
          <a:xfrm>
            <a:off x="964426" y="1445702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complete history of reddit posts is available 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files.pushshift.io/reddit</a:t>
            </a:r>
          </a:p>
          <a:p>
            <a:pPr lvl="4"/>
            <a:r>
              <a:rPr lang="en-US"/>
              <a:t>It’s a neat site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8D7DD-F57D-4B87-8B8C-870A06381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8" r="18860" b="75188"/>
          <a:stretch/>
        </p:blipFill>
        <p:spPr>
          <a:xfrm>
            <a:off x="894114" y="2793764"/>
            <a:ext cx="3861738" cy="1186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3ECE1-6D88-4B43-AE13-39F2AD664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07" b="65933"/>
          <a:stretch/>
        </p:blipFill>
        <p:spPr>
          <a:xfrm>
            <a:off x="894114" y="2910035"/>
            <a:ext cx="3861738" cy="1572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27CA5-C640-40A4-B3B2-AD3DE0F9A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4344" r="20973"/>
          <a:stretch/>
        </p:blipFill>
        <p:spPr>
          <a:xfrm>
            <a:off x="1039726" y="3828409"/>
            <a:ext cx="5042293" cy="2392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F282B-014F-42D1-9627-10B5F6B52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048" y="274298"/>
            <a:ext cx="5122808" cy="4224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5D74C-3B94-4C6A-BF50-086A42CAB0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133"/>
          <a:stretch/>
        </p:blipFill>
        <p:spPr>
          <a:xfrm>
            <a:off x="6985577" y="3452600"/>
            <a:ext cx="4971531" cy="3027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511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77"/>
    </mc:Choice>
    <mc:Fallback>
      <p:transition spd="slow" advTm="56977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919B-D5C3-4923-825E-B6370ED3C5E4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Social Science of Web Postings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EEB9-F304-496B-ACA3-A40A3561FAC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Subreddit composition and language is of interest to social scientists</a:t>
            </a:r>
          </a:p>
          <a:p>
            <a:pPr lvl="1"/>
            <a:r>
              <a:rPr lang="en-US"/>
              <a:t> In an Absolutist State DOI: </a:t>
            </a:r>
            <a:r>
              <a:rPr lang="en-US" u="sng">
                <a:hlinkClick r:id="rId2"/>
              </a:rPr>
              <a:t>10.1177/2167702617747074</a:t>
            </a:r>
            <a:endParaRPr lang="en-US" u="sng"/>
          </a:p>
          <a:p>
            <a:pPr lvl="1"/>
            <a:r>
              <a:rPr lang="en-US"/>
              <a:t>CL Psych:  </a:t>
            </a:r>
            <a:r>
              <a:rPr lang="en-US">
                <a:hlinkClick r:id="rId3"/>
              </a:rPr>
              <a:t>http://clpsych.org/</a:t>
            </a:r>
            <a:r>
              <a:rPr lang="en-US"/>
              <a:t> </a:t>
            </a:r>
          </a:p>
          <a:p>
            <a:pPr lvl="1"/>
            <a:r>
              <a:rPr lang="en-US"/>
              <a:t>Expert, Crowdsourced, and Machine Assessment of Suicide Risk via Online Postings DOI: </a:t>
            </a:r>
            <a:r>
              <a:rPr lang="en-US">
                <a:hlinkClick r:id="rId4"/>
              </a:rPr>
              <a:t>10.18653/v1/W18-0603</a:t>
            </a:r>
            <a:endParaRPr lang="en-US" u="sng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8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138"/>
    </mc:Choice>
    <mc:Fallback>
      <p:transition spd="slow" advTm="13413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31D3-A11F-4E46-A78C-2C208175C15B}"/>
              </a:ext>
            </a:extLst>
          </p:cNvPr>
          <p:cNvSpPr txBox="1">
            <a:spLocks/>
          </p:cNvSpPr>
          <p:nvPr/>
        </p:nvSpPr>
        <p:spPr>
          <a:xfrm>
            <a:off x="1078030" y="188843"/>
            <a:ext cx="10096902" cy="1676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Subreddit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05EF-3F70-4A06-B379-2F091EFC2AB5}"/>
              </a:ext>
            </a:extLst>
          </p:cNvPr>
          <p:cNvSpPr txBox="1">
            <a:spLocks/>
          </p:cNvSpPr>
          <p:nvPr/>
        </p:nvSpPr>
        <p:spPr>
          <a:xfrm>
            <a:off x="1571625" y="1468073"/>
            <a:ext cx="9932987" cy="520108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US" b="1" dirty="0"/>
              <a:t>gaming</a:t>
            </a:r>
            <a:r>
              <a:rPr lang="en-US" dirty="0"/>
              <a:t>:  </a:t>
            </a:r>
            <a:r>
              <a:rPr lang="en-US" dirty="0" err="1"/>
              <a:t>leagueoflegends</a:t>
            </a:r>
            <a:r>
              <a:rPr lang="en-US" dirty="0"/>
              <a:t>, gaming, </a:t>
            </a:r>
            <a:r>
              <a:rPr lang="en-US" dirty="0" err="1"/>
              <a:t>DestinyTheGame</a:t>
            </a:r>
            <a:r>
              <a:rPr lang="en-US" dirty="0"/>
              <a:t>, DotA2, </a:t>
            </a:r>
            <a:r>
              <a:rPr lang="en-US" dirty="0" err="1"/>
              <a:t>ContestofChampions</a:t>
            </a:r>
            <a:r>
              <a:rPr lang="en-US" dirty="0"/>
              <a:t>, </a:t>
            </a:r>
            <a:r>
              <a:rPr lang="en-US" dirty="0" err="1"/>
              <a:t>StarWarsBattlefront</a:t>
            </a:r>
            <a:r>
              <a:rPr lang="en-US" dirty="0"/>
              <a:t>, Overwatch, WWII, hearthstone, wow, </a:t>
            </a:r>
            <a:r>
              <a:rPr lang="en-US" dirty="0" err="1"/>
              <a:t>heroesofthestorm</a:t>
            </a:r>
            <a:r>
              <a:rPr lang="en-US" dirty="0"/>
              <a:t>, destiny2, darksouls3, fallout</a:t>
            </a:r>
          </a:p>
          <a:p>
            <a:pPr>
              <a:spcBef>
                <a:spcPts val="2400"/>
              </a:spcBef>
            </a:pPr>
            <a:r>
              <a:rPr lang="en-US" b="1" dirty="0" err="1"/>
              <a:t>mental_health</a:t>
            </a:r>
            <a:r>
              <a:rPr lang="en-US" dirty="0"/>
              <a:t>: </a:t>
            </a:r>
            <a:r>
              <a:rPr lang="en-US" dirty="0" err="1"/>
              <a:t>SuicideWatch</a:t>
            </a:r>
            <a:r>
              <a:rPr lang="en-US" dirty="0"/>
              <a:t>, depression, OCD, </a:t>
            </a:r>
            <a:r>
              <a:rPr lang="en-US" dirty="0" err="1"/>
              <a:t>dpdr</a:t>
            </a:r>
            <a:r>
              <a:rPr lang="en-US" dirty="0"/>
              <a:t>, </a:t>
            </a:r>
            <a:r>
              <a:rPr lang="en-US" dirty="0" err="1"/>
              <a:t>proED</a:t>
            </a:r>
            <a:r>
              <a:rPr lang="en-US" dirty="0"/>
              <a:t>, Anxiety, BPD, </a:t>
            </a:r>
            <a:r>
              <a:rPr lang="en-US" dirty="0" err="1"/>
              <a:t>socialanxiety</a:t>
            </a:r>
            <a:r>
              <a:rPr lang="en-US" dirty="0"/>
              <a:t>, </a:t>
            </a:r>
            <a:r>
              <a:rPr lang="en-US" dirty="0" err="1"/>
              <a:t>mentalhealth</a:t>
            </a:r>
            <a:r>
              <a:rPr lang="en-US" dirty="0"/>
              <a:t>, ADHD, bipolar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computers</a:t>
            </a:r>
            <a:r>
              <a:rPr lang="en-US" dirty="0"/>
              <a:t>: </a:t>
            </a:r>
            <a:r>
              <a:rPr lang="en-US" dirty="0" err="1"/>
              <a:t>buildapc</a:t>
            </a:r>
            <a:r>
              <a:rPr lang="en-US" dirty="0"/>
              <a:t>, </a:t>
            </a:r>
            <a:r>
              <a:rPr lang="en-US" dirty="0" err="1"/>
              <a:t>techsupport</a:t>
            </a:r>
            <a:r>
              <a:rPr lang="en-US" dirty="0"/>
              <a:t>, </a:t>
            </a:r>
            <a:r>
              <a:rPr lang="en-US" dirty="0" err="1"/>
              <a:t>buildapcforme</a:t>
            </a:r>
            <a:r>
              <a:rPr lang="en-US" dirty="0"/>
              <a:t>, hacker, </a:t>
            </a:r>
            <a:r>
              <a:rPr lang="en-US" dirty="0" err="1"/>
              <a:t>SuggestALaptop</a:t>
            </a:r>
            <a:r>
              <a:rPr lang="en-US" dirty="0"/>
              <a:t>, </a:t>
            </a:r>
            <a:r>
              <a:rPr lang="en-US" dirty="0" err="1"/>
              <a:t>hardwareswap</a:t>
            </a:r>
            <a:r>
              <a:rPr lang="en-US" dirty="0"/>
              <a:t>, laptops, computers, </a:t>
            </a:r>
            <a:r>
              <a:rPr lang="en-US" dirty="0" err="1"/>
              <a:t>pcmasterrace</a:t>
            </a:r>
            <a:r>
              <a:rPr lang="en-US" dirty="0"/>
              <a:t>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relationships</a:t>
            </a:r>
            <a:r>
              <a:rPr lang="en-US" dirty="0"/>
              <a:t>: relationships, </a:t>
            </a:r>
            <a:r>
              <a:rPr lang="en-US" dirty="0" err="1"/>
              <a:t>relationship_advice</a:t>
            </a:r>
            <a:r>
              <a:rPr lang="en-US" dirty="0"/>
              <a:t>, breakups, </a:t>
            </a:r>
            <a:r>
              <a:rPr lang="en-US" dirty="0" err="1"/>
              <a:t>dating_advice</a:t>
            </a:r>
            <a:r>
              <a:rPr lang="en-US" dirty="0"/>
              <a:t>, </a:t>
            </a:r>
            <a:r>
              <a:rPr lang="en-US" dirty="0" err="1"/>
              <a:t>LongDistance</a:t>
            </a:r>
            <a:r>
              <a:rPr lang="en-US" dirty="0"/>
              <a:t>, polyamory, </a:t>
            </a:r>
            <a:r>
              <a:rPr lang="en-US" dirty="0" err="1"/>
              <a:t>wemetonline</a:t>
            </a:r>
            <a:r>
              <a:rPr lang="en-US" dirty="0"/>
              <a:t>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drugs</a:t>
            </a:r>
            <a:r>
              <a:rPr lang="en-US" dirty="0"/>
              <a:t>: MDMA, Drugs, trees, opiates, LSD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general</a:t>
            </a:r>
            <a:r>
              <a:rPr lang="en-US" dirty="0"/>
              <a:t>:  </a:t>
            </a:r>
            <a:r>
              <a:rPr lang="en-US" dirty="0" err="1"/>
              <a:t>tifu</a:t>
            </a:r>
            <a:r>
              <a:rPr lang="en-US" dirty="0"/>
              <a:t>, r4r, </a:t>
            </a:r>
            <a:r>
              <a:rPr lang="en-US" dirty="0" err="1"/>
              <a:t>AskReddit</a:t>
            </a:r>
            <a:r>
              <a:rPr lang="en-US" dirty="0"/>
              <a:t>, reddit.com, </a:t>
            </a:r>
            <a:r>
              <a:rPr lang="en-US" dirty="0" err="1"/>
              <a:t>tipofmytongue</a:t>
            </a:r>
            <a:r>
              <a:rPr lang="en-US" dirty="0"/>
              <a:t>, Life, Advice, jobs, teenagers, </a:t>
            </a:r>
            <a:r>
              <a:rPr lang="en-US" dirty="0" err="1"/>
              <a:t>HomeImprovement</a:t>
            </a:r>
            <a:r>
              <a:rPr lang="en-US" dirty="0"/>
              <a:t>, </a:t>
            </a:r>
            <a:r>
              <a:rPr lang="en-US" dirty="0" err="1"/>
              <a:t>redditinreddit</a:t>
            </a:r>
            <a:r>
              <a:rPr lang="en-US" dirty="0"/>
              <a:t>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sports</a:t>
            </a:r>
            <a:r>
              <a:rPr lang="en-US" dirty="0"/>
              <a:t>: FIFA, </a:t>
            </a:r>
            <a:r>
              <a:rPr lang="en-US" dirty="0" err="1"/>
              <a:t>nba</a:t>
            </a:r>
            <a:r>
              <a:rPr lang="en-US" dirty="0"/>
              <a:t>, hockey, </a:t>
            </a:r>
            <a:r>
              <a:rPr lang="en-US" dirty="0" err="1"/>
              <a:t>nfl</a:t>
            </a:r>
            <a:r>
              <a:rPr lang="en-US" dirty="0"/>
              <a:t>, </a:t>
            </a:r>
            <a:r>
              <a:rPr lang="en-US" dirty="0" err="1"/>
              <a:t>mls</a:t>
            </a:r>
            <a:r>
              <a:rPr lang="en-US" dirty="0"/>
              <a:t>, baseball </a:t>
            </a:r>
          </a:p>
          <a:p>
            <a:pPr>
              <a:spcBef>
                <a:spcPts val="2400"/>
              </a:spcBef>
            </a:pPr>
            <a:r>
              <a:rPr lang="en-US" b="1" dirty="0"/>
              <a:t>media</a:t>
            </a:r>
            <a:r>
              <a:rPr lang="en-US" dirty="0"/>
              <a:t>: </a:t>
            </a:r>
            <a:r>
              <a:rPr lang="en-US" dirty="0" err="1"/>
              <a:t>BokuNoHeroAcademia</a:t>
            </a:r>
            <a:r>
              <a:rPr lang="en-US" dirty="0"/>
              <a:t>, anime, movies, </a:t>
            </a:r>
            <a:r>
              <a:rPr lang="en-US" dirty="0" err="1"/>
              <a:t>StrangerThings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7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34"/>
    </mc:Choice>
    <mc:Fallback>
      <p:transition spd="slow" advTm="59834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F03EB-1FF6-41C8-A6C4-5E182927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4A5C3-1671-413C-9C4F-803D91C3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462267" cy="3593591"/>
          </a:xfrm>
        </p:spPr>
        <p:txBody>
          <a:bodyPr numCol="3">
            <a:normAutofit fontScale="85000" lnSpcReduction="20000"/>
          </a:bodyPr>
          <a:lstStyle/>
          <a:p>
            <a:r>
              <a:rPr lang="en-US" dirty="0"/>
              <a:t>absolutist	</a:t>
            </a:r>
          </a:p>
          <a:p>
            <a:r>
              <a:rPr lang="en-US" dirty="0"/>
              <a:t>functional	</a:t>
            </a:r>
          </a:p>
          <a:p>
            <a:r>
              <a:rPr lang="en-US" dirty="0"/>
              <a:t>pronoun	</a:t>
            </a:r>
          </a:p>
          <a:p>
            <a:r>
              <a:rPr lang="en-US" dirty="0"/>
              <a:t>verb	</a:t>
            </a:r>
          </a:p>
          <a:p>
            <a:r>
              <a:rPr lang="en-US" dirty="0"/>
              <a:t>past	</a:t>
            </a:r>
          </a:p>
          <a:p>
            <a:r>
              <a:rPr lang="en-US" dirty="0"/>
              <a:t>present	</a:t>
            </a:r>
          </a:p>
          <a:p>
            <a:r>
              <a:rPr lang="en-US" dirty="0"/>
              <a:t>future	</a:t>
            </a:r>
          </a:p>
          <a:p>
            <a:r>
              <a:rPr lang="en-US" dirty="0"/>
              <a:t>negate</a:t>
            </a:r>
          </a:p>
          <a:p>
            <a:r>
              <a:rPr lang="en-US" dirty="0"/>
              <a:t>number	</a:t>
            </a:r>
          </a:p>
          <a:p>
            <a:r>
              <a:rPr lang="en-US" dirty="0"/>
              <a:t>swear	</a:t>
            </a:r>
          </a:p>
          <a:p>
            <a:r>
              <a:rPr lang="en-US" dirty="0"/>
              <a:t>social	</a:t>
            </a:r>
          </a:p>
          <a:p>
            <a:r>
              <a:rPr lang="en-US" dirty="0"/>
              <a:t>family	</a:t>
            </a:r>
          </a:p>
          <a:p>
            <a:r>
              <a:rPr lang="en-US" dirty="0"/>
              <a:t>positive emotion</a:t>
            </a:r>
          </a:p>
          <a:p>
            <a:r>
              <a:rPr lang="en-US" dirty="0"/>
              <a:t>negative emotion</a:t>
            </a:r>
          </a:p>
          <a:p>
            <a:r>
              <a:rPr lang="en-US" dirty="0"/>
              <a:t>anger	</a:t>
            </a:r>
          </a:p>
          <a:p>
            <a:r>
              <a:rPr lang="en-US" dirty="0"/>
              <a:t>sad	</a:t>
            </a:r>
          </a:p>
          <a:p>
            <a:r>
              <a:rPr lang="en-US" dirty="0"/>
              <a:t>tentative	</a:t>
            </a:r>
          </a:p>
          <a:p>
            <a:r>
              <a:rPr lang="en-US" dirty="0"/>
              <a:t>certain	</a:t>
            </a:r>
          </a:p>
          <a:p>
            <a:r>
              <a:rPr lang="en-US" dirty="0"/>
              <a:t>body	</a:t>
            </a:r>
          </a:p>
          <a:p>
            <a:r>
              <a:rPr lang="en-US" dirty="0"/>
              <a:t>ingest	</a:t>
            </a:r>
          </a:p>
          <a:p>
            <a:r>
              <a:rPr lang="en-US" dirty="0"/>
              <a:t>motion	</a:t>
            </a:r>
          </a:p>
          <a:p>
            <a:r>
              <a:rPr lang="en-US" dirty="0"/>
              <a:t>space	</a:t>
            </a:r>
          </a:p>
          <a:p>
            <a:r>
              <a:rPr lang="en-US" dirty="0"/>
              <a:t>time	</a:t>
            </a:r>
          </a:p>
          <a:p>
            <a:r>
              <a:rPr lang="en-US" dirty="0"/>
              <a:t>work	</a:t>
            </a:r>
          </a:p>
          <a:p>
            <a:r>
              <a:rPr lang="en-US" dirty="0"/>
              <a:t>achieve	</a:t>
            </a:r>
          </a:p>
          <a:p>
            <a:r>
              <a:rPr lang="en-US" dirty="0"/>
              <a:t>leisure	</a:t>
            </a:r>
          </a:p>
          <a:p>
            <a:r>
              <a:rPr lang="en-US" dirty="0"/>
              <a:t>home	</a:t>
            </a:r>
          </a:p>
          <a:p>
            <a:r>
              <a:rPr lang="en-US" dirty="0"/>
              <a:t>money	</a:t>
            </a:r>
          </a:p>
          <a:p>
            <a:r>
              <a:rPr lang="en-US" dirty="0"/>
              <a:t>death	</a:t>
            </a:r>
          </a:p>
          <a:p>
            <a:r>
              <a:rPr lang="en-US" dirty="0"/>
              <a:t>filler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5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83"/>
    </mc:Choice>
    <mc:Fallback>
      <p:transition spd="slow" advTm="6288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C3E-0176-40AB-B865-A17CBDEF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16" y="919884"/>
            <a:ext cx="9360568" cy="406462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~ a brief Pause ~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DB9F1-99F2-481E-A160-30C1E112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256" y="4109003"/>
            <a:ext cx="6835878" cy="95113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3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4"/>
    </mc:Choice>
    <mc:Fallback>
      <p:transition spd="slow" advTm="148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LIAnQ4ISAwI-FL_MekVzCKfgIfJgBw61zzFQzZTyzVipGnT3_1p3SvzG4rSDXuxVaCZZ3LNrjNyUgj28fWhYVEwRH9SQ1yKDL71P78q0Fz-7gVQAuR162s_-Vg5Z4Vv4kdojfrYPn0TpYs4owpNQY1FsJNqawXzwaci-9kOW66KNWDXiAzt3x26qDM2wwA_VFwKSYZ90zBqWO4W9gPfGMu6L7R96g0w55WCvbHyl9lOwOVXqg7wGzyn5mkIn7F3w67KeJoFG744r5M1KYwZdQGmAHfAuRIssZjq8QLzBsHPMh0Gim6dZ_2KnDMNP40cKFmd7Kzyy_KSM0RK-X2RjN1YGhQMq_-IXk7naA_aglfBnqHNJo9ehjFSSMK9wDEyphxu4lnpMu9byVR-kD3yNPyujRVlOxl98Mi1i35K0Vioc7Dknkrn_syGGVyt6AOXG3PPjrVsVsCmb1zxNXCCo-b8HW8I7yB9TZzi4OXrggkmA9ii4alOvG3RurMT9skeu1Gc9q4kQ3FN-cUXPQSV-wF7I7bomca-6fomisKwTUIUp2kIjUZpkpeXZXo9mFbWcC9RYGp-DlCmXazJDXa7ZRTOWNjr1VJqZifTC9iL3H6HKPtZwacsAlXStbhkGqkrCHTdrgpAKyP5llym7LoQtdeVy5reu_oXH=w696-h927-no">
            <a:extLst>
              <a:ext uri="{FF2B5EF4-FFF2-40B4-BE49-F238E27FC236}">
                <a16:creationId xmlns:a16="http://schemas.microsoft.com/office/drawing/2014/main" id="{92A564DA-93B8-4A59-89C1-84A6C793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49" y="0"/>
            <a:ext cx="514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36CC6-2512-4138-B55D-09A8C16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796" y="1"/>
            <a:ext cx="5141914" cy="3429000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79939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"/>
    </mc:Choice>
    <mc:Fallback>
      <p:transition spd="slow" advTm="15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1918-B551-4727-8A45-E1946253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E6C1-6B6A-4E18-ACC1-01B9D0878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things you might care about… </a:t>
            </a:r>
          </a:p>
        </p:txBody>
      </p:sp>
    </p:spTree>
    <p:extLst>
      <p:ext uri="{BB962C8B-B14F-4D97-AF65-F5344CB8AC3E}">
        <p14:creationId xmlns:p14="http://schemas.microsoft.com/office/powerpoint/2010/main" val="59611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"/>
    </mc:Choice>
    <mc:Fallback>
      <p:transition spd="slow" advTm="1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A266-5020-42A4-AFFA-2478E91D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5136-1E0D-40D4-B90D-09AB19A7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4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0"/>
    </mc:Choice>
    <mc:Fallback>
      <p:transition spd="slow" advTm="434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991F5-B5BD-4801-8FBB-DCAECE31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00037"/>
            <a:ext cx="86106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"/>
    </mc:Choice>
    <mc:Fallback>
      <p:transition spd="slow" advTm="15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C77BA-6B8E-4A97-BDD4-C6BC0AFC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Dimensionality reduction techniques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28E403-2AC6-43E7-B259-BF64E5FA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F1BA2C-929C-4DED-A7F0-4BFC49EB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0" y="457200"/>
            <a:ext cx="6410305" cy="602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AFD36A-DCE9-4837-A9DA-CF622CCBDD2A}"/>
              </a:ext>
            </a:extLst>
          </p:cNvPr>
          <p:cNvSpPr txBox="1"/>
          <p:nvPr/>
        </p:nvSpPr>
        <p:spPr>
          <a:xfrm>
            <a:off x="7638636" y="6156075"/>
            <a:ext cx="464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https://lvdmaaten.github.io/publications/papers/JMLR_2008.pdf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8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"/>
    </mc:Choice>
    <mc:Fallback>
      <p:transition spd="slow" advTm="16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293A20-D86E-47A0-BEC3-85462C09BFF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A6069-D3E3-4708-B5EC-8F25F1C4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FDC98-82D5-4801-B967-047EDF7E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EC8423CD-B525-46B6-B90E-25316E86880E}"/>
              </a:ext>
            </a:extLst>
          </p:cNvPr>
          <p:cNvSpPr txBox="1">
            <a:spLocks/>
          </p:cNvSpPr>
          <p:nvPr/>
        </p:nvSpPr>
        <p:spPr>
          <a:xfrm>
            <a:off x="176325" y="0"/>
            <a:ext cx="7355585" cy="6857999"/>
          </a:xfrm>
          <a:prstGeom prst="rect">
            <a:avLst/>
          </a:prstGeo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201FB-9404-4E72-8A31-519ED83A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9242651" cy="70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"/>
    </mc:Choice>
    <mc:Fallback>
      <p:transition spd="slow" advTm="18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9A9824-7927-4E38-BC7B-B341B2DED87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63926-8206-4F9A-B37A-CF983D05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91CDB-F977-487B-9301-B8883932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7CAD5-2E89-4EDC-9451-6B41A2C8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90811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7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"/>
    </mc:Choice>
    <mc:Fallback>
      <p:transition spd="slow" advTm="18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DAEF6B9-C406-4A4B-8935-1A0E256970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E7CA6-B0DF-48FF-9D06-BCF6A930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3400-9152-4EEA-BBD8-2AD65E5E6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FA26-7B9E-4958-8772-8577E3DE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90811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3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"/>
    </mc:Choice>
    <mc:Fallback>
      <p:transition spd="slow" advTm="21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0E868FD-1386-4D14-B21C-14E69491ED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FFC141-0D02-4154-96BD-5F61536D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7E152-A667-4408-AD8E-6564A562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D823C-0DB4-4D84-9E79-7438D68E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-1"/>
            <a:ext cx="9105465" cy="68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9924F4C-D530-432E-9FD2-35521E47B9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561" r="379" b="611"/>
          <a:stretch/>
        </p:blipFill>
        <p:spPr>
          <a:xfrm>
            <a:off x="219412" y="1269806"/>
            <a:ext cx="8005070" cy="489150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23C764-6183-421B-B796-16CFFFF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C3ED-7892-4529-A7B6-7B4D639F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77498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91"/>
    </mc:Choice>
    <mc:Fallback>
      <p:transition spd="slow" advTm="604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3C764-6183-421B-B796-16CFFFF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C3ED-7892-4529-A7B6-7B4D639F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r>
              <a:rPr lang="en-US" dirty="0"/>
              <a:t>Interpretation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Error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B096D-A937-47D7-90CD-1C52AF262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93007"/>
            <a:ext cx="6955398" cy="67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13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70"/>
    </mc:Choice>
    <mc:Fallback>
      <p:transition spd="slow" advTm="7947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3C764-6183-421B-B796-16CFFFF71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C3ED-7892-4529-A7B6-7B4D639F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Exploration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Interpretation</a:t>
            </a:r>
          </a:p>
          <a:p>
            <a:r>
              <a:rPr lang="en-US" dirty="0"/>
              <a:t>Error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A1D7A2-39A6-435F-AB8B-F7C30D243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05" y="-1"/>
            <a:ext cx="6563986" cy="6063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09B8ED-6022-419E-B52E-91EDFF32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41" y="0"/>
            <a:ext cx="6485950" cy="61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99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665"/>
    </mc:Choice>
    <mc:Fallback>
      <p:transition spd="slow" advTm="82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EFF2D-99D0-497D-B217-243AC28A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874"/>
            <a:ext cx="12192000" cy="685625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75B885-DE15-4459-B709-0A20941B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17" y="457199"/>
            <a:ext cx="3092115" cy="1196671"/>
          </a:xfrm>
        </p:spPr>
        <p:txBody>
          <a:bodyPr/>
          <a:lstStyle/>
          <a:p>
            <a:r>
              <a:rPr lang="en-US" dirty="0"/>
              <a:t>What Data?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6AB8503-7963-4461-9F2B-F0FE6338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117" y="1741336"/>
            <a:ext cx="3092115" cy="4164164"/>
          </a:xfrm>
        </p:spPr>
        <p:txBody>
          <a:bodyPr/>
          <a:lstStyle/>
          <a:p>
            <a:r>
              <a:rPr lang="en-US" dirty="0"/>
              <a:t>Images</a:t>
            </a:r>
          </a:p>
          <a:p>
            <a:r>
              <a:rPr lang="en-US" dirty="0"/>
              <a:t>Embeddings</a:t>
            </a:r>
          </a:p>
          <a:p>
            <a:r>
              <a:rPr lang="en-US" dirty="0"/>
              <a:t>Other hidden states</a:t>
            </a:r>
          </a:p>
          <a:p>
            <a:r>
              <a:rPr lang="en-US" dirty="0"/>
              <a:t>Language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1EADA1-E73F-4071-B3EA-7B58B265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465" y="855062"/>
            <a:ext cx="6158418" cy="49851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54DA2-6AE5-485B-9D80-DCF74C33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71" y="329795"/>
            <a:ext cx="6008214" cy="63772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D265D5-C3BE-4AFF-9F05-EC00D39483E2}"/>
              </a:ext>
            </a:extLst>
          </p:cNvPr>
          <p:cNvSpPr/>
          <p:nvPr/>
        </p:nvSpPr>
        <p:spPr>
          <a:xfrm>
            <a:off x="7828190" y="2108799"/>
            <a:ext cx="1176967" cy="817124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E5A5D-11E1-4313-9066-99F0C765B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352" y="457199"/>
            <a:ext cx="7148835" cy="5769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FE114-BE28-4195-A693-C18A938A2F69}"/>
              </a:ext>
            </a:extLst>
          </p:cNvPr>
          <p:cNvSpPr txBox="1"/>
          <p:nvPr/>
        </p:nvSpPr>
        <p:spPr>
          <a:xfrm flipH="1">
            <a:off x="3803" y="6234421"/>
            <a:ext cx="569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Images from supplemental material  available at </a:t>
            </a:r>
            <a:r>
              <a:rPr lang="en-US" sz="1200" dirty="0">
                <a:hlinkClick r:id="rId6"/>
              </a:rPr>
              <a:t>https://lvdmaaten.github.io/publications/misc/Supplement_JMLR_2008.pdf</a:t>
            </a:r>
            <a:endParaRPr lang="en-US" sz="1200" dirty="0">
              <a:solidFill>
                <a:schemeClr val="accent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01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90"/>
    </mc:Choice>
    <mc:Fallback>
      <p:transition spd="slow" advTm="306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423-5022-4A60-9AD5-087C68EE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02057-E78D-4B3E-AB32-2C1229F3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1125"/>
            <a:ext cx="3891822" cy="4498467"/>
          </a:xfrm>
        </p:spPr>
        <p:txBody>
          <a:bodyPr/>
          <a:lstStyle/>
          <a:p>
            <a:r>
              <a:rPr lang="en-US" dirty="0"/>
              <a:t>6 clusters of random, 3d data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282A0B-EB96-4495-80A1-71BA05DB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2" y="382385"/>
            <a:ext cx="6181725" cy="60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3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"/>
    </mc:Choice>
    <mc:Fallback>
      <p:transition spd="slow" advTm="5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8|3.2|3.8|3.6|1.8|5.1|5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9.5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4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4|0.2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9.3|1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9.3|1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11260</TotalTime>
  <Words>1025</Words>
  <Application>Microsoft Office PowerPoint</Application>
  <PresentationFormat>Widescreen</PresentationFormat>
  <Paragraphs>195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Gill Sans MT</vt:lpstr>
      <vt:lpstr>Impact</vt:lpstr>
      <vt:lpstr>Badge</vt:lpstr>
      <vt:lpstr>T-sne</vt:lpstr>
      <vt:lpstr>TSNE is…</vt:lpstr>
      <vt:lpstr>TSNE Talk Outline</vt:lpstr>
      <vt:lpstr>Motivations</vt:lpstr>
      <vt:lpstr>Why Visualize?</vt:lpstr>
      <vt:lpstr>Why Visualize?</vt:lpstr>
      <vt:lpstr>Why Visualize?</vt:lpstr>
      <vt:lpstr>What Data?</vt:lpstr>
      <vt:lpstr>Example Data</vt:lpstr>
      <vt:lpstr>Example Data in 2d</vt:lpstr>
      <vt:lpstr>How? Part 1 </vt:lpstr>
      <vt:lpstr>T-distributed Stochastic Neighborhood Embedding</vt:lpstr>
      <vt:lpstr>Euclidean Distance</vt:lpstr>
      <vt:lpstr>Neighborhood Probabilities</vt:lpstr>
      <vt:lpstr>T-distributed Stochastic Neighborhood Embedding</vt:lpstr>
      <vt:lpstr>   Perplexity and neighborhood size</vt:lpstr>
      <vt:lpstr>T-distributed Stochastic Neighborhood Embedding</vt:lpstr>
      <vt:lpstr>The Crowding problem</vt:lpstr>
      <vt:lpstr>The Crowding problem</vt:lpstr>
      <vt:lpstr>Low Dimensional Probabilities</vt:lpstr>
      <vt:lpstr>PowerPoint Presentation</vt:lpstr>
      <vt:lpstr>T-distributed Stochastic Neighborhood Embedding</vt:lpstr>
      <vt:lpstr>Cost Function: Kullback-Leibler Divergence</vt:lpstr>
      <vt:lpstr>T-distributed Stochastic Neighborhood Embedding</vt:lpstr>
      <vt:lpstr>PowerPoint Presentation</vt:lpstr>
      <vt:lpstr>How? Part 2 </vt:lpstr>
      <vt:lpstr>Random Example Data</vt:lpstr>
      <vt:lpstr>Random Example Data</vt:lpstr>
      <vt:lpstr>Random Example Data</vt:lpstr>
      <vt:lpstr>Character Embeddings</vt:lpstr>
      <vt:lpstr>Reddit Project </vt:lpstr>
      <vt:lpstr>Reddit is a Website</vt:lpstr>
      <vt:lpstr>PowerPoint Presentation</vt:lpstr>
      <vt:lpstr>PowerPoint Presentation</vt:lpstr>
      <vt:lpstr>PowerPoint Presentation</vt:lpstr>
      <vt:lpstr>Dictionaries</vt:lpstr>
      <vt:lpstr> ~ a brief Pause ~ </vt:lpstr>
      <vt:lpstr>Thank  you!</vt:lpstr>
      <vt:lpstr>Appendix</vt:lpstr>
      <vt:lpstr>PowerPoint Presentation</vt:lpstr>
      <vt:lpstr>Other Dimensionality reduction techniques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</dc:title>
  <dc:creator>Kendra Chalkley</dc:creator>
  <cp:lastModifiedBy>Kendra Chalkley</cp:lastModifiedBy>
  <cp:revision>49</cp:revision>
  <dcterms:created xsi:type="dcterms:W3CDTF">2019-05-02T21:58:19Z</dcterms:created>
  <dcterms:modified xsi:type="dcterms:W3CDTF">2019-05-21T17:33:19Z</dcterms:modified>
</cp:coreProperties>
</file>