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708" r:id="rId15"/>
    <p:sldId id="269" r:id="rId16"/>
    <p:sldId id="270" r:id="rId17"/>
    <p:sldId id="271" r:id="rId18"/>
    <p:sldId id="272" r:id="rId19"/>
    <p:sldId id="273" r:id="rId20"/>
    <p:sldId id="274" r:id="rId21"/>
    <p:sldId id="286" r:id="rId22"/>
    <p:sldId id="275" r:id="rId23"/>
    <p:sldId id="276" r:id="rId24"/>
    <p:sldId id="287" r:id="rId25"/>
    <p:sldId id="707" r:id="rId26"/>
    <p:sldId id="285" r:id="rId27"/>
    <p:sldId id="277" r:id="rId28"/>
    <p:sldId id="278" r:id="rId29"/>
    <p:sldId id="401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84562DF-7BEC-4247-BE3D-5EF7B85B925E}">
          <p14:sldIdLst>
            <p14:sldId id="256"/>
            <p14:sldId id="257"/>
            <p14:sldId id="258"/>
          </p14:sldIdLst>
        </p14:section>
        <p14:section name="SCM" id="{A336A215-0E71-4060-B0A8-FB195ECBABF7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708"/>
          </p14:sldIdLst>
        </p14:section>
        <p14:section name="Git" id="{0124AD5F-34BC-41DD-B1D3-56F4A2CA850E}">
          <p14:sldIdLst>
            <p14:sldId id="269"/>
            <p14:sldId id="270"/>
            <p14:sldId id="271"/>
            <p14:sldId id="272"/>
            <p14:sldId id="273"/>
            <p14:sldId id="274"/>
            <p14:sldId id="286"/>
          </p14:sldIdLst>
        </p14:section>
        <p14:section name="GitHub" id="{9966C981-9383-4876-979A-B6395A9B0EFD}">
          <p14:sldIdLst>
            <p14:sldId id="275"/>
            <p14:sldId id="276"/>
            <p14:sldId id="287"/>
            <p14:sldId id="707"/>
            <p14:sldId id="285"/>
            <p14:sldId id="277"/>
          </p14:sldIdLst>
        </p14:section>
        <p14:section name="Conclusion" id="{7E4B8C9D-409C-488A-B018-E21E2C1A5ACE}">
          <p14:sldIdLst>
            <p14:sldId id="278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0955" autoAdjust="0"/>
  </p:normalViewPr>
  <p:slideViewPr>
    <p:cSldViewPr showGuides="1">
      <p:cViewPr varScale="1">
        <p:scale>
          <a:sx n="73" d="100"/>
          <a:sy n="73" d="100"/>
        </p:scale>
        <p:origin x="62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Uni/playground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541D0-5D10-41FA-87B2-DB28913645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4358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8D077D-B770-40E2-ADDB-2ADF8BDEB0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9853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F0DA805-C92A-491A-A32C-15C76417C4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3593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F5A3F85-DCC9-4664-9F06-47226526C6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2762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EC5A87-5BAF-43B5-8333-00200AFB51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1290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881683-65D1-4598-A626-04045F9959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3755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524355-F4CE-4BD1-B6F1-17F50A933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7364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B64183-9E52-484A-A6C3-98A526B380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0197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3EE83A0-C6EE-4A1D-943F-9D12CE0320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5153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illustrate </a:t>
            </a:r>
            <a:r>
              <a:rPr lang="en-US" b="1" dirty="0"/>
              <a:t>how we can use Git and GitHub </a:t>
            </a:r>
            <a:r>
              <a:rPr lang="en-US" dirty="0"/>
              <a:t>through a few </a:t>
            </a:r>
            <a:r>
              <a:rPr lang="en-US" b="1" dirty="0"/>
              <a:t>examples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shall </a:t>
            </a:r>
            <a:r>
              <a:rPr lang="en-US" b="1" dirty="0"/>
              <a:t>clone</a:t>
            </a:r>
            <a:r>
              <a:rPr lang="en-US" dirty="0"/>
              <a:t> a GitHub repository, </a:t>
            </a:r>
            <a:r>
              <a:rPr lang="en-US" b="1" dirty="0"/>
              <a:t>edit</a:t>
            </a:r>
            <a:r>
              <a:rPr lang="en-US" dirty="0"/>
              <a:t> a local file, </a:t>
            </a:r>
            <a:r>
              <a:rPr lang="en-US" b="1" dirty="0"/>
              <a:t>commit</a:t>
            </a:r>
            <a:r>
              <a:rPr lang="en-US" dirty="0"/>
              <a:t> the local changes and </a:t>
            </a:r>
            <a:r>
              <a:rPr lang="en-US" b="1" dirty="0"/>
              <a:t>push</a:t>
            </a:r>
            <a:r>
              <a:rPr lang="en-US" dirty="0"/>
              <a:t> them to GitHub.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work with this </a:t>
            </a:r>
            <a:r>
              <a:rPr lang="en-US" b="1" dirty="0"/>
              <a:t>sample Git repository</a:t>
            </a:r>
            <a:r>
              <a:rPr lang="bg-BG" dirty="0"/>
              <a:t>: </a:t>
            </a:r>
            <a:r>
              <a:rPr lang="en-US" sz="1200" noProof="1">
                <a:hlinkClick r:id="rId3"/>
              </a:rPr>
              <a:t>https://github.com/SoftUni/playground</a:t>
            </a:r>
            <a:endParaRPr lang="en-US" sz="1200" noProof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/>
              <a:t>First, let's </a:t>
            </a:r>
            <a:r>
              <a:rPr lang="en-US" sz="1200" b="1" noProof="1"/>
              <a:t>look at it</a:t>
            </a:r>
            <a:r>
              <a:rPr lang="en-US" sz="1200" noProof="1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noProof="1"/>
              <a:t>It holds several files: code + documentation.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As a concept, </a:t>
            </a:r>
            <a:r>
              <a:rPr lang="en-US" b="1" dirty="0"/>
              <a:t>source control repositories </a:t>
            </a:r>
            <a:r>
              <a:rPr lang="en-US" dirty="0"/>
              <a:t>hold the source code and other assets of a software project.</a:t>
            </a:r>
            <a:endParaRPr lang="bg-BG" sz="1200" noProof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first </a:t>
            </a:r>
            <a:r>
              <a:rPr lang="en-US" b="1" dirty="0"/>
              <a:t>clone the sample repository</a:t>
            </a:r>
            <a:r>
              <a:rPr lang="en-US" b="0" dirty="0"/>
              <a:t> to a local directory, using the "</a:t>
            </a:r>
            <a:r>
              <a:rPr lang="en-US" b="1" dirty="0"/>
              <a:t>git clone</a:t>
            </a:r>
            <a:r>
              <a:rPr lang="en-US" b="0" dirty="0"/>
              <a:t>" command.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We must have pre-installed the </a:t>
            </a:r>
            <a:r>
              <a:rPr lang="en-US" b="1" dirty="0"/>
              <a:t>"Git" client software </a:t>
            </a:r>
            <a:r>
              <a:rPr lang="en-US" b="0" dirty="0"/>
              <a:t>on the local machine.</a:t>
            </a:r>
            <a:endParaRPr lang="bg-BG" b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We start the </a:t>
            </a:r>
            <a:r>
              <a:rPr lang="en-US" b="1" dirty="0"/>
              <a:t>system console </a:t>
            </a:r>
            <a:r>
              <a:rPr lang="en-US" b="0" dirty="0"/>
              <a:t>(which is also called "</a:t>
            </a:r>
            <a:r>
              <a:rPr lang="en-US" b="1" dirty="0"/>
              <a:t>terminal window</a:t>
            </a:r>
            <a:r>
              <a:rPr lang="en-US" b="0" dirty="0"/>
              <a:t>" or "</a:t>
            </a:r>
            <a:r>
              <a:rPr lang="en-US" b="1" dirty="0"/>
              <a:t>command prompt</a:t>
            </a:r>
            <a:r>
              <a:rPr lang="en-US" b="0" dirty="0"/>
              <a:t>").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Then we type the following command at the command line: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clone https://github.com/SoftUni/playground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noProof="1"/>
              <a:t>This will </a:t>
            </a:r>
            <a:r>
              <a:rPr lang="en-US" b="0" dirty="0"/>
              <a:t>create </a:t>
            </a:r>
            <a:r>
              <a:rPr lang="en-US" dirty="0"/>
              <a:t>a </a:t>
            </a:r>
            <a:r>
              <a:rPr lang="en-US" b="1" dirty="0"/>
              <a:t>local copy of the specified repository</a:t>
            </a:r>
            <a:r>
              <a:rPr lang="en-US" dirty="0"/>
              <a:t> in the "playground" subdirectory in the current directory.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we can </a:t>
            </a:r>
            <a:r>
              <a:rPr lang="en-US" b="1" dirty="0"/>
              <a:t>modify </a:t>
            </a:r>
            <a:r>
              <a:rPr lang="bg-BG" b="1" dirty="0"/>
              <a:t>а</a:t>
            </a:r>
            <a:r>
              <a:rPr lang="en-US" b="1" dirty="0"/>
              <a:t> local file</a:t>
            </a:r>
            <a:r>
              <a:rPr lang="en-US" dirty="0"/>
              <a:t>, for example the file "</a:t>
            </a:r>
            <a:r>
              <a:rPr lang="en-US" b="1" dirty="0"/>
              <a:t>README.md</a:t>
            </a:r>
            <a:r>
              <a:rPr lang="en-US" dirty="0"/>
              <a:t>".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can use a text editor of choice, such as "</a:t>
            </a:r>
            <a:r>
              <a:rPr lang="en-US" b="1" dirty="0"/>
              <a:t>Notepad</a:t>
            </a:r>
            <a:r>
              <a:rPr lang="en-US" dirty="0"/>
              <a:t>".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can open the file with Notepad by the following command: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notepad README.md</a:t>
            </a:r>
            <a:endParaRPr lang="en-US" sz="1200" b="0" noProof="1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</a:t>
            </a:r>
            <a:r>
              <a:rPr lang="en-US" sz="1200" b="1" noProof="1"/>
              <a:t>add a new line </a:t>
            </a:r>
            <a:r>
              <a:rPr lang="en-US" sz="1200" b="0" noProof="1"/>
              <a:t>in the file and </a:t>
            </a:r>
            <a:r>
              <a:rPr lang="en-US" sz="1200" b="1" noProof="1"/>
              <a:t>save it</a:t>
            </a:r>
            <a:r>
              <a:rPr lang="en-US" sz="1200" b="0" noProof="1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have a </a:t>
            </a:r>
            <a:r>
              <a:rPr lang="en-US" sz="1200" b="1" noProof="1"/>
              <a:t>modified file </a:t>
            </a:r>
            <a:r>
              <a:rPr lang="en-US" sz="1200" b="0" noProof="1"/>
              <a:t>on the local disk.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want to </a:t>
            </a:r>
            <a:r>
              <a:rPr lang="en-US" sz="1200" b="1" noProof="1"/>
              <a:t>commit the pending changes</a:t>
            </a:r>
            <a:r>
              <a:rPr lang="en-US" sz="1200" b="0" noProof="1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so that they enter the local repository and are tracked in the version control system.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run the following command at the console: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add . &amp; git commit -m "Added something"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command </a:t>
            </a:r>
            <a:r>
              <a:rPr lang="en-US" sz="1200" b="1" noProof="1"/>
              <a:t>adds </a:t>
            </a:r>
            <a:r>
              <a:rPr lang="en-US" sz="1200" b="0" noProof="1"/>
              <a:t>any new files to the repository and </a:t>
            </a:r>
            <a:r>
              <a:rPr lang="en-US" sz="1200" b="1" noProof="1"/>
              <a:t>commits </a:t>
            </a:r>
            <a:r>
              <a:rPr lang="en-US" sz="1200" b="0" noProof="1"/>
              <a:t>all pending changes.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When we commit the changes, we need to </a:t>
            </a:r>
            <a:r>
              <a:rPr lang="en-US" sz="1200" b="1" noProof="1"/>
              <a:t>leave a message </a:t>
            </a:r>
            <a:r>
              <a:rPr lang="en-US" sz="1200" b="0" noProof="1"/>
              <a:t>(an explanation of the changes we make).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have a local repository, which </a:t>
            </a:r>
            <a:r>
              <a:rPr lang="en-US" sz="1200" b="1" noProof="1"/>
              <a:t>holds changes</a:t>
            </a:r>
            <a:r>
              <a:rPr lang="en-US" sz="1200" b="0" noProof="1"/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change files and commit our work many times.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These changes are </a:t>
            </a:r>
            <a:r>
              <a:rPr lang="en-US" sz="1200" b="1" noProof="1"/>
              <a:t>still not sent to GitHub</a:t>
            </a:r>
            <a:r>
              <a:rPr lang="en-US" sz="1200" b="0" noProof="1"/>
              <a:t>.</a:t>
            </a:r>
            <a:endParaRPr lang="bg-BG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To </a:t>
            </a:r>
            <a:r>
              <a:rPr lang="en-US" sz="1200" b="1" noProof="1"/>
              <a:t>send the local commits </a:t>
            </a:r>
            <a:r>
              <a:rPr lang="en-US" sz="1200" b="0" noProof="1"/>
              <a:t>to the remote repository at GitGub, we can execute the following command: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push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command needs the current Git user to have </a:t>
            </a:r>
            <a:r>
              <a:rPr lang="en-US" sz="1200" b="1" noProof="1"/>
              <a:t>permissions to write </a:t>
            </a:r>
            <a:r>
              <a:rPr lang="en-US" sz="1200" b="0" noProof="1"/>
              <a:t>in the remote repository.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It may </a:t>
            </a:r>
            <a:r>
              <a:rPr lang="en-US" sz="1200" b="1" noProof="1"/>
              <a:t>ask for username and password </a:t>
            </a:r>
            <a:r>
              <a:rPr lang="en-US" sz="1200" b="0" noProof="1"/>
              <a:t>or other method of authentication.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can </a:t>
            </a:r>
            <a:r>
              <a:rPr lang="en-US" sz="1200" b="1" noProof="1"/>
              <a:t>open the repository from the GitHub web site </a:t>
            </a:r>
            <a:r>
              <a:rPr lang="en-US" sz="1200" b="0" noProof="1"/>
              <a:t>and see the changes: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see the content of the changed files.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also </a:t>
            </a:r>
            <a:r>
              <a:rPr lang="en-US" sz="1200" b="1" noProof="1"/>
              <a:t>review the commits </a:t>
            </a:r>
            <a:r>
              <a:rPr lang="en-US" sz="1200" b="0" noProof="1"/>
              <a:t>(the change log) and what was changed in each commit.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noProof="1"/>
              <a:t>Please </a:t>
            </a:r>
            <a:r>
              <a:rPr lang="en-US" sz="1200" b="1" noProof="1"/>
              <a:t>focus on the concepts</a:t>
            </a:r>
            <a:r>
              <a:rPr lang="en-US" sz="1200" b="0" noProof="1"/>
              <a:t>, rather than on the commands and their parameters.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The </a:t>
            </a:r>
            <a:r>
              <a:rPr lang="en-US" sz="1200" b="1" noProof="1"/>
              <a:t>concepts </a:t>
            </a:r>
            <a:r>
              <a:rPr lang="en-US" sz="1200" b="0" noProof="1"/>
              <a:t>here are that source control systems keep the source code in a remote </a:t>
            </a:r>
            <a:r>
              <a:rPr lang="en-US" sz="1200" b="1" noProof="1"/>
              <a:t>repositories</a:t>
            </a:r>
            <a:r>
              <a:rPr lang="en-US" sz="1200" b="0" noProof="1"/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and we can </a:t>
            </a:r>
            <a:r>
              <a:rPr lang="en-US" sz="1200" b="1" noProof="1"/>
              <a:t>clone</a:t>
            </a:r>
            <a:r>
              <a:rPr lang="en-US" sz="1200" b="0" noProof="1"/>
              <a:t> these repositories, </a:t>
            </a:r>
            <a:r>
              <a:rPr lang="en-US" sz="1200" b="1" noProof="1"/>
              <a:t>edit</a:t>
            </a:r>
            <a:r>
              <a:rPr lang="en-US" sz="1200" b="0" noProof="1"/>
              <a:t> files, </a:t>
            </a:r>
            <a:r>
              <a:rPr lang="en-US" sz="1200" b="1" noProof="1"/>
              <a:t>commit</a:t>
            </a:r>
            <a:r>
              <a:rPr lang="en-US" sz="1200" b="0" noProof="1"/>
              <a:t> the changes and </a:t>
            </a:r>
            <a:r>
              <a:rPr lang="en-US" sz="1200" b="1" noProof="1"/>
              <a:t>push</a:t>
            </a:r>
            <a:r>
              <a:rPr lang="en-US" sz="1200" b="0" noProof="1"/>
              <a:t> the commits to the origin repository.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workflow allows </a:t>
            </a:r>
            <a:r>
              <a:rPr lang="en-US" sz="1200" b="1" noProof="1"/>
              <a:t>different team members to work together </a:t>
            </a:r>
            <a:r>
              <a:rPr lang="en-US" sz="1200" b="0" noProof="1"/>
              <a:t>on a shared source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ADEA8C-5D43-48A2-8E80-A7A17FFB3A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9596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75D57C-CA69-4082-AB8F-57CF0BE65E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0127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D975DE6-F2B5-4FAB-B07B-C16C8C71B5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3070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A53676-4875-400E-9992-9D1A21C7B9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8321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832C78-D975-47E6-966A-74534D06F4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3786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4DB8C32-1C81-4F6B-AB46-7A94F37689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2668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013660-6987-4211-A842-CC0C7E71E9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4182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906D411-84A9-4114-A563-D25D6B8AD7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3244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531869-7562-4DDC-B281-6FAB50C5A0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5915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207AE3F-0458-4D3D-87E2-BC9C766A3A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7935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0656625-EBF4-4057-BF8E-E0ADC63718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2718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9B68B10-8EE6-4697-8E90-AF015FBD24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8800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5AA7BF5-7806-4A2C-97EE-45DF2FB244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830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5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wnloa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hyperlink" Target="https://desktop.github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Uni/playgroun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480118"/>
            <a:ext cx="10965303" cy="88265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34465"/>
                </a:solidFill>
              </a:rPr>
              <a:t>Version Control Systems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31833"/>
            <a:ext cx="10965303" cy="882654"/>
          </a:xfrm>
        </p:spPr>
        <p:txBody>
          <a:bodyPr>
            <a:noAutofit/>
          </a:bodyPr>
          <a:lstStyle/>
          <a:p>
            <a:r>
              <a:rPr lang="en-US" sz="6600" dirty="0"/>
              <a:t>Git and GitHub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35788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81287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E6583-84B5-4061-A3D3-E8AAA2E916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3282370"/>
            <a:ext cx="1856189" cy="1856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ACC19-D5DE-4837-B017-34DA69CB2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377008"/>
            <a:ext cx="2324141" cy="232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8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74F77C9-3BB6-4F71-89CD-7792899B5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99" y="1195388"/>
            <a:ext cx="5569673" cy="5529262"/>
          </a:xfrm>
        </p:spPr>
        <p:txBody>
          <a:bodyPr>
            <a:normAutofit/>
          </a:bodyPr>
          <a:lstStyle/>
          <a:p>
            <a:r>
              <a:rPr lang="en-US" b="1" dirty="0"/>
              <a:t>Pull</a:t>
            </a:r>
            <a:r>
              <a:rPr lang="en-US" dirty="0"/>
              <a:t>: take the changes from the remote repo</a:t>
            </a:r>
          </a:p>
          <a:p>
            <a:pPr lvl="1"/>
            <a:r>
              <a:rPr lang="en-US" b="1" dirty="0"/>
              <a:t>Merge</a:t>
            </a:r>
            <a:r>
              <a:rPr lang="en-US" dirty="0"/>
              <a:t> the changes in the local file system</a:t>
            </a:r>
          </a:p>
          <a:p>
            <a:pPr lvl="1"/>
            <a:r>
              <a:rPr lang="en-US" dirty="0"/>
              <a:t>Eventually a </a:t>
            </a:r>
            <a:r>
              <a:rPr lang="en-US" b="1" dirty="0"/>
              <a:t>conflict </a:t>
            </a:r>
            <a:r>
              <a:rPr lang="en-US" dirty="0"/>
              <a:t>can happen</a:t>
            </a:r>
          </a:p>
          <a:p>
            <a:r>
              <a:rPr lang="en-US" b="1" dirty="0"/>
              <a:t>Push</a:t>
            </a:r>
            <a:r>
              <a:rPr lang="en-US" dirty="0"/>
              <a:t>: send local changes to the remote repo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79BC152-107D-4A60-9A9D-1BA52B01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Vocabulary: Sync (Pull / Push)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15" y="1431014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99" y="4642090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9265780" y="2054158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9518445" y="5005955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4BFB32A9-969A-4231-84AC-D74DBF8A0997}"/>
              </a:ext>
            </a:extLst>
          </p:cNvPr>
          <p:cNvSpPr/>
          <p:nvPr/>
        </p:nvSpPr>
        <p:spPr bwMode="auto">
          <a:xfrm>
            <a:off x="6138941" y="2208628"/>
            <a:ext cx="754228" cy="3120493"/>
          </a:xfrm>
          <a:prstGeom prst="curved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DD8AD-2BFD-4A3F-B454-38024A06A3DF}"/>
              </a:ext>
            </a:extLst>
          </p:cNvPr>
          <p:cNvSpPr/>
          <p:nvPr/>
        </p:nvSpPr>
        <p:spPr>
          <a:xfrm>
            <a:off x="6454587" y="3562324"/>
            <a:ext cx="877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6BE94-E774-45F0-899F-4E0E2F915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91" y="4478781"/>
            <a:ext cx="823160" cy="1238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B60DFF-4E3F-4FA9-A0B4-968D885361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5" y="3052584"/>
            <a:ext cx="1219200" cy="1219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D78AEC-63AB-4C43-BC02-C0C84A9293EE}"/>
              </a:ext>
            </a:extLst>
          </p:cNvPr>
          <p:cNvSpPr/>
          <p:nvPr/>
        </p:nvSpPr>
        <p:spPr>
          <a:xfrm>
            <a:off x="7410340" y="6128702"/>
            <a:ext cx="1616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Conflict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271FA3-5ABA-46A1-84BD-EB9766D0A742}"/>
              </a:ext>
            </a:extLst>
          </p:cNvPr>
          <p:cNvSpPr/>
          <p:nvPr/>
        </p:nvSpPr>
        <p:spPr>
          <a:xfrm>
            <a:off x="8683312" y="3390466"/>
            <a:ext cx="14056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935B08B5-D236-45FB-B05A-6A988C3C65C5}"/>
              </a:ext>
            </a:extLst>
          </p:cNvPr>
          <p:cNvSpPr/>
          <p:nvPr/>
        </p:nvSpPr>
        <p:spPr bwMode="auto">
          <a:xfrm flipV="1">
            <a:off x="9009019" y="2363702"/>
            <a:ext cx="754228" cy="3120492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347C3F-2777-459C-AFA7-196CFADC1B6A}"/>
              </a:ext>
            </a:extLst>
          </p:cNvPr>
          <p:cNvSpPr/>
          <p:nvPr/>
        </p:nvSpPr>
        <p:spPr>
          <a:xfrm>
            <a:off x="9793306" y="3445708"/>
            <a:ext cx="10887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91925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/>
      <p:bldP spid="15" grpId="1"/>
      <p:bldP spid="16" grpId="0"/>
      <p:bldP spid="16" grpId="1"/>
      <p:bldP spid="14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Branch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54B21B-BCFC-4E27-A863-B94C67DA3CF0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6F0F02-C54D-4AF2-9024-889B1B1D61F6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9FC5376-0D74-4C87-AE82-A60DF619623A}"/>
              </a:ext>
            </a:extLst>
          </p:cNvPr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0B012CE-A807-4D14-BFD8-9B20F335B76B}"/>
              </a:ext>
            </a:extLst>
          </p:cNvPr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C3EB1-3DF9-4708-89C4-45BB27358083}"/>
              </a:ext>
            </a:extLst>
          </p:cNvPr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612D9F29-A648-4826-8122-BC34608AD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922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Merge Branches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8DFC12A7-9174-481A-A3B9-012C25BAE665}"/>
              </a:ext>
            </a:extLst>
          </p:cNvPr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B5E45-E4DB-47FC-B0E3-14B0A6FFBB2B}"/>
              </a:ext>
            </a:extLst>
          </p:cNvPr>
          <p:cNvSpPr txBox="1"/>
          <p:nvPr/>
        </p:nvSpPr>
        <p:spPr>
          <a:xfrm>
            <a:off x="5077828" y="2905780"/>
            <a:ext cx="149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conflict</a:t>
            </a:r>
            <a:endParaRPr lang="en-GB" sz="28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6069E20-AFFD-4AEC-A2F8-35499A0B1475}"/>
              </a:ext>
            </a:extLst>
          </p:cNvPr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E804F-330A-4701-8A35-671693A0699C}"/>
              </a:ext>
            </a:extLst>
          </p:cNvPr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AF72EC-099B-4AEA-A048-44A937565614}"/>
              </a:ext>
            </a:extLst>
          </p:cNvPr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F6C198-58EE-4BB4-A1CF-930083EA0BFD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FE68FE3-C803-4600-8DB2-668792FED32A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2F9560D-7C74-4317-827D-8E7FB2435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CB0C1C-4FDC-4325-B044-A4417B5506E9}"/>
              </a:ext>
            </a:extLst>
          </p:cNvPr>
          <p:cNvSpPr txBox="1"/>
          <p:nvPr/>
        </p:nvSpPr>
        <p:spPr>
          <a:xfrm>
            <a:off x="5459548" y="4041536"/>
            <a:ext cx="149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resolve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2576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8" grpId="0" animBg="1"/>
      <p:bldP spid="19" grpId="0" animBg="1"/>
      <p:bldP spid="20" grpId="0" animBg="1"/>
      <p:bldP spid="21" grpId="0" animBg="1"/>
      <p:bldP spid="13" grpId="0"/>
      <p:bldP spid="1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Branches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96E2F-48F8-452B-8DF2-6A0838F3D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E90019F-7390-474C-875C-EE4A53818D56}"/>
              </a:ext>
            </a:extLst>
          </p:cNvPr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A64118-CB26-4598-B20C-61092A0A6DCC}"/>
              </a:ext>
            </a:extLst>
          </p:cNvPr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5982C-8E1F-44E8-A0B6-429450B39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044416-7F98-4C83-B6C3-8B94D0AB715F}"/>
              </a:ext>
            </a:extLst>
          </p:cNvPr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2000" rtlCol="0" anchor="b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857D724-0A07-4CD7-8E66-5EF90BB1D738}"/>
              </a:ext>
            </a:extLst>
          </p:cNvPr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C211D7-BB8D-4A75-B967-BF85179CA223}"/>
              </a:ext>
            </a:extLst>
          </p:cNvPr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09B374D-A752-4A92-B170-51491ECE79FE}"/>
              </a:ext>
            </a:extLst>
          </p:cNvPr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b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master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DE7843-780B-46D8-B938-41862C697F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C4FC66-61F2-4BD7-9D8A-AA0AADC88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00" y="1956953"/>
            <a:ext cx="941940" cy="838345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5D811C3-6D85-4449-9512-8374C1ABFA9E}"/>
              </a:ext>
            </a:extLst>
          </p:cNvPr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b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new feature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250226-FC16-4747-B332-BF356497226D}"/>
              </a:ext>
            </a:extLst>
          </p:cNvPr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4B3BC99-6931-4F80-A20F-8B2F30D77392}"/>
              </a:ext>
            </a:extLst>
          </p:cNvPr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423D334-6C45-46AF-AC2A-4A98616112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DB3A68-3BDF-44D3-B8EA-D57DCF4EB2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000" y="2076139"/>
            <a:ext cx="1039370" cy="6328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A687A0-6823-472A-9ED2-832D23871F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716890"/>
            <a:ext cx="941940" cy="838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DAD7E98-D136-4396-9727-B2AAF70A89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839587"/>
            <a:ext cx="1039370" cy="6328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544FB08-707B-4B4A-8E3A-625839376C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800962"/>
            <a:ext cx="1031998" cy="743038"/>
          </a:xfrm>
          <a:prstGeom prst="rect">
            <a:avLst/>
          </a:prstGeom>
        </p:spPr>
      </p:pic>
      <p:sp>
        <p:nvSpPr>
          <p:cNvPr id="37" name="Slide Number">
            <a:extLst>
              <a:ext uri="{FF2B5EF4-FFF2-40B4-BE49-F238E27FC236}">
                <a16:creationId xmlns:a16="http://schemas.microsoft.com/office/drawing/2014/main" id="{1673F48B-0691-4681-B600-64224A01B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640EEA-F169-4A3B-BB57-894EB015D2D5}"/>
              </a:ext>
            </a:extLst>
          </p:cNvPr>
          <p:cNvSpPr txBox="1"/>
          <p:nvPr/>
        </p:nvSpPr>
        <p:spPr>
          <a:xfrm>
            <a:off x="7635972" y="2696800"/>
            <a:ext cx="149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merge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4951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C10455-A678-44F7-B8EB-42E811E83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3D3029-0C3C-4292-88FA-57854EDB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C969096-ECC7-400C-8EC4-732E3D621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6383" y="1629000"/>
            <a:ext cx="9084617" cy="4742805"/>
          </a:xfrm>
          <a:prstGeom prst="roundRect">
            <a:avLst>
              <a:gd name="adj" fmla="val 1096"/>
            </a:avLst>
          </a:prstGeom>
        </p:spPr>
      </p:pic>
    </p:spTree>
    <p:extLst>
      <p:ext uri="{BB962C8B-B14F-4D97-AF65-F5344CB8AC3E}">
        <p14:creationId xmlns:p14="http://schemas.microsoft.com/office/powerpoint/2010/main" val="196642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B76025-8AC1-42D5-9850-784DA34E7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848" y="2046673"/>
            <a:ext cx="2941894" cy="122848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DE0ACAB-7114-472B-9DC5-EF91C5283C1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Git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387CC9A-0823-4DE0-9EBD-063F4305B73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World's #1 Source </a:t>
            </a:r>
            <a:r>
              <a:rPr lang="en-US"/>
              <a:t>Control System</a:t>
            </a:r>
          </a:p>
        </p:txBody>
      </p:sp>
    </p:spTree>
    <p:extLst>
      <p:ext uri="{BB962C8B-B14F-4D97-AF65-F5344CB8AC3E}">
        <p14:creationId xmlns:p14="http://schemas.microsoft.com/office/powerpoint/2010/main" val="8108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</a:t>
            </a:r>
            <a:r>
              <a:rPr lang="en-US" sz="3500" dirty="0"/>
              <a:t> == distributed </a:t>
            </a:r>
            <a:r>
              <a:rPr lang="en-US" sz="3500" b="1" dirty="0">
                <a:solidFill>
                  <a:schemeClr val="bg1"/>
                </a:solidFill>
              </a:rPr>
              <a:t>source-control system</a:t>
            </a:r>
          </a:p>
          <a:p>
            <a:pPr lvl="1"/>
            <a:r>
              <a:rPr lang="en-US" dirty="0"/>
              <a:t>The most popular in the world</a:t>
            </a:r>
          </a:p>
          <a:p>
            <a:pPr lvl="1"/>
            <a:r>
              <a:rPr lang="en-US" dirty="0"/>
              <a:t>Free, open-source software</a:t>
            </a:r>
          </a:p>
          <a:p>
            <a:pPr>
              <a:spcBef>
                <a:spcPts val="1200"/>
              </a:spcBef>
            </a:pPr>
            <a:r>
              <a:rPr lang="en-US" sz="3500" dirty="0"/>
              <a:t>Works with </a:t>
            </a:r>
            <a:r>
              <a:rPr lang="en-US" sz="3500" b="1" dirty="0">
                <a:solidFill>
                  <a:schemeClr val="bg1"/>
                </a:solidFill>
              </a:rPr>
              <a:t>local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remote </a:t>
            </a:r>
            <a:r>
              <a:rPr lang="en-US" sz="3500" dirty="0"/>
              <a:t>repositories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 bash </a:t>
            </a:r>
            <a:r>
              <a:rPr lang="en-US" sz="3500" dirty="0"/>
              <a:t>– command line interface for Git</a:t>
            </a:r>
          </a:p>
          <a:p>
            <a:pPr>
              <a:spcBef>
                <a:spcPts val="1200"/>
              </a:spcBef>
            </a:pPr>
            <a:r>
              <a:rPr lang="en-US" sz="3500" dirty="0"/>
              <a:t>Runs on Linux, macOS and Windows (</a:t>
            </a:r>
            <a:r>
              <a:rPr lang="en-US" sz="3500" b="1" noProof="1">
                <a:solidFill>
                  <a:schemeClr val="bg1"/>
                </a:solidFill>
                <a:cs typeface="Consolas" panose="020B0609020204030204" pitchFamily="49" charset="0"/>
              </a:rPr>
              <a:t>msysGit</a:t>
            </a:r>
            <a:r>
              <a:rPr lang="en-US" sz="3500" dirty="0"/>
              <a:t>)</a:t>
            </a:r>
          </a:p>
          <a:p>
            <a:pPr lvl="1"/>
            <a:r>
              <a:rPr lang="en-US" dirty="0">
                <a:hlinkClick r:id="rId2"/>
              </a:rPr>
              <a:t>https://git-scm.com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8C1BE25-615B-4422-BCD5-3FCF93CB11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B9121-8D60-4134-BEFD-2956537861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1899000"/>
            <a:ext cx="2674449" cy="111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8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309453"/>
            <a:ext cx="11181086" cy="52320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Console-based git client (Git bash)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git</a:t>
            </a:r>
            <a:r>
              <a:rPr lang="en-US" dirty="0"/>
              <a:t> (console command)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Windows GUI client – </a:t>
            </a:r>
            <a:r>
              <a:rPr lang="en-US" sz="3200" b="1" noProof="1">
                <a:solidFill>
                  <a:schemeClr val="bg1"/>
                </a:solidFill>
              </a:rPr>
              <a:t>TortoiseGit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F2A40D"/>
                </a:solidFill>
                <a:hlinkClick r:id="rId3"/>
              </a:rPr>
              <a:t>https://tortoisegit.org/download</a:t>
            </a:r>
            <a:endParaRPr lang="en-US" sz="3000" dirty="0">
              <a:solidFill>
                <a:srgbClr val="F2A40D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Visual Studio / Eclipse plug-ins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GitHub Desktop </a:t>
            </a:r>
            <a:r>
              <a:rPr lang="en-US" dirty="0"/>
              <a:t>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000" dirty="0">
                <a:solidFill>
                  <a:srgbClr val="F2A40D"/>
                </a:solidFill>
                <a:hlinkClick r:id="rId4"/>
              </a:rPr>
              <a:t>https://desktop.github.com</a:t>
            </a:r>
            <a:r>
              <a:rPr lang="en-US" sz="3000" dirty="0">
                <a:solidFill>
                  <a:srgbClr val="F2A40D"/>
                </a:solidFill>
              </a:rPr>
              <a:t> </a:t>
            </a:r>
            <a:endParaRPr lang="bg-BG" sz="3000" dirty="0">
              <a:solidFill>
                <a:srgbClr val="F2A40D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0671CE-023E-4BEB-A03E-35B0C9AC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386" y="2170512"/>
            <a:ext cx="2286117" cy="4089610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6E48C1-57E5-407B-AA5A-74CD73C785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16" y="1167160"/>
            <a:ext cx="2343270" cy="509296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7158430A-A9D5-466B-A252-0AEECD6B4E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901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089000"/>
            <a:ext cx="10254444" cy="525620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cs typeface="Consolas" pitchFamily="49" charset="0"/>
              </a:rPr>
              <a:t>MsysGit</a:t>
            </a:r>
            <a:r>
              <a:rPr lang="en-US" sz="3400" noProof="1">
                <a:cs typeface="Consolas" pitchFamily="49" charset="0"/>
              </a:rPr>
              <a:t> installation on </a:t>
            </a:r>
            <a:r>
              <a:rPr lang="en-US" sz="3400" b="1" noProof="1">
                <a:cs typeface="Consolas" pitchFamily="49" charset="0"/>
              </a:rPr>
              <a:t>Windows</a:t>
            </a: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  <a:hlinkClick r:id="rId3"/>
              </a:rPr>
              <a:t>https://git-scm.com/downloads</a:t>
            </a:r>
            <a:endParaRPr lang="en-US" sz="3200" noProof="1"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</a:rPr>
              <a:t>Options to select (they should be selected by default)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"Use Git Bash Only"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"Checkout Windows-style, </a:t>
            </a:r>
            <a:br>
              <a:rPr lang="en-US" sz="3000" noProof="1">
                <a:cs typeface="Consolas" pitchFamily="49" charset="0"/>
              </a:rPr>
            </a:br>
            <a:r>
              <a:rPr lang="en-US" sz="3000" noProof="1">
                <a:cs typeface="Consolas" pitchFamily="49" charset="0"/>
              </a:rPr>
              <a:t>  Commit Unix-style Endings"</a:t>
            </a:r>
          </a:p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Git installation on </a:t>
            </a:r>
            <a:r>
              <a:rPr lang="en-US" sz="3400" b="1" noProof="1">
                <a:cs typeface="Consolas" pitchFamily="49" charset="0"/>
              </a:rPr>
              <a:t>Linux</a:t>
            </a:r>
            <a:r>
              <a:rPr lang="en-US" sz="3400" noProof="1">
                <a:cs typeface="Consolas" pitchFamily="49" charset="0"/>
              </a:rPr>
              <a:t>: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Installing Git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F5235-F540-4440-A62E-2D6DBBE2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001" y="5596919"/>
            <a:ext cx="5274999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980" y="3114000"/>
            <a:ext cx="4124737" cy="30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85A7039A-30BE-467E-8DF3-D28042142A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5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Git Commands 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E2EFD6-423E-4248-BE3A-F9F89B7CAAF0}"/>
              </a:ext>
            </a:extLst>
          </p:cNvPr>
          <p:cNvSpPr txBox="1">
            <a:spLocks/>
          </p:cNvSpPr>
          <p:nvPr/>
        </p:nvSpPr>
        <p:spPr>
          <a:xfrm>
            <a:off x="255948" y="1203083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Cloning an existing </a:t>
            </a:r>
            <a:r>
              <a:rPr lang="en-US" noProof="1"/>
              <a:t>Git</a:t>
            </a:r>
            <a:r>
              <a:rPr lang="en-US" dirty="0"/>
              <a:t> repository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Fetch and merge the latest changes from the remote repository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Preparing (adding / selecting) files for a commit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Committing to the local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7F177-8686-4E53-9668-A2DFC12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515" y="1891401"/>
            <a:ext cx="47025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58CAB-7F75-41A6-8D94-8138389F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515" y="4662859"/>
            <a:ext cx="95654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[filename] ("git add ."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adds everything)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C6CD6F-D2F5-4C41-A92A-C499F617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516" y="5966235"/>
            <a:ext cx="715077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–m "[your message here]"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7EC0D-DDB5-4108-89D3-B9F546B0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515" y="3232569"/>
            <a:ext cx="21419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CE3D921-A4B7-4559-AB56-3A3F3E234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919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329234"/>
            <a:ext cx="11818096" cy="5339766"/>
          </a:xfrm>
        </p:spPr>
        <p:txBody>
          <a:bodyPr>
            <a:noAutofit/>
          </a:bodyPr>
          <a:lstStyle/>
          <a:p>
            <a:pPr marL="531813" indent="-531813">
              <a:lnSpc>
                <a:spcPts val="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4000" dirty="0"/>
              <a:t>Software Configuration Management (</a:t>
            </a:r>
            <a:r>
              <a:rPr lang="en-US" sz="4000" b="1" dirty="0"/>
              <a:t>SCM</a:t>
            </a:r>
            <a:r>
              <a:rPr lang="en-US" sz="4000" dirty="0"/>
              <a:t>)</a:t>
            </a:r>
          </a:p>
          <a:p>
            <a:pPr marL="890588" lvl="1" indent="-447675">
              <a:lnSpc>
                <a:spcPts val="4000"/>
              </a:lnSpc>
              <a:spcBef>
                <a:spcPts val="1200"/>
              </a:spcBef>
            </a:pPr>
            <a:r>
              <a:rPr lang="en-US" sz="3800" dirty="0"/>
              <a:t>Source Control Repositories</a:t>
            </a:r>
          </a:p>
          <a:p>
            <a:pPr marL="890588" lvl="1" indent="-447675">
              <a:lnSpc>
                <a:spcPts val="4000"/>
              </a:lnSpc>
              <a:spcBef>
                <a:spcPts val="1200"/>
              </a:spcBef>
            </a:pPr>
            <a:r>
              <a:rPr lang="en-US" sz="3800" dirty="0"/>
              <a:t>Concepts, Workflow, Terminology</a:t>
            </a:r>
          </a:p>
          <a:p>
            <a:pPr marL="531813" indent="-531813">
              <a:lnSpc>
                <a:spcPts val="4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/>
              <a:t>Introduction to </a:t>
            </a:r>
            <a:r>
              <a:rPr lang="en-US" sz="4000" b="1" dirty="0"/>
              <a:t>Git</a:t>
            </a:r>
          </a:p>
          <a:p>
            <a:pPr marL="890588" lvl="1" indent="-447675">
              <a:lnSpc>
                <a:spcPts val="4000"/>
              </a:lnSpc>
              <a:spcBef>
                <a:spcPts val="1200"/>
              </a:spcBef>
            </a:pPr>
            <a:r>
              <a:rPr lang="en-US" sz="3800" dirty="0"/>
              <a:t>Basic Commands: </a:t>
            </a:r>
            <a:r>
              <a:rPr lang="en-US" sz="3800" b="1" dirty="0"/>
              <a:t>clone</a:t>
            </a:r>
            <a:r>
              <a:rPr lang="en-US" sz="3800" dirty="0"/>
              <a:t>, </a:t>
            </a:r>
            <a:r>
              <a:rPr lang="en-US" sz="3800" b="1" dirty="0"/>
              <a:t>pull</a:t>
            </a:r>
            <a:r>
              <a:rPr lang="en-US" sz="3800" dirty="0"/>
              <a:t>, </a:t>
            </a:r>
            <a:r>
              <a:rPr lang="en-US" sz="3800" b="1" dirty="0"/>
              <a:t>add</a:t>
            </a:r>
            <a:r>
              <a:rPr lang="en-US" sz="3800" dirty="0"/>
              <a:t>, </a:t>
            </a:r>
            <a:r>
              <a:rPr lang="en-US" sz="3800" b="1" dirty="0"/>
              <a:t>commit</a:t>
            </a:r>
            <a:r>
              <a:rPr lang="en-US" sz="3800" dirty="0"/>
              <a:t>, </a:t>
            </a:r>
            <a:r>
              <a:rPr lang="en-US" sz="3800" b="1" dirty="0"/>
              <a:t>push</a:t>
            </a:r>
            <a:endParaRPr lang="en-US" sz="4000" b="1" dirty="0"/>
          </a:p>
          <a:p>
            <a:pPr marL="531813" indent="-531813">
              <a:lnSpc>
                <a:spcPts val="4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/>
              <a:t>Introduction to </a:t>
            </a:r>
            <a:r>
              <a:rPr lang="en-US" sz="4000" b="1" dirty="0"/>
              <a:t>GitHub</a:t>
            </a:r>
            <a:endParaRPr lang="bg-BG" sz="4000" b="1" dirty="0"/>
          </a:p>
          <a:p>
            <a:pPr marL="893763" lvl="1" indent="-450850">
              <a:lnSpc>
                <a:spcPts val="4000"/>
              </a:lnSpc>
              <a:spcBef>
                <a:spcPts val="1200"/>
              </a:spcBef>
            </a:pPr>
            <a:r>
              <a:rPr lang="en-US" sz="3800" dirty="0"/>
              <a:t>Creating Repo </a:t>
            </a:r>
            <a:r>
              <a:rPr lang="en-US" sz="3800" dirty="0">
                <a:sym typeface="Wingdings" panose="05000000000000000000" pitchFamily="2" charset="2"/>
              </a:rPr>
              <a:t></a:t>
            </a:r>
            <a:r>
              <a:rPr lang="en-US" sz="3800" dirty="0"/>
              <a:t> Clone  </a:t>
            </a:r>
            <a:r>
              <a:rPr lang="en-US" sz="3800" dirty="0">
                <a:sym typeface="Wingdings" panose="05000000000000000000" pitchFamily="2" charset="2"/>
              </a:rPr>
              <a:t></a:t>
            </a:r>
            <a:r>
              <a:rPr lang="en-US" sz="3800" dirty="0"/>
              <a:t> Edit </a:t>
            </a:r>
            <a:r>
              <a:rPr lang="en-US" sz="3800" dirty="0">
                <a:sym typeface="Wingdings" panose="05000000000000000000" pitchFamily="2" charset="2"/>
              </a:rPr>
              <a:t></a:t>
            </a:r>
            <a:r>
              <a:rPr lang="en-US" sz="3800" dirty="0"/>
              <a:t> Commit </a:t>
            </a:r>
            <a:r>
              <a:rPr lang="en-US" sz="3800" dirty="0">
                <a:sym typeface="Wingdings" panose="05000000000000000000" pitchFamily="2" charset="2"/>
              </a:rPr>
              <a:t></a:t>
            </a:r>
            <a:r>
              <a:rPr lang="en-US" sz="3800" dirty="0"/>
              <a:t> Push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6A8CD59-855D-4AC4-9D53-0E2844E2F7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425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Git Commands (2)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4BD929-369B-4BDC-9EB0-2052D8C081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Check the status of your local repository (see the local changes)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new local repository (in the current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remote (assign a short name for remote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Pushing to a remote (send changes to the remote repository)</a:t>
            </a:r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FC7699-C826-4278-9753-58E1585C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4560106"/>
            <a:ext cx="81946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[remote name]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87652-848F-49CB-9164-0D042E60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87" y="5869154"/>
            <a:ext cx="72922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name] [local name]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0658A-FCFC-45B4-AB7A-0CF76158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87" y="3222008"/>
            <a:ext cx="23072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3709D-4A95-4B05-967E-D4073929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1874517"/>
            <a:ext cx="23088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B8190FD-7A26-4BD4-AFEC-1D1738525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007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CB0BB3-031D-471D-A0C7-1F625C05FF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Checkout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dirty="0"/>
              <a:t> Modify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dirty="0"/>
              <a:t> Commit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dirty="0"/>
              <a:t> Push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836C6-1C7D-420C-9AC4-CB00791054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Git: Live 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FE1692-8F99-45F8-A91A-4B77A2DDB4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848" y="2046673"/>
            <a:ext cx="2941894" cy="122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5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B86296-7638-46AD-BAED-46272862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84" y="1026942"/>
            <a:ext cx="3283031" cy="328303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7992EA4-A1E5-4DF5-BC25-051BB97E36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GitHub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3BD1EB4-9B08-4C8D-AF1B-A2627EEAB4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World's #1 Source Code Hosting Platform</a:t>
            </a:r>
          </a:p>
        </p:txBody>
      </p:sp>
    </p:spTree>
    <p:extLst>
      <p:ext uri="{BB962C8B-B14F-4D97-AF65-F5344CB8AC3E}">
        <p14:creationId xmlns:p14="http://schemas.microsoft.com/office/powerpoint/2010/main" val="93006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029672"/>
            <a:ext cx="10129234" cy="5684328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GitHub</a:t>
            </a:r>
            <a:r>
              <a:rPr lang="en-US" dirty="0"/>
              <a:t> is the world's #1 source code hosting site</a:t>
            </a:r>
          </a:p>
          <a:p>
            <a:pPr lvl="1"/>
            <a:r>
              <a:rPr lang="en-US" dirty="0"/>
              <a:t>Free for open-source projects</a:t>
            </a:r>
          </a:p>
          <a:p>
            <a:pPr lvl="1"/>
            <a:r>
              <a:rPr lang="en-US" dirty="0"/>
              <a:t>Paid plans for private repositories</a:t>
            </a:r>
          </a:p>
          <a:p>
            <a:pPr>
              <a:spcBef>
                <a:spcPts val="1200"/>
              </a:spcBef>
            </a:pPr>
            <a:r>
              <a:rPr lang="en-US" b="1" dirty="0"/>
              <a:t>GitHub</a:t>
            </a:r>
            <a:r>
              <a:rPr lang="en-US" dirty="0"/>
              <a:t> provides:</a:t>
            </a:r>
          </a:p>
          <a:p>
            <a:pPr lvl="1"/>
            <a:r>
              <a:rPr lang="en-US" b="1" dirty="0"/>
              <a:t>Git repository </a:t>
            </a:r>
            <a:r>
              <a:rPr lang="en-US" dirty="0"/>
              <a:t>for shared source code</a:t>
            </a:r>
          </a:p>
          <a:p>
            <a:pPr lvl="1"/>
            <a:r>
              <a:rPr lang="en-US" b="1" dirty="0"/>
              <a:t>Issue tracker </a:t>
            </a:r>
            <a:r>
              <a:rPr lang="en-US" dirty="0"/>
              <a:t>(bug tracker)</a:t>
            </a:r>
          </a:p>
          <a:p>
            <a:pPr lvl="1"/>
            <a:r>
              <a:rPr lang="en-US" b="1" dirty="0"/>
              <a:t>Project board </a:t>
            </a:r>
            <a:r>
              <a:rPr lang="en-US" dirty="0"/>
              <a:t>(Kanban style)</a:t>
            </a:r>
          </a:p>
          <a:p>
            <a:pPr lvl="1"/>
            <a:r>
              <a:rPr lang="en-US" b="1" dirty="0"/>
              <a:t>Wiki pages </a:t>
            </a:r>
            <a:r>
              <a:rPr lang="en-US" dirty="0"/>
              <a:t>(documentation)</a:t>
            </a:r>
          </a:p>
          <a:p>
            <a:pPr lvl="1"/>
            <a:r>
              <a:rPr lang="en-US" b="1" dirty="0"/>
              <a:t>Build system</a:t>
            </a:r>
            <a:r>
              <a:rPr lang="en-US" dirty="0"/>
              <a:t>, releases, analytics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6344D8-D7E6-4AEF-A7F6-1DA27E88FF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0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162A8A-930B-460C-BC3D-21AA808B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Repository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303C03-6E87-43C7-9D0A-70C48F1B5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8904" y="1356421"/>
            <a:ext cx="4484483" cy="410524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03C507-A167-458F-A9FD-A578CF944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639" y="1356421"/>
            <a:ext cx="6841554" cy="515251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378B469-5069-408B-A107-435AF677FF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209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13B4B-AB9F-442C-971A-46DAE802E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Clone</a:t>
            </a:r>
            <a:r>
              <a:rPr lang="en-US" dirty="0"/>
              <a:t> a repository from GitHub</a:t>
            </a:r>
          </a:p>
          <a:p>
            <a:endParaRPr lang="en-US" dirty="0"/>
          </a:p>
          <a:p>
            <a:r>
              <a:rPr lang="en-US" dirty="0"/>
              <a:t>Modify local files</a:t>
            </a:r>
          </a:p>
          <a:p>
            <a:endParaRPr lang="en-US" dirty="0"/>
          </a:p>
          <a:p>
            <a:r>
              <a:rPr lang="en-US" dirty="0"/>
              <a:t>Commit changes (local)</a:t>
            </a:r>
          </a:p>
          <a:p>
            <a:endParaRPr lang="en-US" dirty="0"/>
          </a:p>
          <a:p>
            <a:r>
              <a:rPr lang="en-US" dirty="0"/>
              <a:t>Push the changes to GitHub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F6FCFA-044C-45D6-8749-48E8A459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– Example</a:t>
            </a:r>
          </a:p>
        </p:txBody>
      </p:sp>
      <p:sp>
        <p:nvSpPr>
          <p:cNvPr id="5" name="Text Placeholder 5">
            <a:hlinkClick r:id="rId3"/>
            <a:extLst>
              <a:ext uri="{FF2B5EF4-FFF2-40B4-BE49-F238E27FC236}">
                <a16:creationId xmlns:a16="http://schemas.microsoft.com/office/drawing/2014/main" id="{6AF52F07-10C1-499A-BFC2-07CF8652AA17}"/>
              </a:ext>
            </a:extLst>
          </p:cNvPr>
          <p:cNvSpPr txBox="1">
            <a:spLocks/>
          </p:cNvSpPr>
          <p:nvPr/>
        </p:nvSpPr>
        <p:spPr>
          <a:xfrm>
            <a:off x="673500" y="1899000"/>
            <a:ext cx="1084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git clone https://github.com/SoftUni/playground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4C7304-46A5-4A8D-95B9-8476138B4C61}"/>
              </a:ext>
            </a:extLst>
          </p:cNvPr>
          <p:cNvSpPr txBox="1">
            <a:spLocks/>
          </p:cNvSpPr>
          <p:nvPr/>
        </p:nvSpPr>
        <p:spPr>
          <a:xfrm>
            <a:off x="673500" y="3268664"/>
            <a:ext cx="1084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notepad README.md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88A8A1A-D9F3-4AB2-BF05-17D81C150F0B}"/>
              </a:ext>
            </a:extLst>
          </p:cNvPr>
          <p:cNvSpPr txBox="1">
            <a:spLocks/>
          </p:cNvSpPr>
          <p:nvPr/>
        </p:nvSpPr>
        <p:spPr>
          <a:xfrm>
            <a:off x="673500" y="4686559"/>
            <a:ext cx="1084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git add . &amp; git commit -m "Added something"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35421B1-E06B-46DA-8AB8-0519024801BB}"/>
              </a:ext>
            </a:extLst>
          </p:cNvPr>
          <p:cNvSpPr txBox="1">
            <a:spLocks/>
          </p:cNvSpPr>
          <p:nvPr/>
        </p:nvSpPr>
        <p:spPr>
          <a:xfrm>
            <a:off x="673500" y="6025302"/>
            <a:ext cx="1084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git push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E574F1E-A56D-4506-BA28-E4FA424518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30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C97FEE1-C4F8-4696-99E4-CCB863D57D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Create Repo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dirty="0"/>
              <a:t> Edit Files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dirty="0"/>
              <a:t> Checkout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dirty="0"/>
              <a:t> Push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479EFF-897A-4139-A158-F9A3A088D24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GitHub: Live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5C8547-56FF-4088-BA89-69A6F48D5C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84" y="1026942"/>
            <a:ext cx="3283031" cy="328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4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317D520-990C-4B10-8C2F-7444480BC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7A95F4D-1441-4323-88B4-26ADA85CA32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with Git and GitHub</a:t>
            </a:r>
          </a:p>
        </p:txBody>
      </p:sp>
    </p:spTree>
    <p:extLst>
      <p:ext uri="{BB962C8B-B14F-4D97-AF65-F5344CB8AC3E}">
        <p14:creationId xmlns:p14="http://schemas.microsoft.com/office/powerpoint/2010/main" val="297512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3195" y="1575874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45234" y="1339336"/>
            <a:ext cx="9325598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50199" y="1671448"/>
              <a:ext cx="85794" cy="4541545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706820" y="2175644"/>
            <a:ext cx="2239180" cy="2423356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63BBEF3-7342-4DD5-8DB1-F09B1D513D02}"/>
              </a:ext>
            </a:extLst>
          </p:cNvPr>
          <p:cNvSpPr txBox="1">
            <a:spLocks/>
          </p:cNvSpPr>
          <p:nvPr/>
        </p:nvSpPr>
        <p:spPr>
          <a:xfrm>
            <a:off x="596317" y="1643878"/>
            <a:ext cx="7910065" cy="46734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6D586A-BD05-4815-AE45-375B80576922}"/>
              </a:ext>
            </a:extLst>
          </p:cNvPr>
          <p:cNvSpPr/>
          <p:nvPr/>
        </p:nvSpPr>
        <p:spPr>
          <a:xfrm>
            <a:off x="752711" y="1607150"/>
            <a:ext cx="8461178" cy="4803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chemeClr val="bg1"/>
                </a:solidFill>
              </a:rPr>
              <a:t>version control systems </a:t>
            </a:r>
            <a:r>
              <a:rPr lang="en-US" sz="3200" dirty="0">
                <a:solidFill>
                  <a:schemeClr val="bg2"/>
                </a:solidFill>
              </a:rPr>
              <a:t>to work in a team</a:t>
            </a:r>
          </a:p>
          <a:p>
            <a:pPr marL="806450" lvl="1" indent="-349250"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Keep the code in a central repository</a:t>
            </a:r>
          </a:p>
          <a:p>
            <a:pPr marL="806450" lvl="1" indent="-349250"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Handle merge conflicts with ease</a:t>
            </a:r>
          </a:p>
          <a:p>
            <a:pPr marL="354013" indent="-354013">
              <a:lnSpc>
                <a:spcPct val="110000"/>
              </a:lnSpc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Important Git commands:</a:t>
            </a:r>
          </a:p>
          <a:p>
            <a:pPr marL="806450" lvl="1" indent="-349250">
              <a:lnSpc>
                <a:spcPct val="110000"/>
              </a:lnSpc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commit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pull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</a:p>
          <a:p>
            <a:pPr marL="354013" indent="-354013">
              <a:lnSpc>
                <a:spcPct val="110000"/>
              </a:lnSpc>
              <a:spcBef>
                <a:spcPts val="12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GitHub</a:t>
            </a:r>
            <a:r>
              <a:rPr lang="en-US" sz="3200" dirty="0">
                <a:solidFill>
                  <a:schemeClr val="bg2"/>
                </a:solidFill>
              </a:rPr>
              <a:t> == the world's most used software project hosting platform</a:t>
            </a:r>
          </a:p>
          <a:p>
            <a:pPr marL="806450" lvl="1" indent="-349250"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Git repository, issue tracker, Kanban board, Wiki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8EED4FB-0C05-41D4-81F5-B8E576EF91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8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8521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B0FDE39-698E-4FA5-B57C-788E8FA4F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67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7933ED-B1A3-46A5-A49E-26746D665B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5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2374D4-8B56-48C2-B217-4286F58B1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539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7D19C-5A20-49BC-A08E-7854FF0CFF8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14451" y="1364772"/>
            <a:ext cx="3163100" cy="266860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F6C9A21-41FC-4EA8-8041-ABEC7625A5C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Software Configuration Management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8BB65FD-1C60-4CBE-9AA5-EA9385818EF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Source Control Systems</a:t>
            </a:r>
          </a:p>
        </p:txBody>
      </p:sp>
    </p:spTree>
    <p:extLst>
      <p:ext uri="{BB962C8B-B14F-4D97-AF65-F5344CB8AC3E}">
        <p14:creationId xmlns:p14="http://schemas.microsoft.com/office/powerpoint/2010/main" val="28683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1000" y="1070603"/>
            <a:ext cx="10581213" cy="558489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Version Control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>
                <a:cs typeface="Arial" charset="0"/>
              </a:rPr>
              <a:t>≈</a:t>
            </a:r>
            <a:r>
              <a:rPr lang="bg-BG" dirty="0"/>
              <a:t> </a:t>
            </a:r>
            <a:r>
              <a:rPr lang="en-US" dirty="0"/>
              <a:t>Software Configuration Management (SCM)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A software engineering discipline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Consists of techniques, practices and tools for working in a team on </a:t>
            </a:r>
            <a:r>
              <a:rPr lang="en-US" b="1" dirty="0">
                <a:solidFill>
                  <a:schemeClr val="bg1"/>
                </a:solidFill>
              </a:rPr>
              <a:t>shared source </a:t>
            </a:r>
            <a:r>
              <a:rPr lang="en-US" b="1" dirty="0">
                <a:solidFill>
                  <a:srgbClr val="FFA000"/>
                </a:solidFill>
              </a:rPr>
              <a:t>code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files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Mechanisms to manage, control and </a:t>
            </a:r>
            <a:r>
              <a:rPr lang="en-US" b="1" dirty="0">
                <a:solidFill>
                  <a:srgbClr val="FFA000"/>
                </a:solidFill>
              </a:rPr>
              <a:t>track</a:t>
            </a:r>
            <a:r>
              <a:rPr lang="bg-BG" b="1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changes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Defines the process of </a:t>
            </a:r>
            <a:r>
              <a:rPr lang="en-US" b="1" dirty="0">
                <a:solidFill>
                  <a:schemeClr val="bg1"/>
                </a:solidFill>
              </a:rPr>
              <a:t>change management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Keeps track on the changes in the project</a:t>
            </a:r>
            <a:r>
              <a:rPr lang="bg-BG" dirty="0"/>
              <a:t> </a:t>
            </a:r>
            <a:r>
              <a:rPr lang="en-US" dirty="0"/>
              <a:t>over time</a:t>
            </a:r>
            <a:endParaRPr lang="bg-BG" dirty="0"/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Solves </a:t>
            </a:r>
            <a:r>
              <a:rPr lang="en-US" b="1" dirty="0">
                <a:solidFill>
                  <a:schemeClr val="bg1"/>
                </a:solidFill>
              </a:rPr>
              <a:t>conflicts</a:t>
            </a:r>
            <a:r>
              <a:rPr lang="en-US" dirty="0"/>
              <a:t> in the concurrent changes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4C9A3AC-D134-4870-A856-E93DDD78E0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4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7" y="1121143"/>
            <a:ext cx="4790823" cy="4377857"/>
          </a:xfrm>
        </p:spPr>
        <p:txBody>
          <a:bodyPr>
            <a:normAutofit/>
          </a:bodyPr>
          <a:lstStyle/>
          <a:p>
            <a:r>
              <a:rPr lang="en-US" sz="3400" dirty="0"/>
              <a:t>Version control systems keep their own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change log</a:t>
            </a:r>
            <a:r>
              <a:rPr lang="en-US" sz="3400" dirty="0"/>
              <a:t> (version history):</a:t>
            </a:r>
          </a:p>
          <a:p>
            <a:pPr lvl="1"/>
            <a:r>
              <a:rPr lang="en-US" dirty="0"/>
              <a:t>Who?</a:t>
            </a:r>
          </a:p>
          <a:p>
            <a:pPr lvl="1"/>
            <a:r>
              <a:rPr lang="en-US" dirty="0"/>
              <a:t>When?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What has changed?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9758510-FAA5-40AB-A843-263AFD8B5E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8DD084-7418-4C8E-B25A-91381D938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000" y="190268"/>
            <a:ext cx="6530507" cy="51062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C10190-9A95-4762-947B-48A9CFA5FF2E}"/>
              </a:ext>
            </a:extLst>
          </p:cNvPr>
          <p:cNvSpPr txBox="1"/>
          <p:nvPr/>
        </p:nvSpPr>
        <p:spPr>
          <a:xfrm>
            <a:off x="831000" y="5814000"/>
            <a:ext cx="8113776" cy="61920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Old versions could</a:t>
            </a:r>
            <a:r>
              <a:rPr kumimoji="0" lang="bg-BG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 </a:t>
            </a:r>
            <a:r>
              <a:rPr kumimoji="0" lang="en-US" sz="3398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restored</a:t>
            </a:r>
          </a:p>
        </p:txBody>
      </p:sp>
    </p:spTree>
    <p:extLst>
      <p:ext uri="{BB962C8B-B14F-4D97-AF65-F5344CB8AC3E}">
        <p14:creationId xmlns:p14="http://schemas.microsoft.com/office/powerpoint/2010/main" val="253712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Repository (Repo)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b="1" dirty="0"/>
              <a:t>Repo</a:t>
            </a:r>
            <a:r>
              <a:rPr lang="en-US" dirty="0"/>
              <a:t>: holds the project assets in a remote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0F4E3C9-3522-43DB-9B13-43324AD12B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316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Clone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b="1"/>
              <a:t>Clone</a:t>
            </a:r>
            <a:r>
              <a:rPr lang="en-US"/>
              <a:t>: downloads a local copy of the project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952FBEE1-1438-41B0-A528-674E31EEB3CD}"/>
              </a:ext>
            </a:extLst>
          </p:cNvPr>
          <p:cNvSpPr/>
          <p:nvPr/>
        </p:nvSpPr>
        <p:spPr bwMode="auto">
          <a:xfrm>
            <a:off x="3496680" y="3162300"/>
            <a:ext cx="642938" cy="2286000"/>
          </a:xfrm>
          <a:prstGeom prst="curvedRightArrow">
            <a:avLst>
              <a:gd name="adj1" fmla="val 33475"/>
              <a:gd name="adj2" fmla="val 61200"/>
              <a:gd name="adj3" fmla="val 383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D68A6-9C62-44BA-89E0-C4C16C134C29}"/>
              </a:ext>
            </a:extLst>
          </p:cNvPr>
          <p:cNvSpPr/>
          <p:nvPr/>
        </p:nvSpPr>
        <p:spPr>
          <a:xfrm>
            <a:off x="2029997" y="3913717"/>
            <a:ext cx="1252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B9ADB3A-44F0-4D83-B365-37BE786B93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20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Commit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b="1" dirty="0"/>
              <a:t>Commit</a:t>
            </a:r>
            <a:r>
              <a:rPr lang="en-US" dirty="0"/>
              <a:t>: saves the changes locally</a:t>
            </a:r>
            <a:endParaRPr lang="en-US" sz="31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6B24C-F560-44F0-84A4-5ABD36D7C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08" y="4867423"/>
            <a:ext cx="708653" cy="708653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7E94CA81-3153-492F-864B-184D73AF7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472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3345</TotalTime>
  <Words>1896</Words>
  <Application>Microsoft Office PowerPoint</Application>
  <PresentationFormat>Widescreen</PresentationFormat>
  <Paragraphs>290</Paragraphs>
  <Slides>31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Git and GitHub</vt:lpstr>
      <vt:lpstr>Table of Contents</vt:lpstr>
      <vt:lpstr>Have a Question?</vt:lpstr>
      <vt:lpstr>Software Configuration Management</vt:lpstr>
      <vt:lpstr>Software Configuration Management</vt:lpstr>
      <vt:lpstr>Change Log</vt:lpstr>
      <vt:lpstr>PowerPoint Presentation</vt:lpstr>
      <vt:lpstr>PowerPoint Presentation</vt:lpstr>
      <vt:lpstr>PowerPoint Presentation</vt:lpstr>
      <vt:lpstr>Vocabulary: Sync (Pull / Push)</vt:lpstr>
      <vt:lpstr>PowerPoint Presentation</vt:lpstr>
      <vt:lpstr>PowerPoint Presentation</vt:lpstr>
      <vt:lpstr>PowerPoint Presentation</vt:lpstr>
      <vt:lpstr>Pull Request</vt:lpstr>
      <vt:lpstr>Git</vt:lpstr>
      <vt:lpstr>What is Git?</vt:lpstr>
      <vt:lpstr>PowerPoint Presentation</vt:lpstr>
      <vt:lpstr>Installing Git</vt:lpstr>
      <vt:lpstr>PowerPoint Presentation</vt:lpstr>
      <vt:lpstr>PowerPoint Presentation</vt:lpstr>
      <vt:lpstr>Git: Live Demo</vt:lpstr>
      <vt:lpstr>GitHub</vt:lpstr>
      <vt:lpstr>What is GitHub?</vt:lpstr>
      <vt:lpstr>Creating a GitHub Repository</vt:lpstr>
      <vt:lpstr>GitHub – Example</vt:lpstr>
      <vt:lpstr>GitHub: Live Demo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subject>Programming Fundamentals -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45</cp:revision>
  <dcterms:created xsi:type="dcterms:W3CDTF">2018-05-23T13:08:44Z</dcterms:created>
  <dcterms:modified xsi:type="dcterms:W3CDTF">2020-11-30T12:26:03Z</dcterms:modified>
  <cp:category>programming;computer programming;software development;web development</cp:category>
</cp:coreProperties>
</file>