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  <p:sldMasterId id="2147483692" r:id="rId2"/>
  </p:sldMasterIdLst>
  <p:notesMasterIdLst>
    <p:notesMasterId r:id="rId22"/>
  </p:notesMasterIdLst>
  <p:handoutMasterIdLst>
    <p:handoutMasterId r:id="rId23"/>
  </p:handoutMasterIdLst>
  <p:sldIdLst>
    <p:sldId id="256" r:id="rId3"/>
    <p:sldId id="282" r:id="rId4"/>
    <p:sldId id="258" r:id="rId5"/>
    <p:sldId id="280" r:id="rId6"/>
    <p:sldId id="259" r:id="rId7"/>
    <p:sldId id="260" r:id="rId8"/>
    <p:sldId id="261" r:id="rId9"/>
    <p:sldId id="262" r:id="rId10"/>
    <p:sldId id="263" r:id="rId11"/>
    <p:sldId id="283" r:id="rId12"/>
    <p:sldId id="284" r:id="rId13"/>
    <p:sldId id="267" r:id="rId14"/>
    <p:sldId id="268" r:id="rId15"/>
    <p:sldId id="269" r:id="rId16"/>
    <p:sldId id="270" r:id="rId17"/>
    <p:sldId id="271" r:id="rId18"/>
    <p:sldId id="277" r:id="rId19"/>
    <p:sldId id="279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Intro" id="{4EA9DD0B-7E89-4099-9D9B-2D2D345F4CEC}">
          <p14:sldIdLst>
            <p14:sldId id="256"/>
            <p14:sldId id="257"/>
            <p14:sldId id="258"/>
          </p14:sldIdLst>
        </p14:section>
        <p14:section name="Partners" id="{22BC516C-B8FA-465B-BE86-92E17D627460}">
          <p14:sldIdLst>
            <p14:sldId id="280"/>
          </p14:sldIdLst>
        </p14:section>
        <p14:section name="Course Objective" id="{C6559E48-19AA-4E53-8BBA-BA64B000FE88}">
          <p14:sldIdLst>
            <p14:sldId id="259"/>
            <p14:sldId id="260"/>
            <p14:sldId id="261"/>
            <p14:sldId id="262"/>
          </p14:sldIdLst>
        </p14:section>
        <p14:section name="Team" id="{97354789-8AB3-46CA-BD9D-E5C1B1388C6B}">
          <p14:sldIdLst>
            <p14:sldId id="263"/>
            <p14:sldId id="264"/>
            <p14:sldId id="281"/>
          </p14:sldIdLst>
        </p14:section>
        <p14:section name="Course Organization" id="{5D3367CE-AFD4-49A7-AA41-52C5B39FD625}">
          <p14:sldIdLst>
            <p14:sldId id="267"/>
            <p14:sldId id="268"/>
            <p14:sldId id="269"/>
            <p14:sldId id="270"/>
            <p14:sldId id="271"/>
            <p14:sldId id="277"/>
          </p14:sldIdLst>
        </p14:section>
        <p14:section name="Conclusion" id="{FC5B1C66-1CBD-4063-B88F-AA8E6E3D98E0}">
          <p14:sldIdLst>
            <p14:sldId id="279"/>
            <p14:sldId id="278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65" d="100"/>
          <a:sy n="65" d="100"/>
        </p:scale>
        <p:origin x="-900" y="-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6080363" cy="4608036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1.9.2020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2020-09-01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587070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434717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739049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191328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667462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643185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41719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6589384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6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sz="1600" u="sng" noProof="0" dirty="0" err="1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lang="en-US" sz="1600" u="sng" noProof="0" dirty="0" err="1" smtClean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lang="en-US" sz="1600" noProof="0" dirty="0" smtClean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=""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=""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6343774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="" xmlns:p14="http://schemas.microsoft.com/office/powerpoint/2010/main" val="12221949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3374059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3135926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24863920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A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bg-BG" sz="1800" b="0" i="0" u="none" strike="noStrike" kern="1200" cap="none" spc="0" normalizeH="0" baseline="0" noProof="0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bg-BG" sz="1800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16418602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2115019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=""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0245082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34762527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SoftUni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softuni.</a:t>
            </a:r>
            <a:r>
              <a:rPr kumimoji="0" lang="en-US" sz="1600" b="0" i="0" u="sng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bg</a:t>
            </a: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Copyrighted document. Unauthorized copy, reproduction or use is not permitted.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713267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 mod="1"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="" xmlns:p14="http://schemas.microsoft.com/office/powerpoint/2010/main" val="9478864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83" r:id="rId8"/>
    <p:sldLayoutId id="2147483685" r:id="rId9"/>
    <p:sldLayoutId id="2147483686" r:id="rId10"/>
    <p:sldLayoutId id="2147483687" r:id="rId11"/>
    <p:sldLayoutId id="2147483704" r:id="rId12"/>
  </p:sldLayoutIdLst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151060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s://softuni.bg/trainings/2441/js-fundamentals-september-2019" TargetMode="External"/><Relationship Id="rId7" Type="http://schemas.openxmlformats.org/officeDocument/2006/relationships/hyperlink" Target="https://www.facebook.com/groups/SoftUniJavaScriptCommunity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hyperlink" Target="https://softuni.bg/forum/categories/44/programming-fundamental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hyperlink" Target="http://www.postbank.bg/" TargetMode="External"/><Relationship Id="rId18" Type="http://schemas.openxmlformats.org/officeDocument/2006/relationships/image" Target="../media/image28.png"/><Relationship Id="rId3" Type="http://schemas.openxmlformats.org/officeDocument/2006/relationships/hyperlink" Target="http://www.infragistics.com/" TargetMode="External"/><Relationship Id="rId21" Type="http://schemas.openxmlformats.org/officeDocument/2006/relationships/image" Target="../media/image31.png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25.png"/><Relationship Id="rId17" Type="http://schemas.openxmlformats.org/officeDocument/2006/relationships/hyperlink" Target="https://motion-software.com/" TargetMode="External"/><Relationship Id="rId25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hyperlink" Target="https://www.sbtech.com/" TargetMode="External"/><Relationship Id="rId24" Type="http://schemas.openxmlformats.org/officeDocument/2006/relationships/image" Target="../media/image33.pn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://smartit.bg/" TargetMode="External"/><Relationship Id="rId23" Type="http://schemas.openxmlformats.org/officeDocument/2006/relationships/hyperlink" Target="https://www.superhosting.bg/?gclid=CjwKCAjw5fzrBRASEiwAD2OSV2HM9vD3KXFwexq_hE27VNo1Gx0yBWBbYg7Ef677GKVaQu7Vn2bX7hoCIkoQAvD_BwE" TargetMode="External"/><Relationship Id="rId10" Type="http://schemas.openxmlformats.org/officeDocument/2006/relationships/image" Target="../media/image24.png"/><Relationship Id="rId19" Type="http://schemas.openxmlformats.org/officeDocument/2006/relationships/image" Target="../media/image29.png"/><Relationship Id="rId4" Type="http://schemas.openxmlformats.org/officeDocument/2006/relationships/image" Target="../media/image21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26.png"/><Relationship Id="rId22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JavaScript Fundamentals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2561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90699"/>
            <a:ext cx="2980696" cy="351754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9" name="Picture 2" descr="Javascript, Js, ÐÐ¾Ð³Ð¾, ÐÐ·ÑÐ¾Ð´Ð½Ð¸Ñ ÐÐ¾Ð´">
            <a:extLst>
              <a:ext uri="{FF2B5EF4-FFF2-40B4-BE49-F238E27FC236}">
                <a16:creationId xmlns="" xmlns:a16="http://schemas.microsoft.com/office/drawing/2014/main" id="{0D93FAE8-4570-4F3B-B87E-18586FE09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2659953"/>
            <a:ext cx="2231703" cy="22317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3897391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96A7D744-4DFA-4BB7-BC33-7110E32514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404000"/>
            <a:ext cx="8199058" cy="4615800"/>
          </a:xfrm>
        </p:spPr>
        <p:txBody>
          <a:bodyPr>
            <a:normAutofit/>
          </a:bodyPr>
          <a:lstStyle/>
          <a:p>
            <a:r>
              <a:rPr lang="en-US" sz="3400" dirty="0" smtClean="0"/>
              <a:t>Currently the head of the R&amp;D Unit at Software University</a:t>
            </a:r>
          </a:p>
          <a:p>
            <a:r>
              <a:rPr lang="en-US" sz="3400" dirty="0" smtClean="0"/>
              <a:t>Former director of the Education Department </a:t>
            </a:r>
            <a:endParaRPr lang="bg-BG" sz="3400" dirty="0" smtClean="0"/>
          </a:p>
          <a:p>
            <a:r>
              <a:rPr lang="en-US" sz="3400" dirty="0" smtClean="0"/>
              <a:t>Has </a:t>
            </a:r>
            <a:r>
              <a:rPr lang="en-US" sz="3400" dirty="0"/>
              <a:t>been Technical trainer  for </a:t>
            </a:r>
            <a:r>
              <a:rPr lang="bg-BG" sz="3400" dirty="0" smtClean="0"/>
              <a:t>4</a:t>
            </a:r>
            <a:r>
              <a:rPr lang="en-US" sz="3400" dirty="0" smtClean="0"/>
              <a:t> </a:t>
            </a:r>
            <a:r>
              <a:rPr lang="en-US" sz="3400" dirty="0"/>
              <a:t>years  </a:t>
            </a:r>
            <a:r>
              <a:rPr lang="en-US" dirty="0" smtClean="0"/>
              <a:t>in </a:t>
            </a:r>
            <a:r>
              <a:rPr lang="en-US" dirty="0"/>
              <a:t>the software </a:t>
            </a:r>
            <a:r>
              <a:rPr lang="en-US" dirty="0" smtClean="0"/>
              <a:t>industry</a:t>
            </a:r>
            <a:endParaRPr lang="en-US" sz="3400" dirty="0"/>
          </a:p>
          <a:p>
            <a:pPr marL="0" indent="0">
              <a:buNone/>
            </a:pPr>
            <a:endParaRPr lang="en-US" sz="3400" dirty="0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D7F125C8-0749-4131-A0D4-C958C0E3E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Viktor </a:t>
            </a:r>
            <a:r>
              <a:rPr lang="en-US" dirty="0" err="1"/>
              <a:t>Kostadinov</a:t>
            </a:r>
            <a:endParaRPr lang="en-US" dirty="0"/>
          </a:p>
        </p:txBody>
      </p:sp>
      <p:pic>
        <p:nvPicPr>
          <p:cNvPr id="6" name="Picture 5" descr="A person in glasses looking at the camera&#10;&#10;Description automatically generated">
            <a:extLst>
              <a:ext uri="{FF2B5EF4-FFF2-40B4-BE49-F238E27FC236}">
                <a16:creationId xmlns="" xmlns:a16="http://schemas.microsoft.com/office/drawing/2014/main" id="{61BCEE4C-DD17-4C92-98E2-EF568E78E1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000" y="1629000"/>
            <a:ext cx="3057691" cy="32003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31090161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5000"/>
    </mc:Choice>
    <mc:Fallback>
      <p:transition spd="slow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6893802" cy="5527326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</a:pPr>
            <a:r>
              <a:rPr lang="en-US" noProof="1" smtClean="0"/>
              <a:t>Technical Trainer in Software</a:t>
            </a:r>
            <a:r>
              <a:rPr lang="bg-BG" noProof="1" smtClean="0"/>
              <a:t/>
            </a:r>
            <a:br>
              <a:rPr lang="bg-BG" noProof="1" smtClean="0"/>
            </a:br>
            <a:r>
              <a:rPr lang="en-US" noProof="1" smtClean="0"/>
              <a:t>University</a:t>
            </a:r>
            <a:endParaRPr lang="bg-BG" noProof="1" smtClean="0"/>
          </a:p>
          <a:p>
            <a:pPr lvl="1">
              <a:lnSpc>
                <a:spcPct val="120000"/>
              </a:lnSpc>
            </a:pPr>
            <a:r>
              <a:rPr lang="en-US" noProof="1" smtClean="0"/>
              <a:t>JS Program lead at SoftUni</a:t>
            </a:r>
          </a:p>
          <a:p>
            <a:pPr lvl="1">
              <a:lnSpc>
                <a:spcPct val="120000"/>
              </a:lnSpc>
            </a:pPr>
            <a:r>
              <a:rPr lang="en-US" noProof="1" smtClean="0"/>
              <a:t>Experience  in </a:t>
            </a:r>
            <a:r>
              <a:rPr lang="en-US" dirty="0" smtClean="0"/>
              <a:t>JS</a:t>
            </a:r>
            <a:r>
              <a:rPr lang="bg-BG" dirty="0"/>
              <a:t>, </a:t>
            </a:r>
            <a:r>
              <a:rPr lang="en-US" dirty="0"/>
              <a:t>HTML</a:t>
            </a:r>
            <a:r>
              <a:rPr lang="bg-BG" dirty="0"/>
              <a:t>&amp;</a:t>
            </a:r>
            <a:r>
              <a:rPr lang="en-US" dirty="0"/>
              <a:t>CSS</a:t>
            </a:r>
            <a:r>
              <a:rPr lang="bg-BG" dirty="0"/>
              <a:t>, </a:t>
            </a:r>
            <a:r>
              <a:rPr lang="en-US" dirty="0" smtClean="0"/>
              <a:t>Angular, Vue.js, </a:t>
            </a:r>
            <a:r>
              <a:rPr lang="en-US" dirty="0" err="1" smtClean="0"/>
              <a:t>MongoDB</a:t>
            </a: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Denitsa</a:t>
            </a:r>
            <a:r>
              <a:rPr lang="en-US" dirty="0" smtClean="0"/>
              <a:t> </a:t>
            </a:r>
            <a:r>
              <a:rPr lang="en-US" dirty="0" err="1" smtClean="0"/>
              <a:t>Marinova</a:t>
            </a:r>
            <a:endParaRPr lang="bg-BG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A5A1986-61D6-4C3B-923E-DC20798A67B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71000" y="1944000"/>
            <a:ext cx="3807103" cy="3807103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DF34E902-A017-4E43-991D-F666D4C518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8014093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 advClick="0" advTm="5000">
        <p:fade/>
      </p:transition>
    </mc:Choice>
    <mc:Fallback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Course Organization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837418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JS Fundamentals Module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6902" y="1990563"/>
            <a:ext cx="11337898" cy="532600"/>
            <a:chOff x="395314" y="1838163"/>
            <a:chExt cx="9280498" cy="532600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395314" y="2097141"/>
              <a:ext cx="9280498" cy="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11822" y="1838163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5622647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881278" y="1971313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580156" y="1852806"/>
              <a:ext cx="0" cy="517957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cxnSpLocks/>
            </p:cNvCxnSpPr>
            <p:nvPr/>
          </p:nvCxnSpPr>
          <p:spPr>
            <a:xfrm>
              <a:off x="6806673" y="1981200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189064" y="1985956"/>
              <a:ext cx="0" cy="258978"/>
            </a:xfrm>
            <a:prstGeom prst="line">
              <a:avLst/>
            </a:prstGeom>
            <a:ln w="63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577207" y="1494769"/>
            <a:ext cx="1510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14</a:t>
            </a:r>
            <a:r>
              <a:rPr lang="en-US" sz="2000" b="1" dirty="0" smtClean="0"/>
              <a:t>-Sep-2020</a:t>
            </a:r>
            <a:endParaRPr lang="en-US" sz="20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0109255" y="1534099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000" b="1" dirty="0" smtClean="0"/>
              <a:t>1</a:t>
            </a:r>
            <a:r>
              <a:rPr lang="en-US" sz="2000" b="1" dirty="0" smtClean="0"/>
              <a:t>9-Dec-2020</a:t>
            </a:r>
            <a:endParaRPr lang="en-US" sz="2000" b="1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C34FB44A-DBCC-4C07-81FF-696D35B2EA6B}"/>
              </a:ext>
            </a:extLst>
          </p:cNvPr>
          <p:cNvCxnSpPr>
            <a:cxnSpLocks/>
          </p:cNvCxnSpPr>
          <p:nvPr/>
        </p:nvCxnSpPr>
        <p:spPr>
          <a:xfrm>
            <a:off x="102108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762008" y="2876044"/>
            <a:ext cx="5714986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Fundamentals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12 weeks * 3 times / week</a:t>
            </a:r>
          </a:p>
          <a:p>
            <a:pPr algn="ctr"/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credits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4-Sep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-2020</a:t>
            </a:r>
            <a:endParaRPr lang="en-US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Exam: </a:t>
            </a:r>
            <a:r>
              <a:rPr lang="en-US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07-Nov-2020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13-Dec-2020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2658DD2F-E922-4AEE-8C00-EF533916B367}"/>
              </a:ext>
            </a:extLst>
          </p:cNvPr>
          <p:cNvSpPr/>
          <p:nvPr/>
        </p:nvSpPr>
        <p:spPr bwMode="auto">
          <a:xfrm>
            <a:off x="7010400" y="2876044"/>
            <a:ext cx="426720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Re-Take Exams</a:t>
            </a: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 Exam</a:t>
            </a:r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Retake: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16-Dec-2020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Final Exam Retake : </a:t>
            </a:r>
            <a:r>
              <a:rPr lang="en-GB" sz="2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19-Dec-2020</a:t>
            </a:r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GB" sz="2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F7AF716D-B52E-49E2-89FD-4BD24DC95A8C}"/>
              </a:ext>
            </a:extLst>
          </p:cNvPr>
          <p:cNvSpPr txBox="1"/>
          <p:nvPr/>
        </p:nvSpPr>
        <p:spPr>
          <a:xfrm>
            <a:off x="5257800" y="1499788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13-Dec-2020</a:t>
            </a:r>
            <a:endParaRPr lang="en-US" sz="20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8CA9EF4A-5A53-4B51-BA56-6BBDA3AC8980}"/>
              </a:ext>
            </a:extLst>
          </p:cNvPr>
          <p:cNvCxnSpPr/>
          <p:nvPr/>
        </p:nvCxnSpPr>
        <p:spPr>
          <a:xfrm>
            <a:off x="6248400" y="2120052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3553283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homework is mainly work in class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</a:t>
            </a:r>
          </a:p>
          <a:p>
            <a:pPr lvl="1"/>
            <a:r>
              <a:rPr lang="en-US" dirty="0"/>
              <a:t>Exercise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only exercises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Submitted in the judge system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7970842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96605" y="96540"/>
            <a:ext cx="8397308" cy="882424"/>
          </a:xfrm>
        </p:spPr>
        <p:txBody>
          <a:bodyPr/>
          <a:lstStyle/>
          <a:p>
            <a:r>
              <a:rPr lang="en-US" dirty="0"/>
              <a:t>Scoring System for the Course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817" y="2814645"/>
            <a:ext cx="4301319" cy="430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rot="18492878">
            <a:off x="3328799" y="570739"/>
            <a:ext cx="3079425" cy="4555468"/>
          </a:xfrm>
          <a:prstGeom prst="rect">
            <a:avLst/>
          </a:prstGeom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8186" y="4695492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 fontScale="85000" lnSpcReduction="10000"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8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21700" y="657783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191931" y="1858378"/>
            <a:ext cx="2409175" cy="1248775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Practical Exam</a:t>
            </a:r>
            <a:r>
              <a:rPr lang="bg-BG" sz="2799" b="1" dirty="0"/>
              <a:t> </a:t>
            </a:r>
            <a:r>
              <a:rPr lang="en-US" sz="2799" b="1" dirty="0"/>
              <a:t>(Final + Mid)</a:t>
            </a:r>
            <a:r>
              <a:rPr lang="bg-BG" sz="2799" b="1" dirty="0"/>
              <a:t/>
            </a:r>
            <a:br>
              <a:rPr lang="bg-BG" sz="2799" b="1" dirty="0"/>
            </a:br>
            <a:r>
              <a:rPr lang="en-US" sz="2799" b="1" dirty="0"/>
              <a:t>90</a:t>
            </a:r>
            <a:r>
              <a:rPr lang="bg-BG" sz="2799" b="1" dirty="0"/>
              <a:t>%</a:t>
            </a:r>
            <a:endParaRPr lang="en-US" sz="2799" b="1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692061" y="1670210"/>
            <a:ext cx="1914074" cy="110659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Theoretical Exam 5</a:t>
            </a:r>
            <a:r>
              <a:rPr lang="bg-BG" sz="2799" b="1" dirty="0"/>
              <a:t>%</a:t>
            </a:r>
            <a:endParaRPr lang="en-US" sz="2799" b="1" dirty="0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rot="16027771">
            <a:off x="3343549" y="3558707"/>
            <a:ext cx="2400297" cy="3532388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121508" y="4957659"/>
            <a:ext cx="1882960" cy="1019187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799" b="1" dirty="0"/>
              <a:t>Homework</a:t>
            </a:r>
            <a:br>
              <a:rPr lang="en-US" sz="2799" b="1" dirty="0"/>
            </a:br>
            <a:r>
              <a:rPr lang="en-US" sz="2799" b="1" dirty="0"/>
              <a:t>5 %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2631508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13787"/>
          </a:xfrm>
        </p:spPr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Official SoftUni JavaScript Community: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1999" y="1905001"/>
            <a:ext cx="8933514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3"/>
              </a:rPr>
              <a:t>https://softuni.bg/js-fundamentals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2000" y="3288836"/>
            <a:ext cx="8933514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hlinkClick r:id="rId4"/>
              </a:rPr>
              <a:t>softuni.bg/forum/programming-fundamentals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251439" y="2582191"/>
            <a:ext cx="1277130" cy="12771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240253" y="1209866"/>
            <a:ext cx="1277130" cy="1277130"/>
          </a:xfrm>
          <a:prstGeom prst="rect">
            <a:avLst/>
          </a:prstGeom>
        </p:spPr>
      </p:pic>
      <p:sp>
        <p:nvSpPr>
          <p:cNvPr id="11" name="Rounded Rectangle 6">
            <a:extLst>
              <a:ext uri="{FF2B5EF4-FFF2-40B4-BE49-F238E27FC236}">
                <a16:creationId xmlns="" xmlns:a16="http://schemas.microsoft.com/office/drawing/2014/main" id="{97158C1F-B2E5-4B8A-B58B-34BEC0AC22AC}"/>
              </a:ext>
            </a:extLst>
          </p:cNvPr>
          <p:cNvSpPr/>
          <p:nvPr/>
        </p:nvSpPr>
        <p:spPr>
          <a:xfrm>
            <a:off x="754131" y="4748538"/>
            <a:ext cx="8933515" cy="572814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hlinkClick r:id="rId7"/>
              </a:rPr>
              <a:t>facebook.com/groups/SoftUniJavaScriptCommunity/</a:t>
            </a:r>
            <a:endParaRPr lang="en-US" sz="22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3" name="Picture 12" descr="A picture containing vector graphics, sushi&#10;&#10;Description automatically generated">
            <a:extLst>
              <a:ext uri="{FF2B5EF4-FFF2-40B4-BE49-F238E27FC236}">
                <a16:creationId xmlns="" xmlns:a16="http://schemas.microsoft.com/office/drawing/2014/main" id="{0F27A009-B391-4B4D-9A82-DE15F6BC881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685" y="4131034"/>
            <a:ext cx="1277131" cy="1277131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953920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=""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="" xmlns:p14="http://schemas.microsoft.com/office/powerpoint/2010/main" val="35389283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 smtClean="0">
                <a:hlinkClick r:id="rId3"/>
              </a:rPr>
              <a:t>softuni.bg</a:t>
            </a:r>
            <a:endParaRPr lang="bg-BG" sz="3000" noProof="1" smtClean="0"/>
          </a:p>
          <a:p>
            <a:pPr lvl="1"/>
            <a:r>
              <a:rPr lang="en-US" sz="3200" dirty="0" smtClean="0"/>
              <a:t>Software </a:t>
            </a:r>
            <a:r>
              <a:rPr lang="en-US" sz="3200" dirty="0"/>
              <a:t>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441867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 smtClean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 smtClean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 smtClean="0"/>
              <a:t>Evaluation Criteria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828096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bg-BG" sz="4000" b="1" dirty="0"/>
          </a:p>
          <a:p>
            <a:pPr marL="0" indent="0" algn="ctr">
              <a:buNone/>
            </a:pPr>
            <a:r>
              <a:rPr lang="en-US" sz="8800" b="1" u="sng" dirty="0">
                <a:solidFill>
                  <a:schemeClr val="bg1"/>
                </a:solidFill>
              </a:rPr>
              <a:t>sli.do</a:t>
            </a:r>
            <a:endParaRPr lang="bg-BG" sz="7200" b="1" u="sng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500" b="1" dirty="0"/>
              <a:t>#fund-</a:t>
            </a:r>
            <a:r>
              <a:rPr lang="en-US" sz="11500" b="1" dirty="0" err="1"/>
              <a:t>js</a:t>
            </a:r>
            <a:endParaRPr lang="en-US" sz="11500" dirty="0"/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3077868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590975" y="4551725"/>
            <a:ext cx="566735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3781707" y="3479757"/>
            <a:ext cx="396111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3038489" y="1476383"/>
            <a:ext cx="5577429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8698" y="2475025"/>
            <a:ext cx="3857374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1068697" y="4551119"/>
            <a:ext cx="2713010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8743466" y="1467222"/>
            <a:ext cx="251900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6728337" y="2481884"/>
            <a:ext cx="4540472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1068697" y="1468374"/>
            <a:ext cx="1748647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068697" y="3479757"/>
            <a:ext cx="2466975" cy="8763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5253202" y="2459978"/>
            <a:ext cx="1148005" cy="878424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3931902" y="4551119"/>
            <a:ext cx="1502916" cy="863377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7966524" y="3487385"/>
            <a:ext cx="3291810" cy="86867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1" name="Picture 20">
            <a:hlinkClick r:id="rId23"/>
            <a:extLst>
              <a:ext uri="{FF2B5EF4-FFF2-40B4-BE49-F238E27FC236}">
                <a16:creationId xmlns="" xmlns:a16="http://schemas.microsoft.com/office/drawing/2014/main" id="{209EACB9-FC1D-4DCA-BC86-B0DD02312350}"/>
              </a:ext>
            </a:extLst>
          </p:cNvPr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068697" y="5565962"/>
            <a:ext cx="6837809" cy="86812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8306534" y="5562521"/>
            <a:ext cx="2962275" cy="87156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sp>
        <p:nvSpPr>
          <p:cNvPr id="18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96340599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Course Objectives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654585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2766" y="1200326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with linear data structures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Arrays </a:t>
            </a:r>
          </a:p>
          <a:p>
            <a:pPr>
              <a:buClr>
                <a:schemeClr val="tx1"/>
              </a:buClr>
            </a:pPr>
            <a:r>
              <a:rPr lang="en-US" dirty="0"/>
              <a:t>Defining </a:t>
            </a:r>
            <a:r>
              <a:rPr lang="en-US" b="1" dirty="0">
                <a:solidFill>
                  <a:schemeClr val="bg1"/>
                </a:solidFill>
              </a:rPr>
              <a:t>functions</a:t>
            </a:r>
            <a:r>
              <a:rPr lang="en-US" dirty="0"/>
              <a:t> and simple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</a:p>
          <a:p>
            <a:pPr>
              <a:buClr>
                <a:schemeClr val="tx1"/>
              </a:buClr>
            </a:pPr>
            <a:r>
              <a:rPr lang="en-US" dirty="0"/>
              <a:t>Working with </a:t>
            </a:r>
            <a:r>
              <a:rPr lang="en-US" b="1" dirty="0">
                <a:solidFill>
                  <a:schemeClr val="bg1"/>
                </a:solidFill>
              </a:rPr>
              <a:t>objects</a:t>
            </a:r>
          </a:p>
          <a:p>
            <a:pPr>
              <a:buClr>
                <a:schemeClr val="tx1"/>
              </a:buClr>
            </a:pPr>
            <a:r>
              <a:rPr lang="en-US" dirty="0"/>
              <a:t>Processing and manipulating </a:t>
            </a:r>
            <a:r>
              <a:rPr lang="en-US" b="1" dirty="0">
                <a:solidFill>
                  <a:schemeClr val="bg1"/>
                </a:solidFill>
              </a:rPr>
              <a:t>strings</a:t>
            </a:r>
            <a:endParaRPr lang="bg-BG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Regular expressions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Fundamentals Objectives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0224544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7400" y="991425"/>
            <a:ext cx="9927138" cy="56606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Mid Exam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3</a:t>
            </a:r>
            <a:r>
              <a:rPr lang="en-GB" dirty="0"/>
              <a:t> practical problems</a:t>
            </a:r>
            <a:r>
              <a:rPr lang="bg-BG" dirty="0"/>
              <a:t> </a:t>
            </a:r>
            <a:r>
              <a:rPr lang="en-GB" dirty="0"/>
              <a:t>for </a:t>
            </a:r>
            <a:r>
              <a:rPr lang="en-GB" b="1" dirty="0">
                <a:solidFill>
                  <a:schemeClr val="bg1"/>
                </a:solidFill>
              </a:rPr>
              <a:t>4 hours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Conditional Statements </a:t>
            </a:r>
            <a:r>
              <a:rPr lang="en-GB" dirty="0"/>
              <a:t>and </a:t>
            </a:r>
            <a:r>
              <a:rPr lang="en-GB" b="1" dirty="0">
                <a:solidFill>
                  <a:schemeClr val="bg1"/>
                </a:solidFill>
              </a:rPr>
              <a:t>Loops</a:t>
            </a:r>
          </a:p>
          <a:p>
            <a:pPr lvl="2"/>
            <a:r>
              <a:rPr lang="en-GB" dirty="0"/>
              <a:t>Linear Data Structures – </a:t>
            </a:r>
            <a:r>
              <a:rPr lang="en-GB" b="1" dirty="0">
                <a:solidFill>
                  <a:schemeClr val="bg1"/>
                </a:solidFill>
              </a:rPr>
              <a:t>Arrays</a:t>
            </a:r>
          </a:p>
          <a:p>
            <a:pPr marL="0" indent="0">
              <a:buNone/>
            </a:pPr>
            <a:r>
              <a:rPr lang="en-GB" dirty="0"/>
              <a:t>Final Exam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3</a:t>
            </a:r>
            <a:r>
              <a:rPr lang="en-GB" dirty="0"/>
              <a:t> practical problems for </a:t>
            </a:r>
            <a:r>
              <a:rPr lang="en-GB" b="1" dirty="0">
                <a:solidFill>
                  <a:schemeClr val="bg1"/>
                </a:solidFill>
              </a:rPr>
              <a:t>4 hours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Associative Arrays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Strings</a:t>
            </a:r>
            <a:r>
              <a:rPr lang="en-GB" dirty="0"/>
              <a:t> and </a:t>
            </a:r>
            <a:r>
              <a:rPr lang="en-GB" b="1" dirty="0">
                <a:solidFill>
                  <a:schemeClr val="bg1"/>
                </a:solidFill>
              </a:rPr>
              <a:t>Text Processing</a:t>
            </a:r>
          </a:p>
          <a:p>
            <a:pPr lvl="2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Regular Expressions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3992039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will have </a:t>
            </a:r>
            <a:r>
              <a:rPr lang="en-GB" b="1" dirty="0">
                <a:solidFill>
                  <a:schemeClr val="bg1"/>
                </a:solidFill>
              </a:rPr>
              <a:t>30 minutes</a:t>
            </a:r>
            <a:r>
              <a:rPr lang="en-GB" dirty="0"/>
              <a:t> once you enter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Multiple choice </a:t>
            </a:r>
            <a:r>
              <a:rPr lang="en-US" dirty="0"/>
              <a:t>with 1 or more correct answers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English</a:t>
            </a:r>
          </a:p>
          <a:p>
            <a:r>
              <a:rPr lang="en-GB" dirty="0"/>
              <a:t>Automated </a:t>
            </a:r>
            <a:r>
              <a:rPr lang="en-GB" b="1" dirty="0">
                <a:solidFill>
                  <a:schemeClr val="bg1"/>
                </a:solidFill>
              </a:rPr>
              <a:t>quiz system</a:t>
            </a:r>
          </a:p>
          <a:p>
            <a:r>
              <a:rPr lang="en-GB" b="1" dirty="0">
                <a:solidFill>
                  <a:schemeClr val="bg1"/>
                </a:solidFill>
              </a:rPr>
              <a:t>Available </a:t>
            </a:r>
            <a:r>
              <a:rPr lang="en-GB" b="1" dirty="0" smtClean="0">
                <a:solidFill>
                  <a:schemeClr val="bg1"/>
                </a:solidFill>
              </a:rPr>
              <a:t>online</a:t>
            </a:r>
            <a:r>
              <a:rPr lang="en-GB" dirty="0" smtClean="0"/>
              <a:t> – open when the practical exam starts and active 30 minutes after it's end</a:t>
            </a:r>
            <a:endParaRPr lang="en-GB" dirty="0"/>
          </a:p>
          <a:p>
            <a:pPr lvl="1"/>
            <a:r>
              <a:rPr lang="en-GB" dirty="0"/>
              <a:t>You can submit your answers just one time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638003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The Team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496972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3762</TotalTime>
  <Words>579</Words>
  <Application>Microsoft Office PowerPoint</Application>
  <PresentationFormat>По избор</PresentationFormat>
  <Paragraphs>137</Paragraphs>
  <Slides>19</Slides>
  <Notes>9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Заглавия на слайдовете</vt:lpstr>
      </vt:variant>
      <vt:variant>
        <vt:i4>19</vt:i4>
      </vt:variant>
    </vt:vector>
  </HeadingPairs>
  <TitlesOfParts>
    <vt:vector size="21" baseType="lpstr">
      <vt:lpstr>SoftUni</vt:lpstr>
      <vt:lpstr>1_SoftUni</vt:lpstr>
      <vt:lpstr>JavaScript Fundamentals</vt:lpstr>
      <vt:lpstr>Table of Contents</vt:lpstr>
      <vt:lpstr>Have a Question?</vt:lpstr>
      <vt:lpstr>SoftUni Diamond Partners</vt:lpstr>
      <vt:lpstr>Course Objectives</vt:lpstr>
      <vt:lpstr>Programming Fundamentals Objectives</vt:lpstr>
      <vt:lpstr>Practical Programming Exam</vt:lpstr>
      <vt:lpstr>Theoretical Exam</vt:lpstr>
      <vt:lpstr>The Team</vt:lpstr>
      <vt:lpstr>Viktor Kostadinov</vt:lpstr>
      <vt:lpstr>Denitsa Marinova</vt:lpstr>
      <vt:lpstr>Course Organization</vt:lpstr>
      <vt:lpstr>JS Fundamentals Module </vt:lpstr>
      <vt:lpstr>Homework Assignments &amp; Exercises</vt:lpstr>
      <vt:lpstr>Scoring System for the Course</vt:lpstr>
      <vt:lpstr>Course Web Site, Forum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Course Introduction</dc:title>
  <dc:subject>Technology Fundamentals  – Practical Training Course @ SoftUni</dc:subject>
  <dc:creator>Software University</dc:creator>
  <cp:keywords>Technology Fundamentals; tech; fundamentals; technologySoftware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Bozhidar</cp:lastModifiedBy>
  <cp:revision>20</cp:revision>
  <dcterms:created xsi:type="dcterms:W3CDTF">2018-05-23T13:08:44Z</dcterms:created>
  <dcterms:modified xsi:type="dcterms:W3CDTF">2020-09-01T12:43:44Z</dcterms:modified>
  <cp:category>programming; education; software engineering; software development</cp:category>
</cp:coreProperties>
</file>