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92" r:id="rId2"/>
  </p:sldMasterIdLst>
  <p:notesMasterIdLst>
    <p:notesMasterId r:id="rId45"/>
  </p:notesMasterIdLst>
  <p:handoutMasterIdLst>
    <p:handoutMasterId r:id="rId46"/>
  </p:handoutMasterIdLst>
  <p:sldIdLst>
    <p:sldId id="256" r:id="rId3"/>
    <p:sldId id="297" r:id="rId4"/>
    <p:sldId id="258" r:id="rId5"/>
    <p:sldId id="259" r:id="rId6"/>
    <p:sldId id="260" r:id="rId7"/>
    <p:sldId id="261" r:id="rId8"/>
    <p:sldId id="263" r:id="rId9"/>
    <p:sldId id="265" r:id="rId10"/>
    <p:sldId id="264" r:id="rId11"/>
    <p:sldId id="266" r:id="rId12"/>
    <p:sldId id="267" r:id="rId13"/>
    <p:sldId id="262" r:id="rId14"/>
    <p:sldId id="303" r:id="rId15"/>
    <p:sldId id="268" r:id="rId16"/>
    <p:sldId id="269" r:id="rId17"/>
    <p:sldId id="270" r:id="rId18"/>
    <p:sldId id="271" r:id="rId19"/>
    <p:sldId id="298" r:id="rId20"/>
    <p:sldId id="299" r:id="rId21"/>
    <p:sldId id="300" r:id="rId22"/>
    <p:sldId id="304" r:id="rId23"/>
    <p:sldId id="276" r:id="rId24"/>
    <p:sldId id="277" r:id="rId25"/>
    <p:sldId id="305" r:id="rId26"/>
    <p:sldId id="306" r:id="rId27"/>
    <p:sldId id="278" r:id="rId28"/>
    <p:sldId id="279" r:id="rId29"/>
    <p:sldId id="280" r:id="rId30"/>
    <p:sldId id="302" r:id="rId31"/>
    <p:sldId id="272" r:id="rId32"/>
    <p:sldId id="273" r:id="rId33"/>
    <p:sldId id="283" r:id="rId34"/>
    <p:sldId id="284" r:id="rId35"/>
    <p:sldId id="285" r:id="rId36"/>
    <p:sldId id="286" r:id="rId37"/>
    <p:sldId id="309" r:id="rId38"/>
    <p:sldId id="274" r:id="rId39"/>
    <p:sldId id="275" r:id="rId40"/>
    <p:sldId id="288" r:id="rId41"/>
    <p:sldId id="294" r:id="rId42"/>
    <p:sldId id="296" r:id="rId43"/>
    <p:sldId id="295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3C90368D-77B2-4A3D-BA9A-9AAB681FEC02}">
          <p14:sldIdLst>
            <p14:sldId id="256"/>
            <p14:sldId id="297"/>
            <p14:sldId id="258"/>
          </p14:sldIdLst>
        </p14:section>
        <p14:section name="What is Function?" id="{AB19D1FE-D28B-4E32-9F83-6031E918510A}">
          <p14:sldIdLst>
            <p14:sldId id="259"/>
            <p14:sldId id="260"/>
            <p14:sldId id="261"/>
          </p14:sldIdLst>
        </p14:section>
        <p14:section name="Declaring and Invoking Functions" id="{27A20FCC-E6FF-48CB-B778-6143298F29B9}">
          <p14:sldIdLst>
            <p14:sldId id="263"/>
            <p14:sldId id="265"/>
            <p14:sldId id="264"/>
            <p14:sldId id="266"/>
            <p14:sldId id="267"/>
            <p14:sldId id="262"/>
            <p14:sldId id="303"/>
            <p14:sldId id="268"/>
            <p14:sldId id="269"/>
            <p14:sldId id="270"/>
            <p14:sldId id="271"/>
          </p14:sldIdLst>
        </p14:section>
        <p14:section name="Returing values" id="{2C4A3961-272A-4153-BAA6-D9EE31D2EEE8}">
          <p14:sldIdLst>
            <p14:sldId id="298"/>
            <p14:sldId id="299"/>
            <p14:sldId id="300"/>
            <p14:sldId id="304"/>
          </p14:sldIdLst>
        </p14:section>
        <p14:section name="Nested Functions" id="{70F76FD8-C6DB-4B37-99B3-292AF4C1D2D8}">
          <p14:sldIdLst>
            <p14:sldId id="276"/>
            <p14:sldId id="277"/>
            <p14:sldId id="305"/>
            <p14:sldId id="306"/>
          </p14:sldIdLst>
        </p14:section>
        <p14:section name="Reference vs Value Types" id="{2BFE3281-4609-45D9-9D69-E8DF06EF9440}">
          <p14:sldIdLst>
            <p14:sldId id="278"/>
            <p14:sldId id="279"/>
            <p14:sldId id="280"/>
            <p14:sldId id="302"/>
          </p14:sldIdLst>
        </p14:section>
        <p14:section name="Arrow Functions" id="{DC7529B7-5FA3-4E08-8CFD-E6CB70FA9D64}">
          <p14:sldIdLst>
            <p14:sldId id="272"/>
            <p14:sldId id="273"/>
          </p14:sldIdLst>
        </p14:section>
        <p14:section name="Naming and Best Practices" id="{A35EA419-0461-4D41-BCD6-02CAE4879D84}">
          <p14:sldIdLst>
            <p14:sldId id="283"/>
            <p14:sldId id="284"/>
            <p14:sldId id="285"/>
            <p14:sldId id="286"/>
            <p14:sldId id="309"/>
            <p14:sldId id="274"/>
            <p14:sldId id="275"/>
          </p14:sldIdLst>
        </p14:section>
        <p14:section name="Conclusion" id="{336E7867-E2D6-43E7-BADC-BD8A5EA41FD9}">
          <p14:sldIdLst>
            <p14:sldId id="288"/>
            <p14:sldId id="294"/>
            <p14:sldId id="296"/>
            <p14:sldId id="29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FFFFFF"/>
    <a:srgbClr val="FF0000"/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81" d="100"/>
          <a:sy n="81" d="100"/>
        </p:scale>
        <p:origin x="797" y="9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7.10.2020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10/7/2020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142711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664263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79806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283089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138577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993508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4717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389513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223870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097321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82BDED-90FC-4B07-A4AE-5C0AABA2B497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091367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Image!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72207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2007 National Academy for Software Development - http://academy.devbg.org. All rights reserved. Unauthorized copying or re-distribution is strictly prohibited.*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CA3FD5-FD3F-4C79-A80B-E275BA2DB07B}" type="slidenum">
              <a:rPr lang="en-US"/>
              <a:pPr/>
              <a:t>18</a:t>
            </a:fld>
            <a:r>
              <a:rPr lang="en-US" dirty="0"/>
              <a:t>##</a:t>
            </a:r>
          </a:p>
        </p:txBody>
      </p:sp>
      <p:sp>
        <p:nvSpPr>
          <p:cNvPr id="530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410461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932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sz="1600" u="sng" noProof="0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softuni.</a:t>
            </a:r>
            <a:r>
              <a:rPr lang="en-US" sz="1600" u="sng" noProof="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40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3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6335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3437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22219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3740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59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8639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4186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11501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24508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4762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SoftUni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</a:t>
            </a: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kumimoji="0" lang="en-US" sz="1600" b="0" i="0" u="sng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softuni.</a:t>
            </a:r>
            <a:r>
              <a:rPr kumimoji="0" lang="en-US" sz="1600" b="0" i="0" u="sng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32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947886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  <p:sldLayoutId id="2147483704" r:id="rId12"/>
    <p:sldLayoutId id="2147483705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0601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8900" dirty="0"/>
              <a:t>Functions</a:t>
            </a:r>
            <a:r>
              <a:rPr lang="en-US" dirty="0"/>
              <a:t> 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1D1B986-1518-4A1E-951C-9C4A1CA0216D}"/>
              </a:ext>
            </a:extLst>
          </p:cNvPr>
          <p:cNvSpPr/>
          <p:nvPr/>
        </p:nvSpPr>
        <p:spPr>
          <a:xfrm rot="20881820">
            <a:off x="-1150577" y="2736485"/>
            <a:ext cx="5488396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1500" b="1" dirty="0">
                <a:ln w="0"/>
                <a:latin typeface="Gabriola" panose="04040605051002020D02" pitchFamily="82" charset="0"/>
              </a:rPr>
              <a:t>f(x)</a:t>
            </a:r>
          </a:p>
        </p:txBody>
      </p:sp>
    </p:spTree>
    <p:extLst>
      <p:ext uri="{BB962C8B-B14F-4D97-AF65-F5344CB8AC3E}">
        <p14:creationId xmlns:p14="http://schemas.microsoft.com/office/powerpoint/2010/main" val="288953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+mj-lt"/>
              </a:rPr>
              <a:t>Functions are first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declared</a:t>
            </a:r>
            <a:r>
              <a:rPr lang="en-US" dirty="0">
                <a:latin typeface="+mj-lt"/>
              </a:rPr>
              <a:t>, then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invoked</a:t>
            </a:r>
            <a:r>
              <a:rPr lang="en-US" dirty="0">
                <a:latin typeface="+mj-lt"/>
              </a:rPr>
              <a:t> (many times)</a:t>
            </a:r>
          </a:p>
          <a:p>
            <a:pPr lvl="1">
              <a:lnSpc>
                <a:spcPct val="100000"/>
              </a:lnSpc>
            </a:pPr>
            <a:endParaRPr lang="en-US" dirty="0">
              <a:latin typeface="+mj-lt"/>
            </a:endParaRPr>
          </a:p>
          <a:p>
            <a:pPr lvl="1">
              <a:lnSpc>
                <a:spcPct val="100000"/>
              </a:lnSpc>
            </a:pPr>
            <a:endParaRPr lang="en-US" dirty="0">
              <a:latin typeface="+mj-lt"/>
            </a:endParaRPr>
          </a:p>
          <a:p>
            <a:pPr lvl="1">
              <a:lnSpc>
                <a:spcPct val="100000"/>
              </a:lnSpc>
            </a:pPr>
            <a:endParaRPr lang="en-US" dirty="0">
              <a:latin typeface="+mj-lt"/>
            </a:endParaRPr>
          </a:p>
          <a:p>
            <a:pPr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</a:pPr>
            <a:r>
              <a:rPr lang="en-US" dirty="0">
                <a:latin typeface="+mj-lt"/>
              </a:rPr>
              <a:t>Functions can be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invoked (called) </a:t>
            </a:r>
            <a:r>
              <a:rPr lang="en-US" dirty="0">
                <a:latin typeface="+mj-lt"/>
              </a:rPr>
              <a:t>by their name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Invoking a Function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6385" y="2029144"/>
            <a:ext cx="5934831" cy="1530982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36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function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 hLine() </a:t>
            </a:r>
            <a:r>
              <a:rPr lang="en-US" sz="2800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console.log("----------");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66385" y="5287656"/>
            <a:ext cx="5934830" cy="52051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hLine()</a:t>
            </a:r>
            <a:r>
              <a:rPr lang="en-US" sz="2800" b="1" noProof="1">
                <a:latin typeface="Consolas" pitchFamily="49" charset="0"/>
              </a:rPr>
              <a:t>;</a:t>
            </a: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auto">
          <a:xfrm>
            <a:off x="7131000" y="2314672"/>
            <a:ext cx="2355602" cy="1114328"/>
          </a:xfrm>
          <a:prstGeom prst="wedgeRoundRectCallout">
            <a:avLst>
              <a:gd name="adj1" fmla="val -79079"/>
              <a:gd name="adj2" fmla="val -3223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Declaration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23"/>
          <p:cNvSpPr>
            <a:spLocks noChangeArrowheads="1"/>
          </p:cNvSpPr>
          <p:nvPr/>
        </p:nvSpPr>
        <p:spPr bwMode="auto">
          <a:xfrm>
            <a:off x="7280399" y="4990751"/>
            <a:ext cx="2355602" cy="1114328"/>
          </a:xfrm>
          <a:prstGeom prst="wedgeRoundRectCallout">
            <a:avLst>
              <a:gd name="adj1" fmla="val -96895"/>
              <a:gd name="adj2" fmla="val 529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Invocation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1406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Invocation from another function:</a:t>
            </a:r>
          </a:p>
          <a:p>
            <a:pPr>
              <a:spcBef>
                <a:spcPts val="16800"/>
              </a:spcBef>
            </a:pPr>
            <a:r>
              <a:rPr lang="en-US" dirty="0"/>
              <a:t>Self-invocation (</a:t>
            </a:r>
            <a:r>
              <a:rPr lang="en-US" b="1" dirty="0">
                <a:solidFill>
                  <a:schemeClr val="accent1"/>
                </a:solidFill>
              </a:rPr>
              <a:t>recursion</a:t>
            </a:r>
            <a:r>
              <a:rPr lang="en-US" dirty="0"/>
              <a:t>):</a:t>
            </a:r>
          </a:p>
          <a:p>
            <a:pPr lvl="1">
              <a:buClr>
                <a:schemeClr val="tx1"/>
              </a:buClr>
            </a:pPr>
            <a:endParaRPr lang="en-US" sz="3200" b="1" dirty="0">
              <a:solidFill>
                <a:schemeClr val="bg1"/>
              </a:solidFill>
            </a:endParaRPr>
          </a:p>
          <a:p>
            <a:pPr marL="609036" lvl="1" indent="0">
              <a:buClr>
                <a:schemeClr val="tx1"/>
              </a:buClr>
              <a:buNone/>
            </a:pPr>
            <a:endParaRPr lang="en-US" sz="3200" b="1" dirty="0">
              <a:solidFill>
                <a:schemeClr val="bg1"/>
              </a:solidFill>
            </a:endParaRPr>
          </a:p>
          <a:p>
            <a:pPr marL="609036" lvl="1" indent="0">
              <a:buClr>
                <a:schemeClr val="tx1"/>
              </a:buClr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Invoking a Function (2)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146000" y="1980116"/>
            <a:ext cx="6795000" cy="1808884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function printDocument()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  printLabel</a:t>
            </a:r>
            <a:r>
              <a:rPr lang="en-US" sz="2600" b="1" noProof="1">
                <a:solidFill>
                  <a:srgbClr val="FFA000"/>
                </a:solidFill>
                <a:latin typeface="Consolas" pitchFamily="49" charset="0"/>
              </a:rPr>
              <a:t>()</a:t>
            </a:r>
            <a:r>
              <a:rPr lang="en-US" sz="2600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  printContent()</a:t>
            </a:r>
            <a:r>
              <a:rPr lang="en-US" sz="2600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146000" y="4698116"/>
            <a:ext cx="6795000" cy="1808884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function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countDown</a:t>
            </a:r>
            <a:r>
              <a:rPr lang="en-US" sz="2600" b="1" noProof="1">
                <a:latin typeface="Consolas" pitchFamily="49" charset="0"/>
              </a:rPr>
              <a:t>(x)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  console.log(x);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  if (x &gt; 0) {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countDown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</a:rPr>
              <a:t>(x - 1);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}</a:t>
            </a:r>
          </a:p>
        </p:txBody>
      </p:sp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96A38DFF-2E12-4062-9B7C-38E7DF4348DD}"/>
              </a:ext>
            </a:extLst>
          </p:cNvPr>
          <p:cNvSpPr/>
          <p:nvPr/>
        </p:nvSpPr>
        <p:spPr bwMode="auto">
          <a:xfrm>
            <a:off x="8153400" y="2046358"/>
            <a:ext cx="3505200" cy="838200"/>
          </a:xfrm>
          <a:prstGeom prst="wedgeRoundRectCallout">
            <a:avLst>
              <a:gd name="adj1" fmla="val -132338"/>
              <a:gd name="adj2" fmla="val 4472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invoking functions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16580007-0FF0-4E53-8850-788AF2AD8407}"/>
              </a:ext>
            </a:extLst>
          </p:cNvPr>
          <p:cNvSpPr/>
          <p:nvPr/>
        </p:nvSpPr>
        <p:spPr bwMode="auto">
          <a:xfrm>
            <a:off x="8435233" y="4869000"/>
            <a:ext cx="3124200" cy="865105"/>
          </a:xfrm>
          <a:prstGeom prst="wedgeRoundRectCallout">
            <a:avLst>
              <a:gd name="adj1" fmla="val -92714"/>
              <a:gd name="adj2" fmla="val 4670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invoking itself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33581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8" grpId="0" animBg="1"/>
      <p:bldP spid="2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28E991D-18CE-4FB3-B2CF-A8EF92FFE3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GB" dirty="0"/>
              <a:t>Does </a:t>
            </a:r>
            <a:r>
              <a:rPr lang="en-GB" b="1" dirty="0">
                <a:solidFill>
                  <a:schemeClr val="accent1"/>
                </a:solidFill>
              </a:rPr>
              <a:t>not</a:t>
            </a:r>
            <a:r>
              <a:rPr lang="en-GB" dirty="0"/>
              <a:t> receive arguments when invoked</a:t>
            </a:r>
          </a:p>
          <a:p>
            <a:pPr>
              <a:buClr>
                <a:schemeClr val="tx1"/>
              </a:buClr>
            </a:pPr>
            <a:r>
              <a:rPr lang="en-GB" dirty="0"/>
              <a:t>Result is </a:t>
            </a:r>
            <a:r>
              <a:rPr lang="en-GB" b="1" dirty="0">
                <a:solidFill>
                  <a:schemeClr val="accent1"/>
                </a:solidFill>
              </a:rPr>
              <a:t>always the same </a:t>
            </a:r>
            <a:r>
              <a:rPr lang="en-GB" dirty="0"/>
              <a:t>(unless it reads data from outside)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0B9A6F6-E63D-4E25-AC07-234EFB585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Without Parameters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3171787"/>
            <a:ext cx="9982200" cy="29100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function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printHeader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()</a:t>
            </a:r>
            <a:r>
              <a:rPr lang="en-US" sz="2800" b="1" noProof="1">
                <a:latin typeface="Consolas" pitchFamily="49" charset="0"/>
              </a:rPr>
              <a:t>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console.log('~~~-   {@}   -~~~');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console.log('~- Certificate -~');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console.log('~~~-  ~---~  -~~~');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printHeader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()</a:t>
            </a:r>
            <a:r>
              <a:rPr lang="en-US" sz="2800" b="1" noProof="1">
                <a:latin typeface="Consolas" pitchFamily="49" charset="0"/>
              </a:rPr>
              <a:t>;  </a:t>
            </a:r>
            <a:r>
              <a:rPr lang="bg-BG" sz="2800" b="1" noProof="1">
                <a:latin typeface="Consolas" pitchFamily="49" charset="0"/>
              </a:rPr>
              <a:t>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</a:rPr>
              <a:t>// Output is always the same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33550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28E991D-18CE-4FB3-B2CF-A8EF92FFE3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GB" dirty="0"/>
              <a:t>Can receive </a:t>
            </a:r>
            <a:r>
              <a:rPr lang="en-GB" b="1" dirty="0">
                <a:solidFill>
                  <a:schemeClr val="accent1"/>
                </a:solidFill>
              </a:rPr>
              <a:t>any number </a:t>
            </a:r>
            <a:r>
              <a:rPr lang="en-GB" dirty="0"/>
              <a:t>and </a:t>
            </a:r>
            <a:r>
              <a:rPr lang="en-GB" b="1" dirty="0">
                <a:solidFill>
                  <a:schemeClr val="accent1"/>
                </a:solidFill>
              </a:rPr>
              <a:t>type</a:t>
            </a:r>
            <a:r>
              <a:rPr lang="en-GB" dirty="0"/>
              <a:t> of arguments when invoked</a:t>
            </a:r>
            <a:endParaRPr lang="en-GB" b="1" dirty="0">
              <a:solidFill>
                <a:schemeClr val="accent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0B9A6F6-E63D-4E25-AC07-234EFB585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With Parameters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4900" y="4374000"/>
            <a:ext cx="9982200" cy="19620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function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printName(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nameArr</a:t>
            </a:r>
            <a:r>
              <a:rPr lang="en-US" sz="2800" b="1" noProof="1">
                <a:latin typeface="Consolas" pitchFamily="49" charset="0"/>
              </a:rPr>
              <a:t>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console.log(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nameArr</a:t>
            </a:r>
            <a:r>
              <a:rPr lang="en-US" sz="2800" b="1" noProof="1">
                <a:latin typeface="Consolas" pitchFamily="49" charset="0"/>
              </a:rPr>
              <a:t>[0] + ' ' +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nameArr</a:t>
            </a:r>
            <a:r>
              <a:rPr lang="en-US" sz="2800" b="1" noProof="1">
                <a:latin typeface="Consolas" pitchFamily="49" charset="0"/>
              </a:rPr>
              <a:t>[1]);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printName(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['John', 'Smith']</a:t>
            </a:r>
            <a:r>
              <a:rPr lang="en-US" sz="2800" b="1" noProof="1">
                <a:latin typeface="Consolas" pitchFamily="49" charset="0"/>
              </a:rPr>
              <a:t>);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</a:rPr>
              <a:t>// John Smith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8D00B8-0DAB-495F-97CF-CC485B9F65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4900" y="1998432"/>
            <a:ext cx="9982200" cy="19620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function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multiply(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a, b</a:t>
            </a:r>
            <a:r>
              <a:rPr lang="en-US" sz="2800" b="1" noProof="1">
                <a:latin typeface="Consolas" pitchFamily="49" charset="0"/>
              </a:rPr>
              <a:t>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console.log(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a</a:t>
            </a:r>
            <a:r>
              <a:rPr lang="en-US" sz="2800" b="1" noProof="1">
                <a:latin typeface="Consolas" pitchFamily="49" charset="0"/>
              </a:rPr>
              <a:t>*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b</a:t>
            </a:r>
            <a:r>
              <a:rPr lang="en-US" sz="2800" b="1" noProof="1">
                <a:latin typeface="Consolas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multiply(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5, 7</a:t>
            </a:r>
            <a:r>
              <a:rPr lang="en-US" sz="2800" b="1" noProof="1">
                <a:latin typeface="Consolas" pitchFamily="49" charset="0"/>
              </a:rPr>
              <a:t>);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</a:rPr>
              <a:t>// 35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5530DB24-1D9B-4070-A5C4-3E4EEE75229C}"/>
              </a:ext>
            </a:extLst>
          </p:cNvPr>
          <p:cNvSpPr/>
          <p:nvPr/>
        </p:nvSpPr>
        <p:spPr bwMode="auto">
          <a:xfrm>
            <a:off x="5646000" y="2664000"/>
            <a:ext cx="3505200" cy="838200"/>
          </a:xfrm>
          <a:prstGeom prst="wedgeRoundRectCallout">
            <a:avLst>
              <a:gd name="adj1" fmla="val -97555"/>
              <a:gd name="adj2" fmla="val 540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 two numbers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49D43FF7-63E1-4531-BAD4-C4C2B4FC992A}"/>
              </a:ext>
            </a:extLst>
          </p:cNvPr>
          <p:cNvSpPr/>
          <p:nvPr/>
        </p:nvSpPr>
        <p:spPr bwMode="auto">
          <a:xfrm>
            <a:off x="6996000" y="3580963"/>
            <a:ext cx="3505200" cy="838200"/>
          </a:xfrm>
          <a:prstGeom prst="wedgeRoundRectCallout">
            <a:avLst>
              <a:gd name="adj1" fmla="val -66996"/>
              <a:gd name="adj2" fmla="val 22030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 array of strings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0959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Write a function that </a:t>
            </a:r>
            <a:r>
              <a:rPr lang="en-GB" b="1" dirty="0">
                <a:solidFill>
                  <a:schemeClr val="accent1"/>
                </a:solidFill>
              </a:rPr>
              <a:t>receives a grade </a:t>
            </a:r>
            <a:r>
              <a:rPr lang="en-GB" dirty="0"/>
              <a:t>between 2.00 and 6.00 and prints a formatted line with </a:t>
            </a:r>
            <a:r>
              <a:rPr lang="en-GB" b="1" dirty="0">
                <a:solidFill>
                  <a:schemeClr val="accent1"/>
                </a:solidFill>
              </a:rPr>
              <a:t>grade and description</a:t>
            </a:r>
          </a:p>
          <a:p>
            <a:pPr lvl="1"/>
            <a:r>
              <a:rPr lang="en-GB" dirty="0"/>
              <a:t>Grade &lt; 3.00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/>
              <a:t> </a:t>
            </a:r>
            <a:r>
              <a:rPr lang="en-GB" b="1" dirty="0"/>
              <a:t>Fail</a:t>
            </a:r>
          </a:p>
          <a:p>
            <a:pPr lvl="1"/>
            <a:r>
              <a:rPr lang="en-GB" dirty="0"/>
              <a:t>Grade &gt;= 3.00 and &lt; 3.50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/>
              <a:t> </a:t>
            </a:r>
            <a:r>
              <a:rPr lang="en-GB" b="1" dirty="0"/>
              <a:t>Poor</a:t>
            </a:r>
          </a:p>
          <a:p>
            <a:pPr lvl="1"/>
            <a:r>
              <a:rPr lang="en-GB" dirty="0"/>
              <a:t>Grade &gt;= 3.50 and &lt; 4.50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/>
              <a:t> </a:t>
            </a:r>
            <a:r>
              <a:rPr lang="en-GB" b="1" dirty="0"/>
              <a:t>Good</a:t>
            </a:r>
          </a:p>
          <a:p>
            <a:pPr lvl="1"/>
            <a:r>
              <a:rPr lang="en-GB" dirty="0"/>
              <a:t>Grade &gt;= 4.50 and &lt; 5.50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/>
              <a:t> </a:t>
            </a:r>
            <a:r>
              <a:rPr lang="en-GB" b="1" dirty="0"/>
              <a:t>Very good</a:t>
            </a:r>
          </a:p>
          <a:p>
            <a:pPr lvl="1"/>
            <a:r>
              <a:rPr lang="en-GB" dirty="0"/>
              <a:t>Grade &gt;= 5.50 </a:t>
            </a:r>
            <a:r>
              <a:rPr lang="en-GB" dirty="0">
                <a:sym typeface="Wingdings" panose="05000000000000000000" pitchFamily="2" charset="2"/>
              </a:rPr>
              <a:t></a:t>
            </a:r>
            <a:r>
              <a:rPr lang="en-GB" dirty="0"/>
              <a:t> </a:t>
            </a:r>
            <a:r>
              <a:rPr lang="en-GB" b="1" dirty="0"/>
              <a:t>Excellent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: Grades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D664C47-5699-4F25-9D12-8221112980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599492"/>
              </p:ext>
            </p:extLst>
          </p:nvPr>
        </p:nvGraphicFramePr>
        <p:xfrm>
          <a:off x="7311000" y="2584936"/>
          <a:ext cx="4185000" cy="1688128"/>
        </p:xfrm>
        <a:graphic>
          <a:graphicData uri="http://schemas.openxmlformats.org/drawingml/2006/table">
            <a:tbl>
              <a:tblPr firstRow="1" firstCol="1" bandRow="1"/>
              <a:tblGrid>
                <a:gridCol w="1157499">
                  <a:extLst>
                    <a:ext uri="{9D8B030D-6E8A-4147-A177-3AD203B41FA5}">
                      <a16:colId xmlns:a16="http://schemas.microsoft.com/office/drawing/2014/main" val="3846387992"/>
                    </a:ext>
                  </a:extLst>
                </a:gridCol>
                <a:gridCol w="3027501">
                  <a:extLst>
                    <a:ext uri="{9D8B030D-6E8A-4147-A177-3AD203B41FA5}">
                      <a16:colId xmlns:a16="http://schemas.microsoft.com/office/drawing/2014/main" val="2825981150"/>
                    </a:ext>
                  </a:extLst>
                </a:gridCol>
              </a:tblGrid>
              <a:tr h="2250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Input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Output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9257900"/>
                  </a:ext>
                </a:extLst>
              </a:tr>
              <a:tr h="41616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3.33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Poor (3.33)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3173670"/>
                  </a:ext>
                </a:extLst>
              </a:tr>
              <a:tr h="19680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4.50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Very good (4.50)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3684242"/>
                  </a:ext>
                </a:extLst>
              </a:tr>
              <a:tr h="41616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2400" b="1" kern="120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2.99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Fail (2)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33971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27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257300" y="2013793"/>
            <a:ext cx="9677400" cy="366520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/>
              <a:t>function </a:t>
            </a:r>
            <a:r>
              <a:rPr lang="en-US" sz="2800" dirty="0" err="1">
                <a:solidFill>
                  <a:schemeClr val="bg1"/>
                </a:solidFill>
              </a:rPr>
              <a:t>formatGrade</a:t>
            </a:r>
            <a:r>
              <a:rPr lang="en-US" sz="2800" dirty="0"/>
              <a:t>(</a:t>
            </a:r>
            <a:r>
              <a:rPr lang="en-US" sz="2800" dirty="0">
                <a:solidFill>
                  <a:schemeClr val="bg1"/>
                </a:solidFill>
              </a:rPr>
              <a:t>grade</a:t>
            </a:r>
            <a:r>
              <a:rPr lang="en-US" sz="2800" dirty="0"/>
              <a:t>) {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  if (</a:t>
            </a:r>
            <a:r>
              <a:rPr lang="en-US" sz="2800" dirty="0">
                <a:solidFill>
                  <a:schemeClr val="bg1"/>
                </a:solidFill>
              </a:rPr>
              <a:t>grade</a:t>
            </a:r>
            <a:r>
              <a:rPr lang="en-US" sz="2800" dirty="0"/>
              <a:t> &lt; 3.00) {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    console.log('Fail (2)');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  } else if (</a:t>
            </a:r>
            <a:r>
              <a:rPr lang="en-US" sz="2800" dirty="0">
                <a:solidFill>
                  <a:schemeClr val="bg1"/>
                </a:solidFill>
              </a:rPr>
              <a:t>grade</a:t>
            </a:r>
            <a:r>
              <a:rPr lang="en-US" sz="2800" dirty="0"/>
              <a:t> &lt; 3.5) {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    console.log(`Poor (${</a:t>
            </a:r>
            <a:r>
              <a:rPr lang="en-US" sz="2800" dirty="0">
                <a:solidFill>
                  <a:schemeClr val="bg1"/>
                </a:solidFill>
              </a:rPr>
              <a:t>grade</a:t>
            </a:r>
            <a:r>
              <a:rPr lang="en-US" sz="2800" dirty="0"/>
              <a:t>})`);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  }</a:t>
            </a:r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accent2"/>
                </a:solidFill>
              </a:rPr>
              <a:t>  </a:t>
            </a:r>
            <a:r>
              <a:rPr lang="en-US" sz="2800" i="1" dirty="0">
                <a:solidFill>
                  <a:schemeClr val="accent2"/>
                </a:solidFill>
              </a:rPr>
              <a:t>// TODO: Add other conditions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}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Grades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88161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bg-BG" dirty="0"/>
              <a:t>Create a </a:t>
            </a:r>
            <a:r>
              <a:rPr lang="en-GB" dirty="0"/>
              <a:t>function</a:t>
            </a:r>
            <a:r>
              <a:rPr lang="bg-BG" dirty="0"/>
              <a:t> </a:t>
            </a:r>
            <a:r>
              <a:rPr lang="en-US" dirty="0"/>
              <a:t>that</a:t>
            </a:r>
            <a:r>
              <a:rPr lang="bg-BG" dirty="0"/>
              <a:t> </a:t>
            </a:r>
            <a:r>
              <a:rPr lang="en-US" b="1" dirty="0">
                <a:solidFill>
                  <a:schemeClr val="bg1"/>
                </a:solidFill>
              </a:rPr>
              <a:t>calculates</a:t>
            </a:r>
            <a:r>
              <a:rPr lang="bg-BG" dirty="0"/>
              <a:t> </a:t>
            </a:r>
            <a:r>
              <a:rPr lang="en-US" dirty="0"/>
              <a:t>the result of a number, raised to the given power</a:t>
            </a:r>
          </a:p>
          <a:p>
            <a:pPr lvl="2"/>
            <a:r>
              <a:rPr lang="en-US" b="1" dirty="0">
                <a:solidFill>
                  <a:schemeClr val="accent1"/>
                </a:solidFill>
              </a:rPr>
              <a:t>Print</a:t>
            </a:r>
            <a:r>
              <a:rPr lang="en-US" dirty="0"/>
              <a:t> the result to the console</a:t>
            </a:r>
            <a:endParaRPr lang="en-GB" dirty="0"/>
          </a:p>
          <a:p>
            <a:pPr marL="609036" lvl="1" indent="0">
              <a:buNone/>
            </a:pPr>
            <a:br>
              <a:rPr lang="en-GB" b="1" dirty="0"/>
            </a:br>
            <a:endParaRPr lang="en-GB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Problem : Math Power</a:t>
            </a:r>
            <a:endParaRPr lang="en-GB" dirty="0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853A06F-FC8A-4B78-80E0-B30E9E9971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1411301"/>
              </p:ext>
            </p:extLst>
          </p:nvPr>
        </p:nvGraphicFramePr>
        <p:xfrm>
          <a:off x="1438500" y="3699000"/>
          <a:ext cx="9315001" cy="1446911"/>
        </p:xfrm>
        <a:graphic>
          <a:graphicData uri="http://schemas.openxmlformats.org/drawingml/2006/table">
            <a:tbl>
              <a:tblPr firstRow="1" firstCol="1" bandRow="1"/>
              <a:tblGrid>
                <a:gridCol w="2083617">
                  <a:extLst>
                    <a:ext uri="{9D8B030D-6E8A-4147-A177-3AD203B41FA5}">
                      <a16:colId xmlns:a16="http://schemas.microsoft.com/office/drawing/2014/main" val="3846387992"/>
                    </a:ext>
                  </a:extLst>
                </a:gridCol>
                <a:gridCol w="2281383">
                  <a:extLst>
                    <a:ext uri="{9D8B030D-6E8A-4147-A177-3AD203B41FA5}">
                      <a16:colId xmlns:a16="http://schemas.microsoft.com/office/drawing/2014/main" val="2825981150"/>
                    </a:ext>
                  </a:extLst>
                </a:gridCol>
                <a:gridCol w="4950001">
                  <a:extLst>
                    <a:ext uri="{9D8B030D-6E8A-4147-A177-3AD203B41FA5}">
                      <a16:colId xmlns:a16="http://schemas.microsoft.com/office/drawing/2014/main" val="336911813"/>
                    </a:ext>
                  </a:extLst>
                </a:gridCol>
              </a:tblGrid>
              <a:tr h="2250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3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Input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3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Output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3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Comment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9257900"/>
                  </a:ext>
                </a:extLst>
              </a:tr>
              <a:tr h="41616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2,8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256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2800" b="1" kern="1200" baseline="300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8</a:t>
                      </a:r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=2*2*2*2*2*2*2*2=256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3173670"/>
                  </a:ext>
                </a:extLst>
              </a:tr>
              <a:tr h="19680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3,4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81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</a:pPr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3</a:t>
                      </a:r>
                      <a:r>
                        <a:rPr lang="en-US" sz="2800" b="1" kern="1200" baseline="300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4</a:t>
                      </a:r>
                      <a:r>
                        <a:rPr lang="en-US" sz="2800" b="1" kern="1200" dirty="0">
                          <a:solidFill>
                            <a:schemeClr val="tx1"/>
                          </a:solidFill>
                          <a:latin typeface="Consolas" pitchFamily="49" charset="0"/>
                          <a:ea typeface="+mn-ea"/>
                          <a:cs typeface="+mn-cs"/>
                        </a:rPr>
                        <a:t>=3*3*3*3=81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36842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037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328619" y="2079000"/>
            <a:ext cx="7366896" cy="353921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function pow(num, power){</a:t>
            </a:r>
          </a:p>
          <a:p>
            <a:pPr>
              <a:lnSpc>
                <a:spcPct val="100000"/>
              </a:lnSpc>
            </a:pPr>
            <a:r>
              <a:rPr lang="en-US" dirty="0"/>
              <a:t>  let result = 1;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2"/>
                </a:solidFill>
              </a:rPr>
              <a:t>  </a:t>
            </a:r>
            <a:r>
              <a:rPr lang="en-US" i="1" dirty="0">
                <a:solidFill>
                  <a:schemeClr val="accent2"/>
                </a:solidFill>
              </a:rPr>
              <a:t>// loop exponent times</a:t>
            </a:r>
          </a:p>
          <a:p>
            <a:pPr>
              <a:lnSpc>
                <a:spcPct val="100000"/>
              </a:lnSpc>
            </a:pPr>
            <a:r>
              <a:rPr lang="en-US" i="1" dirty="0">
                <a:solidFill>
                  <a:schemeClr val="accent2"/>
                </a:solidFill>
              </a:rPr>
              <a:t>  </a:t>
            </a:r>
            <a:r>
              <a:rPr lang="en-US" dirty="0"/>
              <a:t>for(let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power; </a:t>
            </a:r>
            <a:r>
              <a:rPr lang="en-US" dirty="0" err="1"/>
              <a:t>i</a:t>
            </a:r>
            <a:r>
              <a:rPr lang="en-US" dirty="0"/>
              <a:t>++){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accent2"/>
                </a:solidFill>
              </a:rPr>
              <a:t>    </a:t>
            </a:r>
            <a:r>
              <a:rPr lang="en-US" i="1" dirty="0">
                <a:solidFill>
                  <a:schemeClr val="accent2"/>
                </a:solidFill>
              </a:rPr>
              <a:t>//multiply the base value</a:t>
            </a:r>
          </a:p>
          <a:p>
            <a:pPr>
              <a:lnSpc>
                <a:spcPct val="100000"/>
              </a:lnSpc>
            </a:pPr>
            <a:r>
              <a:rPr lang="en-US" i="1" dirty="0">
                <a:solidFill>
                  <a:schemeClr val="accent2"/>
                </a:solidFill>
              </a:rPr>
              <a:t>    </a:t>
            </a:r>
            <a:r>
              <a:rPr lang="en-US" dirty="0"/>
              <a:t>result *= num;</a:t>
            </a:r>
          </a:p>
          <a:p>
            <a:pPr>
              <a:lnSpc>
                <a:spcPct val="100000"/>
              </a:lnSpc>
            </a:pPr>
            <a:r>
              <a:rPr lang="en-US" dirty="0"/>
              <a:t>  }</a:t>
            </a:r>
          </a:p>
          <a:p>
            <a:pPr>
              <a:lnSpc>
                <a:spcPct val="100000"/>
              </a:lnSpc>
            </a:pPr>
            <a:r>
              <a:rPr lang="en-US" dirty="0"/>
              <a:t>  console.log(result);</a:t>
            </a:r>
          </a:p>
          <a:p>
            <a:pPr>
              <a:lnSpc>
                <a:spcPct val="100000"/>
              </a:lnSpc>
            </a:pPr>
            <a:r>
              <a:rPr lang="en-US" dirty="0"/>
              <a:t>}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Math Power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5882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A18810-D0C3-4F4A-9E23-1D4150CC9E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Returning Values</a:t>
            </a:r>
          </a:p>
        </p:txBody>
      </p:sp>
      <p:sp>
        <p:nvSpPr>
          <p:cNvPr id="2" name="Arrow: Bent-Up 1">
            <a:extLst>
              <a:ext uri="{FF2B5EF4-FFF2-40B4-BE49-F238E27FC236}">
                <a16:creationId xmlns:a16="http://schemas.microsoft.com/office/drawing/2014/main" id="{C3D0BE05-4FFB-4209-827D-E2E1BC6E5664}"/>
              </a:ext>
            </a:extLst>
          </p:cNvPr>
          <p:cNvSpPr/>
          <p:nvPr/>
        </p:nvSpPr>
        <p:spPr bwMode="auto">
          <a:xfrm rot="5400000">
            <a:off x="5105400" y="1515696"/>
            <a:ext cx="2362200" cy="2057400"/>
          </a:xfrm>
          <a:prstGeom prst="bentUpArrow">
            <a:avLst>
              <a:gd name="adj1" fmla="val 24542"/>
              <a:gd name="adj2" fmla="val 25000"/>
              <a:gd name="adj3" fmla="val 25000"/>
            </a:avLst>
          </a:prstGeom>
          <a:solidFill>
            <a:schemeClr val="accent6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28893326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</a:rPr>
              <a:t>Return</a:t>
            </a:r>
            <a:r>
              <a:rPr lang="en-US" dirty="0"/>
              <a:t>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91001" y="1089000"/>
            <a:ext cx="9765000" cy="5546589"/>
          </a:xfrm>
        </p:spPr>
        <p:txBody>
          <a:bodyPr>
            <a:normAutofit/>
          </a:bodyPr>
          <a:lstStyle/>
          <a:p>
            <a:r>
              <a:rPr lang="en-US" sz="3200" dirty="0"/>
              <a:t>The </a:t>
            </a:r>
            <a:r>
              <a:rPr lang="en-US" sz="3200" b="1" dirty="0">
                <a:solidFill>
                  <a:srgbClr val="FFA000"/>
                </a:solidFill>
                <a:latin typeface="Consolas" panose="020B0609020204030204" pitchFamily="49" charset="0"/>
              </a:rPr>
              <a:t>return</a:t>
            </a:r>
            <a:r>
              <a:rPr lang="en-US" sz="3200" dirty="0"/>
              <a:t> keyword immediately </a:t>
            </a:r>
            <a:r>
              <a:rPr lang="en-US" sz="3200" b="1" dirty="0">
                <a:solidFill>
                  <a:schemeClr val="bg1"/>
                </a:solidFill>
              </a:rPr>
              <a:t>stops the function's execution</a:t>
            </a:r>
          </a:p>
          <a:p>
            <a:r>
              <a:rPr lang="en-US" sz="3200" b="1" dirty="0">
                <a:solidFill>
                  <a:schemeClr val="bg1"/>
                </a:solidFill>
              </a:rPr>
              <a:t>Returns</a:t>
            </a:r>
            <a:r>
              <a:rPr lang="en-US" sz="3200" dirty="0"/>
              <a:t> the specified value to the caller</a:t>
            </a:r>
          </a:p>
          <a:p>
            <a:endParaRPr lang="en-US" sz="3200" dirty="0"/>
          </a:p>
          <a:p>
            <a:endParaRPr lang="en-US" sz="3200" dirty="0"/>
          </a:p>
          <a:p>
            <a:pPr>
              <a:spcBef>
                <a:spcPts val="1800"/>
              </a:spcBef>
            </a:pPr>
            <a:endParaRPr lang="en-US" sz="3200" dirty="0"/>
          </a:p>
          <a:p>
            <a:pPr marL="442912" lvl="1" indent="0">
              <a:buNone/>
            </a:pPr>
            <a:endParaRPr lang="en-US" sz="2400" dirty="0"/>
          </a:p>
          <a:p>
            <a:pPr marL="377887" lvl="1" indent="0">
              <a:buNone/>
            </a:pPr>
            <a:endParaRPr lang="en-US" sz="2400" dirty="0"/>
          </a:p>
          <a:p>
            <a:endParaRPr lang="en-US" sz="3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541000" y="3287566"/>
            <a:ext cx="8607294" cy="2526434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500" dirty="0">
                <a:solidFill>
                  <a:srgbClr val="234465"/>
                </a:solidFill>
                <a:effectLst/>
              </a:rPr>
              <a:t>function readFullName(</a:t>
            </a:r>
            <a:r>
              <a:rPr lang="en-US" sz="2500" dirty="0">
                <a:solidFill>
                  <a:schemeClr val="bg1"/>
                </a:solidFill>
                <a:effectLst/>
              </a:rPr>
              <a:t>firstName, lastName</a:t>
            </a:r>
            <a:r>
              <a:rPr lang="en-US" sz="2500" dirty="0">
                <a:solidFill>
                  <a:srgbClr val="234465"/>
                </a:solidFill>
                <a:effectLst/>
              </a:rPr>
              <a:t>) {</a:t>
            </a:r>
          </a:p>
          <a:p>
            <a:r>
              <a:rPr lang="en-US" sz="2500" dirty="0">
                <a:solidFill>
                  <a:srgbClr val="FFA000"/>
                </a:solidFill>
                <a:effectLst/>
              </a:rPr>
              <a:t>  return</a:t>
            </a:r>
            <a:r>
              <a:rPr lang="en-US" sz="2500" dirty="0">
                <a:solidFill>
                  <a:srgbClr val="234465"/>
                </a:solidFill>
                <a:effectLst/>
              </a:rPr>
              <a:t> firstName + " " + lastName;</a:t>
            </a:r>
          </a:p>
          <a:p>
            <a:r>
              <a:rPr lang="en-US" sz="2500" dirty="0">
                <a:solidFill>
                  <a:srgbClr val="234465"/>
                </a:solidFill>
                <a:effectLst/>
              </a:rPr>
              <a:t>}</a:t>
            </a:r>
          </a:p>
          <a:p>
            <a:endParaRPr lang="en-US" sz="2500" dirty="0">
              <a:solidFill>
                <a:srgbClr val="234465"/>
              </a:solidFill>
              <a:effectLst/>
            </a:endParaRPr>
          </a:p>
          <a:p>
            <a:r>
              <a:rPr lang="en-US" sz="2500" dirty="0">
                <a:solidFill>
                  <a:srgbClr val="234465"/>
                </a:solidFill>
                <a:effectLst/>
              </a:rPr>
              <a:t>const fullName = </a:t>
            </a:r>
            <a:r>
              <a:rPr lang="en-US" sz="2500" dirty="0">
                <a:solidFill>
                  <a:schemeClr val="bg1"/>
                </a:solidFill>
                <a:effectLst/>
              </a:rPr>
              <a:t>readFullName</a:t>
            </a:r>
            <a:r>
              <a:rPr lang="en-US" sz="2500" dirty="0">
                <a:solidFill>
                  <a:srgbClr val="234465"/>
                </a:solidFill>
                <a:effectLst/>
              </a:rPr>
              <a:t>("John","Smith");</a:t>
            </a:r>
          </a:p>
          <a:p>
            <a:r>
              <a:rPr lang="en-US" sz="2500" dirty="0">
                <a:solidFill>
                  <a:srgbClr val="234465"/>
                </a:solidFill>
                <a:effectLst/>
              </a:rPr>
              <a:t>console.log(fullName) </a:t>
            </a:r>
            <a:r>
              <a:rPr lang="en-US" sz="2500" i="1" dirty="0">
                <a:solidFill>
                  <a:schemeClr val="accent2"/>
                </a:solidFill>
                <a:effectLst/>
              </a:rPr>
              <a:t>//John Smith</a:t>
            </a:r>
          </a:p>
        </p:txBody>
      </p:sp>
    </p:spTree>
    <p:extLst>
      <p:ext uri="{BB962C8B-B14F-4D97-AF65-F5344CB8AC3E}">
        <p14:creationId xmlns:p14="http://schemas.microsoft.com/office/powerpoint/2010/main" val="3913462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 marL="547234" indent="-514350">
              <a:lnSpc>
                <a:spcPct val="120000"/>
              </a:lnSpc>
            </a:pPr>
            <a:r>
              <a:rPr lang="en-US" dirty="0"/>
              <a:t>What is a Function?</a:t>
            </a:r>
          </a:p>
          <a:p>
            <a:pPr marL="547234" indent="-514350">
              <a:lnSpc>
                <a:spcPct val="120000"/>
              </a:lnSpc>
            </a:pPr>
            <a:r>
              <a:rPr lang="en-US" dirty="0"/>
              <a:t>Declaring and Invoking Functions</a:t>
            </a:r>
          </a:p>
          <a:p>
            <a:pPr marL="547234" indent="-514350">
              <a:lnSpc>
                <a:spcPct val="120000"/>
              </a:lnSpc>
            </a:pPr>
            <a:r>
              <a:rPr lang="en-US" dirty="0"/>
              <a:t>Nested Functions</a:t>
            </a:r>
          </a:p>
          <a:p>
            <a:pPr marL="547234" indent="-514350">
              <a:lnSpc>
                <a:spcPct val="120000"/>
              </a:lnSpc>
            </a:pPr>
            <a:r>
              <a:rPr lang="en-US" dirty="0"/>
              <a:t>Value and Reference Types</a:t>
            </a:r>
          </a:p>
          <a:p>
            <a:pPr marL="547234" indent="-514350">
              <a:lnSpc>
                <a:spcPct val="120000"/>
              </a:lnSpc>
            </a:pPr>
            <a:r>
              <a:rPr lang="en-US" dirty="0"/>
              <a:t>Arrow Functions</a:t>
            </a:r>
          </a:p>
          <a:p>
            <a:pPr marL="547234" indent="-514350">
              <a:lnSpc>
                <a:spcPct val="120000"/>
              </a:lnSpc>
            </a:pPr>
            <a:r>
              <a:rPr lang="en-US" dirty="0"/>
              <a:t>Naming and Best Practices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809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Return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3200" dirty="0"/>
              <a:t>Return value can be:</a:t>
            </a:r>
          </a:p>
          <a:p>
            <a:pPr lvl="1">
              <a:lnSpc>
                <a:spcPct val="120000"/>
              </a:lnSpc>
              <a:buClr>
                <a:schemeClr val="tx1"/>
              </a:buClr>
            </a:pPr>
            <a:r>
              <a:rPr lang="en-US" sz="3000" b="1" dirty="0">
                <a:solidFill>
                  <a:srgbClr val="FFA000"/>
                </a:solidFill>
              </a:rPr>
              <a:t>Assigned</a:t>
            </a:r>
            <a:r>
              <a:rPr lang="en-US" sz="3000" dirty="0"/>
              <a:t> to a variable</a:t>
            </a:r>
          </a:p>
          <a:p>
            <a:pPr lvl="1">
              <a:lnSpc>
                <a:spcPct val="120000"/>
              </a:lnSpc>
            </a:pPr>
            <a:endParaRPr lang="en-US" sz="3000" dirty="0"/>
          </a:p>
          <a:p>
            <a:pPr lvl="1">
              <a:lnSpc>
                <a:spcPct val="120000"/>
              </a:lnSpc>
              <a:buClr>
                <a:schemeClr val="tx1"/>
              </a:buClr>
            </a:pPr>
            <a:r>
              <a:rPr lang="en-US" sz="3000" b="1" dirty="0">
                <a:solidFill>
                  <a:srgbClr val="FFA000"/>
                </a:solidFill>
              </a:rPr>
              <a:t>Used</a:t>
            </a:r>
            <a:r>
              <a:rPr lang="en-US" sz="3000" dirty="0"/>
              <a:t> in expression</a:t>
            </a:r>
          </a:p>
          <a:p>
            <a:pPr lvl="1">
              <a:lnSpc>
                <a:spcPct val="120000"/>
              </a:lnSpc>
            </a:pPr>
            <a:endParaRPr lang="en-US" sz="3000" dirty="0"/>
          </a:p>
          <a:p>
            <a:pPr lvl="1">
              <a:lnSpc>
                <a:spcPct val="120000"/>
              </a:lnSpc>
              <a:buClr>
                <a:schemeClr val="tx1"/>
              </a:buClr>
            </a:pPr>
            <a:r>
              <a:rPr lang="en-US" sz="3000" b="1" dirty="0">
                <a:solidFill>
                  <a:srgbClr val="FFA000"/>
                </a:solidFill>
              </a:rPr>
              <a:t>Passed</a:t>
            </a:r>
            <a:r>
              <a:rPr lang="en-US" sz="3000" dirty="0"/>
              <a:t> to another function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608200" y="2534299"/>
            <a:ext cx="8797800" cy="64899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err="1">
                <a:solidFill>
                  <a:srgbClr val="234465"/>
                </a:solidFill>
                <a:effectLst/>
              </a:rPr>
              <a:t>const</a:t>
            </a:r>
            <a:r>
              <a:rPr lang="en-US" sz="2800" dirty="0">
                <a:solidFill>
                  <a:srgbClr val="234465"/>
                </a:solidFill>
                <a:effectLst/>
              </a:rPr>
              <a:t> </a:t>
            </a:r>
            <a:r>
              <a:rPr lang="en-US" sz="2800" dirty="0">
                <a:solidFill>
                  <a:schemeClr val="tx1"/>
                </a:solidFill>
                <a:effectLst/>
              </a:rPr>
              <a:t>max</a:t>
            </a:r>
            <a:r>
              <a:rPr lang="en-US" sz="2800" dirty="0">
                <a:solidFill>
                  <a:srgbClr val="234465"/>
                </a:solidFill>
                <a:effectLst/>
              </a:rPr>
              <a:t> = </a:t>
            </a:r>
            <a:r>
              <a:rPr lang="en-US" sz="2800" dirty="0" err="1">
                <a:solidFill>
                  <a:srgbClr val="234465"/>
                </a:solidFill>
                <a:effectLst/>
              </a:rPr>
              <a:t>getMax</a:t>
            </a:r>
            <a:r>
              <a:rPr lang="en-US" sz="2800" dirty="0">
                <a:solidFill>
                  <a:srgbClr val="234465"/>
                </a:solidFill>
                <a:effectLst/>
              </a:rPr>
              <a:t>(5, 10);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608200" y="3990651"/>
            <a:ext cx="8797800" cy="64899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 err="1">
                <a:solidFill>
                  <a:srgbClr val="234465"/>
                </a:solidFill>
                <a:effectLst/>
              </a:rPr>
              <a:t>const</a:t>
            </a:r>
            <a:r>
              <a:rPr lang="en-US" sz="2800" dirty="0">
                <a:solidFill>
                  <a:srgbClr val="234465"/>
                </a:solidFill>
                <a:effectLst/>
              </a:rPr>
              <a:t> total = </a:t>
            </a:r>
            <a:r>
              <a:rPr lang="en-US" sz="2800" dirty="0" err="1">
                <a:solidFill>
                  <a:schemeClr val="tx1"/>
                </a:solidFill>
                <a:effectLst/>
              </a:rPr>
              <a:t>getPrice</a:t>
            </a:r>
            <a:r>
              <a:rPr lang="en-US" sz="2800" dirty="0">
                <a:solidFill>
                  <a:srgbClr val="234465"/>
                </a:solidFill>
                <a:effectLst/>
              </a:rPr>
              <a:t>() * quantity * 1.20;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608200" y="5423700"/>
            <a:ext cx="8797800" cy="64899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800" dirty="0">
                <a:solidFill>
                  <a:srgbClr val="234465"/>
                </a:solidFill>
                <a:effectLst/>
              </a:rPr>
              <a:t>multiply(</a:t>
            </a:r>
            <a:r>
              <a:rPr lang="en-US" sz="2800" dirty="0" err="1">
                <a:solidFill>
                  <a:srgbClr val="234465"/>
                </a:solidFill>
                <a:effectLst/>
              </a:rPr>
              <a:t>getMax</a:t>
            </a:r>
            <a:r>
              <a:rPr lang="en-US" sz="2800" dirty="0">
                <a:solidFill>
                  <a:srgbClr val="234465"/>
                </a:solidFill>
                <a:effectLst/>
              </a:rPr>
              <a:t>(5,10), 20)</a:t>
            </a:r>
          </a:p>
        </p:txBody>
      </p:sp>
    </p:spTree>
    <p:extLst>
      <p:ext uri="{BB962C8B-B14F-4D97-AF65-F5344CB8AC3E}">
        <p14:creationId xmlns:p14="http://schemas.microsoft.com/office/powerpoint/2010/main" val="352188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902DD06-F14A-47C3-A133-1B047B9AE8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6C096E6-03FD-4135-A60F-DBD9D0A525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Check if </a:t>
            </a:r>
            <a:r>
              <a:rPr lang="en-US" b="1" dirty="0">
                <a:solidFill>
                  <a:schemeClr val="accent1"/>
                </a:solidFill>
              </a:rPr>
              <a:t>array index </a:t>
            </a:r>
            <a:r>
              <a:rPr lang="en-US" dirty="0"/>
              <a:t>is valid:</a:t>
            </a:r>
          </a:p>
          <a:p>
            <a:pPr>
              <a:spcBef>
                <a:spcPts val="20400"/>
              </a:spcBef>
            </a:pPr>
            <a:r>
              <a:rPr lang="en-US" dirty="0"/>
              <a:t>Does the student pass the exam: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DBCDC68-46D8-4068-9154-F534FA857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Returning Values: Examples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5192BCB7-F024-4651-BF1A-B258428C039C}"/>
              </a:ext>
            </a:extLst>
          </p:cNvPr>
          <p:cNvSpPr txBox="1">
            <a:spLocks/>
          </p:cNvSpPr>
          <p:nvPr/>
        </p:nvSpPr>
        <p:spPr>
          <a:xfrm>
            <a:off x="2631000" y="1899000"/>
            <a:ext cx="6930000" cy="2372545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rgbClr val="234465"/>
                </a:solidFill>
                <a:effectLst/>
              </a:rPr>
              <a:t>function </a:t>
            </a:r>
            <a:r>
              <a:rPr lang="en-US" sz="2000" dirty="0" err="1">
                <a:solidFill>
                  <a:srgbClr val="234465"/>
                </a:solidFill>
                <a:effectLst/>
              </a:rPr>
              <a:t>isValid</a:t>
            </a:r>
            <a:r>
              <a:rPr lang="en-US" sz="2000" dirty="0">
                <a:solidFill>
                  <a:srgbClr val="234465"/>
                </a:solidFill>
                <a:effectLst/>
              </a:rPr>
              <a:t>(</a:t>
            </a:r>
            <a:r>
              <a:rPr lang="en-US" sz="2000" dirty="0">
                <a:solidFill>
                  <a:schemeClr val="bg1"/>
                </a:solidFill>
                <a:effectLst/>
              </a:rPr>
              <a:t>index, </a:t>
            </a:r>
            <a:r>
              <a:rPr lang="en-US" sz="2000" dirty="0" err="1">
                <a:solidFill>
                  <a:schemeClr val="bg1"/>
                </a:solidFill>
                <a:effectLst/>
              </a:rPr>
              <a:t>arr</a:t>
            </a:r>
            <a:r>
              <a:rPr lang="en-US" sz="2000" dirty="0">
                <a:solidFill>
                  <a:srgbClr val="234465"/>
                </a:solidFill>
                <a:effectLst/>
              </a:rPr>
              <a:t>) {</a:t>
            </a:r>
          </a:p>
          <a:p>
            <a:r>
              <a:rPr lang="en-US" sz="2000" dirty="0">
                <a:solidFill>
                  <a:srgbClr val="234465"/>
                </a:solidFill>
                <a:effectLst/>
              </a:rPr>
              <a:t>  if (index &lt; 0 || index &gt;= </a:t>
            </a:r>
            <a:r>
              <a:rPr lang="en-US" sz="2000" dirty="0" err="1">
                <a:solidFill>
                  <a:srgbClr val="234465"/>
                </a:solidFill>
                <a:effectLst/>
              </a:rPr>
              <a:t>arr.length</a:t>
            </a:r>
            <a:r>
              <a:rPr lang="en-US" sz="2000" dirty="0">
                <a:solidFill>
                  <a:srgbClr val="234465"/>
                </a:solidFill>
                <a:effectLst/>
              </a:rPr>
              <a:t>) {</a:t>
            </a:r>
          </a:p>
          <a:p>
            <a:r>
              <a:rPr lang="en-US" sz="2000" dirty="0">
                <a:solidFill>
                  <a:srgbClr val="234465"/>
                </a:solidFill>
                <a:effectLst/>
              </a:rPr>
              <a:t>    </a:t>
            </a:r>
            <a:r>
              <a:rPr lang="en-US" sz="2000" dirty="0">
                <a:solidFill>
                  <a:schemeClr val="bg1"/>
                </a:solidFill>
                <a:effectLst/>
              </a:rPr>
              <a:t>return</a:t>
            </a:r>
            <a:r>
              <a:rPr lang="en-US" sz="2000" dirty="0">
                <a:solidFill>
                  <a:srgbClr val="234465"/>
                </a:solidFill>
                <a:effectLst/>
              </a:rPr>
              <a:t> false;</a:t>
            </a:r>
          </a:p>
          <a:p>
            <a:r>
              <a:rPr lang="en-US" sz="2000" dirty="0">
                <a:solidFill>
                  <a:srgbClr val="234465"/>
                </a:solidFill>
                <a:effectLst/>
              </a:rPr>
              <a:t>  } else {</a:t>
            </a:r>
          </a:p>
          <a:p>
            <a:r>
              <a:rPr lang="en-US" sz="2000" dirty="0">
                <a:solidFill>
                  <a:srgbClr val="234465"/>
                </a:solidFill>
                <a:effectLst/>
              </a:rPr>
              <a:t>    </a:t>
            </a:r>
            <a:r>
              <a:rPr lang="en-US" sz="2000" dirty="0">
                <a:solidFill>
                  <a:schemeClr val="bg1"/>
                </a:solidFill>
                <a:effectLst/>
              </a:rPr>
              <a:t>return</a:t>
            </a:r>
            <a:r>
              <a:rPr lang="en-US" sz="2000" dirty="0">
                <a:solidFill>
                  <a:srgbClr val="234465"/>
                </a:solidFill>
                <a:effectLst/>
              </a:rPr>
              <a:t> true;</a:t>
            </a:r>
          </a:p>
          <a:p>
            <a:r>
              <a:rPr lang="en-US" sz="2000" dirty="0">
                <a:solidFill>
                  <a:srgbClr val="234465"/>
                </a:solidFill>
                <a:effectLst/>
              </a:rPr>
              <a:t>  }</a:t>
            </a:r>
          </a:p>
          <a:p>
            <a:r>
              <a:rPr lang="en-US" sz="2000" dirty="0">
                <a:solidFill>
                  <a:srgbClr val="234465"/>
                </a:solidFill>
                <a:effectLst/>
              </a:rPr>
              <a:t>}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165E70D4-90C0-4940-9280-ADF6D385D797}"/>
              </a:ext>
            </a:extLst>
          </p:cNvPr>
          <p:cNvSpPr txBox="1">
            <a:spLocks/>
          </p:cNvSpPr>
          <p:nvPr/>
        </p:nvSpPr>
        <p:spPr>
          <a:xfrm>
            <a:off x="2631000" y="5184000"/>
            <a:ext cx="6930000" cy="1141439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000" dirty="0">
                <a:solidFill>
                  <a:srgbClr val="234465"/>
                </a:solidFill>
                <a:effectLst/>
              </a:rPr>
              <a:t>function pass(</a:t>
            </a:r>
            <a:r>
              <a:rPr lang="en-US" sz="2000" dirty="0">
                <a:solidFill>
                  <a:schemeClr val="bg1"/>
                </a:solidFill>
                <a:effectLst/>
              </a:rPr>
              <a:t>grade</a:t>
            </a:r>
            <a:r>
              <a:rPr lang="en-US" sz="2000" dirty="0">
                <a:solidFill>
                  <a:srgbClr val="234465"/>
                </a:solidFill>
                <a:effectLst/>
              </a:rPr>
              <a:t>) {</a:t>
            </a:r>
          </a:p>
          <a:p>
            <a:r>
              <a:rPr lang="en-US" sz="2000" dirty="0">
                <a:solidFill>
                  <a:srgbClr val="234465"/>
                </a:solidFill>
                <a:effectLst/>
              </a:rPr>
              <a:t>  </a:t>
            </a:r>
            <a:r>
              <a:rPr lang="en-US" sz="2000" dirty="0">
                <a:solidFill>
                  <a:schemeClr val="bg1"/>
                </a:solidFill>
                <a:effectLst/>
              </a:rPr>
              <a:t>return</a:t>
            </a:r>
            <a:r>
              <a:rPr lang="en-US" sz="2000" dirty="0">
                <a:solidFill>
                  <a:srgbClr val="234465"/>
                </a:solidFill>
                <a:effectLst/>
              </a:rPr>
              <a:t> grade &gt;= 3;</a:t>
            </a:r>
          </a:p>
          <a:p>
            <a:r>
              <a:rPr lang="en-US" sz="2000" dirty="0">
                <a:solidFill>
                  <a:srgbClr val="234465"/>
                </a:solidFill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02046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Nested Functions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94EA723B-E48B-41FB-8C05-947FC3192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9302" y="1404000"/>
            <a:ext cx="2993395" cy="255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114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Functions can be </a:t>
            </a:r>
            <a:r>
              <a:rPr lang="en-US" sz="3200" b="1" dirty="0">
                <a:solidFill>
                  <a:schemeClr val="bg1"/>
                </a:solidFill>
              </a:rPr>
              <a:t>nested</a:t>
            </a:r>
            <a:r>
              <a:rPr lang="en-US" sz="3200" dirty="0"/>
              <a:t>, i.e. hold other functions</a:t>
            </a:r>
          </a:p>
        </p:txBody>
      </p:sp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Functions: Example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56701" y="1974758"/>
            <a:ext cx="9078599" cy="4289242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function swapElements(</a:t>
            </a:r>
            <a:r>
              <a:rPr lang="en-US" sz="2400" b="1" noProof="1">
                <a:latin typeface="Consolas" panose="020B0609020204030204" pitchFamily="49" charset="0"/>
                <a:cs typeface="Consolas" pitchFamily="49" charset="0"/>
              </a:rPr>
              <a:t>arr</a:t>
            </a: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  for (let i = 0; i &lt; arr.length/2; i++)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swap</a:t>
            </a: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(arr, i, arr.length – 1 - i);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  console.log(arr.join(' '));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  function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swap</a:t>
            </a: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(elements, i, j)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    let temp = elements[i];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    elements[i] = elements[j];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    elements[j] = temp;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B5076B21-A0E0-43A9-9E0F-9CA8937B0B05}"/>
              </a:ext>
            </a:extLst>
          </p:cNvPr>
          <p:cNvSpPr/>
          <p:nvPr/>
        </p:nvSpPr>
        <p:spPr bwMode="auto">
          <a:xfrm>
            <a:off x="6951000" y="3249000"/>
            <a:ext cx="3505200" cy="558435"/>
          </a:xfrm>
          <a:prstGeom prst="wedgeRoundRectCallout">
            <a:avLst>
              <a:gd name="adj1" fmla="val -38177"/>
              <a:gd name="adj2" fmla="val 1251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Nested function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26C29A-3752-40C2-BE6D-BA44BDB6DEFD}"/>
              </a:ext>
            </a:extLst>
          </p:cNvPr>
          <p:cNvSpPr/>
          <p:nvPr/>
        </p:nvSpPr>
        <p:spPr bwMode="auto">
          <a:xfrm>
            <a:off x="1956000" y="3960508"/>
            <a:ext cx="5355000" cy="1943492"/>
          </a:xfrm>
          <a:prstGeom prst="rect">
            <a:avLst/>
          </a:prstGeom>
          <a:solidFill>
            <a:srgbClr val="234465">
              <a:alpha val="10196"/>
            </a:srgbClr>
          </a:solidFill>
          <a:ln w="57150">
            <a:solidFill>
              <a:schemeClr val="bg1">
                <a:alpha val="80000"/>
              </a:schemeClr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743261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477B549-0051-4241-9356-F25CDC85DF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67122E-40DF-430E-9108-DC3EDA9F96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function that receives a </a:t>
            </a:r>
            <a:r>
              <a:rPr lang="en-US" b="1" dirty="0">
                <a:solidFill>
                  <a:schemeClr val="bg1"/>
                </a:solidFill>
              </a:rPr>
              <a:t>grade</a:t>
            </a:r>
            <a:r>
              <a:rPr lang="en-US" dirty="0"/>
              <a:t> and an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/>
              <a:t>, containing two strings and </a:t>
            </a:r>
            <a:r>
              <a:rPr lang="en-US" b="1" dirty="0">
                <a:solidFill>
                  <a:schemeClr val="bg1"/>
                </a:solidFill>
              </a:rPr>
              <a:t>prints</a:t>
            </a:r>
            <a:r>
              <a:rPr lang="en-US" dirty="0"/>
              <a:t> a formatted certificate</a:t>
            </a:r>
          </a:p>
          <a:p>
            <a:pPr lvl="1"/>
            <a:r>
              <a:rPr lang="en-US" dirty="0"/>
              <a:t>If the student failed, </a:t>
            </a:r>
            <a:r>
              <a:rPr lang="en-US" b="1" dirty="0">
                <a:solidFill>
                  <a:schemeClr val="bg1"/>
                </a:solidFill>
              </a:rPr>
              <a:t>print</a:t>
            </a:r>
            <a:r>
              <a:rPr lang="en-US" dirty="0"/>
              <a:t> </a:t>
            </a:r>
            <a:r>
              <a:rPr lang="en-US" i="1" dirty="0"/>
              <a:t>'</a:t>
            </a:r>
            <a:r>
              <a:rPr lang="en-US" b="1" i="1" dirty="0">
                <a:latin typeface="Consolas" panose="020B0609020204030204" pitchFamily="49" charset="0"/>
              </a:rPr>
              <a:t>&lt;name&gt;</a:t>
            </a:r>
            <a:r>
              <a:rPr lang="en-US" b="1" dirty="0">
                <a:latin typeface="Consolas" panose="020B0609020204030204" pitchFamily="49" charset="0"/>
              </a:rPr>
              <a:t> does not qualify</a:t>
            </a:r>
            <a:r>
              <a:rPr lang="en-US" dirty="0"/>
              <a:t>'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90ABB1C-2D12-4D7A-8AD3-AC1FDF910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Print Certificate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831001-4D75-4F3F-9BA7-DCDF2CAFA2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6701" y="3497284"/>
            <a:ext cx="9078599" cy="2450983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printCertificate(5.25, ['Peter', 'Carter']);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~~~-   {@}   -~~~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~- Certificate -~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~~~-  ~---~  -~~~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Peter Carter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Very good (5.25)</a:t>
            </a:r>
          </a:p>
        </p:txBody>
      </p:sp>
    </p:spTree>
    <p:extLst>
      <p:ext uri="{BB962C8B-B14F-4D97-AF65-F5344CB8AC3E}">
        <p14:creationId xmlns:p14="http://schemas.microsoft.com/office/powerpoint/2010/main" val="32982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477B549-0051-4241-9356-F25CDC85DF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67122E-40DF-430E-9108-DC3EDA9F96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Use the functions we declared in </a:t>
            </a:r>
            <a:r>
              <a:rPr lang="en-US" b="1" dirty="0">
                <a:solidFill>
                  <a:schemeClr val="bg1"/>
                </a:solidFill>
              </a:rPr>
              <a:t>earlier examples</a:t>
            </a:r>
            <a:r>
              <a:rPr lang="en-US" dirty="0"/>
              <a:t>: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90ABB1C-2D12-4D7A-8AD3-AC1FDF910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Print Certificate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831001-4D75-4F3F-9BA7-DCDF2CAFA2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002" y="2259000"/>
            <a:ext cx="10799998" cy="3766022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function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printCertificate</a:t>
            </a: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(grade, nameArr)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  if 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pass</a:t>
            </a: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(grade))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printHeader</a:t>
            </a: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printName</a:t>
            </a: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(nameArr);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formatGrade</a:t>
            </a: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(grade);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  } else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    let msg = `${nameArr[0]} ${nameArr[1]} does not qualify`;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    console.log(msg);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19069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Value vs. Reference Types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D66E65-1E18-4EF1-9AFB-D44F2B4DD91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00600" y="1524000"/>
            <a:ext cx="2819400" cy="2249284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dirty="0"/>
              <a:t>Memory Stack and Heap</a:t>
            </a:r>
          </a:p>
        </p:txBody>
      </p:sp>
    </p:spTree>
    <p:extLst>
      <p:ext uri="{BB962C8B-B14F-4D97-AF65-F5344CB8AC3E}">
        <p14:creationId xmlns:p14="http://schemas.microsoft.com/office/powerpoint/2010/main" val="3619168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874FB0C-D669-4651-A436-1C6ED4CCF86B}"/>
              </a:ext>
            </a:extLst>
          </p:cNvPr>
          <p:cNvSpPr/>
          <p:nvPr/>
        </p:nvSpPr>
        <p:spPr bwMode="auto">
          <a:xfrm>
            <a:off x="8077200" y="1981201"/>
            <a:ext cx="3376876" cy="4542343"/>
          </a:xfrm>
          <a:prstGeom prst="rect">
            <a:avLst/>
          </a:prstGeom>
          <a:solidFill>
            <a:schemeClr val="dk2">
              <a:alpha val="15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>
          <a:xfrm>
            <a:off x="1866659" y="1247495"/>
            <a:ext cx="9927138" cy="5276048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en-US" sz="3600" b="1" dirty="0">
                <a:solidFill>
                  <a:schemeClr val="bg1"/>
                </a:solidFill>
              </a:rPr>
              <a:t>Value type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/>
              <a:t>variables hold directly their value</a:t>
            </a:r>
          </a:p>
          <a:p>
            <a:pPr lvl="1">
              <a:buClr>
                <a:srgbClr val="234465"/>
              </a:buClr>
            </a:pPr>
            <a:r>
              <a:rPr lang="en-US" sz="3400" b="1" noProof="1">
                <a:latin typeface="Consolas" panose="020B0609020204030204" pitchFamily="49" charset="0"/>
              </a:rPr>
              <a:t>number</a:t>
            </a:r>
            <a:r>
              <a:rPr lang="en-US" sz="3400" b="1" dirty="0"/>
              <a:t>, </a:t>
            </a:r>
            <a:r>
              <a:rPr lang="en-US" sz="3400" b="1" noProof="1">
                <a:latin typeface="Consolas" panose="020B0609020204030204" pitchFamily="49" charset="0"/>
              </a:rPr>
              <a:t>boolean</a:t>
            </a:r>
            <a:r>
              <a:rPr lang="en-US" sz="3400" b="1" dirty="0"/>
              <a:t>, </a:t>
            </a:r>
            <a:br>
              <a:rPr lang="en-US" sz="3400" b="1" dirty="0"/>
            </a:br>
            <a:r>
              <a:rPr lang="en-US" sz="3400" b="1" noProof="1">
                <a:latin typeface="Consolas" panose="020B0609020204030204" pitchFamily="49" charset="0"/>
              </a:rPr>
              <a:t>string</a:t>
            </a:r>
            <a:r>
              <a:rPr lang="en-US" sz="3400" b="1" dirty="0"/>
              <a:t>, …</a:t>
            </a:r>
          </a:p>
          <a:p>
            <a:pPr>
              <a:buClr>
                <a:srgbClr val="234465"/>
              </a:buClr>
            </a:pPr>
            <a:r>
              <a:rPr lang="en-US" sz="3600" dirty="0"/>
              <a:t>Each variable has its </a:t>
            </a:r>
            <a:br>
              <a:rPr lang="bg-BG" sz="3600" dirty="0"/>
            </a:br>
            <a:r>
              <a:rPr lang="en-US" sz="3600" dirty="0"/>
              <a:t>own </a:t>
            </a:r>
            <a:r>
              <a:rPr lang="en-US" sz="3600" b="1" dirty="0">
                <a:solidFill>
                  <a:schemeClr val="bg1"/>
                </a:solidFill>
              </a:rPr>
              <a:t>copy</a:t>
            </a:r>
            <a:r>
              <a:rPr lang="en-US" sz="3600" dirty="0"/>
              <a:t> of the </a:t>
            </a:r>
            <a:r>
              <a:rPr lang="en-US" sz="3600" b="1" dirty="0">
                <a:solidFill>
                  <a:schemeClr val="bg1"/>
                </a:solidFill>
              </a:rPr>
              <a:t>value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Types</a:t>
            </a:r>
            <a:endParaRPr lang="bg-BG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9E15A458-729B-493C-B7CB-4410CAF4B7A6}"/>
              </a:ext>
            </a:extLst>
          </p:cNvPr>
          <p:cNvSpPr txBox="1">
            <a:spLocks/>
          </p:cNvSpPr>
          <p:nvPr/>
        </p:nvSpPr>
        <p:spPr>
          <a:xfrm>
            <a:off x="2487390" y="4704995"/>
            <a:ext cx="4718191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800" noProof="1"/>
              <a:t>i = 42;</a:t>
            </a:r>
          </a:p>
          <a:p>
            <a:r>
              <a:rPr lang="en-US" sz="2800" noProof="1"/>
              <a:t>ch = 'A';</a:t>
            </a:r>
          </a:p>
          <a:p>
            <a:r>
              <a:rPr lang="en-US" sz="2800" noProof="1"/>
              <a:t>result = true;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DF0A91-4710-47D9-9094-3DBC957F7328}"/>
              </a:ext>
            </a:extLst>
          </p:cNvPr>
          <p:cNvSpPr/>
          <p:nvPr/>
        </p:nvSpPr>
        <p:spPr bwMode="auto">
          <a:xfrm>
            <a:off x="8250344" y="2188370"/>
            <a:ext cx="3030588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Stack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39D0D5-5735-4AF4-A487-DD4DFFF99153}"/>
              </a:ext>
            </a:extLst>
          </p:cNvPr>
          <p:cNvSpPr/>
          <p:nvPr/>
        </p:nvSpPr>
        <p:spPr bwMode="auto">
          <a:xfrm>
            <a:off x="8250344" y="3350724"/>
            <a:ext cx="609600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42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671A75-D932-4911-8365-4693739C2C63}"/>
              </a:ext>
            </a:extLst>
          </p:cNvPr>
          <p:cNvSpPr/>
          <p:nvPr/>
        </p:nvSpPr>
        <p:spPr bwMode="auto">
          <a:xfrm>
            <a:off x="8288333" y="4531977"/>
            <a:ext cx="609600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B750A6-73D6-456F-A357-BFF712D9191F}"/>
              </a:ext>
            </a:extLst>
          </p:cNvPr>
          <p:cNvSpPr/>
          <p:nvPr/>
        </p:nvSpPr>
        <p:spPr bwMode="auto">
          <a:xfrm>
            <a:off x="8257203" y="5775160"/>
            <a:ext cx="1168860" cy="6096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true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2869A6-3922-4910-BD9B-7C6689D815C7}"/>
              </a:ext>
            </a:extLst>
          </p:cNvPr>
          <p:cNvSpPr txBox="1"/>
          <p:nvPr/>
        </p:nvSpPr>
        <p:spPr>
          <a:xfrm>
            <a:off x="9800935" y="3353499"/>
            <a:ext cx="1375917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dirty="0"/>
              <a:t>(8 bytes)</a:t>
            </a:r>
            <a:endParaRPr 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EFAA4B-E0A8-47B5-A223-6F5980565E62}"/>
              </a:ext>
            </a:extLst>
          </p:cNvPr>
          <p:cNvSpPr txBox="1"/>
          <p:nvPr/>
        </p:nvSpPr>
        <p:spPr>
          <a:xfrm>
            <a:off x="9800935" y="4551222"/>
            <a:ext cx="1375917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dirty="0"/>
              <a:t>(2 bytes)</a:t>
            </a:r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C9C14A-32AC-400E-B4C3-B82715C53A00}"/>
              </a:ext>
            </a:extLst>
          </p:cNvPr>
          <p:cNvSpPr txBox="1"/>
          <p:nvPr/>
        </p:nvSpPr>
        <p:spPr>
          <a:xfrm>
            <a:off x="9830861" y="5768682"/>
            <a:ext cx="1375258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dirty="0"/>
              <a:t>(1 byte)</a:t>
            </a:r>
            <a:endParaRPr lang="en-US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2B05FB-6CBE-49BE-BC3A-954CDC8560AA}"/>
              </a:ext>
            </a:extLst>
          </p:cNvPr>
          <p:cNvSpPr txBox="1"/>
          <p:nvPr/>
        </p:nvSpPr>
        <p:spPr>
          <a:xfrm>
            <a:off x="8171264" y="5178972"/>
            <a:ext cx="1144380" cy="692085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dirty="0"/>
              <a:t>result</a:t>
            </a:r>
            <a:endParaRPr lang="en-US" sz="28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F46163-5220-43F0-840E-596F652BE768}"/>
              </a:ext>
            </a:extLst>
          </p:cNvPr>
          <p:cNvSpPr txBox="1"/>
          <p:nvPr/>
        </p:nvSpPr>
        <p:spPr>
          <a:xfrm>
            <a:off x="8238217" y="3882862"/>
            <a:ext cx="633855" cy="692085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dirty="0"/>
              <a:t>ch</a:t>
            </a:r>
            <a:endParaRPr lang="en-US" sz="24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33BCB5-BB86-4ABC-9DC0-C131E959E863}"/>
              </a:ext>
            </a:extLst>
          </p:cNvPr>
          <p:cNvSpPr txBox="1"/>
          <p:nvPr/>
        </p:nvSpPr>
        <p:spPr>
          <a:xfrm>
            <a:off x="8250345" y="2744701"/>
            <a:ext cx="582559" cy="69208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dirty="0"/>
              <a:t>i</a:t>
            </a:r>
            <a:endParaRPr lang="en-US" sz="2800" b="1" dirty="0"/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35272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9" grpId="0" animBg="1"/>
      <p:bldP spid="4" grpId="0" animBg="1"/>
      <p:bldP spid="10" grpId="0" animBg="1"/>
      <p:bldP spid="11" grpId="0" animBg="1"/>
      <p:bldP spid="5" grpId="0" animBg="1"/>
      <p:bldP spid="12" grpId="0" animBg="1"/>
      <p:bldP spid="13" grpId="0" animBg="1"/>
      <p:bldP spid="14" grpId="0"/>
      <p:bldP spid="16" grpId="0"/>
      <p:bldP spid="1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rgbClr val="234465"/>
              </a:buClr>
            </a:pPr>
            <a:r>
              <a:rPr lang="en-US" sz="3600" b="1" dirty="0">
                <a:solidFill>
                  <a:schemeClr val="bg1"/>
                </a:solidFill>
              </a:rPr>
              <a:t>Reference type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600" dirty="0"/>
              <a:t>variables hold</a:t>
            </a:r>
            <a:r>
              <a:rPr lang="bg-BG" sz="3600" dirty="0"/>
              <a:t> а</a:t>
            </a:r>
            <a:r>
              <a:rPr lang="en-US" sz="3600" dirty="0"/>
              <a:t> reference</a:t>
            </a:r>
            <a:br>
              <a:rPr lang="en-US" sz="3600" dirty="0"/>
            </a:br>
            <a:r>
              <a:rPr lang="en-US" sz="3600" dirty="0"/>
              <a:t> (pointer / memory address) of the </a:t>
            </a:r>
            <a:r>
              <a:rPr lang="en-GB" sz="3600" dirty="0"/>
              <a:t>value itself</a:t>
            </a:r>
            <a:endParaRPr lang="en-US" sz="3600" dirty="0"/>
          </a:p>
          <a:p>
            <a:pPr lvl="1">
              <a:buClr>
                <a:srgbClr val="234465"/>
              </a:buClr>
            </a:pPr>
            <a:r>
              <a:rPr lang="en-US" sz="3400" b="1" dirty="0">
                <a:solidFill>
                  <a:schemeClr val="bg1"/>
                </a:solidFill>
              </a:rPr>
              <a:t>object, Array</a:t>
            </a:r>
            <a:endParaRPr lang="en-US" sz="3400" dirty="0"/>
          </a:p>
          <a:p>
            <a:pPr>
              <a:buClr>
                <a:srgbClr val="234465"/>
              </a:buClr>
            </a:pPr>
            <a:r>
              <a:rPr lang="en-US" sz="3600" dirty="0"/>
              <a:t>Two reference type variables can </a:t>
            </a:r>
            <a:r>
              <a:rPr lang="en-US" sz="3600" b="1" dirty="0">
                <a:solidFill>
                  <a:schemeClr val="bg1"/>
                </a:solidFill>
              </a:rPr>
              <a:t>reference</a:t>
            </a:r>
            <a:r>
              <a:rPr lang="en-US" sz="3600" dirty="0"/>
              <a:t> the </a:t>
            </a:r>
            <a:br>
              <a:rPr lang="en-US" sz="3600" dirty="0"/>
            </a:br>
            <a:r>
              <a:rPr lang="en-US" sz="3600" b="1" dirty="0">
                <a:solidFill>
                  <a:schemeClr val="bg1"/>
                </a:solidFill>
              </a:rPr>
              <a:t>same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</a:rPr>
              <a:t>object</a:t>
            </a:r>
            <a:endParaRPr lang="en-US" sz="3600" b="1" dirty="0"/>
          </a:p>
          <a:p>
            <a:pPr lvl="1">
              <a:buClr>
                <a:srgbClr val="234465"/>
              </a:buClr>
            </a:pPr>
            <a:r>
              <a:rPr lang="en-US" sz="3400" dirty="0"/>
              <a:t>Operations on both variables access/modify </a:t>
            </a:r>
            <a:br>
              <a:rPr lang="bg-BG" sz="3400" dirty="0"/>
            </a:br>
            <a:r>
              <a:rPr lang="en-US" sz="3400" b="1" dirty="0">
                <a:solidFill>
                  <a:schemeClr val="bg1"/>
                </a:solidFill>
              </a:rPr>
              <a:t>the same data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Types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4165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vs. Reference Types</a:t>
            </a:r>
            <a:endParaRPr lang="bg-BG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20A38F3-B401-4A4B-9896-46204D510E1F}"/>
              </a:ext>
            </a:extLst>
          </p:cNvPr>
          <p:cNvGrpSpPr/>
          <p:nvPr/>
        </p:nvGrpSpPr>
        <p:grpSpPr>
          <a:xfrm>
            <a:off x="1828800" y="1600200"/>
            <a:ext cx="8534400" cy="4608576"/>
            <a:chOff x="2436812" y="2057400"/>
            <a:chExt cx="6896806" cy="3724275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6812" y="2057400"/>
              <a:ext cx="6896806" cy="37242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5433FD6-7900-4745-8DB0-68E3F6836470}"/>
                </a:ext>
              </a:extLst>
            </p:cNvPr>
            <p:cNvSpPr/>
            <p:nvPr/>
          </p:nvSpPr>
          <p:spPr bwMode="auto">
            <a:xfrm>
              <a:off x="4951412" y="5334000"/>
              <a:ext cx="1981200" cy="381000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bg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9759462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9600" b="1" dirty="0"/>
              <a:t>#fund-</a:t>
            </a:r>
            <a:r>
              <a:rPr lang="en-US" sz="9600" b="1" dirty="0" err="1"/>
              <a:t>js</a:t>
            </a:r>
            <a:endParaRPr lang="en-US" sz="96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7165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9B4363D-2997-40EF-A6F7-72A5550FEC2B}"/>
              </a:ext>
            </a:extLst>
          </p:cNvPr>
          <p:cNvSpPr/>
          <p:nvPr/>
        </p:nvSpPr>
        <p:spPr>
          <a:xfrm>
            <a:off x="4705235" y="1981201"/>
            <a:ext cx="2781531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() =&gt; {}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Arrow Functions</a:t>
            </a:r>
          </a:p>
        </p:txBody>
      </p:sp>
    </p:spTree>
    <p:extLst>
      <p:ext uri="{BB962C8B-B14F-4D97-AF65-F5344CB8AC3E}">
        <p14:creationId xmlns:p14="http://schemas.microsoft.com/office/powerpoint/2010/main" val="4014247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2766" y="983404"/>
            <a:ext cx="10129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dirty="0"/>
              <a:t>These are functions with their own special syntax </a:t>
            </a:r>
          </a:p>
          <a:p>
            <a:pPr>
              <a:buClr>
                <a:schemeClr val="tx1"/>
              </a:buClr>
            </a:pPr>
            <a:r>
              <a:rPr lang="en-GB" dirty="0"/>
              <a:t>They accept a fixed number of arguments</a:t>
            </a:r>
          </a:p>
          <a:p>
            <a:pPr>
              <a:buClr>
                <a:schemeClr val="tx1"/>
              </a:buClr>
            </a:pPr>
            <a:r>
              <a:rPr lang="en-GB" dirty="0"/>
              <a:t>They operate in the </a:t>
            </a:r>
            <a:r>
              <a:rPr lang="en-GB" b="1" dirty="0">
                <a:solidFill>
                  <a:schemeClr val="bg1"/>
                </a:solidFill>
              </a:rPr>
              <a:t>context</a:t>
            </a:r>
            <a:r>
              <a:rPr lang="en-GB" dirty="0"/>
              <a:t> of their </a:t>
            </a:r>
            <a:r>
              <a:rPr lang="en-GB" b="1" dirty="0">
                <a:solidFill>
                  <a:schemeClr val="bg1"/>
                </a:solidFill>
              </a:rPr>
              <a:t>enclosing scope</a:t>
            </a:r>
          </a:p>
          <a:p>
            <a:pPr>
              <a:buClr>
                <a:schemeClr val="tx1"/>
              </a:buClr>
            </a:pP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Arrow Functions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286000" y="3120050"/>
            <a:ext cx="5638800" cy="966826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let increment =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x =&gt; x + 1</a:t>
            </a: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solidFill>
                <a:srgbClr val="234465"/>
              </a:solidFill>
              <a:latin typeface="Consolas" panose="020B0609020204030204" pitchFamily="49" charset="0"/>
              <a:cs typeface="Consolas" pitchFamily="49" charset="0"/>
            </a:endParaRP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console.log(increment(5));  </a:t>
            </a: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 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D83D1A-080A-44BB-892D-562FFFF99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4155746"/>
            <a:ext cx="5638800" cy="10668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let increment =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function(x) {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  return x + 1;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D83D1A-080A-44BB-892D-562FFFF99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5330392"/>
            <a:ext cx="5638800" cy="10668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let sum =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(a, b) =&gt; a + b</a:t>
            </a: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solidFill>
                <a:srgbClr val="234465"/>
              </a:solidFill>
              <a:latin typeface="Consolas" panose="020B0609020204030204" pitchFamily="49" charset="0"/>
              <a:cs typeface="Consolas" pitchFamily="49" charset="0"/>
            </a:endParaRPr>
          </a:p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console.log(sum(5, 6));  </a:t>
            </a:r>
            <a:r>
              <a:rPr lang="en-US" sz="2400" b="1" i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 11</a:t>
            </a:r>
          </a:p>
        </p:txBody>
      </p:sp>
      <p:sp>
        <p:nvSpPr>
          <p:cNvPr id="12" name="AutoShape 23"/>
          <p:cNvSpPr>
            <a:spLocks noChangeArrowheads="1"/>
          </p:cNvSpPr>
          <p:nvPr/>
        </p:nvSpPr>
        <p:spPr bwMode="auto">
          <a:xfrm>
            <a:off x="8458200" y="4086876"/>
            <a:ext cx="3396178" cy="1174646"/>
          </a:xfrm>
          <a:custGeom>
            <a:avLst/>
            <a:gdLst>
              <a:gd name="connsiteX0" fmla="*/ 0 w 2895600"/>
              <a:gd name="connsiteY0" fmla="*/ 178816 h 1072873"/>
              <a:gd name="connsiteX1" fmla="*/ 178816 w 2895600"/>
              <a:gd name="connsiteY1" fmla="*/ 0 h 1072873"/>
              <a:gd name="connsiteX2" fmla="*/ 482600 w 2895600"/>
              <a:gd name="connsiteY2" fmla="*/ 0 h 1072873"/>
              <a:gd name="connsiteX3" fmla="*/ 482600 w 2895600"/>
              <a:gd name="connsiteY3" fmla="*/ 0 h 1072873"/>
              <a:gd name="connsiteX4" fmla="*/ 1206500 w 2895600"/>
              <a:gd name="connsiteY4" fmla="*/ 0 h 1072873"/>
              <a:gd name="connsiteX5" fmla="*/ 2716784 w 2895600"/>
              <a:gd name="connsiteY5" fmla="*/ 0 h 1072873"/>
              <a:gd name="connsiteX6" fmla="*/ 2895600 w 2895600"/>
              <a:gd name="connsiteY6" fmla="*/ 178816 h 1072873"/>
              <a:gd name="connsiteX7" fmla="*/ 2895600 w 2895600"/>
              <a:gd name="connsiteY7" fmla="*/ 625843 h 1072873"/>
              <a:gd name="connsiteX8" fmla="*/ 2895600 w 2895600"/>
              <a:gd name="connsiteY8" fmla="*/ 625843 h 1072873"/>
              <a:gd name="connsiteX9" fmla="*/ 2895600 w 2895600"/>
              <a:gd name="connsiteY9" fmla="*/ 894061 h 1072873"/>
              <a:gd name="connsiteX10" fmla="*/ 2895600 w 2895600"/>
              <a:gd name="connsiteY10" fmla="*/ 894057 h 1072873"/>
              <a:gd name="connsiteX11" fmla="*/ 2716784 w 2895600"/>
              <a:gd name="connsiteY11" fmla="*/ 1072873 h 1072873"/>
              <a:gd name="connsiteX12" fmla="*/ 1206500 w 2895600"/>
              <a:gd name="connsiteY12" fmla="*/ 1072873 h 1072873"/>
              <a:gd name="connsiteX13" fmla="*/ 482600 w 2895600"/>
              <a:gd name="connsiteY13" fmla="*/ 1072873 h 1072873"/>
              <a:gd name="connsiteX14" fmla="*/ 482600 w 2895600"/>
              <a:gd name="connsiteY14" fmla="*/ 1072873 h 1072873"/>
              <a:gd name="connsiteX15" fmla="*/ 178816 w 2895600"/>
              <a:gd name="connsiteY15" fmla="*/ 1072873 h 1072873"/>
              <a:gd name="connsiteX16" fmla="*/ 0 w 2895600"/>
              <a:gd name="connsiteY16" fmla="*/ 894057 h 1072873"/>
              <a:gd name="connsiteX17" fmla="*/ 0 w 2895600"/>
              <a:gd name="connsiteY17" fmla="*/ 894061 h 1072873"/>
              <a:gd name="connsiteX18" fmla="*/ -596233 w 2895600"/>
              <a:gd name="connsiteY18" fmla="*/ 551210 h 1072873"/>
              <a:gd name="connsiteX19" fmla="*/ 0 w 2895600"/>
              <a:gd name="connsiteY19" fmla="*/ 625843 h 1072873"/>
              <a:gd name="connsiteX20" fmla="*/ 0 w 2895600"/>
              <a:gd name="connsiteY20" fmla="*/ 178816 h 1072873"/>
              <a:gd name="connsiteX0" fmla="*/ 0 w 2895600"/>
              <a:gd name="connsiteY0" fmla="*/ 178816 h 1072873"/>
              <a:gd name="connsiteX1" fmla="*/ 178816 w 2895600"/>
              <a:gd name="connsiteY1" fmla="*/ 0 h 1072873"/>
              <a:gd name="connsiteX2" fmla="*/ 482600 w 2895600"/>
              <a:gd name="connsiteY2" fmla="*/ 0 h 1072873"/>
              <a:gd name="connsiteX3" fmla="*/ 482600 w 2895600"/>
              <a:gd name="connsiteY3" fmla="*/ 0 h 1072873"/>
              <a:gd name="connsiteX4" fmla="*/ 1206500 w 2895600"/>
              <a:gd name="connsiteY4" fmla="*/ 0 h 1072873"/>
              <a:gd name="connsiteX5" fmla="*/ 2716784 w 2895600"/>
              <a:gd name="connsiteY5" fmla="*/ 0 h 1072873"/>
              <a:gd name="connsiteX6" fmla="*/ 2895600 w 2895600"/>
              <a:gd name="connsiteY6" fmla="*/ 178816 h 1072873"/>
              <a:gd name="connsiteX7" fmla="*/ 2895600 w 2895600"/>
              <a:gd name="connsiteY7" fmla="*/ 625843 h 1072873"/>
              <a:gd name="connsiteX8" fmla="*/ 2895600 w 2895600"/>
              <a:gd name="connsiteY8" fmla="*/ 625843 h 1072873"/>
              <a:gd name="connsiteX9" fmla="*/ 2895600 w 2895600"/>
              <a:gd name="connsiteY9" fmla="*/ 894061 h 1072873"/>
              <a:gd name="connsiteX10" fmla="*/ 2895600 w 2895600"/>
              <a:gd name="connsiteY10" fmla="*/ 894057 h 1072873"/>
              <a:gd name="connsiteX11" fmla="*/ 2716784 w 2895600"/>
              <a:gd name="connsiteY11" fmla="*/ 1072873 h 1072873"/>
              <a:gd name="connsiteX12" fmla="*/ 1206500 w 2895600"/>
              <a:gd name="connsiteY12" fmla="*/ 1072873 h 1072873"/>
              <a:gd name="connsiteX13" fmla="*/ 482600 w 2895600"/>
              <a:gd name="connsiteY13" fmla="*/ 1072873 h 1072873"/>
              <a:gd name="connsiteX14" fmla="*/ 482600 w 2895600"/>
              <a:gd name="connsiteY14" fmla="*/ 1072873 h 1072873"/>
              <a:gd name="connsiteX15" fmla="*/ 178816 w 2895600"/>
              <a:gd name="connsiteY15" fmla="*/ 1072873 h 1072873"/>
              <a:gd name="connsiteX16" fmla="*/ 0 w 2895600"/>
              <a:gd name="connsiteY16" fmla="*/ 894057 h 1072873"/>
              <a:gd name="connsiteX17" fmla="*/ 0 w 2895600"/>
              <a:gd name="connsiteY17" fmla="*/ 894061 h 1072873"/>
              <a:gd name="connsiteX18" fmla="*/ 0 w 2895600"/>
              <a:gd name="connsiteY18" fmla="*/ 625843 h 1072873"/>
              <a:gd name="connsiteX19" fmla="*/ 0 w 2895600"/>
              <a:gd name="connsiteY19" fmla="*/ 178816 h 1072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895600" h="1072873">
                <a:moveTo>
                  <a:pt x="0" y="178816"/>
                </a:moveTo>
                <a:cubicBezTo>
                  <a:pt x="0" y="80059"/>
                  <a:pt x="80059" y="0"/>
                  <a:pt x="178816" y="0"/>
                </a:cubicBezTo>
                <a:lnTo>
                  <a:pt x="482600" y="0"/>
                </a:lnTo>
                <a:lnTo>
                  <a:pt x="482600" y="0"/>
                </a:lnTo>
                <a:lnTo>
                  <a:pt x="1206500" y="0"/>
                </a:lnTo>
                <a:lnTo>
                  <a:pt x="2716784" y="0"/>
                </a:lnTo>
                <a:cubicBezTo>
                  <a:pt x="2815541" y="0"/>
                  <a:pt x="2895600" y="80059"/>
                  <a:pt x="2895600" y="178816"/>
                </a:cubicBezTo>
                <a:lnTo>
                  <a:pt x="2895600" y="625843"/>
                </a:lnTo>
                <a:lnTo>
                  <a:pt x="2895600" y="625843"/>
                </a:lnTo>
                <a:lnTo>
                  <a:pt x="2895600" y="894061"/>
                </a:lnTo>
                <a:lnTo>
                  <a:pt x="2895600" y="894057"/>
                </a:lnTo>
                <a:cubicBezTo>
                  <a:pt x="2895600" y="992814"/>
                  <a:pt x="2815541" y="1072873"/>
                  <a:pt x="2716784" y="1072873"/>
                </a:cubicBezTo>
                <a:lnTo>
                  <a:pt x="1206500" y="1072873"/>
                </a:lnTo>
                <a:lnTo>
                  <a:pt x="482600" y="1072873"/>
                </a:lnTo>
                <a:lnTo>
                  <a:pt x="482600" y="1072873"/>
                </a:lnTo>
                <a:lnTo>
                  <a:pt x="178816" y="1072873"/>
                </a:lnTo>
                <a:cubicBezTo>
                  <a:pt x="80059" y="1072873"/>
                  <a:pt x="0" y="992814"/>
                  <a:pt x="0" y="894057"/>
                </a:cubicBezTo>
                <a:lnTo>
                  <a:pt x="0" y="894061"/>
                </a:lnTo>
                <a:lnTo>
                  <a:pt x="0" y="625843"/>
                </a:lnTo>
                <a:lnTo>
                  <a:pt x="0" y="178816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is the same as the function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above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8645683" y="3158555"/>
            <a:ext cx="2667000" cy="76615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</a:t>
            </a:r>
            <a:r>
              <a:rPr lang="en-GB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=&gt;</a:t>
            </a:r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</a:t>
            </a:r>
            <a:r>
              <a:rPr lang="en-GB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GB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arrow</a:t>
            </a:r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22172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9" grpId="0" animBg="1"/>
      <p:bldP spid="12" grpId="0" animBg="1"/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2D939D31-F941-4EAF-BFB3-9BE8648DD2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3" y="1524001"/>
            <a:ext cx="2438095" cy="243809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Naming and Best Practices</a:t>
            </a:r>
          </a:p>
        </p:txBody>
      </p:sp>
    </p:spTree>
    <p:extLst>
      <p:ext uri="{BB962C8B-B14F-4D97-AF65-F5344CB8AC3E}">
        <p14:creationId xmlns:p14="http://schemas.microsoft.com/office/powerpoint/2010/main" val="3345314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>
                <a:latin typeface="+mj-lt"/>
              </a:rPr>
              <a:t>Use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meaningful</a:t>
            </a:r>
            <a:r>
              <a:rPr lang="en-US" dirty="0">
                <a:latin typeface="+mj-lt"/>
              </a:rPr>
              <a:t> names</a:t>
            </a:r>
          </a:p>
          <a:p>
            <a:pPr lvl="1"/>
            <a:r>
              <a:rPr lang="en-US" dirty="0">
                <a:latin typeface="+mj-lt"/>
              </a:rPr>
              <a:t>Should be in </a:t>
            </a:r>
            <a:r>
              <a:rPr lang="en-US" b="1" dirty="0">
                <a:solidFill>
                  <a:srgbClr val="FFA000"/>
                </a:solidFill>
                <a:latin typeface="Consolas" panose="020B0609020204030204" pitchFamily="49" charset="0"/>
                <a:cs typeface="Consolas" pitchFamily="49" charset="0"/>
              </a:rPr>
              <a:t>camelCase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>
                <a:latin typeface="+mj-lt"/>
              </a:rPr>
              <a:t>Names should answer the question:</a:t>
            </a: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+mj-lt"/>
              </a:rPr>
              <a:t>What does this function do</a:t>
            </a:r>
            <a:r>
              <a:rPr lang="en-US" dirty="0">
                <a:solidFill>
                  <a:srgbClr val="234465"/>
                </a:solidFill>
                <a:latin typeface="+mj-lt"/>
              </a:rPr>
              <a:t>?</a:t>
            </a:r>
          </a:p>
          <a:p>
            <a:pPr marL="609036" lvl="1" indent="0">
              <a:buNone/>
            </a:pPr>
            <a:endParaRPr lang="en-US" dirty="0">
              <a:latin typeface="+mj-lt"/>
            </a:endParaRPr>
          </a:p>
          <a:p>
            <a:pPr marL="609036" lvl="1" indent="0">
              <a:buNone/>
            </a:pPr>
            <a:endParaRPr lang="bg-BG" dirty="0">
              <a:latin typeface="+mj-lt"/>
            </a:endParaRPr>
          </a:p>
          <a:p>
            <a:pPr lvl="1"/>
            <a:r>
              <a:rPr lang="en-US" dirty="0">
                <a:latin typeface="+mj-lt"/>
              </a:rPr>
              <a:t>If you cannot find a good name for a function, think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about whether it has a </a:t>
            </a:r>
            <a:r>
              <a:rPr lang="en-US" b="1" dirty="0">
                <a:solidFill>
                  <a:schemeClr val="bg1"/>
                </a:solidFill>
                <a:latin typeface="+mj-lt"/>
              </a:rPr>
              <a:t>clear intent</a:t>
            </a:r>
            <a:endParaRPr lang="en-US" b="1" noProof="1">
              <a:solidFill>
                <a:schemeClr val="bg1"/>
              </a:solidFill>
              <a:latin typeface="+mj-lt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Functions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443144" y="3793155"/>
            <a:ext cx="5181600" cy="513875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findStudent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, l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oadReport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, add</a:t>
            </a:r>
            <a:endParaRPr lang="en-US" sz="2400" b="1" noProof="1">
              <a:solidFill>
                <a:srgbClr val="23446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D83D1A-080A-44BB-892D-562FFFF99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3145" y="4510362"/>
            <a:ext cx="7736293" cy="513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Method1</a:t>
            </a: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DoSomething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</a:rPr>
              <a:t>, h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andleStuff</a:t>
            </a: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DirtyHack</a:t>
            </a:r>
            <a:endParaRPr lang="en-US" sz="2400" b="1" noProof="1">
              <a:solidFill>
                <a:srgbClr val="23446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8741037" y="3225627"/>
            <a:ext cx="2438400" cy="621541"/>
          </a:xfrm>
          <a:prstGeom prst="wedgeRoundRectCallout">
            <a:avLst>
              <a:gd name="adj1" fmla="val -51238"/>
              <a:gd name="adj2" fmla="val 680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Self explaining</a:t>
            </a: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9599465" y="3984908"/>
            <a:ext cx="1958701" cy="434693"/>
          </a:xfrm>
          <a:prstGeom prst="wedgeRoundRectCallout">
            <a:avLst>
              <a:gd name="adj1" fmla="val -39242"/>
              <a:gd name="adj2" fmla="val 7439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Puzzling 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63087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5" grpId="0" animBg="1"/>
      <p:bldP spid="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+mj-lt"/>
              </a:rPr>
              <a:t>Function parameters names</a:t>
            </a:r>
          </a:p>
          <a:p>
            <a:pPr lvl="1"/>
            <a:r>
              <a:rPr lang="en-US" sz="3200" dirty="0">
                <a:latin typeface="+mj-lt"/>
              </a:rPr>
              <a:t>Preferred form: [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Noun</a:t>
            </a:r>
            <a:r>
              <a:rPr lang="en-US" sz="3200" dirty="0">
                <a:latin typeface="+mj-lt"/>
              </a:rPr>
              <a:t>] or [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Adjective</a:t>
            </a:r>
            <a:r>
              <a:rPr lang="en-US" sz="3200" dirty="0">
                <a:latin typeface="+mj-lt"/>
              </a:rPr>
              <a:t>] + [</a:t>
            </a:r>
            <a:r>
              <a:rPr lang="en-US" sz="3200" b="1" dirty="0">
                <a:solidFill>
                  <a:schemeClr val="bg1"/>
                </a:solidFill>
                <a:latin typeface="+mj-lt"/>
              </a:rPr>
              <a:t>Noun</a:t>
            </a:r>
            <a:r>
              <a:rPr lang="en-US" sz="3200" dirty="0">
                <a:latin typeface="+mj-lt"/>
              </a:rPr>
              <a:t>]</a:t>
            </a:r>
          </a:p>
          <a:p>
            <a:pPr lvl="1"/>
            <a:r>
              <a:rPr lang="en-US" sz="3200" dirty="0">
                <a:latin typeface="+mj-lt"/>
              </a:rPr>
              <a:t>Should be in </a:t>
            </a:r>
            <a:r>
              <a:rPr lang="en-US" sz="3200" b="1" dirty="0">
                <a:solidFill>
                  <a:srgbClr val="FFA000"/>
                </a:solidFill>
                <a:latin typeface="Consolas" panose="020B0609020204030204" pitchFamily="49" charset="0"/>
                <a:cs typeface="Consolas" pitchFamily="49" charset="0"/>
              </a:rPr>
              <a:t>camelCase</a:t>
            </a:r>
          </a:p>
          <a:p>
            <a:pPr lvl="1"/>
            <a:r>
              <a:rPr lang="en-US" sz="3200" dirty="0">
                <a:latin typeface="+mj-lt"/>
              </a:rPr>
              <a:t>Should be </a:t>
            </a:r>
            <a:r>
              <a:rPr lang="en-US" sz="3200" b="1" dirty="0">
                <a:solidFill>
                  <a:srgbClr val="FFA000"/>
                </a:solidFill>
                <a:latin typeface="+mj-lt"/>
              </a:rPr>
              <a:t>meaningful</a:t>
            </a:r>
            <a:endParaRPr lang="bg-BG" sz="3200" b="1" dirty="0">
              <a:solidFill>
                <a:srgbClr val="FFA000"/>
              </a:solidFill>
              <a:latin typeface="+mj-lt"/>
            </a:endParaRPr>
          </a:p>
          <a:p>
            <a:pPr marL="609036" lvl="1" indent="0">
              <a:buNone/>
            </a:pPr>
            <a:endParaRPr lang="bg-BG" sz="3200" b="1" dirty="0">
              <a:latin typeface="+mj-lt"/>
            </a:endParaRPr>
          </a:p>
          <a:p>
            <a:pPr lvl="1">
              <a:spcBef>
                <a:spcPts val="2400"/>
              </a:spcBef>
            </a:pPr>
            <a:r>
              <a:rPr lang="en-US" sz="3200" dirty="0">
                <a:latin typeface="+mj-lt"/>
              </a:rPr>
              <a:t>Unit of measure should be obvious</a:t>
            </a:r>
            <a:endParaRPr lang="en-US" sz="3200" dirty="0">
              <a:solidFill>
                <a:srgbClr val="FB816D"/>
              </a:solidFill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Naming Function Parameters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914401" y="3886200"/>
            <a:ext cx="5954153" cy="770082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firstName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report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speedKmH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b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</a:b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usersList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fontSizeInPixels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font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14400" y="5410201"/>
            <a:ext cx="9372600" cy="513875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2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anose="020B0609020204030204" pitchFamily="49" charset="0"/>
                <a:cs typeface="Consolas" pitchFamily="49" charset="0"/>
              </a:rPr>
              <a:t>p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p1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p2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populate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LastName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last_name</a:t>
            </a:r>
            <a:r>
              <a:rPr lang="en-US" sz="2400" noProof="1">
                <a:solidFill>
                  <a:srgbClr val="234465"/>
                </a:solidFill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convertImage</a:t>
            </a:r>
            <a:endParaRPr lang="en-US" sz="2400" b="1" noProof="1">
              <a:solidFill>
                <a:srgbClr val="23446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19778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Each </a:t>
            </a:r>
            <a:r>
              <a:rPr lang="en-US" sz="3200" b="1" dirty="0">
                <a:solidFill>
                  <a:schemeClr val="bg1"/>
                </a:solidFill>
              </a:rPr>
              <a:t>function</a:t>
            </a:r>
            <a:r>
              <a:rPr lang="en-US" sz="3200" dirty="0"/>
              <a:t> should perform a </a:t>
            </a:r>
            <a:r>
              <a:rPr lang="en-US" sz="3200" b="1" dirty="0">
                <a:solidFill>
                  <a:schemeClr val="bg1"/>
                </a:solidFill>
              </a:rPr>
              <a:t>single</a:t>
            </a:r>
            <a:r>
              <a:rPr lang="en-US" sz="3200" dirty="0"/>
              <a:t>, well-defined task</a:t>
            </a:r>
          </a:p>
          <a:p>
            <a:pPr lvl="1"/>
            <a:r>
              <a:rPr lang="en-US" sz="3200" dirty="0"/>
              <a:t>A name should </a:t>
            </a:r>
            <a:r>
              <a:rPr lang="en-US" sz="3200" b="1" dirty="0">
                <a:solidFill>
                  <a:schemeClr val="bg1"/>
                </a:solidFill>
              </a:rPr>
              <a:t>describe</a:t>
            </a:r>
            <a:r>
              <a:rPr lang="en-US" sz="3200" dirty="0">
                <a:solidFill>
                  <a:srgbClr val="FFA000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that task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in a clear and </a:t>
            </a:r>
            <a:br>
              <a:rPr lang="en-US" sz="3200" dirty="0"/>
            </a:br>
            <a:r>
              <a:rPr lang="en-US" sz="3200" dirty="0"/>
              <a:t>non-ambiguous way</a:t>
            </a: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Avoid</a:t>
            </a:r>
            <a:r>
              <a:rPr lang="en-US" sz="3200" dirty="0"/>
              <a:t> functions </a:t>
            </a:r>
            <a:r>
              <a:rPr lang="en-US" sz="3200" b="1" dirty="0">
                <a:solidFill>
                  <a:schemeClr val="bg1"/>
                </a:solidFill>
              </a:rPr>
              <a:t>longer than one screen</a:t>
            </a:r>
          </a:p>
          <a:p>
            <a:pPr lvl="1">
              <a:spcBef>
                <a:spcPts val="0"/>
              </a:spcBef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Split</a:t>
            </a:r>
            <a:r>
              <a:rPr lang="en-US" sz="3200" dirty="0">
                <a:solidFill>
                  <a:srgbClr val="FFA000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them</a:t>
            </a:r>
            <a:r>
              <a:rPr lang="en-US" sz="3200" dirty="0">
                <a:solidFill>
                  <a:srgbClr val="FFA000"/>
                </a:solidFill>
              </a:rPr>
              <a:t> </a:t>
            </a:r>
            <a:r>
              <a:rPr lang="en-US" sz="3200" dirty="0"/>
              <a:t>to several shorter functions</a:t>
            </a:r>
          </a:p>
        </p:txBody>
      </p:sp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Functions – Best Practices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19201" y="4340706"/>
            <a:ext cx="4648200" cy="1919363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function printReceipt(){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printHeader();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printBody();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printFooter();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6310055" y="4578003"/>
            <a:ext cx="3352800" cy="1444766"/>
          </a:xfrm>
          <a:custGeom>
            <a:avLst/>
            <a:gdLst>
              <a:gd name="connsiteX0" fmla="*/ 0 w 2895600"/>
              <a:gd name="connsiteY0" fmla="*/ 178816 h 1072873"/>
              <a:gd name="connsiteX1" fmla="*/ 178816 w 2895600"/>
              <a:gd name="connsiteY1" fmla="*/ 0 h 1072873"/>
              <a:gd name="connsiteX2" fmla="*/ 482600 w 2895600"/>
              <a:gd name="connsiteY2" fmla="*/ 0 h 1072873"/>
              <a:gd name="connsiteX3" fmla="*/ 482600 w 2895600"/>
              <a:gd name="connsiteY3" fmla="*/ 0 h 1072873"/>
              <a:gd name="connsiteX4" fmla="*/ 1206500 w 2895600"/>
              <a:gd name="connsiteY4" fmla="*/ 0 h 1072873"/>
              <a:gd name="connsiteX5" fmla="*/ 2716784 w 2895600"/>
              <a:gd name="connsiteY5" fmla="*/ 0 h 1072873"/>
              <a:gd name="connsiteX6" fmla="*/ 2895600 w 2895600"/>
              <a:gd name="connsiteY6" fmla="*/ 178816 h 1072873"/>
              <a:gd name="connsiteX7" fmla="*/ 2895600 w 2895600"/>
              <a:gd name="connsiteY7" fmla="*/ 625843 h 1072873"/>
              <a:gd name="connsiteX8" fmla="*/ 2895600 w 2895600"/>
              <a:gd name="connsiteY8" fmla="*/ 625843 h 1072873"/>
              <a:gd name="connsiteX9" fmla="*/ 2895600 w 2895600"/>
              <a:gd name="connsiteY9" fmla="*/ 894061 h 1072873"/>
              <a:gd name="connsiteX10" fmla="*/ 2895600 w 2895600"/>
              <a:gd name="connsiteY10" fmla="*/ 894057 h 1072873"/>
              <a:gd name="connsiteX11" fmla="*/ 2716784 w 2895600"/>
              <a:gd name="connsiteY11" fmla="*/ 1072873 h 1072873"/>
              <a:gd name="connsiteX12" fmla="*/ 1206500 w 2895600"/>
              <a:gd name="connsiteY12" fmla="*/ 1072873 h 1072873"/>
              <a:gd name="connsiteX13" fmla="*/ 482600 w 2895600"/>
              <a:gd name="connsiteY13" fmla="*/ 1072873 h 1072873"/>
              <a:gd name="connsiteX14" fmla="*/ 482600 w 2895600"/>
              <a:gd name="connsiteY14" fmla="*/ 1072873 h 1072873"/>
              <a:gd name="connsiteX15" fmla="*/ 178816 w 2895600"/>
              <a:gd name="connsiteY15" fmla="*/ 1072873 h 1072873"/>
              <a:gd name="connsiteX16" fmla="*/ 0 w 2895600"/>
              <a:gd name="connsiteY16" fmla="*/ 894057 h 1072873"/>
              <a:gd name="connsiteX17" fmla="*/ 0 w 2895600"/>
              <a:gd name="connsiteY17" fmla="*/ 894061 h 1072873"/>
              <a:gd name="connsiteX18" fmla="*/ -596233 w 2895600"/>
              <a:gd name="connsiteY18" fmla="*/ 551210 h 1072873"/>
              <a:gd name="connsiteX19" fmla="*/ 0 w 2895600"/>
              <a:gd name="connsiteY19" fmla="*/ 625843 h 1072873"/>
              <a:gd name="connsiteX20" fmla="*/ 0 w 2895600"/>
              <a:gd name="connsiteY20" fmla="*/ 178816 h 1072873"/>
              <a:gd name="connsiteX0" fmla="*/ 0 w 2895600"/>
              <a:gd name="connsiteY0" fmla="*/ 178816 h 1072873"/>
              <a:gd name="connsiteX1" fmla="*/ 178816 w 2895600"/>
              <a:gd name="connsiteY1" fmla="*/ 0 h 1072873"/>
              <a:gd name="connsiteX2" fmla="*/ 482600 w 2895600"/>
              <a:gd name="connsiteY2" fmla="*/ 0 h 1072873"/>
              <a:gd name="connsiteX3" fmla="*/ 482600 w 2895600"/>
              <a:gd name="connsiteY3" fmla="*/ 0 h 1072873"/>
              <a:gd name="connsiteX4" fmla="*/ 1206500 w 2895600"/>
              <a:gd name="connsiteY4" fmla="*/ 0 h 1072873"/>
              <a:gd name="connsiteX5" fmla="*/ 2716784 w 2895600"/>
              <a:gd name="connsiteY5" fmla="*/ 0 h 1072873"/>
              <a:gd name="connsiteX6" fmla="*/ 2895600 w 2895600"/>
              <a:gd name="connsiteY6" fmla="*/ 178816 h 1072873"/>
              <a:gd name="connsiteX7" fmla="*/ 2895600 w 2895600"/>
              <a:gd name="connsiteY7" fmla="*/ 625843 h 1072873"/>
              <a:gd name="connsiteX8" fmla="*/ 2895600 w 2895600"/>
              <a:gd name="connsiteY8" fmla="*/ 625843 h 1072873"/>
              <a:gd name="connsiteX9" fmla="*/ 2895600 w 2895600"/>
              <a:gd name="connsiteY9" fmla="*/ 894061 h 1072873"/>
              <a:gd name="connsiteX10" fmla="*/ 2895600 w 2895600"/>
              <a:gd name="connsiteY10" fmla="*/ 894057 h 1072873"/>
              <a:gd name="connsiteX11" fmla="*/ 2716784 w 2895600"/>
              <a:gd name="connsiteY11" fmla="*/ 1072873 h 1072873"/>
              <a:gd name="connsiteX12" fmla="*/ 1206500 w 2895600"/>
              <a:gd name="connsiteY12" fmla="*/ 1072873 h 1072873"/>
              <a:gd name="connsiteX13" fmla="*/ 482600 w 2895600"/>
              <a:gd name="connsiteY13" fmla="*/ 1072873 h 1072873"/>
              <a:gd name="connsiteX14" fmla="*/ 482600 w 2895600"/>
              <a:gd name="connsiteY14" fmla="*/ 1072873 h 1072873"/>
              <a:gd name="connsiteX15" fmla="*/ 178816 w 2895600"/>
              <a:gd name="connsiteY15" fmla="*/ 1072873 h 1072873"/>
              <a:gd name="connsiteX16" fmla="*/ 0 w 2895600"/>
              <a:gd name="connsiteY16" fmla="*/ 894057 h 1072873"/>
              <a:gd name="connsiteX17" fmla="*/ 0 w 2895600"/>
              <a:gd name="connsiteY17" fmla="*/ 894061 h 1072873"/>
              <a:gd name="connsiteX18" fmla="*/ 0 w 2895600"/>
              <a:gd name="connsiteY18" fmla="*/ 625843 h 1072873"/>
              <a:gd name="connsiteX19" fmla="*/ 0 w 2895600"/>
              <a:gd name="connsiteY19" fmla="*/ 178816 h 1072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895600" h="1072873">
                <a:moveTo>
                  <a:pt x="0" y="178816"/>
                </a:moveTo>
                <a:cubicBezTo>
                  <a:pt x="0" y="80059"/>
                  <a:pt x="80059" y="0"/>
                  <a:pt x="178816" y="0"/>
                </a:cubicBezTo>
                <a:lnTo>
                  <a:pt x="482600" y="0"/>
                </a:lnTo>
                <a:lnTo>
                  <a:pt x="482600" y="0"/>
                </a:lnTo>
                <a:lnTo>
                  <a:pt x="1206500" y="0"/>
                </a:lnTo>
                <a:lnTo>
                  <a:pt x="2716784" y="0"/>
                </a:lnTo>
                <a:cubicBezTo>
                  <a:pt x="2815541" y="0"/>
                  <a:pt x="2895600" y="80059"/>
                  <a:pt x="2895600" y="178816"/>
                </a:cubicBezTo>
                <a:lnTo>
                  <a:pt x="2895600" y="625843"/>
                </a:lnTo>
                <a:lnTo>
                  <a:pt x="2895600" y="625843"/>
                </a:lnTo>
                <a:lnTo>
                  <a:pt x="2895600" y="894061"/>
                </a:lnTo>
                <a:lnTo>
                  <a:pt x="2895600" y="894057"/>
                </a:lnTo>
                <a:cubicBezTo>
                  <a:pt x="2895600" y="992814"/>
                  <a:pt x="2815541" y="1072873"/>
                  <a:pt x="2716784" y="1072873"/>
                </a:cubicBezTo>
                <a:lnTo>
                  <a:pt x="1206500" y="1072873"/>
                </a:lnTo>
                <a:lnTo>
                  <a:pt x="482600" y="1072873"/>
                </a:lnTo>
                <a:lnTo>
                  <a:pt x="482600" y="1072873"/>
                </a:lnTo>
                <a:lnTo>
                  <a:pt x="178816" y="1072873"/>
                </a:lnTo>
                <a:cubicBezTo>
                  <a:pt x="80059" y="1072873"/>
                  <a:pt x="0" y="992814"/>
                  <a:pt x="0" y="894057"/>
                </a:cubicBezTo>
                <a:lnTo>
                  <a:pt x="0" y="894061"/>
                </a:lnTo>
                <a:lnTo>
                  <a:pt x="0" y="625843"/>
                </a:lnTo>
                <a:lnTo>
                  <a:pt x="0" y="178816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Self documenting and easy to test</a:t>
            </a:r>
            <a:endParaRPr lang="en-US" sz="32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249644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942" y="1196125"/>
            <a:ext cx="11801757" cy="5357075"/>
          </a:xfrm>
        </p:spPr>
        <p:txBody>
          <a:bodyPr>
            <a:noAutofit/>
          </a:bodyPr>
          <a:lstStyle/>
          <a:p>
            <a:r>
              <a:rPr lang="en-US" sz="3600" dirty="0"/>
              <a:t>Make sure to use correct </a:t>
            </a:r>
            <a:r>
              <a:rPr lang="en-US" sz="3600" b="1" dirty="0">
                <a:solidFill>
                  <a:schemeClr val="bg1"/>
                </a:solidFill>
              </a:rPr>
              <a:t>indentation</a:t>
            </a:r>
            <a:endParaRPr lang="en-US" sz="3600" dirty="0"/>
          </a:p>
          <a:p>
            <a:pPr>
              <a:spcBef>
                <a:spcPts val="17400"/>
              </a:spcBef>
            </a:pPr>
            <a:r>
              <a:rPr lang="en-US" sz="3600" dirty="0"/>
              <a:t>Leave a </a:t>
            </a:r>
            <a:r>
              <a:rPr lang="en-US" sz="3600" b="1" dirty="0">
                <a:solidFill>
                  <a:schemeClr val="bg1"/>
                </a:solidFill>
              </a:rPr>
              <a:t>blank line </a:t>
            </a:r>
            <a:r>
              <a:rPr lang="en-US" sz="3600" dirty="0"/>
              <a:t>between </a:t>
            </a:r>
            <a:r>
              <a:rPr lang="en-US" sz="3600" b="1" dirty="0">
                <a:solidFill>
                  <a:schemeClr val="bg1"/>
                </a:solidFill>
              </a:rPr>
              <a:t>functions</a:t>
            </a:r>
            <a:r>
              <a:rPr lang="en-US" sz="3600" dirty="0"/>
              <a:t> and after </a:t>
            </a:r>
            <a:r>
              <a:rPr lang="en-US" sz="3600" b="1" dirty="0">
                <a:solidFill>
                  <a:schemeClr val="bg1"/>
                </a:solidFill>
              </a:rPr>
              <a:t>blocks</a:t>
            </a:r>
          </a:p>
          <a:p>
            <a:r>
              <a:rPr lang="en-US" sz="3600" dirty="0"/>
              <a:t>Always use </a:t>
            </a:r>
            <a:r>
              <a:rPr lang="en-US" sz="3600" b="1" dirty="0">
                <a:solidFill>
                  <a:schemeClr val="bg1"/>
                </a:solidFill>
              </a:rPr>
              <a:t>curly</a:t>
            </a:r>
            <a:r>
              <a:rPr lang="en-US" sz="3600" dirty="0">
                <a:solidFill>
                  <a:srgbClr val="FFA000"/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</a:rPr>
              <a:t>brackets</a:t>
            </a:r>
            <a:r>
              <a:rPr lang="en-US" sz="3600" dirty="0">
                <a:solidFill>
                  <a:srgbClr val="FFA000"/>
                </a:solidFill>
              </a:rPr>
              <a:t> </a:t>
            </a:r>
            <a:r>
              <a:rPr lang="en-US" sz="3600" dirty="0"/>
              <a:t>for </a:t>
            </a:r>
            <a:r>
              <a:rPr lang="en-US" sz="3600" b="1" dirty="0">
                <a:solidFill>
                  <a:schemeClr val="bg1"/>
                </a:solidFill>
              </a:rPr>
              <a:t>conditional</a:t>
            </a:r>
            <a:r>
              <a:rPr lang="en-US" sz="3600" dirty="0"/>
              <a:t> and </a:t>
            </a:r>
            <a:r>
              <a:rPr lang="en-US" sz="3600" b="1" dirty="0">
                <a:solidFill>
                  <a:schemeClr val="bg1"/>
                </a:solidFill>
              </a:rPr>
              <a:t>loop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bodies</a:t>
            </a:r>
          </a:p>
          <a:p>
            <a:pPr>
              <a:buClr>
                <a:schemeClr val="tx1"/>
              </a:buClr>
            </a:pPr>
            <a:r>
              <a:rPr lang="en-GB" sz="3600" b="1" dirty="0">
                <a:solidFill>
                  <a:schemeClr val="bg1"/>
                </a:solidFill>
              </a:rPr>
              <a:t>Avoid long lines </a:t>
            </a:r>
            <a:r>
              <a:rPr lang="en-GB" sz="3600" dirty="0"/>
              <a:t>and </a:t>
            </a:r>
            <a:r>
              <a:rPr lang="en-GB" sz="3600" b="1" dirty="0">
                <a:solidFill>
                  <a:schemeClr val="bg1"/>
                </a:solidFill>
              </a:rPr>
              <a:t>complex expressions</a:t>
            </a:r>
            <a:endParaRPr lang="en-US" sz="3600" b="1" dirty="0">
              <a:solidFill>
                <a:schemeClr val="bg1"/>
              </a:solidFill>
            </a:endParaRPr>
          </a:p>
          <a:p>
            <a:endParaRPr lang="en-US" sz="3600" dirty="0"/>
          </a:p>
        </p:txBody>
      </p:sp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Structure and Code Formatting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2000" y="2124000"/>
            <a:ext cx="4320000" cy="1675386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function sum() {</a:t>
            </a:r>
            <a:endParaRPr lang="en-US" sz="2400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some code…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some more code…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ight Arrow 12"/>
          <p:cNvSpPr/>
          <p:nvPr/>
        </p:nvSpPr>
        <p:spPr>
          <a:xfrm>
            <a:off x="928175" y="3020214"/>
            <a:ext cx="501601" cy="2401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ight Arrow 12"/>
          <p:cNvSpPr/>
          <p:nvPr/>
        </p:nvSpPr>
        <p:spPr>
          <a:xfrm>
            <a:off x="937408" y="2694760"/>
            <a:ext cx="501601" cy="2401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400800" y="2124000"/>
            <a:ext cx="4735200" cy="1697763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36000" rIns="144000" bIns="36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function sum()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 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    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some code…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some more code…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5930999" y="3432065"/>
            <a:ext cx="501601" cy="2401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5" name="Right Arrow 12"/>
          <p:cNvSpPr/>
          <p:nvPr/>
        </p:nvSpPr>
        <p:spPr>
          <a:xfrm>
            <a:off x="7575159" y="3036275"/>
            <a:ext cx="501601" cy="2401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6" name="Right Arrow 12"/>
          <p:cNvSpPr/>
          <p:nvPr/>
        </p:nvSpPr>
        <p:spPr>
          <a:xfrm>
            <a:off x="6892730" y="2645183"/>
            <a:ext cx="501601" cy="2401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14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43401" y="2351971"/>
            <a:ext cx="571597" cy="513875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982201" y="2351971"/>
            <a:ext cx="538991" cy="533399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515312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3" grpId="0" animBg="1"/>
      <p:bldP spid="15" grpId="0" animBg="1"/>
      <p:bldP spid="1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Write a </a:t>
            </a:r>
            <a:r>
              <a:rPr lang="en-US" sz="3200" dirty="0">
                <a:latin typeface="+mj-lt"/>
              </a:rPr>
              <a:t>function</a:t>
            </a:r>
            <a:r>
              <a:rPr lang="en-US" sz="3200" dirty="0"/>
              <a:t> that </a:t>
            </a:r>
            <a:r>
              <a:rPr lang="en-US" sz="3200" b="1" dirty="0">
                <a:solidFill>
                  <a:schemeClr val="bg1"/>
                </a:solidFill>
              </a:rPr>
              <a:t>receives three parameters </a:t>
            </a:r>
            <a:r>
              <a:rPr lang="en-US" sz="3200" dirty="0"/>
              <a:t>and calculates the result, depending on a given operator          </a:t>
            </a:r>
          </a:p>
          <a:p>
            <a:r>
              <a:rPr lang="en-US" sz="3200" dirty="0"/>
              <a:t>The operator can be </a:t>
            </a:r>
            <a:r>
              <a:rPr lang="en-US" sz="3200" dirty="0">
                <a:latin typeface="Consolas" panose="020B0609020204030204" pitchFamily="49" charset="0"/>
              </a:rPr>
              <a:t>'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multiply</a:t>
            </a:r>
            <a:r>
              <a:rPr lang="en-US" sz="3200" dirty="0"/>
              <a:t>', </a:t>
            </a:r>
            <a:r>
              <a:rPr lang="en-US" sz="3200" dirty="0">
                <a:latin typeface="Consolas" panose="020B0609020204030204" pitchFamily="49" charset="0"/>
              </a:rPr>
              <a:t>'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divide</a:t>
            </a:r>
            <a:r>
              <a:rPr lang="en-US" sz="3200" dirty="0"/>
              <a:t>', </a:t>
            </a:r>
            <a:r>
              <a:rPr lang="en-US" sz="3200" dirty="0">
                <a:latin typeface="Consolas" panose="020B0609020204030204" pitchFamily="49" charset="0"/>
              </a:rPr>
              <a:t>'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add</a:t>
            </a:r>
            <a:r>
              <a:rPr lang="en-US" sz="3200" dirty="0"/>
              <a:t>', </a:t>
            </a:r>
            <a:r>
              <a:rPr lang="en-US" sz="3200" dirty="0">
                <a:latin typeface="Consolas" panose="020B0609020204030204" pitchFamily="49" charset="0"/>
              </a:rPr>
              <a:t>'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subtract</a:t>
            </a:r>
            <a:r>
              <a:rPr lang="en-US" sz="3200" dirty="0"/>
              <a:t>' </a:t>
            </a:r>
            <a:endParaRPr lang="bg-BG" sz="3200" dirty="0"/>
          </a:p>
          <a:p>
            <a:r>
              <a:rPr lang="en-US" sz="3200" dirty="0"/>
              <a:t>The input comes as three parameters - two </a:t>
            </a:r>
            <a:r>
              <a:rPr lang="en-US" sz="3200" b="1" dirty="0">
                <a:solidFill>
                  <a:schemeClr val="bg1"/>
                </a:solidFill>
              </a:rPr>
              <a:t>numbers</a:t>
            </a:r>
            <a:r>
              <a:rPr lang="en-US" sz="3200" dirty="0"/>
              <a:t> and</a:t>
            </a:r>
            <a:br>
              <a:rPr lang="en-US" sz="3200" dirty="0"/>
            </a:br>
            <a:r>
              <a:rPr lang="en-US" sz="3200" dirty="0"/>
              <a:t>an operator as a </a:t>
            </a:r>
            <a:r>
              <a:rPr lang="en-US" sz="3200" b="1" dirty="0">
                <a:solidFill>
                  <a:schemeClr val="bg1"/>
                </a:solidFill>
              </a:rPr>
              <a:t>string</a:t>
            </a:r>
          </a:p>
          <a:p>
            <a:pPr>
              <a:spcBef>
                <a:spcPts val="13800"/>
              </a:spcBef>
            </a:pPr>
            <a:r>
              <a:rPr lang="en-US" sz="3200" b="1" dirty="0"/>
              <a:t>Bonus task:</a:t>
            </a:r>
            <a:r>
              <a:rPr lang="en-US" sz="3200" dirty="0"/>
              <a:t> use </a:t>
            </a:r>
            <a:r>
              <a:rPr lang="en-US" sz="3200" b="1" dirty="0">
                <a:solidFill>
                  <a:schemeClr val="bg1"/>
                </a:solidFill>
              </a:rPr>
              <a:t>arrow functions </a:t>
            </a:r>
            <a:r>
              <a:rPr lang="en-US" sz="3200" dirty="0"/>
              <a:t>for the solution</a:t>
            </a: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</a:t>
            </a:r>
            <a:r>
              <a:rPr lang="en-US"/>
              <a:t>Simple Calculator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04D191B-C756-44D9-BFCA-FFA7651F0EC7}"/>
              </a:ext>
            </a:extLst>
          </p:cNvPr>
          <p:cNvGrpSpPr/>
          <p:nvPr/>
        </p:nvGrpSpPr>
        <p:grpSpPr>
          <a:xfrm>
            <a:off x="3048001" y="4421335"/>
            <a:ext cx="5611275" cy="1167665"/>
            <a:chOff x="5436476" y="3962400"/>
            <a:chExt cx="5354814" cy="1167665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D2FD371-4A63-4647-8F33-605505EF608F}"/>
                </a:ext>
              </a:extLst>
            </p:cNvPr>
            <p:cNvGrpSpPr/>
            <p:nvPr/>
          </p:nvGrpSpPr>
          <p:grpSpPr>
            <a:xfrm>
              <a:off x="5436476" y="3962400"/>
              <a:ext cx="2968277" cy="1163735"/>
              <a:chOff x="441369" y="4304003"/>
              <a:chExt cx="4357645" cy="1163735"/>
            </a:xfrm>
          </p:grpSpPr>
          <p:sp>
            <p:nvSpPr>
              <p:cNvPr id="17" name="Text Placeholder 3">
                <a:extLst>
                  <a:ext uri="{FF2B5EF4-FFF2-40B4-BE49-F238E27FC236}">
                    <a16:creationId xmlns:a16="http://schemas.microsoft.com/office/drawing/2014/main" id="{6B9D30AC-EB54-4770-B416-B7A2FF9BE31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1369" y="4953000"/>
                <a:ext cx="4357645" cy="514738"/>
              </a:xfrm>
              <a:prstGeom prst="rect">
                <a:avLst/>
              </a:prstGeom>
              <a:solidFill>
                <a:schemeClr val="accent6">
                  <a:lumMod val="75000"/>
                  <a:alpha val="15000"/>
                </a:schemeClr>
              </a:solidFill>
              <a:ln w="12700">
                <a:solidFill>
                  <a:schemeClr val="accent5"/>
                </a:solidFill>
              </a:ln>
            </p:spPr>
            <p:txBody>
              <a:bodyPr wrap="square" lIns="108000" tIns="72000" rIns="108000" bIns="72000">
                <a:spAutoFit/>
              </a:bodyPr>
              <a:lstStyle>
                <a:defPPr>
                  <a:defRPr lang="ko-KR"/>
                </a:defPPr>
                <a:lvl1pPr indent="0" fontAlgn="base" latinLnBrk="1">
                  <a:spcBef>
                    <a:spcPts val="600"/>
                  </a:spcBef>
                  <a:spcAft>
                    <a:spcPct val="0"/>
                  </a:spcAft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  <a:buFont typeface="Wingdings 2" pitchFamily="18" charset="2"/>
                  <a:buNone/>
                  <a:defRPr sz="2400" b="1">
                    <a:effectLst/>
                    <a:latin typeface="Consolas" pitchFamily="49" charset="0"/>
                    <a:cs typeface="Consolas" pitchFamily="49" charset="0"/>
                  </a:defRPr>
                </a:lvl1pPr>
                <a:lvl2pPr marL="6302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>
                      <a:lumMod val="60000"/>
                      <a:lumOff val="40000"/>
                    </a:schemeClr>
                  </a:buClr>
                  <a:buFont typeface="Wingdings 2" pitchFamily="18" charset="2"/>
                  <a:buChar char=""/>
                  <a:defRPr sz="30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2pPr>
                <a:lvl3pPr marL="9223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tx1">
                      <a:lumMod val="50000"/>
                    </a:schemeClr>
                  </a:buClr>
                  <a:buFont typeface="Wingdings 2" pitchFamily="18" charset="2"/>
                  <a:buChar char=""/>
                  <a:defRPr sz="28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3pPr>
                <a:lvl4pPr marL="1187450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F8BD52"/>
                  </a:buClr>
                  <a:buFont typeface="Wingdings 2" pitchFamily="18" charset="2"/>
                  <a:buChar char=""/>
                  <a:defRPr sz="26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4pPr>
                <a:lvl5pPr marL="1425575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46A6BD"/>
                  </a:buClr>
                  <a:buFont typeface="Wingdings 2" pitchFamily="18" charset="2"/>
                  <a:buChar char=""/>
                  <a:defRPr sz="24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5pPr>
                <a:lvl6pPr marL="1673352" indent="-228600" latinLnBrk="1"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"/>
                  <a:defRPr/>
                </a:lvl6pPr>
                <a:lvl7pPr marL="1911096" indent="-22860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"/>
                  <a:defRPr sz="1600"/>
                </a:lvl7pPr>
                <a:lvl8pPr marL="2121408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8pPr>
                <a:lvl9pPr marL="2322576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9pPr>
              </a:lstStyle>
              <a:p>
                <a:pPr algn="ctr" defTabSz="1218072" fontAlgn="auto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defRPr/>
                </a:pPr>
                <a:r>
                  <a:rPr lang="en-US" b="0" dirty="0">
                    <a:solidFill>
                      <a:schemeClr val="dk1"/>
                    </a:solidFill>
                  </a:rPr>
                  <a:t>5, 10, 'multiply'</a:t>
                </a:r>
                <a:endParaRPr lang="bg-BG" b="0"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18" name="Text Placeholder 3">
                <a:extLst>
                  <a:ext uri="{FF2B5EF4-FFF2-40B4-BE49-F238E27FC236}">
                    <a16:creationId xmlns:a16="http://schemas.microsoft.com/office/drawing/2014/main" id="{4555E187-4A37-4821-B77A-79BC5A95A79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1369" y="4304003"/>
                <a:ext cx="4357645" cy="648997"/>
              </a:xfrm>
              <a:prstGeom prst="rect">
                <a:avLst/>
              </a:prstGeom>
              <a:solidFill>
                <a:schemeClr val="accent6">
                  <a:lumMod val="75000"/>
                  <a:alpha val="50196"/>
                </a:schemeClr>
              </a:solidFill>
              <a:ln w="12700">
                <a:solidFill>
                  <a:schemeClr val="accent5"/>
                </a:solidFill>
              </a:ln>
            </p:spPr>
            <p:txBody>
              <a:bodyPr wrap="square" lIns="108000" tIns="108000" rIns="108000" bIns="108000">
                <a:spAutoFit/>
              </a:bodyPr>
              <a:lstStyle>
                <a:defPPr>
                  <a:defRPr lang="ko-KR"/>
                </a:defPPr>
                <a:lvl1pPr indent="0" algn="ctr" fontAlgn="base" latinLnBrk="1">
                  <a:spcBef>
                    <a:spcPts val="600"/>
                  </a:spcBef>
                  <a:spcAft>
                    <a:spcPct val="0"/>
                  </a:spcAft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  <a:buFont typeface="Wingdings 2" pitchFamily="18" charset="2"/>
                  <a:buNone/>
                  <a:defRPr sz="2400" b="1">
                    <a:effectLst/>
                    <a:latin typeface="Consolas" pitchFamily="49" charset="0"/>
                    <a:cs typeface="Consolas" pitchFamily="49" charset="0"/>
                  </a:defRPr>
                </a:lvl1pPr>
                <a:lvl2pPr marL="6302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>
                      <a:lumMod val="60000"/>
                      <a:lumOff val="40000"/>
                    </a:schemeClr>
                  </a:buClr>
                  <a:buFont typeface="Wingdings 2" pitchFamily="18" charset="2"/>
                  <a:buChar char=""/>
                  <a:defRPr sz="30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2pPr>
                <a:lvl3pPr marL="9223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tx1">
                      <a:lumMod val="50000"/>
                    </a:schemeClr>
                  </a:buClr>
                  <a:buFont typeface="Wingdings 2" pitchFamily="18" charset="2"/>
                  <a:buChar char=""/>
                  <a:defRPr sz="28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3pPr>
                <a:lvl4pPr marL="1187450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F8BD52"/>
                  </a:buClr>
                  <a:buFont typeface="Wingdings 2" pitchFamily="18" charset="2"/>
                  <a:buChar char=""/>
                  <a:defRPr sz="26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4pPr>
                <a:lvl5pPr marL="1425575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46A6BD"/>
                  </a:buClr>
                  <a:buFont typeface="Wingdings 2" pitchFamily="18" charset="2"/>
                  <a:buChar char=""/>
                  <a:defRPr sz="24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5pPr>
                <a:lvl6pPr marL="1673352" indent="-228600" latinLnBrk="1"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"/>
                  <a:defRPr/>
                </a:lvl6pPr>
                <a:lvl7pPr marL="1911096" indent="-22860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"/>
                  <a:defRPr sz="1600"/>
                </a:lvl7pPr>
                <a:lvl8pPr marL="2121408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8pPr>
                <a:lvl9pPr marL="2322576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9pPr>
              </a:lstStyle>
              <a:p>
                <a:pPr defTabSz="1218072" fontAlgn="auto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defRPr/>
                </a:pPr>
                <a:r>
                  <a:rPr lang="en-US" sz="2800" dirty="0"/>
                  <a:t>Input</a:t>
                </a:r>
                <a:endParaRPr lang="bg-BG" sz="2800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862BB21-8600-4783-8D5A-ABE06A9FD270}"/>
                </a:ext>
              </a:extLst>
            </p:cNvPr>
            <p:cNvGrpSpPr/>
            <p:nvPr/>
          </p:nvGrpSpPr>
          <p:grpSpPr>
            <a:xfrm>
              <a:off x="8404751" y="3966329"/>
              <a:ext cx="2386539" cy="1163736"/>
              <a:chOff x="6094413" y="4281843"/>
              <a:chExt cx="3503612" cy="1163736"/>
            </a:xfrm>
          </p:grpSpPr>
          <p:sp>
            <p:nvSpPr>
              <p:cNvPr id="15" name="Text Placeholder 3">
                <a:extLst>
                  <a:ext uri="{FF2B5EF4-FFF2-40B4-BE49-F238E27FC236}">
                    <a16:creationId xmlns:a16="http://schemas.microsoft.com/office/drawing/2014/main" id="{D2A08D5D-C296-4724-8441-23E149344EB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4413" y="4930841"/>
                <a:ext cx="3503612" cy="514738"/>
              </a:xfrm>
              <a:prstGeom prst="rect">
                <a:avLst/>
              </a:prstGeom>
              <a:solidFill>
                <a:schemeClr val="accent6">
                  <a:lumMod val="75000"/>
                  <a:alpha val="15000"/>
                </a:schemeClr>
              </a:solidFill>
              <a:ln w="12700">
                <a:solidFill>
                  <a:schemeClr val="accent5"/>
                </a:solidFill>
              </a:ln>
            </p:spPr>
            <p:txBody>
              <a:bodyPr wrap="square" lIns="108000" tIns="72000" rIns="108000" bIns="72000">
                <a:spAutoFit/>
              </a:bodyPr>
              <a:lstStyle>
                <a:defPPr>
                  <a:defRPr lang="ko-KR"/>
                </a:defPPr>
                <a:lvl1pPr indent="0" fontAlgn="base" latinLnBrk="1">
                  <a:spcBef>
                    <a:spcPts val="600"/>
                  </a:spcBef>
                  <a:spcAft>
                    <a:spcPct val="0"/>
                  </a:spcAft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  <a:buFont typeface="Wingdings 2" pitchFamily="18" charset="2"/>
                  <a:buNone/>
                  <a:defRPr sz="2400" b="1">
                    <a:effectLst/>
                    <a:latin typeface="Consolas" pitchFamily="49" charset="0"/>
                    <a:cs typeface="Consolas" pitchFamily="49" charset="0"/>
                  </a:defRPr>
                </a:lvl1pPr>
                <a:lvl2pPr marL="6302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>
                      <a:lumMod val="60000"/>
                      <a:lumOff val="40000"/>
                    </a:schemeClr>
                  </a:buClr>
                  <a:buFont typeface="Wingdings 2" pitchFamily="18" charset="2"/>
                  <a:buChar char=""/>
                  <a:defRPr sz="30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2pPr>
                <a:lvl3pPr marL="9223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tx1">
                      <a:lumMod val="50000"/>
                    </a:schemeClr>
                  </a:buClr>
                  <a:buFont typeface="Wingdings 2" pitchFamily="18" charset="2"/>
                  <a:buChar char=""/>
                  <a:defRPr sz="28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3pPr>
                <a:lvl4pPr marL="1187450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F8BD52"/>
                  </a:buClr>
                  <a:buFont typeface="Wingdings 2" pitchFamily="18" charset="2"/>
                  <a:buChar char=""/>
                  <a:defRPr sz="26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4pPr>
                <a:lvl5pPr marL="1425575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46A6BD"/>
                  </a:buClr>
                  <a:buFont typeface="Wingdings 2" pitchFamily="18" charset="2"/>
                  <a:buChar char=""/>
                  <a:defRPr sz="24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5pPr>
                <a:lvl6pPr marL="1673352" indent="-228600" latinLnBrk="1"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"/>
                  <a:defRPr/>
                </a:lvl6pPr>
                <a:lvl7pPr marL="1911096" indent="-22860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"/>
                  <a:defRPr sz="1600"/>
                </a:lvl7pPr>
                <a:lvl8pPr marL="2121408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8pPr>
                <a:lvl9pPr marL="2322576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9pPr>
              </a:lstStyle>
              <a:p>
                <a:pPr algn="ctr"/>
                <a:r>
                  <a:rPr lang="en-US" b="0" dirty="0">
                    <a:solidFill>
                      <a:schemeClr val="dk1"/>
                    </a:solidFill>
                  </a:rPr>
                  <a:t>25</a:t>
                </a:r>
                <a:endParaRPr lang="bg-BG" b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" name="Text Placeholder 3">
                <a:extLst>
                  <a:ext uri="{FF2B5EF4-FFF2-40B4-BE49-F238E27FC236}">
                    <a16:creationId xmlns:a16="http://schemas.microsoft.com/office/drawing/2014/main" id="{21F13294-151F-4593-A748-DFC03EB4FAD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4413" y="4281843"/>
                <a:ext cx="3503612" cy="648997"/>
              </a:xfrm>
              <a:prstGeom prst="rect">
                <a:avLst/>
              </a:prstGeom>
              <a:solidFill>
                <a:schemeClr val="accent6">
                  <a:lumMod val="75000"/>
                  <a:alpha val="50196"/>
                </a:schemeClr>
              </a:solidFill>
              <a:ln w="12700">
                <a:solidFill>
                  <a:schemeClr val="accent5"/>
                </a:solidFill>
              </a:ln>
            </p:spPr>
            <p:txBody>
              <a:bodyPr wrap="square" lIns="108000" tIns="108000" rIns="108000" bIns="108000">
                <a:spAutoFit/>
              </a:bodyPr>
              <a:lstStyle>
                <a:defPPr>
                  <a:defRPr lang="ko-KR"/>
                </a:defPPr>
                <a:lvl1pPr indent="0" algn="ctr" fontAlgn="base" latinLnBrk="1">
                  <a:spcBef>
                    <a:spcPts val="600"/>
                  </a:spcBef>
                  <a:spcAft>
                    <a:spcPct val="0"/>
                  </a:spcAft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  <a:buFont typeface="Wingdings 2" pitchFamily="18" charset="2"/>
                  <a:buNone/>
                  <a:defRPr sz="2400" b="1">
                    <a:effectLst/>
                    <a:latin typeface="Consolas" pitchFamily="49" charset="0"/>
                    <a:cs typeface="Consolas" pitchFamily="49" charset="0"/>
                  </a:defRPr>
                </a:lvl1pPr>
                <a:lvl2pPr marL="6302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>
                      <a:lumMod val="60000"/>
                      <a:lumOff val="40000"/>
                    </a:schemeClr>
                  </a:buClr>
                  <a:buFont typeface="Wingdings 2" pitchFamily="18" charset="2"/>
                  <a:buChar char=""/>
                  <a:defRPr sz="30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2pPr>
                <a:lvl3pPr marL="922338" indent="-27305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chemeClr val="tx1">
                      <a:lumMod val="50000"/>
                    </a:schemeClr>
                  </a:buClr>
                  <a:buFont typeface="Wingdings 2" pitchFamily="18" charset="2"/>
                  <a:buChar char=""/>
                  <a:defRPr sz="28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3pPr>
                <a:lvl4pPr marL="1187450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F8BD52"/>
                  </a:buClr>
                  <a:buFont typeface="Wingdings 2" pitchFamily="18" charset="2"/>
                  <a:buChar char=""/>
                  <a:defRPr sz="26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4pPr>
                <a:lvl5pPr marL="1425575" indent="-228600" fontAlgn="base" latinLnBrk="1">
                  <a:spcBef>
                    <a:spcPct val="20000"/>
                  </a:spcBef>
                  <a:spcAft>
                    <a:spcPct val="0"/>
                  </a:spcAft>
                  <a:buClr>
                    <a:srgbClr val="46A6BD"/>
                  </a:buClr>
                  <a:buFont typeface="Wingdings 2" pitchFamily="18" charset="2"/>
                  <a:buChar char=""/>
                  <a:defRPr sz="2400" b="1">
                    <a:solidFill>
                      <a:schemeClr val="tx1">
                        <a:lumMod val="20000"/>
                        <a:lumOff val="8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5pPr>
                <a:lvl6pPr marL="1673352" indent="-228600" latinLnBrk="1">
                  <a:spcBef>
                    <a:spcPct val="20000"/>
                  </a:spcBef>
                  <a:buClr>
                    <a:schemeClr val="accent6"/>
                  </a:buClr>
                  <a:buFont typeface="Wingdings 2"/>
                  <a:buChar char=""/>
                  <a:defRPr/>
                </a:lvl6pPr>
                <a:lvl7pPr marL="1911096" indent="-22860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"/>
                  <a:defRPr sz="1600"/>
                </a:lvl7pPr>
                <a:lvl8pPr marL="2121408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8pPr>
                <a:lvl9pPr marL="2322576" indent="-182880" latinLnBrk="1">
                  <a:spcBef>
                    <a:spcPct val="20000"/>
                  </a:spcBef>
                  <a:buClr>
                    <a:schemeClr val="tx2"/>
                  </a:buClr>
                  <a:buFont typeface="Wingdings 2"/>
                  <a:buChar char=""/>
                  <a:defRPr sz="1400"/>
                </a:lvl9pPr>
              </a:lstStyle>
              <a:p>
                <a:pPr defTabSz="1218072" fontAlgn="auto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defRPr/>
                </a:pPr>
                <a:r>
                  <a:rPr lang="en-US" sz="2800" dirty="0"/>
                  <a:t>Output</a:t>
                </a:r>
                <a:endParaRPr lang="bg-BG" sz="2800" dirty="0"/>
              </a:p>
            </p:txBody>
          </p:sp>
        </p:grpSp>
      </p:grpSp>
      <p:sp>
        <p:nvSpPr>
          <p:cNvPr id="2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97216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/>
              <a:t>Simple Calculator</a:t>
            </a:r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2442921" y="1938348"/>
            <a:ext cx="7306160" cy="3785652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function solve(a, b, operator)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switch (operator)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bg-BG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case 'multiply':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  multiply(a, b);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  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 //TODO: other cases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function multiply(a, b) {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…body 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//TODO: other operations</a:t>
            </a:r>
            <a:endParaRPr lang="en-US" sz="2400" b="1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39503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28528" y="1405704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33251" y="1610449"/>
            <a:ext cx="8254161" cy="514137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3200" b="1" dirty="0">
                <a:solidFill>
                  <a:schemeClr val="bg2"/>
                </a:solidFill>
              </a:rPr>
              <a:t>Functions:</a:t>
            </a:r>
          </a:p>
          <a:p>
            <a:pPr lvl="1">
              <a:lnSpc>
                <a:spcPct val="100000"/>
              </a:lnSpc>
            </a:pPr>
            <a:r>
              <a:rPr lang="en-US" sz="3200" b="1" dirty="0">
                <a:solidFill>
                  <a:schemeClr val="bg2"/>
                </a:solidFill>
              </a:rPr>
              <a:t>Break large programs into simple</a:t>
            </a:r>
            <a:br>
              <a:rPr lang="en-US" sz="3200" b="1" dirty="0">
                <a:solidFill>
                  <a:schemeClr val="bg2"/>
                </a:solidFill>
              </a:rPr>
            </a:br>
            <a:r>
              <a:rPr lang="en-US" sz="3200" b="1" dirty="0">
                <a:solidFill>
                  <a:schemeClr val="bg2"/>
                </a:solidFill>
                <a:latin typeface="+mj-lt"/>
              </a:rPr>
              <a:t>functions</a:t>
            </a:r>
            <a:r>
              <a:rPr lang="en-US" sz="3200" b="1" dirty="0">
                <a:solidFill>
                  <a:schemeClr val="bg2"/>
                </a:solidFill>
              </a:rPr>
              <a:t> that solve small sub-problems</a:t>
            </a:r>
          </a:p>
          <a:p>
            <a:pPr lvl="1">
              <a:lnSpc>
                <a:spcPct val="100000"/>
              </a:lnSpc>
            </a:pPr>
            <a:r>
              <a:rPr lang="en-US" sz="3200" b="1" dirty="0">
                <a:solidFill>
                  <a:schemeClr val="bg2"/>
                </a:solidFill>
              </a:rPr>
              <a:t>Consist of </a:t>
            </a:r>
            <a:r>
              <a:rPr lang="en-US" sz="3200" b="1" dirty="0">
                <a:solidFill>
                  <a:schemeClr val="bg1"/>
                </a:solidFill>
              </a:rPr>
              <a:t>declaration</a:t>
            </a:r>
            <a:r>
              <a:rPr lang="en-US" sz="3200" b="1" dirty="0">
                <a:solidFill>
                  <a:schemeClr val="bg2"/>
                </a:solidFill>
              </a:rPr>
              <a:t> and </a:t>
            </a:r>
            <a:r>
              <a:rPr lang="en-US" sz="3200" b="1" dirty="0">
                <a:solidFill>
                  <a:schemeClr val="bg1"/>
                </a:solidFill>
              </a:rPr>
              <a:t>body</a:t>
            </a:r>
          </a:p>
          <a:p>
            <a:pPr lvl="1">
              <a:lnSpc>
                <a:spcPct val="100000"/>
              </a:lnSpc>
            </a:pPr>
            <a:r>
              <a:rPr lang="en-US" sz="3200" b="1" dirty="0">
                <a:solidFill>
                  <a:schemeClr val="bg2"/>
                </a:solidFill>
              </a:rPr>
              <a:t>Are invoked by their </a:t>
            </a:r>
            <a:r>
              <a:rPr lang="en-US" sz="3200" b="1" dirty="0">
                <a:solidFill>
                  <a:schemeClr val="bg1"/>
                </a:solidFill>
              </a:rPr>
              <a:t>name</a:t>
            </a:r>
          </a:p>
          <a:p>
            <a:pPr lvl="1">
              <a:lnSpc>
                <a:spcPct val="100000"/>
              </a:lnSpc>
            </a:pPr>
            <a:r>
              <a:rPr lang="en-US" sz="3200" b="1" dirty="0">
                <a:solidFill>
                  <a:schemeClr val="bg2"/>
                </a:solidFill>
              </a:rPr>
              <a:t>Can accept </a:t>
            </a:r>
            <a:r>
              <a:rPr lang="en-US" sz="3200" b="1" dirty="0">
                <a:solidFill>
                  <a:schemeClr val="bg1"/>
                </a:solidFill>
              </a:rPr>
              <a:t>parameters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049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84350" y="1676400"/>
            <a:ext cx="2256998" cy="2068312"/>
          </a:xfrm>
          <a:prstGeom prst="rect">
            <a:avLst/>
          </a:prstGeom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Functions Overview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Definition and Objectives</a:t>
            </a:r>
          </a:p>
        </p:txBody>
      </p:sp>
    </p:spTree>
    <p:extLst>
      <p:ext uri="{BB962C8B-B14F-4D97-AF65-F5344CB8AC3E}">
        <p14:creationId xmlns:p14="http://schemas.microsoft.com/office/powerpoint/2010/main" val="4002683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bg-BG" sz="3000" noProof="1"/>
          </a:p>
          <a:p>
            <a:pPr lvl="1"/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about.softuni.bg</a:t>
            </a:r>
            <a:r>
              <a:rPr lang="en-US" dirty="0">
                <a:hlinkClick r:id="rId3"/>
              </a:rPr>
              <a:t>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in 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760129" y="1019576"/>
            <a:ext cx="10033549" cy="5276048"/>
          </a:xfrm>
        </p:spPr>
        <p:txBody>
          <a:bodyPr>
            <a:normAutofit/>
          </a:bodyPr>
          <a:lstStyle/>
          <a:p>
            <a:r>
              <a:rPr lang="en-GB" dirty="0"/>
              <a:t>A </a:t>
            </a:r>
            <a:r>
              <a:rPr lang="en-GB" b="1" dirty="0">
                <a:solidFill>
                  <a:schemeClr val="bg1"/>
                </a:solidFill>
              </a:rPr>
              <a:t>function</a:t>
            </a:r>
            <a:r>
              <a:rPr lang="en-GB" dirty="0"/>
              <a:t> is a </a:t>
            </a:r>
            <a:r>
              <a:rPr lang="en-GB" b="1" dirty="0">
                <a:solidFill>
                  <a:schemeClr val="bg1"/>
                </a:solidFill>
              </a:rPr>
              <a:t>subprogram</a:t>
            </a:r>
            <a:r>
              <a:rPr lang="en-GB" dirty="0"/>
              <a:t> designed to perform a </a:t>
            </a:r>
            <a:br>
              <a:rPr lang="en-GB" dirty="0"/>
            </a:br>
            <a:r>
              <a:rPr lang="en-GB" dirty="0"/>
              <a:t>particular task</a:t>
            </a:r>
          </a:p>
          <a:p>
            <a:pPr lvl="1"/>
            <a:r>
              <a:rPr lang="en-GB" dirty="0"/>
              <a:t>Functions are executed when they are called. This is </a:t>
            </a:r>
            <a:br>
              <a:rPr lang="en-GB" dirty="0"/>
            </a:br>
            <a:r>
              <a:rPr lang="en-GB" dirty="0"/>
              <a:t>known as </a:t>
            </a:r>
            <a:r>
              <a:rPr lang="en-GB" b="1" dirty="0">
                <a:solidFill>
                  <a:schemeClr val="bg1"/>
                </a:solidFill>
              </a:rPr>
              <a:t>invoking</a:t>
            </a:r>
            <a:r>
              <a:rPr lang="en-GB" dirty="0"/>
              <a:t> a function</a:t>
            </a:r>
          </a:p>
          <a:p>
            <a:pPr lvl="1"/>
            <a:r>
              <a:rPr lang="en-GB" dirty="0"/>
              <a:t>Values can be </a:t>
            </a:r>
            <a:r>
              <a:rPr lang="en-GB" b="1" dirty="0">
                <a:solidFill>
                  <a:schemeClr val="bg1"/>
                </a:solidFill>
              </a:rPr>
              <a:t>passed</a:t>
            </a:r>
            <a:r>
              <a:rPr lang="en-GB" dirty="0"/>
              <a:t> into functions and used within </a:t>
            </a:r>
            <a:br>
              <a:rPr lang="en-GB" dirty="0"/>
            </a:br>
            <a:r>
              <a:rPr lang="en-GB" dirty="0"/>
              <a:t>the function</a:t>
            </a:r>
          </a:p>
          <a:p>
            <a:pPr lvl="1"/>
            <a:endParaRPr lang="en-GB" dirty="0"/>
          </a:p>
          <a:p>
            <a:pPr marL="0" indent="0">
              <a:lnSpc>
                <a:spcPct val="100000"/>
              </a:lnSpc>
              <a:buNone/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  <a:spcAft>
                <a:spcPts val="1800"/>
              </a:spcAft>
            </a:pPr>
            <a:endParaRPr lang="en-US" sz="3200" dirty="0"/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687306" y="4955222"/>
            <a:ext cx="7239000" cy="1530982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A3ABBC"/>
            </a:solidFill>
          </a:ln>
        </p:spPr>
        <p:txBody>
          <a:bodyPr wrap="square" lIns="180000" tIns="36000" rIns="180000" bIns="72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function</a:t>
            </a:r>
            <a:r>
              <a:rPr lang="en-US" sz="2800" b="1" noProof="1">
                <a:latin typeface="Consolas" pitchFamily="49" charset="0"/>
              </a:rPr>
              <a:t> printStars(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count</a:t>
            </a:r>
            <a:r>
              <a:rPr lang="en-US" sz="2800" b="1" noProof="1">
                <a:latin typeface="Consolas" pitchFamily="49" charset="0"/>
              </a:rPr>
              <a:t>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  console.log("*".repeat(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count</a:t>
            </a:r>
            <a:r>
              <a:rPr lang="en-US" sz="2800" b="1" noProof="1">
                <a:latin typeface="Consolas" pitchFamily="49" charset="0"/>
              </a:rPr>
              <a:t>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4819649" y="4089792"/>
            <a:ext cx="2743201" cy="654054"/>
          </a:xfrm>
          <a:prstGeom prst="wedgeRoundRectCallout">
            <a:avLst>
              <a:gd name="adj1" fmla="val -17668"/>
              <a:gd name="adj2" fmla="val 95659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</a:rPr>
              <a:t>Use </a:t>
            </a:r>
            <a:r>
              <a:rPr lang="en-US" sz="2800" b="1" dirty="0">
                <a:solidFill>
                  <a:schemeClr val="bg1"/>
                </a:solidFill>
              </a:rPr>
              <a:t>camel-case</a:t>
            </a:r>
            <a:r>
              <a:rPr lang="en-US" sz="2800" b="1" dirty="0">
                <a:solidFill>
                  <a:schemeClr val="bg2"/>
                </a:solidFill>
              </a:rPr>
              <a:t> </a:t>
            </a:r>
            <a:endParaRPr lang="en-US" sz="2800" b="1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7687763" y="4104100"/>
            <a:ext cx="2542087" cy="654054"/>
          </a:xfrm>
          <a:prstGeom prst="wedgeRoundRectCallout">
            <a:avLst>
              <a:gd name="adj1" fmla="val -39517"/>
              <a:gd name="adj2" fmla="val 87101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</a:rPr>
              <a:t>Parameter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28389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marL="0" indent="0">
              <a:lnSpc>
                <a:spcPts val="3600"/>
              </a:lnSpc>
              <a:buNone/>
            </a:pPr>
            <a:r>
              <a:rPr lang="en-US" sz="3200" dirty="0"/>
              <a:t>More </a:t>
            </a:r>
            <a:r>
              <a:rPr lang="en-US" sz="3200" b="1" dirty="0">
                <a:solidFill>
                  <a:schemeClr val="bg1"/>
                </a:solidFill>
              </a:rPr>
              <a:t>manageable</a:t>
            </a:r>
            <a:r>
              <a:rPr lang="en-US" sz="3200" dirty="0">
                <a:solidFill>
                  <a:srgbClr val="FFA000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programming</a:t>
            </a:r>
          </a:p>
          <a:p>
            <a:pPr lvl="1">
              <a:lnSpc>
                <a:spcPts val="36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Splits</a:t>
            </a:r>
            <a:r>
              <a:rPr lang="en-US" sz="3200" dirty="0"/>
              <a:t> large problems into small pieces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Better </a:t>
            </a:r>
            <a:r>
              <a:rPr lang="en-US" sz="3200" b="1" dirty="0">
                <a:solidFill>
                  <a:schemeClr val="bg1"/>
                </a:solidFill>
              </a:rPr>
              <a:t>organization</a:t>
            </a:r>
            <a:r>
              <a:rPr lang="en-US" sz="3200" dirty="0"/>
              <a:t> of the program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Improves code </a:t>
            </a:r>
            <a:r>
              <a:rPr lang="en-US" sz="3200" b="1" dirty="0">
                <a:solidFill>
                  <a:schemeClr val="bg1"/>
                </a:solidFill>
              </a:rPr>
              <a:t>readability </a:t>
            </a:r>
            <a:r>
              <a:rPr lang="en-US" sz="3200" dirty="0"/>
              <a:t>and</a:t>
            </a:r>
            <a:r>
              <a:rPr lang="en-US" sz="3200" b="1" dirty="0">
                <a:solidFill>
                  <a:schemeClr val="bg1"/>
                </a:solidFill>
              </a:rPr>
              <a:t> understandability</a:t>
            </a:r>
          </a:p>
          <a:p>
            <a:pPr marL="0" indent="0">
              <a:lnSpc>
                <a:spcPts val="3600"/>
              </a:lnSpc>
              <a:buNone/>
            </a:pPr>
            <a:r>
              <a:rPr lang="en-US" sz="3200" dirty="0"/>
              <a:t>Avoiding </a:t>
            </a:r>
            <a:r>
              <a:rPr lang="en-US" sz="3200" b="1" dirty="0">
                <a:solidFill>
                  <a:schemeClr val="bg1"/>
                </a:solidFill>
              </a:rPr>
              <a:t>repeating</a:t>
            </a:r>
            <a:r>
              <a:rPr lang="en-US" sz="3200" dirty="0">
                <a:solidFill>
                  <a:srgbClr val="FFA000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code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Improves code maintainability</a:t>
            </a:r>
          </a:p>
          <a:p>
            <a:pPr marL="0" indent="0">
              <a:lnSpc>
                <a:spcPts val="3600"/>
              </a:lnSpc>
              <a:buNone/>
            </a:pPr>
            <a:r>
              <a:rPr lang="en-US" sz="3200" dirty="0"/>
              <a:t>Code </a:t>
            </a:r>
            <a:r>
              <a:rPr lang="en-US" sz="3200" b="1" dirty="0">
                <a:solidFill>
                  <a:schemeClr val="bg1"/>
                </a:solidFill>
              </a:rPr>
              <a:t>reusability</a:t>
            </a:r>
          </a:p>
          <a:p>
            <a:pPr lvl="1">
              <a:lnSpc>
                <a:spcPts val="3600"/>
              </a:lnSpc>
            </a:pPr>
            <a:r>
              <a:rPr lang="en-US" sz="3200" dirty="0"/>
              <a:t>Using existing functions several times</a:t>
            </a:r>
            <a:endParaRPr lang="bg-BG" sz="3200" dirty="0"/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Functions?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405987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0DD89D94-F0F2-4B5D-A2DF-8484AF9982CC}"/>
              </a:ext>
            </a:extLst>
          </p:cNvPr>
          <p:cNvSpPr txBox="1">
            <a:spLocks/>
          </p:cNvSpPr>
          <p:nvPr/>
        </p:nvSpPr>
        <p:spPr>
          <a:xfrm>
            <a:off x="4556413" y="1558504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300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>{…}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Declaring and Invoking Functions</a:t>
            </a:r>
          </a:p>
        </p:txBody>
      </p:sp>
    </p:spTree>
    <p:extLst>
      <p:ext uri="{BB962C8B-B14F-4D97-AF65-F5344CB8AC3E}">
        <p14:creationId xmlns:p14="http://schemas.microsoft.com/office/powerpoint/2010/main" val="289255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Function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>
          <a:xfrm>
            <a:off x="1905001" y="914400"/>
            <a:ext cx="10033549" cy="5276048"/>
          </a:xfrm>
          <a:noFill/>
        </p:spPr>
        <p:txBody>
          <a:bodyPr>
            <a:normAutofit/>
          </a:bodyPr>
          <a:lstStyle/>
          <a:p>
            <a:r>
              <a:rPr lang="en-US" sz="3200" dirty="0"/>
              <a:t>Functions can be declared in two ways:</a:t>
            </a:r>
          </a:p>
          <a:p>
            <a:pPr lvl="1"/>
            <a:r>
              <a:rPr lang="en-US" sz="3000" b="1" dirty="0">
                <a:solidFill>
                  <a:schemeClr val="bg1"/>
                </a:solidFill>
              </a:rPr>
              <a:t>Function declaration </a:t>
            </a:r>
            <a:r>
              <a:rPr lang="en-US" sz="3000" dirty="0"/>
              <a:t>(recommended way)</a:t>
            </a:r>
          </a:p>
          <a:p>
            <a:pPr marL="609036" lvl="1" indent="0">
              <a:buNone/>
            </a:pPr>
            <a:endParaRPr lang="en-US" sz="3000" b="1" dirty="0">
              <a:solidFill>
                <a:schemeClr val="bg1"/>
              </a:solidFill>
            </a:endParaRPr>
          </a:p>
          <a:p>
            <a:pPr marL="609036" lvl="1" indent="0">
              <a:buNone/>
            </a:pPr>
            <a:endParaRPr lang="en-US" sz="3000" b="1" dirty="0">
              <a:solidFill>
                <a:schemeClr val="bg1"/>
              </a:solidFill>
            </a:endParaRPr>
          </a:p>
          <a:p>
            <a:pPr lvl="1"/>
            <a:r>
              <a:rPr lang="en-US" sz="3000" b="1" dirty="0">
                <a:solidFill>
                  <a:schemeClr val="bg1"/>
                </a:solidFill>
              </a:rPr>
              <a:t>Function expression </a:t>
            </a:r>
            <a:r>
              <a:rPr lang="en-US" sz="3000" dirty="0"/>
              <a:t>(useful in </a:t>
            </a:r>
            <a:r>
              <a:rPr lang="en-US" sz="3000" b="1" dirty="0"/>
              <a:t>functional programming</a:t>
            </a:r>
            <a:r>
              <a:rPr lang="en-US" sz="3000" dirty="0"/>
              <a:t>)</a:t>
            </a:r>
          </a:p>
          <a:p>
            <a:pPr lvl="1"/>
            <a:endParaRPr lang="en-US" sz="3000" b="1" dirty="0">
              <a:solidFill>
                <a:schemeClr val="bg1"/>
              </a:solidFill>
            </a:endParaRPr>
          </a:p>
          <a:p>
            <a:pPr marL="442912" lvl="1" indent="0">
              <a:buNone/>
            </a:pPr>
            <a:endParaRPr lang="en-US" sz="3000" b="1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4DAF30-FEA4-4F4E-8FA3-FE4B2529E3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8575" y="2160765"/>
            <a:ext cx="4866879" cy="1215114"/>
          </a:xfrm>
          <a:prstGeom prst="rect">
            <a:avLst/>
          </a:prstGeom>
          <a:solidFill>
            <a:srgbClr val="A3ABBC">
              <a:alpha val="14902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latin typeface="Consolas" pitchFamily="49" charset="0"/>
              </a:rPr>
              <a:t>function</a:t>
            </a:r>
            <a:r>
              <a:rPr lang="en-GB" sz="2000" b="1" noProof="1">
                <a:solidFill>
                  <a:schemeClr val="bg1"/>
                </a:solidFill>
                <a:latin typeface="Consolas" pitchFamily="49" charset="0"/>
              </a:rPr>
              <a:t> printText</a:t>
            </a:r>
            <a:r>
              <a:rPr lang="en-GB" sz="2000" b="1" noProof="1">
                <a:latin typeface="Consolas" pitchFamily="49" charset="0"/>
              </a:rPr>
              <a:t>(</a:t>
            </a:r>
            <a:r>
              <a:rPr lang="en-GB" sz="2000" b="1" noProof="1">
                <a:solidFill>
                  <a:schemeClr val="bg1"/>
                </a:solidFill>
                <a:latin typeface="Consolas" pitchFamily="49" charset="0"/>
              </a:rPr>
              <a:t>text</a:t>
            </a:r>
            <a:r>
              <a:rPr lang="en-GB" sz="2000" b="1" noProof="1">
                <a:latin typeface="Consolas" pitchFamily="49" charset="0"/>
              </a:rPr>
              <a:t>){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latin typeface="Consolas" pitchFamily="49" charset="0"/>
              </a:rPr>
              <a:t>  console.log(text);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latin typeface="Consolas" pitchFamily="49" charset="0"/>
              </a:rPr>
              <a:t>}</a:t>
            </a:r>
            <a:endParaRPr lang="en-US" sz="2800" b="1" noProof="1">
              <a:latin typeface="Consolas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01B8EF-356B-4038-885E-8E27AE7226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8575" y="4236581"/>
            <a:ext cx="4866879" cy="1233772"/>
          </a:xfrm>
          <a:prstGeom prst="rect">
            <a:avLst/>
          </a:prstGeom>
          <a:solidFill>
            <a:srgbClr val="A3ABBC">
              <a:alpha val="14902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latin typeface="Consolas" pitchFamily="49" charset="0"/>
              </a:rPr>
              <a:t>let printText = function(</a:t>
            </a:r>
            <a:r>
              <a:rPr lang="en-GB" sz="2000" b="1" noProof="1">
                <a:solidFill>
                  <a:schemeClr val="bg1"/>
                </a:solidFill>
                <a:latin typeface="Consolas" pitchFamily="49" charset="0"/>
              </a:rPr>
              <a:t>text</a:t>
            </a:r>
            <a:r>
              <a:rPr lang="en-GB" sz="2000" b="1" noProof="1">
                <a:latin typeface="Consolas" pitchFamily="49" charset="0"/>
              </a:rPr>
              <a:t>){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latin typeface="Consolas" pitchFamily="49" charset="0"/>
              </a:rPr>
              <a:t>  console.log(text);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noProof="1">
                <a:latin typeface="Consolas" pitchFamily="49" charset="0"/>
              </a:rPr>
              <a:t>}</a:t>
            </a:r>
            <a:endParaRPr lang="en-US" sz="2800" b="1" noProof="1">
              <a:latin typeface="Consolas" pitchFamily="49" charset="0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65184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Function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sz="3200" dirty="0"/>
              <a:t>Functions can have</a:t>
            </a:r>
            <a:r>
              <a:rPr lang="en-US" sz="3200" b="1" dirty="0">
                <a:solidFill>
                  <a:schemeClr val="bg1"/>
                </a:solidFill>
              </a:rPr>
              <a:t> parameters</a:t>
            </a:r>
          </a:p>
          <a:p>
            <a:r>
              <a:rPr lang="en-US" sz="3200" dirty="0"/>
              <a:t>Functions </a:t>
            </a:r>
            <a:r>
              <a:rPr lang="en-US" sz="3200" b="1" dirty="0">
                <a:solidFill>
                  <a:schemeClr val="bg1"/>
                </a:solidFill>
              </a:rPr>
              <a:t>always</a:t>
            </a:r>
            <a:r>
              <a:rPr lang="en-US" sz="3200" dirty="0"/>
              <a:t> return a value (custom or default)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2514601" y="3511113"/>
            <a:ext cx="6482263" cy="1664575"/>
          </a:xfrm>
          <a:prstGeom prst="rect">
            <a:avLst/>
          </a:prstGeom>
          <a:solidFill>
            <a:srgbClr val="A3ABBC">
              <a:alpha val="14902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</a:rPr>
              <a:t>function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</a:rPr>
              <a:t> printText</a:t>
            </a:r>
            <a:r>
              <a:rPr lang="en-GB" sz="2800" b="1" noProof="1">
                <a:latin typeface="Consolas" pitchFamily="49" charset="0"/>
              </a:rPr>
              <a:t>(</a:t>
            </a:r>
            <a:r>
              <a:rPr lang="en-GB" sz="2800" b="1" noProof="1">
                <a:solidFill>
                  <a:schemeClr val="bg1"/>
                </a:solidFill>
                <a:latin typeface="Consolas" pitchFamily="49" charset="0"/>
              </a:rPr>
              <a:t>text</a:t>
            </a:r>
            <a:r>
              <a:rPr lang="en-GB" sz="2800" b="1" noProof="1">
                <a:latin typeface="Consolas" pitchFamily="49" charset="0"/>
              </a:rPr>
              <a:t>){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</a:rPr>
              <a:t>  console.log(text);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800" b="1" noProof="1">
                <a:latin typeface="Consolas" pitchFamily="49" charset="0"/>
              </a:rPr>
              <a:t>}</a:t>
            </a:r>
            <a:endParaRPr lang="en-US" sz="2800" b="1" noProof="1">
              <a:latin typeface="Consolas" pitchFamily="49" charset="0"/>
            </a:endParaRPr>
          </a:p>
        </p:txBody>
      </p:sp>
      <p:sp>
        <p:nvSpPr>
          <p:cNvPr id="11" name="AutoShape 23"/>
          <p:cNvSpPr>
            <a:spLocks noChangeArrowheads="1"/>
          </p:cNvSpPr>
          <p:nvPr/>
        </p:nvSpPr>
        <p:spPr bwMode="auto">
          <a:xfrm>
            <a:off x="4038601" y="2858169"/>
            <a:ext cx="1840985" cy="689272"/>
          </a:xfrm>
          <a:prstGeom prst="wedgeRoundRectCallout">
            <a:avLst>
              <a:gd name="adj1" fmla="val -21070"/>
              <a:gd name="adj2" fmla="val 74812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23"/>
          <p:cNvSpPr>
            <a:spLocks noChangeArrowheads="1"/>
          </p:cNvSpPr>
          <p:nvPr/>
        </p:nvSpPr>
        <p:spPr bwMode="auto">
          <a:xfrm>
            <a:off x="6794756" y="2573889"/>
            <a:ext cx="2141887" cy="846533"/>
          </a:xfrm>
          <a:prstGeom prst="wedgeRoundRectCallout">
            <a:avLst>
              <a:gd name="adj1" fmla="val -35256"/>
              <a:gd name="adj2" fmla="val 78778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Parameters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utoShape 23"/>
          <p:cNvSpPr>
            <a:spLocks noChangeArrowheads="1"/>
          </p:cNvSpPr>
          <p:nvPr/>
        </p:nvSpPr>
        <p:spPr bwMode="auto">
          <a:xfrm>
            <a:off x="7086601" y="4191001"/>
            <a:ext cx="1719331" cy="796439"/>
          </a:xfrm>
          <a:prstGeom prst="wedgeRoundRectCallout">
            <a:avLst>
              <a:gd name="adj1" fmla="val -75121"/>
              <a:gd name="adj2" fmla="val -21210"/>
              <a:gd name="adj3" fmla="val 16667"/>
            </a:avLst>
          </a:prstGeom>
          <a:solidFill>
            <a:srgbClr val="234465">
              <a:alpha val="80000"/>
            </a:srgbClr>
          </a:solidFill>
          <a:ln w="19050">
            <a:solidFill>
              <a:srgbClr val="234465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Body</a:t>
            </a:r>
            <a:endParaRPr lang="bg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03561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1" grpId="0" animBg="1"/>
      <p:bldP spid="13" grpId="0" animBg="1"/>
      <p:bldP spid="14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bg2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4164</TotalTime>
  <Words>2251</Words>
  <Application>Microsoft Office PowerPoint</Application>
  <PresentationFormat>Widescreen</PresentationFormat>
  <Paragraphs>435</Paragraphs>
  <Slides>42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50" baseType="lpstr">
      <vt:lpstr>Arial</vt:lpstr>
      <vt:lpstr>Calibri</vt:lpstr>
      <vt:lpstr>Consolas</vt:lpstr>
      <vt:lpstr>Gabriola</vt:lpstr>
      <vt:lpstr>Wingdings</vt:lpstr>
      <vt:lpstr>Wingdings 2</vt:lpstr>
      <vt:lpstr>SoftUni</vt:lpstr>
      <vt:lpstr>1_SoftUni</vt:lpstr>
      <vt:lpstr>Functions </vt:lpstr>
      <vt:lpstr>Table of Contents</vt:lpstr>
      <vt:lpstr>Have a Question?</vt:lpstr>
      <vt:lpstr>Functions Overview</vt:lpstr>
      <vt:lpstr>Functions in JS</vt:lpstr>
      <vt:lpstr>Why Use Functions?</vt:lpstr>
      <vt:lpstr>Declaring and Invoking Functions</vt:lpstr>
      <vt:lpstr>Declaring Function</vt:lpstr>
      <vt:lpstr>Declaring Function</vt:lpstr>
      <vt:lpstr>Invoking a Function</vt:lpstr>
      <vt:lpstr>Invoking a Function (2)</vt:lpstr>
      <vt:lpstr>Functions Without Parameters</vt:lpstr>
      <vt:lpstr>Functions With Parameters</vt:lpstr>
      <vt:lpstr>Problem : Grades</vt:lpstr>
      <vt:lpstr>Solution: Grades</vt:lpstr>
      <vt:lpstr>Problem : Math Power</vt:lpstr>
      <vt:lpstr>Solution: Math Power</vt:lpstr>
      <vt:lpstr>PowerPoint Presentation</vt:lpstr>
      <vt:lpstr>The Return Statement</vt:lpstr>
      <vt:lpstr>Using the Return Values</vt:lpstr>
      <vt:lpstr>Returning Values: Examples</vt:lpstr>
      <vt:lpstr>Nested Functions</vt:lpstr>
      <vt:lpstr>Nested Functions: Example</vt:lpstr>
      <vt:lpstr>Problem: Print Certificate</vt:lpstr>
      <vt:lpstr>Solution: Print Certificate</vt:lpstr>
      <vt:lpstr>Value vs. Reference Types</vt:lpstr>
      <vt:lpstr>Value Types</vt:lpstr>
      <vt:lpstr>Reference Types</vt:lpstr>
      <vt:lpstr>Value vs. Reference Types</vt:lpstr>
      <vt:lpstr>Arrow Functions</vt:lpstr>
      <vt:lpstr>Arrow Functions</vt:lpstr>
      <vt:lpstr>Naming and Best Practices</vt:lpstr>
      <vt:lpstr>Naming Functions</vt:lpstr>
      <vt:lpstr>Naming Function Parameters</vt:lpstr>
      <vt:lpstr>Functions – Best Practices</vt:lpstr>
      <vt:lpstr>Code Structure and Code Formatting</vt:lpstr>
      <vt:lpstr>Problem: Simple Calculator</vt:lpstr>
      <vt:lpstr>Solution: Simple Calculator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Technologies Fundamentals - Functions-and-Forms - JS</dc:title>
  <dc:subject>Software Development Course</dc:subject>
  <dc:creator>Software University</dc:creator>
  <cp:keywords>Technologies Fundamentals;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Ivanov, Kiril</cp:lastModifiedBy>
  <cp:revision>44</cp:revision>
  <dcterms:created xsi:type="dcterms:W3CDTF">2018-05-23T13:08:44Z</dcterms:created>
  <dcterms:modified xsi:type="dcterms:W3CDTF">2020-10-07T15:20:52Z</dcterms:modified>
  <cp:category>programming;computer programming;software development;web development</cp:category>
</cp:coreProperties>
</file>