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7" r:id="rId3"/>
    <p:sldId id="256" r:id="rId4"/>
    <p:sldId id="257" r:id="rId5"/>
    <p:sldId id="258" r:id="rId6"/>
    <p:sldId id="259" r:id="rId7"/>
    <p:sldId id="260" r:id="rId8"/>
    <p:sldId id="261" r:id="rId9"/>
    <p:sldId id="263" r:id="rId10"/>
    <p:sldId id="265"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94660"/>
  </p:normalViewPr>
  <p:slideViewPr>
    <p:cSldViewPr snapToGrid="0">
      <p:cViewPr varScale="1">
        <p:scale>
          <a:sx n="84" d="100"/>
          <a:sy n="84" d="100"/>
        </p:scale>
        <p:origin x="36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03EE-F0FE-DD85-1616-8781036B6E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F3C79E-04B4-B698-8D05-E9960755A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47D5B4-C5A7-5B06-DD75-35DC6BA2141C}"/>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5" name="Footer Placeholder 4">
            <a:extLst>
              <a:ext uri="{FF2B5EF4-FFF2-40B4-BE49-F238E27FC236}">
                <a16:creationId xmlns:a16="http://schemas.microsoft.com/office/drawing/2014/main" id="{905527D1-5956-C77B-C4F0-2F718CEDC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B17D2-D613-CE46-6F3A-4BBC826A2445}"/>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101227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1D61-6F8B-D19C-BDF3-F96CB46D2D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EF29F6-2084-771D-518F-C7AB3A3CC3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A56D1-BEF9-494A-8BA8-06E8E6FFB89F}"/>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5" name="Footer Placeholder 4">
            <a:extLst>
              <a:ext uri="{FF2B5EF4-FFF2-40B4-BE49-F238E27FC236}">
                <a16:creationId xmlns:a16="http://schemas.microsoft.com/office/drawing/2014/main" id="{BF210B43-2E4F-10B1-8764-72D0EA3D8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D95FA-A17E-6A8F-8700-0670198B9CE9}"/>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098542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9C456-BB40-0E5E-5FA1-9574D2DBA3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A5B37C-00E3-4DAE-4C0B-5B49EA40FD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1B2CF-588E-548E-02D6-1E09C7D8ADED}"/>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5" name="Footer Placeholder 4">
            <a:extLst>
              <a:ext uri="{FF2B5EF4-FFF2-40B4-BE49-F238E27FC236}">
                <a16:creationId xmlns:a16="http://schemas.microsoft.com/office/drawing/2014/main" id="{D54B6640-C67B-61B7-AE6E-3C5C79CEF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46D1A3-E6FC-67DD-B80C-12A6B759CD08}"/>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28914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B8CE-AB0C-93C4-7840-C982682E87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CD56E-4E0A-FF27-1C9D-22B7E89625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77BF5-BE11-A961-163D-962197683E9F}"/>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5" name="Footer Placeholder 4">
            <a:extLst>
              <a:ext uri="{FF2B5EF4-FFF2-40B4-BE49-F238E27FC236}">
                <a16:creationId xmlns:a16="http://schemas.microsoft.com/office/drawing/2014/main" id="{8AFD9C29-7BAD-611B-3304-77BF860FC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972D-2D08-45E4-86BA-DBFB1FDD3CF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637444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173B-7188-BC71-502C-605ACDEE8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F27C5F-D575-5633-E403-950502669E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3519D1-103B-3E89-D2BB-A806D02F015B}"/>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5" name="Footer Placeholder 4">
            <a:extLst>
              <a:ext uri="{FF2B5EF4-FFF2-40B4-BE49-F238E27FC236}">
                <a16:creationId xmlns:a16="http://schemas.microsoft.com/office/drawing/2014/main" id="{A71354B9-AA65-4D23-7F39-A1510A885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099C4-0FF1-3282-3D70-39BF3B5B3D4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55661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78DEA-3D0F-6D8F-610C-8BC86D14A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744EB-3AF7-F9C5-5E3C-6E11DB65AD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0D4266-C945-7D0F-BA65-D11676D648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685839-D4CA-8EDA-9D45-E78901F02DDC}"/>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6" name="Footer Placeholder 5">
            <a:extLst>
              <a:ext uri="{FF2B5EF4-FFF2-40B4-BE49-F238E27FC236}">
                <a16:creationId xmlns:a16="http://schemas.microsoft.com/office/drawing/2014/main" id="{24B2ECC5-1D22-04D0-2658-688CAE965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9C290-36F6-C750-905A-EC817D9B3555}"/>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63450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BC3A-6653-4FC3-6313-D14C6B5A3C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8E5ADA-F3E7-B948-DEC9-E522AFA409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2646A-B4E3-9653-274A-BB952A3E2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D7CC6A-AADE-5332-4A43-722808EAE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E1A010-7B91-E808-FCCC-CB529C70B4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A438C3-3CFA-BA7D-FA7C-D1383E77823C}"/>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8" name="Footer Placeholder 7">
            <a:extLst>
              <a:ext uri="{FF2B5EF4-FFF2-40B4-BE49-F238E27FC236}">
                <a16:creationId xmlns:a16="http://schemas.microsoft.com/office/drawing/2014/main" id="{5AA5FD16-71D4-C0B7-0A15-F692316EE0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9C98B4-A911-49AB-DA17-494A5609FA7F}"/>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4165506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EF5A-91D5-BF20-47C4-BE9C226755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363A23-595B-4A57-D094-DF3DAB749441}"/>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4" name="Footer Placeholder 3">
            <a:extLst>
              <a:ext uri="{FF2B5EF4-FFF2-40B4-BE49-F238E27FC236}">
                <a16:creationId xmlns:a16="http://schemas.microsoft.com/office/drawing/2014/main" id="{A59C89A2-A80A-C80B-8D20-5905D6977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944E1-E234-7221-1828-B13CFB6D0A33}"/>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1915018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C61E33-2693-5A6A-2C07-45BC8508BC75}"/>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3" name="Footer Placeholder 2">
            <a:extLst>
              <a:ext uri="{FF2B5EF4-FFF2-40B4-BE49-F238E27FC236}">
                <a16:creationId xmlns:a16="http://schemas.microsoft.com/office/drawing/2014/main" id="{B9506380-C802-89D6-C1CE-90860A558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85FFD1-2857-CB4C-04BD-19273347D854}"/>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313940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CCC1-E11F-5EF9-817A-426D7C75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6AAAD0-6DAF-F68B-8B00-4C2A0480B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79733-DE81-151A-AFFE-BB5EBE6A30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D6BD8-F560-C5E4-8451-63CF6495DBE7}"/>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6" name="Footer Placeholder 5">
            <a:extLst>
              <a:ext uri="{FF2B5EF4-FFF2-40B4-BE49-F238E27FC236}">
                <a16:creationId xmlns:a16="http://schemas.microsoft.com/office/drawing/2014/main" id="{A1E2A879-DDC6-472E-4EB6-BABD608BD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6B7B5-8C13-07B6-EB00-99FCE89E9C3E}"/>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2589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F6751-D246-86FA-4E8B-E92439A47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E71E0-3F5D-83E1-A163-2826AD6E0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1C077A-7C1E-4AFE-6FB3-1689501E1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06DC6F-F332-8CE5-0264-549F2D70A826}"/>
              </a:ext>
            </a:extLst>
          </p:cNvPr>
          <p:cNvSpPr>
            <a:spLocks noGrp="1"/>
          </p:cNvSpPr>
          <p:nvPr>
            <p:ph type="dt" sz="half" idx="10"/>
          </p:nvPr>
        </p:nvSpPr>
        <p:spPr/>
        <p:txBody>
          <a:bodyPr/>
          <a:lstStyle/>
          <a:p>
            <a:fld id="{7AED20EE-3691-47F5-BE3F-327B07613B11}" type="datetimeFigureOut">
              <a:rPr lang="en-US" smtClean="0"/>
              <a:t>12/11/2024</a:t>
            </a:fld>
            <a:endParaRPr lang="en-US"/>
          </a:p>
        </p:txBody>
      </p:sp>
      <p:sp>
        <p:nvSpPr>
          <p:cNvPr id="6" name="Footer Placeholder 5">
            <a:extLst>
              <a:ext uri="{FF2B5EF4-FFF2-40B4-BE49-F238E27FC236}">
                <a16:creationId xmlns:a16="http://schemas.microsoft.com/office/drawing/2014/main" id="{1A8EE07A-D2C7-E0F5-00AC-CD7B22412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314B5C-E99B-782C-2748-FEF39D9CACE1}"/>
              </a:ext>
            </a:extLst>
          </p:cNvPr>
          <p:cNvSpPr>
            <a:spLocks noGrp="1"/>
          </p:cNvSpPr>
          <p:nvPr>
            <p:ph type="sldNum" sz="quarter" idx="12"/>
          </p:nvPr>
        </p:nvSpPr>
        <p:spPr/>
        <p:txBody>
          <a:bodyPr/>
          <a:lstStyle/>
          <a:p>
            <a:fld id="{A38F95D3-F4D4-4078-98C7-E1997755B0A0}" type="slidenum">
              <a:rPr lang="en-US" smtClean="0"/>
              <a:t>‹#›</a:t>
            </a:fld>
            <a:endParaRPr lang="en-US"/>
          </a:p>
        </p:txBody>
      </p:sp>
    </p:spTree>
    <p:extLst>
      <p:ext uri="{BB962C8B-B14F-4D97-AF65-F5344CB8AC3E}">
        <p14:creationId xmlns:p14="http://schemas.microsoft.com/office/powerpoint/2010/main" val="252183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68AE14-CF59-C446-49D7-CA20910604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4CE455-6D83-11F0-589A-222CD830D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EF355A-34F2-7352-AEBB-2C584AA47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ED20EE-3691-47F5-BE3F-327B07613B11}" type="datetimeFigureOut">
              <a:rPr lang="en-US" smtClean="0"/>
              <a:t>12/11/2024</a:t>
            </a:fld>
            <a:endParaRPr lang="en-US"/>
          </a:p>
        </p:txBody>
      </p:sp>
      <p:sp>
        <p:nvSpPr>
          <p:cNvPr id="5" name="Footer Placeholder 4">
            <a:extLst>
              <a:ext uri="{FF2B5EF4-FFF2-40B4-BE49-F238E27FC236}">
                <a16:creationId xmlns:a16="http://schemas.microsoft.com/office/drawing/2014/main" id="{53B046FF-D2AF-4B3A-874E-00DE956F5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A6BFED-92BC-4804-358E-42ED076A63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8F95D3-F4D4-4078-98C7-E1997755B0A0}" type="slidenum">
              <a:rPr lang="en-US" smtClean="0"/>
              <a:t>‹#›</a:t>
            </a:fld>
            <a:endParaRPr lang="en-US"/>
          </a:p>
        </p:txBody>
      </p:sp>
    </p:spTree>
    <p:extLst>
      <p:ext uri="{BB962C8B-B14F-4D97-AF65-F5344CB8AC3E}">
        <p14:creationId xmlns:p14="http://schemas.microsoft.com/office/powerpoint/2010/main" val="263353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0C10B4-03F5-2424-6CFA-6C1FE2B483B3}"/>
              </a:ext>
            </a:extLst>
          </p:cNvPr>
          <p:cNvSpPr txBox="1"/>
          <p:nvPr/>
        </p:nvSpPr>
        <p:spPr>
          <a:xfrm>
            <a:off x="90791" y="136187"/>
            <a:ext cx="12101209" cy="4154984"/>
          </a:xfrm>
          <a:prstGeom prst="rect">
            <a:avLst/>
          </a:prstGeom>
          <a:noFill/>
        </p:spPr>
        <p:txBody>
          <a:bodyPr wrap="square" rtlCol="0">
            <a:spAutoFit/>
          </a:bodyPr>
          <a:lstStyle/>
          <a:p>
            <a:r>
              <a:rPr lang="en-US" sz="6600" b="1" u="sng" dirty="0">
                <a:latin typeface="Times New Roman" panose="02020603050405020304" pitchFamily="18" charset="0"/>
                <a:cs typeface="Times New Roman" panose="02020603050405020304" pitchFamily="18" charset="0"/>
              </a:rPr>
              <a:t>QUESTION:</a:t>
            </a:r>
            <a:endParaRPr lang="en-US" sz="6600" dirty="0">
              <a:latin typeface="Times New Roman" panose="02020603050405020304" pitchFamily="18" charset="0"/>
              <a:cs typeface="Times New Roman" panose="02020603050405020304" pitchFamily="18" charset="0"/>
            </a:endParaRPr>
          </a:p>
          <a:p>
            <a:endParaRPr lang="en-US" sz="6600" dirty="0">
              <a:latin typeface="Times New Roman" panose="02020603050405020304" pitchFamily="18" charset="0"/>
              <a:cs typeface="Times New Roman" panose="02020603050405020304" pitchFamily="18" charset="0"/>
            </a:endParaRPr>
          </a:p>
          <a:p>
            <a:r>
              <a:rPr lang="en-US" sz="6600" dirty="0">
                <a:latin typeface="Times New Roman" panose="02020603050405020304" pitchFamily="18" charset="0"/>
                <a:cs typeface="Times New Roman" panose="02020603050405020304" pitchFamily="18" charset="0"/>
              </a:rPr>
              <a:t>Why don’t we have good public transportation in Nashville?</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699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B64FF7-D11C-9BEE-B4D5-29C90BC2388B}"/>
              </a:ext>
            </a:extLst>
          </p:cNvPr>
          <p:cNvPicPr>
            <a:picLocks noChangeAspect="1"/>
          </p:cNvPicPr>
          <p:nvPr/>
        </p:nvPicPr>
        <p:blipFill>
          <a:blip r:embed="rId2"/>
          <a:stretch>
            <a:fillRect/>
          </a:stretch>
        </p:blipFill>
        <p:spPr>
          <a:xfrm>
            <a:off x="184616" y="240489"/>
            <a:ext cx="9916783" cy="4675388"/>
          </a:xfrm>
          <a:prstGeom prst="rect">
            <a:avLst/>
          </a:prstGeom>
        </p:spPr>
      </p:pic>
      <p:sp>
        <p:nvSpPr>
          <p:cNvPr id="4" name="TextBox 3">
            <a:extLst>
              <a:ext uri="{FF2B5EF4-FFF2-40B4-BE49-F238E27FC236}">
                <a16:creationId xmlns:a16="http://schemas.microsoft.com/office/drawing/2014/main" id="{7B9FA1D6-5892-A81D-AA32-81DC387EE5B8}"/>
              </a:ext>
            </a:extLst>
          </p:cNvPr>
          <p:cNvSpPr txBox="1"/>
          <p:nvPr/>
        </p:nvSpPr>
        <p:spPr>
          <a:xfrm>
            <a:off x="184616" y="5006502"/>
            <a:ext cx="98478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Density is also very useful to measure effectiveness.</a:t>
            </a:r>
          </a:p>
          <a:p>
            <a:pPr marL="285750" indent="-285750">
              <a:buFont typeface="Arial" panose="020B0604020202020204" pitchFamily="34" charset="0"/>
              <a:buChar char="•"/>
            </a:pPr>
            <a:r>
              <a:rPr lang="en-US" dirty="0"/>
              <a:t>This shows how the lack of density in the Nashville area is what causes it to perform poorly/makes me feel that the public transportation system in Nashville is bad.</a:t>
            </a:r>
          </a:p>
          <a:p>
            <a:pPr marL="285750" indent="-285750">
              <a:buFont typeface="Arial" panose="020B0604020202020204" pitchFamily="34" charset="0"/>
              <a:buChar char="•"/>
            </a:pPr>
            <a:r>
              <a:rPr lang="en-US" dirty="0"/>
              <a:t>This shows the importance of density in helping a UZA perform well.</a:t>
            </a:r>
          </a:p>
        </p:txBody>
      </p:sp>
    </p:spTree>
    <p:extLst>
      <p:ext uri="{BB962C8B-B14F-4D97-AF65-F5344CB8AC3E}">
        <p14:creationId xmlns:p14="http://schemas.microsoft.com/office/powerpoint/2010/main" val="406667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80945-888B-7F00-51FD-1342303EEE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606B58-C2F6-C9C9-DF8F-4EC969A3D4AB}"/>
              </a:ext>
            </a:extLst>
          </p:cNvPr>
          <p:cNvSpPr txBox="1"/>
          <p:nvPr/>
        </p:nvSpPr>
        <p:spPr>
          <a:xfrm>
            <a:off x="90791" y="136187"/>
            <a:ext cx="12101209" cy="5693866"/>
          </a:xfrm>
          <a:prstGeom prst="rect">
            <a:avLst/>
          </a:prstGeom>
          <a:noFill/>
        </p:spPr>
        <p:txBody>
          <a:bodyPr wrap="square" rtlCol="0">
            <a:spAutoFit/>
          </a:bodyPr>
          <a:lstStyle/>
          <a:p>
            <a:r>
              <a:rPr lang="en-US" sz="6600" b="1" u="sng" dirty="0">
                <a:latin typeface="Times New Roman" panose="02020603050405020304" pitchFamily="18" charset="0"/>
                <a:cs typeface="Times New Roman" panose="02020603050405020304" pitchFamily="18" charset="0"/>
              </a:rPr>
              <a:t>CONCLUSION:</a:t>
            </a:r>
            <a:endParaRPr lang="en-US" sz="6600" dirty="0">
              <a:latin typeface="Times New Roman" panose="02020603050405020304" pitchFamily="18" charset="0"/>
              <a:cs typeface="Times New Roman" panose="02020603050405020304" pitchFamily="18" charset="0"/>
            </a:endParaRPr>
          </a:p>
          <a:p>
            <a:endParaRPr lang="en-US" sz="66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It is not accurate to say that Nashville does not have good public transportation.  They are performing surprisingly well with what they have.  The issue is that there is no public transportation available for those living in the cities bordering Nashville.  This is what is causing the terrible traffic during rush hour.  We need public transportation to take people to and from those towns to prevent people from having to drive 1 to 1.5 hours each way just to work</a:t>
            </a:r>
            <a:r>
              <a:rPr lang="en-US" sz="4000" dirty="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51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42B83-D3AD-6284-5DF7-88F7533B3498}"/>
              </a:ext>
            </a:extLst>
          </p:cNvPr>
          <p:cNvSpPr txBox="1"/>
          <p:nvPr/>
        </p:nvSpPr>
        <p:spPr>
          <a:xfrm>
            <a:off x="291830" y="330740"/>
            <a:ext cx="10389140" cy="3108543"/>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Where does Nashville place in the cost per trip/mile for population and density compared to ALL of the UZA’s in the US?</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Is there a way to show how well/not well they’re using the total expenses?</a:t>
            </a:r>
          </a:p>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What is the best way to bring in age group and college degree data within the population to see why this is the case?</a:t>
            </a:r>
          </a:p>
        </p:txBody>
      </p:sp>
    </p:spTree>
    <p:extLst>
      <p:ext uri="{BB962C8B-B14F-4D97-AF65-F5344CB8AC3E}">
        <p14:creationId xmlns:p14="http://schemas.microsoft.com/office/powerpoint/2010/main" val="2906550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53B3F7-852E-7774-3B16-F032C579D650}"/>
              </a:ext>
            </a:extLst>
          </p:cNvPr>
          <p:cNvPicPr>
            <a:picLocks noChangeAspect="1"/>
          </p:cNvPicPr>
          <p:nvPr/>
        </p:nvPicPr>
        <p:blipFill>
          <a:blip r:embed="rId2"/>
          <a:stretch>
            <a:fillRect/>
          </a:stretch>
        </p:blipFill>
        <p:spPr>
          <a:xfrm>
            <a:off x="104579" y="2243847"/>
            <a:ext cx="11805211" cy="4155124"/>
          </a:xfrm>
          <a:prstGeom prst="rect">
            <a:avLst/>
          </a:prstGeom>
        </p:spPr>
      </p:pic>
      <p:sp>
        <p:nvSpPr>
          <p:cNvPr id="4" name="TextBox 3">
            <a:extLst>
              <a:ext uri="{FF2B5EF4-FFF2-40B4-BE49-F238E27FC236}">
                <a16:creationId xmlns:a16="http://schemas.microsoft.com/office/drawing/2014/main" id="{3F818AA5-2B99-54C4-4A52-108C5A49C206}"/>
              </a:ext>
            </a:extLst>
          </p:cNvPr>
          <p:cNvSpPr txBox="1"/>
          <p:nvPr/>
        </p:nvSpPr>
        <p:spPr>
          <a:xfrm>
            <a:off x="104579" y="317771"/>
            <a:ext cx="10110281"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UZA’s by states I’ve visited and TN.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UZA’s are urban zone areas with population greater than 50,000.  This helps me to compare apples to apples.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 that I have are the topics shown below.  This helps to calculate how effectively each UZA’s agencies are using their money.</a:t>
            </a:r>
          </a:p>
        </p:txBody>
      </p:sp>
    </p:spTree>
    <p:extLst>
      <p:ext uri="{BB962C8B-B14F-4D97-AF65-F5344CB8AC3E}">
        <p14:creationId xmlns:p14="http://schemas.microsoft.com/office/powerpoint/2010/main" val="199057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3D1C48-8627-01CC-DF7B-44B4E08F13F7}"/>
              </a:ext>
            </a:extLst>
          </p:cNvPr>
          <p:cNvPicPr>
            <a:picLocks noChangeAspect="1"/>
          </p:cNvPicPr>
          <p:nvPr/>
        </p:nvPicPr>
        <p:blipFill>
          <a:blip r:embed="rId2"/>
          <a:stretch>
            <a:fillRect/>
          </a:stretch>
        </p:blipFill>
        <p:spPr>
          <a:xfrm>
            <a:off x="565065" y="1149395"/>
            <a:ext cx="10744962" cy="2857812"/>
          </a:xfrm>
          <a:prstGeom prst="rect">
            <a:avLst/>
          </a:prstGeom>
        </p:spPr>
      </p:pic>
      <p:pic>
        <p:nvPicPr>
          <p:cNvPr id="7" name="Picture 6">
            <a:extLst>
              <a:ext uri="{FF2B5EF4-FFF2-40B4-BE49-F238E27FC236}">
                <a16:creationId xmlns:a16="http://schemas.microsoft.com/office/drawing/2014/main" id="{06C0D63E-BBEF-D537-38AE-7A6597543EBA}"/>
              </a:ext>
            </a:extLst>
          </p:cNvPr>
          <p:cNvPicPr>
            <a:picLocks noChangeAspect="1"/>
          </p:cNvPicPr>
          <p:nvPr/>
        </p:nvPicPr>
        <p:blipFill>
          <a:blip r:embed="rId3"/>
          <a:stretch>
            <a:fillRect/>
          </a:stretch>
        </p:blipFill>
        <p:spPr>
          <a:xfrm>
            <a:off x="565065" y="4148966"/>
            <a:ext cx="10744962" cy="2342310"/>
          </a:xfrm>
          <a:prstGeom prst="rect">
            <a:avLst/>
          </a:prstGeom>
        </p:spPr>
      </p:pic>
      <p:sp>
        <p:nvSpPr>
          <p:cNvPr id="8" name="TextBox 7">
            <a:extLst>
              <a:ext uri="{FF2B5EF4-FFF2-40B4-BE49-F238E27FC236}">
                <a16:creationId xmlns:a16="http://schemas.microsoft.com/office/drawing/2014/main" id="{0182EA53-B198-45DC-A616-6758264CB13A}"/>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of these graphs are sorted by Cost Per Trip.</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1398879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17F4E2-777D-E755-A7AC-08E2028DFB70}"/>
              </a:ext>
            </a:extLst>
          </p:cNvPr>
          <p:cNvPicPr>
            <a:picLocks noChangeAspect="1"/>
          </p:cNvPicPr>
          <p:nvPr/>
        </p:nvPicPr>
        <p:blipFill>
          <a:blip r:embed="rId2"/>
          <a:stretch>
            <a:fillRect/>
          </a:stretch>
        </p:blipFill>
        <p:spPr>
          <a:xfrm>
            <a:off x="337226" y="1198248"/>
            <a:ext cx="11392198" cy="3761113"/>
          </a:xfrm>
          <a:prstGeom prst="rect">
            <a:avLst/>
          </a:prstGeom>
        </p:spPr>
      </p:pic>
      <p:sp>
        <p:nvSpPr>
          <p:cNvPr id="4" name="TextBox 3">
            <a:extLst>
              <a:ext uri="{FF2B5EF4-FFF2-40B4-BE49-F238E27FC236}">
                <a16:creationId xmlns:a16="http://schemas.microsoft.com/office/drawing/2014/main" id="{315A359F-4208-02A0-27DF-F404F893E775}"/>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234283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888C3A-0940-D796-34A3-064ACD794D73}"/>
              </a:ext>
            </a:extLst>
          </p:cNvPr>
          <p:cNvPicPr>
            <a:picLocks noChangeAspect="1"/>
          </p:cNvPicPr>
          <p:nvPr/>
        </p:nvPicPr>
        <p:blipFill>
          <a:blip r:embed="rId2"/>
          <a:stretch>
            <a:fillRect/>
          </a:stretch>
        </p:blipFill>
        <p:spPr>
          <a:xfrm>
            <a:off x="458613" y="1094632"/>
            <a:ext cx="10639233" cy="5555845"/>
          </a:xfrm>
          <a:prstGeom prst="rect">
            <a:avLst/>
          </a:prstGeom>
        </p:spPr>
      </p:pic>
      <p:sp>
        <p:nvSpPr>
          <p:cNvPr id="7" name="TextBox 6">
            <a:extLst>
              <a:ext uri="{FF2B5EF4-FFF2-40B4-BE49-F238E27FC236}">
                <a16:creationId xmlns:a16="http://schemas.microsoft.com/office/drawing/2014/main" id="{A1F76AD6-01B9-5F6D-5772-F58807BA0339}"/>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348057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DB05B5-799F-E3AE-6ADE-4081DE2DF9ED}"/>
              </a:ext>
            </a:extLst>
          </p:cNvPr>
          <p:cNvPicPr>
            <a:picLocks noChangeAspect="1"/>
          </p:cNvPicPr>
          <p:nvPr/>
        </p:nvPicPr>
        <p:blipFill>
          <a:blip r:embed="rId2"/>
          <a:stretch>
            <a:fillRect/>
          </a:stretch>
        </p:blipFill>
        <p:spPr>
          <a:xfrm>
            <a:off x="458869" y="1148555"/>
            <a:ext cx="10927363" cy="5252244"/>
          </a:xfrm>
          <a:prstGeom prst="rect">
            <a:avLst/>
          </a:prstGeom>
        </p:spPr>
      </p:pic>
      <p:sp>
        <p:nvSpPr>
          <p:cNvPr id="2" name="TextBox 1">
            <a:extLst>
              <a:ext uri="{FF2B5EF4-FFF2-40B4-BE49-F238E27FC236}">
                <a16:creationId xmlns:a16="http://schemas.microsoft.com/office/drawing/2014/main" id="{F4E36904-9A05-71B8-E82F-40BFE151E1C6}"/>
              </a:ext>
            </a:extLst>
          </p:cNvPr>
          <p:cNvSpPr txBox="1"/>
          <p:nvPr/>
        </p:nvSpPr>
        <p:spPr>
          <a:xfrm>
            <a:off x="337226" y="84306"/>
            <a:ext cx="10882008"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Here are the UZA’s that I’ve personally used by each state and where they rank within their respective states.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also want to provide insight on how complex the issue is and how much data is associated with this analysis.</a:t>
            </a:r>
          </a:p>
        </p:txBody>
      </p:sp>
    </p:spTree>
    <p:extLst>
      <p:ext uri="{BB962C8B-B14F-4D97-AF65-F5344CB8AC3E}">
        <p14:creationId xmlns:p14="http://schemas.microsoft.com/office/powerpoint/2010/main" val="402085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C2FA85-09F9-8150-6E48-18359EBB4CDE}"/>
              </a:ext>
            </a:extLst>
          </p:cNvPr>
          <p:cNvPicPr>
            <a:picLocks noChangeAspect="1"/>
          </p:cNvPicPr>
          <p:nvPr/>
        </p:nvPicPr>
        <p:blipFill>
          <a:blip r:embed="rId2"/>
          <a:stretch>
            <a:fillRect/>
          </a:stretch>
        </p:blipFill>
        <p:spPr>
          <a:xfrm>
            <a:off x="170817" y="173593"/>
            <a:ext cx="5698204" cy="6522729"/>
          </a:xfrm>
          <a:prstGeom prst="rect">
            <a:avLst/>
          </a:prstGeom>
        </p:spPr>
      </p:pic>
      <p:sp>
        <p:nvSpPr>
          <p:cNvPr id="4" name="TextBox 3">
            <a:extLst>
              <a:ext uri="{FF2B5EF4-FFF2-40B4-BE49-F238E27FC236}">
                <a16:creationId xmlns:a16="http://schemas.microsoft.com/office/drawing/2014/main" id="{B4DDB2F8-96A1-3243-8B67-5693F81AC305}"/>
              </a:ext>
            </a:extLst>
          </p:cNvPr>
          <p:cNvSpPr txBox="1"/>
          <p:nvPr/>
        </p:nvSpPr>
        <p:spPr>
          <a:xfrm>
            <a:off x="6316494" y="350196"/>
            <a:ext cx="547342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charts shows how Nashville and Murfreesboro compare in metrics VS the other UZA’s.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Surprisingly, the Nashville UZA’s perform well when measured by cost per trip or per mile.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we need to see how these numbers compare when the amount of people they serve is factored in.</a:t>
            </a:r>
          </a:p>
        </p:txBody>
      </p:sp>
    </p:spTree>
    <p:extLst>
      <p:ext uri="{BB962C8B-B14F-4D97-AF65-F5344CB8AC3E}">
        <p14:creationId xmlns:p14="http://schemas.microsoft.com/office/powerpoint/2010/main" val="276893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2CF509-6C68-89BE-8A6A-9DF3F85D7D10}"/>
              </a:ext>
            </a:extLst>
          </p:cNvPr>
          <p:cNvPicPr>
            <a:picLocks noChangeAspect="1"/>
          </p:cNvPicPr>
          <p:nvPr/>
        </p:nvPicPr>
        <p:blipFill>
          <a:blip r:embed="rId2"/>
          <a:stretch>
            <a:fillRect/>
          </a:stretch>
        </p:blipFill>
        <p:spPr>
          <a:xfrm>
            <a:off x="88800" y="56728"/>
            <a:ext cx="8913306" cy="1759102"/>
          </a:xfrm>
          <a:prstGeom prst="rect">
            <a:avLst/>
          </a:prstGeom>
        </p:spPr>
      </p:pic>
      <p:sp>
        <p:nvSpPr>
          <p:cNvPr id="6" name="TextBox 5">
            <a:extLst>
              <a:ext uri="{FF2B5EF4-FFF2-40B4-BE49-F238E27FC236}">
                <a16:creationId xmlns:a16="http://schemas.microsoft.com/office/drawing/2014/main" id="{43CD93DA-59C3-A5D9-DB12-076B101D1407}"/>
              </a:ext>
            </a:extLst>
          </p:cNvPr>
          <p:cNvSpPr txBox="1"/>
          <p:nvPr/>
        </p:nvSpPr>
        <p:spPr>
          <a:xfrm>
            <a:off x="207523" y="2140085"/>
            <a:ext cx="1049938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This shows the interesting differences between the 3 categories.  </a:t>
            </a:r>
          </a:p>
          <a:p>
            <a:endParaRPr lang="en-US" dirty="0"/>
          </a:p>
          <a:p>
            <a:r>
              <a:rPr lang="en-US" b="1" u="sng" dirty="0"/>
              <a:t> Conclusion:</a:t>
            </a:r>
          </a:p>
          <a:p>
            <a:r>
              <a:rPr lang="en-US" dirty="0"/>
              <a:t>The square miles and density measurements help us to accurately compare each UZA’s performances against each other even though the population and expenses used are so different.</a:t>
            </a:r>
          </a:p>
        </p:txBody>
      </p:sp>
    </p:spTree>
    <p:extLst>
      <p:ext uri="{BB962C8B-B14F-4D97-AF65-F5344CB8AC3E}">
        <p14:creationId xmlns:p14="http://schemas.microsoft.com/office/powerpoint/2010/main" val="133628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7ECB88-D996-A66D-2CA4-2F20BAEA14EB}"/>
              </a:ext>
            </a:extLst>
          </p:cNvPr>
          <p:cNvPicPr>
            <a:picLocks noChangeAspect="1"/>
          </p:cNvPicPr>
          <p:nvPr/>
        </p:nvPicPr>
        <p:blipFill>
          <a:blip r:embed="rId2"/>
          <a:stretch>
            <a:fillRect/>
          </a:stretch>
        </p:blipFill>
        <p:spPr>
          <a:xfrm>
            <a:off x="167422" y="174086"/>
            <a:ext cx="9096085" cy="4313608"/>
          </a:xfrm>
          <a:prstGeom prst="rect">
            <a:avLst/>
          </a:prstGeom>
        </p:spPr>
      </p:pic>
      <p:sp>
        <p:nvSpPr>
          <p:cNvPr id="2" name="TextBox 1">
            <a:extLst>
              <a:ext uri="{FF2B5EF4-FFF2-40B4-BE49-F238E27FC236}">
                <a16:creationId xmlns:a16="http://schemas.microsoft.com/office/drawing/2014/main" id="{097056D7-4914-A3D0-D13E-C921B352F0EE}"/>
              </a:ext>
            </a:extLst>
          </p:cNvPr>
          <p:cNvSpPr txBox="1"/>
          <p:nvPr/>
        </p:nvSpPr>
        <p:spPr>
          <a:xfrm>
            <a:off x="239949" y="4662791"/>
            <a:ext cx="10726366"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population information helps us to see how effectively each UZA is serving the population of the area.</a:t>
            </a:r>
          </a:p>
          <a:p>
            <a:pPr marL="285750" indent="-285750">
              <a:buFont typeface="Arial" panose="020B0604020202020204" pitchFamily="34" charset="0"/>
              <a:buChar char="•"/>
            </a:pPr>
            <a:endParaRPr lang="en-US" dirty="0"/>
          </a:p>
          <a:p>
            <a:r>
              <a:rPr lang="en-US" b="1" u="sng" dirty="0"/>
              <a:t>Conclusion:</a:t>
            </a:r>
          </a:p>
          <a:p>
            <a:pPr marL="285750" indent="-285750">
              <a:buFont typeface="Arial" panose="020B0604020202020204" pitchFamily="34" charset="0"/>
              <a:buChar char="•"/>
            </a:pPr>
            <a:r>
              <a:rPr lang="en-US" dirty="0"/>
              <a:t>Very surprisingly Nashville is the top performer only behind NYC in miles and trips per capita.  I would have never guessed that Nashville performed so much better than the other cities.  They are doing better with what they have than the larger UZA’s.</a:t>
            </a:r>
          </a:p>
        </p:txBody>
      </p:sp>
    </p:spTree>
    <p:extLst>
      <p:ext uri="{BB962C8B-B14F-4D97-AF65-F5344CB8AC3E}">
        <p14:creationId xmlns:p14="http://schemas.microsoft.com/office/powerpoint/2010/main" val="1256210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467</TotalTime>
  <Words>615</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Cho</dc:creator>
  <cp:lastModifiedBy>K Cho</cp:lastModifiedBy>
  <cp:revision>21</cp:revision>
  <dcterms:created xsi:type="dcterms:W3CDTF">2024-12-10T20:25:28Z</dcterms:created>
  <dcterms:modified xsi:type="dcterms:W3CDTF">2024-12-11T21:59:40Z</dcterms:modified>
</cp:coreProperties>
</file>