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3B5526"/>
    <a:srgbClr val="F9F9F9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60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6FA2-20AF-877B-BE8B-FBDC3209F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FE6A1-D5AD-7E34-DBAD-4D82C8026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F64BA-FFAA-F970-2D30-756A74B6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390-CF33-4EE6-9570-6C65B956D90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0722-3942-3AB5-515E-5B98DFD5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7E8A-8A8B-B285-D3DE-B3AA50E3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086-6FD6-74FE-6DBE-F30D9A58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70EB8-E63D-251A-8318-CCA793F11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9D18-4DCC-1D8E-75B5-1C558764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390-CF33-4EE6-9570-6C65B956D90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D5FC-D620-5774-197A-071183E1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B490E-FE2D-6247-2CD3-F61D9455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D4B0F-7C02-1151-A5E3-1561E3A96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3E9BF-75D8-267A-3EFC-7B9988E65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F40AE-31F1-99C8-A233-0A7576BB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390-CF33-4EE6-9570-6C65B956D90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E0A2A-7528-A501-D46B-1304BE00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869DF-52EB-B41C-D8AA-6F7A733F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30F3-A3C4-FC80-D20F-79AF9316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7B79-3F42-0067-D046-873D4A61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EBD19-5AE6-969B-C479-43C0FE97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390-CF33-4EE6-9570-6C65B956D90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C62A3-DF8F-DE22-25EB-F9EFD6C1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AA3-D825-7D92-1F4F-951F26A7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9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92B0-73C9-428E-9979-EEA4CCFD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1AF1E-30B4-8719-6446-91EAE8385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F47DF-DB56-DC71-D3E3-83278588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390-CF33-4EE6-9570-6C65B956D90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38D9-3670-E0A2-5D6F-790FFC1F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8FAA0-E1A1-48A9-8311-E178C6A7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21F4-951D-6CB7-48A3-DD95D42E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75E2-3195-6AD3-7490-D5FA0C3B3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D1B4E-033B-A7C9-AA46-394A1E330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351BC-E425-640F-52B2-700D9785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390-CF33-4EE6-9570-6C65B956D90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73242-4359-BD87-E43F-CEABAA40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0C328-EFBC-5448-D60B-65E4FF6D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2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3DF5-2711-1745-2FE3-9332EE6B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0546A-4D08-EAFF-B7BA-345FFF8D3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629DC-B74E-AEBD-4987-3C82ABC18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BE61B-6355-C964-A6C6-DE75F3D1D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D0F35-EA94-1358-1475-0378CA4CA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EA2C7-CDD7-5F71-9797-1C840680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390-CF33-4EE6-9570-6C65B956D90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40520-F9F2-945E-EA01-298A0779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85ACD-7941-DA6A-D3C6-FB40FCD9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8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DEF2-F4CD-F57D-3514-5460477E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765D1-5490-4833-CA87-A26A84D4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390-CF33-4EE6-9570-6C65B956D90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7FBD7-AD6E-6701-0E2F-25741CE7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E1DFE-E4D0-A205-8B87-AF775B1A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4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DA551-9F5C-D0BA-81A8-7C605601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390-CF33-4EE6-9570-6C65B956D90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5509C-584C-CDD4-55FA-D0F537D0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072EC-119A-E4CF-89E3-4C32C0D4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4F23-87F2-57B5-6BED-56C79F7D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0764-EB7B-AA30-F2B0-3E6C0E90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8CECA-42BD-DDA3-786C-5B732888B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7D85B-29C3-D291-695A-22C249B9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390-CF33-4EE6-9570-6C65B956D90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AE3CA-9580-28DD-71B6-4E374260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94C9B-663C-A05A-95D9-F420BFA5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7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A1D9-EF7D-93E3-4559-8A62A70B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630F8-2EBF-6BED-38C4-9AC796DBA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A5E66-BBC6-10BB-2376-4CB30B8D1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2E3D5-CA75-7654-5ED5-26441D27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390-CF33-4EE6-9570-6C65B956D90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102D8-6CFB-C2E8-DE19-9E35B57C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229EC-9B7D-78BC-00A2-5C3A8651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5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2376A-8A50-CC1C-3748-A19A1908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87479-043A-D5F2-BA18-6C6C5306D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712E3-AADA-9FAE-EC1A-BE5843C3E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1AE390-CF33-4EE6-9570-6C65B956D90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CFF7F-0CB0-DB9C-C092-66EB9A310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4C02E-9ADD-6CC7-A216-8A6B37929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D068A9-2207-A9F9-8D49-B940A1429F1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"/>
            <a:ext cx="12192000" cy="685466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95346E4-9DB7-6F27-4B14-C58A4FDC8B7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5321"/>
            <a:ext cx="12192000" cy="584453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5F5F5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B0843-B01E-CCE2-6E03-916F65EC8682}"/>
              </a:ext>
            </a:extLst>
          </p:cNvPr>
          <p:cNvSpPr txBox="1"/>
          <p:nvPr/>
        </p:nvSpPr>
        <p:spPr>
          <a:xfrm>
            <a:off x="4327529" y="2022702"/>
            <a:ext cx="201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Type an equation: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9B2BA9-B9FD-BD3A-B017-509BDEE0C287}"/>
              </a:ext>
            </a:extLst>
          </p:cNvPr>
          <p:cNvSpPr txBox="1"/>
          <p:nvPr/>
        </p:nvSpPr>
        <p:spPr>
          <a:xfrm>
            <a:off x="2299333" y="1182969"/>
            <a:ext cx="759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eorgia" panose="02040502050405020303" pitchFamily="18" charset="0"/>
                <a:cs typeface="Times New Roman" panose="02020603050405020304" pitchFamily="18" charset="0"/>
              </a:rPr>
              <a:t>Algebraic Solver</a:t>
            </a:r>
          </a:p>
        </p:txBody>
      </p:sp>
      <p:pic>
        <p:nvPicPr>
          <p:cNvPr id="23" name="Picture 22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6B36A717-8111-0FD6-93ED-EBB16C237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1" y="82756"/>
            <a:ext cx="163826" cy="163826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B94C1C-0DB5-7F9F-88CB-8F5585C4DC1C}"/>
              </a:ext>
            </a:extLst>
          </p:cNvPr>
          <p:cNvSpPr/>
          <p:nvPr/>
        </p:nvSpPr>
        <p:spPr>
          <a:xfrm>
            <a:off x="5215731" y="3356324"/>
            <a:ext cx="1760537" cy="243939"/>
          </a:xfrm>
          <a:prstGeom prst="roundRect">
            <a:avLst/>
          </a:prstGeom>
          <a:gradFill>
            <a:gsLst>
              <a:gs pos="0">
                <a:schemeClr val="bg1"/>
              </a:gs>
              <a:gs pos="45000">
                <a:schemeClr val="bg1"/>
              </a:gs>
              <a:gs pos="100000">
                <a:schemeClr val="bg2"/>
              </a:gs>
            </a:gsLst>
            <a:lin ang="5400000" scaled="1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Solve Equation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7CEAB83-D7A0-40B4-3735-62AEF22D25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8" t="13440" r="1534" b="6355"/>
          <a:stretch/>
        </p:blipFill>
        <p:spPr>
          <a:xfrm>
            <a:off x="4329156" y="2419729"/>
            <a:ext cx="3511384" cy="484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81485F-160F-0E04-C4FC-0B3E4B83675E}"/>
              </a:ext>
            </a:extLst>
          </p:cNvPr>
          <p:cNvSpPr/>
          <p:nvPr/>
        </p:nvSpPr>
        <p:spPr>
          <a:xfrm>
            <a:off x="4186635" y="776485"/>
            <a:ext cx="2372864" cy="311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Derivative/Integral Calculator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5E7BD-36B5-CFA3-9EF0-C9ACA0933B8E}"/>
              </a:ext>
            </a:extLst>
          </p:cNvPr>
          <p:cNvSpPr/>
          <p:nvPr/>
        </p:nvSpPr>
        <p:spPr>
          <a:xfrm>
            <a:off x="2355175" y="771473"/>
            <a:ext cx="1831460" cy="3114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Algebraic Solver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28D3C7-0BC8-9D50-B56C-49018F037A1C}"/>
              </a:ext>
            </a:extLst>
          </p:cNvPr>
          <p:cNvSpPr/>
          <p:nvPr/>
        </p:nvSpPr>
        <p:spPr>
          <a:xfrm>
            <a:off x="9710392" y="782485"/>
            <a:ext cx="1010129" cy="311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More ▼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75E512-152C-607C-C54E-E0187AA86265}"/>
              </a:ext>
            </a:extLst>
          </p:cNvPr>
          <p:cNvSpPr/>
          <p:nvPr/>
        </p:nvSpPr>
        <p:spPr>
          <a:xfrm>
            <a:off x="1460326" y="771472"/>
            <a:ext cx="894849" cy="311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Home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A98D38-B580-1608-D364-FC61A00113B5}"/>
              </a:ext>
            </a:extLst>
          </p:cNvPr>
          <p:cNvSpPr/>
          <p:nvPr/>
        </p:nvSpPr>
        <p:spPr>
          <a:xfrm>
            <a:off x="6567051" y="775560"/>
            <a:ext cx="1863184" cy="311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Evaluator (With Units)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690DEA-4053-739A-6295-712E0DD0B23B}"/>
              </a:ext>
            </a:extLst>
          </p:cNvPr>
          <p:cNvSpPr/>
          <p:nvPr/>
        </p:nvSpPr>
        <p:spPr>
          <a:xfrm>
            <a:off x="8430235" y="775026"/>
            <a:ext cx="1291309" cy="311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Code Generator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14871C-765C-3BDF-0374-3768494806EE}"/>
              </a:ext>
            </a:extLst>
          </p:cNvPr>
          <p:cNvSpPr txBox="1"/>
          <p:nvPr/>
        </p:nvSpPr>
        <p:spPr>
          <a:xfrm>
            <a:off x="5234910" y="4144962"/>
            <a:ext cx="183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Solution(s)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369A5F3-E83C-37B2-C1FD-C4E17738DDF3}"/>
              </a:ext>
            </a:extLst>
          </p:cNvPr>
          <p:cNvSpPr/>
          <p:nvPr/>
        </p:nvSpPr>
        <p:spPr>
          <a:xfrm>
            <a:off x="4186635" y="5064106"/>
            <a:ext cx="1760537" cy="243939"/>
          </a:xfrm>
          <a:prstGeom prst="roundRect">
            <a:avLst/>
          </a:prstGeom>
          <a:gradFill>
            <a:gsLst>
              <a:gs pos="0">
                <a:schemeClr val="bg1"/>
              </a:gs>
              <a:gs pos="45000">
                <a:schemeClr val="bg1"/>
              </a:gs>
              <a:gs pos="100000">
                <a:schemeClr val="bg2"/>
              </a:gs>
            </a:gsLst>
            <a:lin ang="5400000" scaled="1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Evaluate Solution ↩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52B215E-3BB3-6D6E-1D28-B4B5EA2ACDE0}"/>
              </a:ext>
            </a:extLst>
          </p:cNvPr>
          <p:cNvSpPr/>
          <p:nvPr/>
        </p:nvSpPr>
        <p:spPr>
          <a:xfrm>
            <a:off x="6159515" y="5064106"/>
            <a:ext cx="1760537" cy="243939"/>
          </a:xfrm>
          <a:prstGeom prst="roundRect">
            <a:avLst/>
          </a:prstGeom>
          <a:gradFill>
            <a:gsLst>
              <a:gs pos="0">
                <a:schemeClr val="bg1"/>
              </a:gs>
              <a:gs pos="45000">
                <a:schemeClr val="bg1"/>
              </a:gs>
              <a:gs pos="100000">
                <a:schemeClr val="bg2"/>
              </a:gs>
            </a:gsLst>
            <a:lin ang="5400000" scaled="1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Generate Code ↩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3AE94AA-21F9-0292-AD14-AE8ED00ADF1C}"/>
              </a:ext>
            </a:extLst>
          </p:cNvPr>
          <p:cNvSpPr/>
          <p:nvPr/>
        </p:nvSpPr>
        <p:spPr>
          <a:xfrm>
            <a:off x="6829632" y="2054762"/>
            <a:ext cx="972487" cy="243939"/>
          </a:xfrm>
          <a:prstGeom prst="roundRect">
            <a:avLst/>
          </a:prstGeom>
          <a:gradFill>
            <a:gsLst>
              <a:gs pos="0">
                <a:schemeClr val="bg1"/>
              </a:gs>
              <a:gs pos="45000">
                <a:schemeClr val="bg1"/>
              </a:gs>
              <a:gs pos="100000">
                <a:schemeClr val="bg2"/>
              </a:gs>
            </a:gsLst>
            <a:lin ang="5400000" scaled="1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Example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57996EA-A95B-AD14-8003-4D3FC776B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8340" y="655321"/>
            <a:ext cx="981212" cy="9050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21E5785-5669-D54B-6BBD-D5D4CC2E8378}"/>
              </a:ext>
            </a:extLst>
          </p:cNvPr>
          <p:cNvSpPr txBox="1"/>
          <p:nvPr/>
        </p:nvSpPr>
        <p:spPr>
          <a:xfrm>
            <a:off x="5048134" y="4659302"/>
            <a:ext cx="2095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Click “Solve Equation.”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AC8EC1-F78F-5974-4771-4AE7E7FCF5B3}"/>
              </a:ext>
            </a:extLst>
          </p:cNvPr>
          <p:cNvSpPr txBox="1"/>
          <p:nvPr/>
        </p:nvSpPr>
        <p:spPr>
          <a:xfrm>
            <a:off x="1449174" y="6100898"/>
            <a:ext cx="927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Copyright © 2025 </a:t>
            </a:r>
            <a:r>
              <a:rPr lang="en-US" sz="1200" u="sng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Kieran Choi-Slattery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. Largely made possible by </a:t>
            </a:r>
            <a:r>
              <a:rPr lang="en-US" sz="1200" u="sng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SymPy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 and </a:t>
            </a:r>
            <a:r>
              <a:rPr lang="en-US" sz="1200" u="sng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MathQuill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, among others.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F8BB0B-6EFD-2971-6539-A9E0E5948CC7}"/>
              </a:ext>
            </a:extLst>
          </p:cNvPr>
          <p:cNvSpPr txBox="1"/>
          <p:nvPr/>
        </p:nvSpPr>
        <p:spPr>
          <a:xfrm>
            <a:off x="5144659" y="1734027"/>
            <a:ext cx="1710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Powered by </a:t>
            </a:r>
            <a:r>
              <a:rPr lang="en-US" sz="1200" dirty="0">
                <a:solidFill>
                  <a:srgbClr val="3B5526"/>
                </a:solidFill>
                <a:latin typeface="Georgia" panose="02040502050405020303" pitchFamily="18" charset="0"/>
              </a:rPr>
              <a:t>SymPy</a:t>
            </a:r>
          </a:p>
        </p:txBody>
      </p:sp>
      <p:pic>
        <p:nvPicPr>
          <p:cNvPr id="55" name="Picture 54" descr="A green snake on a cube&#10;&#10;Description automatically generated">
            <a:extLst>
              <a:ext uri="{FF2B5EF4-FFF2-40B4-BE49-F238E27FC236}">
                <a16:creationId xmlns:a16="http://schemas.microsoft.com/office/drawing/2014/main" id="{6DAFCD9E-7336-EFEA-A2AD-F37759EC50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97" y="1785005"/>
            <a:ext cx="262812" cy="176084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308BE8-D1F8-47D1-5900-56F55385B35B}"/>
              </a:ext>
            </a:extLst>
          </p:cNvPr>
          <p:cNvCxnSpPr/>
          <p:nvPr/>
        </p:nvCxnSpPr>
        <p:spPr>
          <a:xfrm>
            <a:off x="4052466" y="4073514"/>
            <a:ext cx="42037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346C83-2965-C1C6-E821-0DB0E6F609C1}"/>
              </a:ext>
            </a:extLst>
          </p:cNvPr>
          <p:cNvCxnSpPr>
            <a:cxnSpLocks/>
          </p:cNvCxnSpPr>
          <p:nvPr/>
        </p:nvCxnSpPr>
        <p:spPr>
          <a:xfrm>
            <a:off x="1443597" y="6085978"/>
            <a:ext cx="928250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7308FB5E-F3C7-28C8-6CA8-77F8E54F35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t="13230" r="4994" b="11199"/>
          <a:stretch/>
        </p:blipFill>
        <p:spPr>
          <a:xfrm>
            <a:off x="6341748" y="3009810"/>
            <a:ext cx="363276" cy="28135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DB95115-79E6-9B5E-E6F3-BE98CD84FDD7}"/>
              </a:ext>
            </a:extLst>
          </p:cNvPr>
          <p:cNvSpPr txBox="1"/>
          <p:nvPr/>
        </p:nvSpPr>
        <p:spPr>
          <a:xfrm>
            <a:off x="5499383" y="2991742"/>
            <a:ext cx="105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Solve for</a:t>
            </a:r>
          </a:p>
        </p:txBody>
      </p:sp>
    </p:spTree>
    <p:extLst>
      <p:ext uri="{BB962C8B-B14F-4D97-AF65-F5344CB8AC3E}">
        <p14:creationId xmlns:p14="http://schemas.microsoft.com/office/powerpoint/2010/main" val="93801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63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Choi-Slattery, Kieran M</dc:creator>
  <cp:lastModifiedBy>Choi-Slattery, Kieran M</cp:lastModifiedBy>
  <cp:revision>2</cp:revision>
  <dcterms:created xsi:type="dcterms:W3CDTF">2025-07-25T04:59:55Z</dcterms:created>
  <dcterms:modified xsi:type="dcterms:W3CDTF">2025-07-26T01:31:36Z</dcterms:modified>
</cp:coreProperties>
</file>