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3" r:id="rId27"/>
    <p:sldId id="285" r:id="rId28"/>
    <p:sldId id="286" r:id="rId29"/>
    <p:sldId id="287" r:id="rId30"/>
    <p:sldId id="288" r:id="rId31"/>
    <p:sldId id="289" r:id="rId32"/>
    <p:sldId id="290" r:id="rId33"/>
    <p:sldId id="284"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280" r:id="rId52"/>
    <p:sldId id="308" r:id="rId53"/>
    <p:sldId id="281" r:id="rId54"/>
    <p:sldId id="309" r:id="rId55"/>
    <p:sldId id="310" r:id="rId56"/>
    <p:sldId id="311" r:id="rId57"/>
    <p:sldId id="312" r:id="rId58"/>
    <p:sldId id="313" r:id="rId59"/>
    <p:sldId id="314" r:id="rId60"/>
    <p:sldId id="315" r:id="rId61"/>
  </p:sldIdLst>
  <p:sldSz cx="12192000" cy="6858000"/>
  <p:notesSz cx="6858000" cy="9144000"/>
  <p:embeddedFontLst>
    <p:embeddedFont>
      <p:font typeface="Calibri" panose="020F0502020204030204" pitchFamily="34" charset="0"/>
      <p:regular r:id="rId63"/>
      <p:bold r:id="rId64"/>
      <p:italic r:id="rId65"/>
      <p:boldItalic r:id="rId66"/>
    </p:embeddedFont>
    <p:embeddedFont>
      <p:font typeface="Lustria" panose="020B0604020202020204" charset="0"/>
      <p:regular r:id="rId67"/>
    </p:embeddedFont>
    <p:embeddedFont>
      <p:font typeface="Segoe UI" panose="020B0502040204020203" pitchFamily="34"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5" roundtripDataSignature="AMtx7mhYfbWWyP5l8/I1YN+5qpIxej5s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fntdata"/><Relationship Id="rId6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font" Target="fonts/font8.fntdata"/><Relationship Id="rId75"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88dd7f658d_2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g288dd7f658d_2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88dd7f658d_2_9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88dd7f658d_2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4c5345e89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24c5345e89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4c5345e89e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24c5345e89e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4c5345e89e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24c5345e89e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4c5345e89e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24c5345e89e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4c5345e89e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4c5345e89e_0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4c5345e89e_0_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4c5345e89e_0_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24c5345e89e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4c5345e89e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4c5345e89e_0_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g24c5345e89e_0_5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4c5345e89e_0_6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24c5345e89e_0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4c5345e89e_0_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4c5345e89e_0_7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g24c5345e89e_0_7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88dd7f658d_2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g288dd7f658d_2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4c5345e89e_0_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g24c5345e89e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4c5345e89e_0_9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g24c5345e89e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4c5345e89e_0_1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24c5345e89e_0_1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B5BA9F-8974-4B6B-8CFE-32CF42D8DF7D}" type="slidenum">
              <a:rPr lang="en-IN" smtClean="0"/>
              <a:t>26</a:t>
            </a:fld>
            <a:endParaRPr lang="en-IN"/>
          </a:p>
        </p:txBody>
      </p:sp>
    </p:spTree>
    <p:extLst>
      <p:ext uri="{BB962C8B-B14F-4D97-AF65-F5344CB8AC3E}">
        <p14:creationId xmlns:p14="http://schemas.microsoft.com/office/powerpoint/2010/main" val="4068186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B5BA9F-8974-4B6B-8CFE-32CF42D8DF7D}" type="slidenum">
              <a:rPr lang="en-IN" smtClean="0"/>
              <a:t>31</a:t>
            </a:fld>
            <a:endParaRPr lang="en-IN"/>
          </a:p>
        </p:txBody>
      </p:sp>
    </p:spTree>
    <p:extLst>
      <p:ext uri="{BB962C8B-B14F-4D97-AF65-F5344CB8AC3E}">
        <p14:creationId xmlns:p14="http://schemas.microsoft.com/office/powerpoint/2010/main" val="33787065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 Expertise:</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Developers with a deeper understanding of program analysis tend to use analyzers more frequently, especially those focused on security.</a:t>
            </a:r>
          </a:p>
          <a:p>
            <a:pPr algn="l">
              <a:buFont typeface="Arial" panose="020B0604020202020204" pitchFamily="34" charset="0"/>
              <a:buChar char="•"/>
            </a:pPr>
            <a:r>
              <a:rPr lang="en-US" b="0" i="0" dirty="0">
                <a:solidFill>
                  <a:srgbClr val="374151"/>
                </a:solidFill>
                <a:effectLst/>
                <a:latin typeface="Söhne"/>
              </a:rPr>
              <a:t>This suggests a strong relationship between familiarity with program analysis and its usage.</a:t>
            </a:r>
          </a:p>
          <a:p>
            <a:pPr algn="l">
              <a:buFont typeface="Arial" panose="020B0604020202020204" pitchFamily="34" charset="0"/>
              <a:buChar char="•"/>
            </a:pPr>
            <a:r>
              <a:rPr lang="en-US" b="0" i="0" dirty="0">
                <a:solidFill>
                  <a:srgbClr val="374151"/>
                </a:solidFill>
                <a:effectLst/>
                <a:latin typeface="Söhne"/>
              </a:rPr>
              <a:t>It's possible that using program analysis frequently helps developers develop a better understanding of it.</a:t>
            </a:r>
          </a:p>
          <a:p>
            <a:pPr algn="l"/>
            <a:r>
              <a:rPr lang="en-US" b="1" i="0" dirty="0">
                <a:solidFill>
                  <a:srgbClr val="374151"/>
                </a:solidFill>
                <a:effectLst/>
                <a:latin typeface="Söhne"/>
              </a:rPr>
              <a:t>2. Trust and Bug-finding Capabilities: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Developers' trust in program analyzers is related to their expertise.</a:t>
            </a:r>
          </a:p>
          <a:p>
            <a:pPr algn="l">
              <a:buFont typeface="Arial" panose="020B0604020202020204" pitchFamily="34" charset="0"/>
              <a:buChar char="•"/>
            </a:pPr>
            <a:r>
              <a:rPr lang="en-US" b="0" i="0" dirty="0">
                <a:solidFill>
                  <a:srgbClr val="374151"/>
                </a:solidFill>
                <a:effectLst/>
                <a:latin typeface="Söhne"/>
              </a:rPr>
              <a:t>Experts are more likely to believe that program analyzers can catch reliability errors and maintainability issues.</a:t>
            </a:r>
          </a:p>
          <a:p>
            <a:pPr algn="l">
              <a:buFont typeface="Arial" panose="020B0604020202020204" pitchFamily="34" charset="0"/>
              <a:buChar char="•"/>
            </a:pPr>
            <a:r>
              <a:rPr lang="en-US" b="0" i="0" dirty="0">
                <a:solidFill>
                  <a:srgbClr val="374151"/>
                </a:solidFill>
                <a:effectLst/>
                <a:latin typeface="Söhne"/>
              </a:rPr>
              <a:t>Better expertise can help in setting realistic expectations with users regarding analyzer capabilities.</a:t>
            </a:r>
          </a:p>
          <a:p>
            <a:pPr algn="l"/>
            <a:r>
              <a:rPr lang="en-US" b="1" i="0" dirty="0">
                <a:solidFill>
                  <a:srgbClr val="374151"/>
                </a:solidFill>
                <a:effectLst/>
                <a:latin typeface="Söhne"/>
              </a:rPr>
              <a:t>3. Speed vs. Quality:</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Two developer camps exist: those prioritizing faster analysis and those valuing higher result quality.</a:t>
            </a:r>
          </a:p>
          <a:p>
            <a:pPr algn="l">
              <a:buFont typeface="Arial" panose="020B0604020202020204" pitchFamily="34" charset="0"/>
              <a:buChar char="•"/>
            </a:pPr>
            <a:r>
              <a:rPr lang="en-US" b="0" i="0" dirty="0">
                <a:solidFill>
                  <a:srgbClr val="374151"/>
                </a:solidFill>
                <a:effectLst/>
                <a:latin typeface="Söhne"/>
              </a:rPr>
              <a:t>The preference for analysis type correlates with where it fits in the development process.</a:t>
            </a:r>
          </a:p>
          <a:p>
            <a:pPr algn="l">
              <a:buFont typeface="Arial" panose="020B0604020202020204" pitchFamily="34" charset="0"/>
              <a:buChar char="•"/>
            </a:pPr>
            <a:r>
              <a:rPr lang="en-US" b="0" i="0" dirty="0">
                <a:solidFill>
                  <a:srgbClr val="374151"/>
                </a:solidFill>
                <a:effectLst/>
                <a:latin typeface="Söhne"/>
              </a:rPr>
              <a:t>Developers wanting analysis after every compile lean slightly towards deeper analyses, while those before code review prefer slower analyses detecting intricate issues.</a:t>
            </a:r>
          </a:p>
          <a:p>
            <a:pPr algn="l"/>
            <a:r>
              <a:rPr lang="en-US" b="1" i="0" dirty="0">
                <a:solidFill>
                  <a:srgbClr val="374151"/>
                </a:solidFill>
                <a:effectLst/>
                <a:latin typeface="Söhne"/>
              </a:rPr>
              <a:t>4. Annotations: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Developers are willing to provide additional information (annotations) to program analyzers in exchange for better results.</a:t>
            </a:r>
          </a:p>
          <a:p>
            <a:pPr algn="l">
              <a:buFont typeface="Arial" panose="020B0604020202020204" pitchFamily="34" charset="0"/>
              <a:buChar char="•"/>
            </a:pPr>
            <a:r>
              <a:rPr lang="en-US" b="0" i="0" dirty="0">
                <a:solidFill>
                  <a:srgbClr val="374151"/>
                </a:solidFill>
                <a:effectLst/>
                <a:latin typeface="Söhne"/>
              </a:rPr>
              <a:t>Some developers are not willing to write annotations, while others are more likely to provide specifications.</a:t>
            </a:r>
          </a:p>
          <a:p>
            <a:pPr algn="l">
              <a:buFont typeface="Arial" panose="020B0604020202020204" pitchFamily="34" charset="0"/>
              <a:buChar char="•"/>
            </a:pPr>
            <a:r>
              <a:rPr lang="en-US" b="0" i="0" dirty="0">
                <a:solidFill>
                  <a:srgbClr val="374151"/>
                </a:solidFill>
                <a:effectLst/>
                <a:latin typeface="Söhne"/>
              </a:rPr>
              <a:t>Program analysis should be tunable through annotations but not require them.</a:t>
            </a:r>
          </a:p>
          <a:p>
            <a:pPr algn="l"/>
            <a:r>
              <a:rPr lang="en-US" b="1" i="0" dirty="0">
                <a:solidFill>
                  <a:srgbClr val="374151"/>
                </a:solidFill>
                <a:effectLst/>
                <a:latin typeface="Söhne"/>
              </a:rPr>
              <a:t>5. Trust and Default Rules: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To build trust in program analyzers, designers should focus on minimizing false positives, as developers are more concerned about them.</a:t>
            </a:r>
          </a:p>
          <a:p>
            <a:pPr algn="l">
              <a:buFont typeface="Arial" panose="020B0604020202020204" pitchFamily="34" charset="0"/>
              <a:buChar char="•"/>
            </a:pPr>
            <a:r>
              <a:rPr lang="en-US" b="0" i="0" dirty="0">
                <a:solidFill>
                  <a:srgbClr val="374151"/>
                </a:solidFill>
                <a:effectLst/>
                <a:latin typeface="Söhne"/>
              </a:rPr>
              <a:t>One of the major pain points is that default rules or checks in analyzers often do not align with developers' preferences</a:t>
            </a:r>
          </a:p>
          <a:p>
            <a:endParaRPr lang="en-IN" dirty="0"/>
          </a:p>
        </p:txBody>
      </p:sp>
      <p:sp>
        <p:nvSpPr>
          <p:cNvPr id="4" name="Slide Number Placeholder 3"/>
          <p:cNvSpPr>
            <a:spLocks noGrp="1"/>
          </p:cNvSpPr>
          <p:nvPr>
            <p:ph type="sldNum" sz="quarter" idx="5"/>
          </p:nvPr>
        </p:nvSpPr>
        <p:spPr/>
        <p:txBody>
          <a:bodyPr/>
          <a:lstStyle/>
          <a:p>
            <a:fld id="{88B5BA9F-8974-4B6B-8CFE-32CF42D8DF7D}" type="slidenum">
              <a:rPr lang="en-IN" smtClean="0"/>
              <a:t>35</a:t>
            </a:fld>
            <a:endParaRPr lang="en-IN"/>
          </a:p>
        </p:txBody>
      </p:sp>
    </p:spTree>
    <p:extLst>
      <p:ext uri="{BB962C8B-B14F-4D97-AF65-F5344CB8AC3E}">
        <p14:creationId xmlns:p14="http://schemas.microsoft.com/office/powerpoint/2010/main" val="890284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B5BA9F-8974-4B6B-8CFE-32CF42D8DF7D}" type="slidenum">
              <a:rPr lang="en-IN" smtClean="0"/>
              <a:t>42</a:t>
            </a:fld>
            <a:endParaRPr lang="en-IN"/>
          </a:p>
        </p:txBody>
      </p:sp>
    </p:spTree>
    <p:extLst>
      <p:ext uri="{BB962C8B-B14F-4D97-AF65-F5344CB8AC3E}">
        <p14:creationId xmlns:p14="http://schemas.microsoft.com/office/powerpoint/2010/main" val="9600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B5BA9F-8974-4B6B-8CFE-32CF42D8DF7D}" type="slidenum">
              <a:rPr lang="en-IN" smtClean="0"/>
              <a:t>43</a:t>
            </a:fld>
            <a:endParaRPr lang="en-IN"/>
          </a:p>
        </p:txBody>
      </p:sp>
    </p:spTree>
    <p:extLst>
      <p:ext uri="{BB962C8B-B14F-4D97-AF65-F5344CB8AC3E}">
        <p14:creationId xmlns:p14="http://schemas.microsoft.com/office/powerpoint/2010/main" val="592419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B5BA9F-8974-4B6B-8CFE-32CF42D8DF7D}" type="slidenum">
              <a:rPr lang="en-IN" smtClean="0"/>
              <a:t>45</a:t>
            </a:fld>
            <a:endParaRPr lang="en-IN"/>
          </a:p>
        </p:txBody>
      </p:sp>
    </p:spTree>
    <p:extLst>
      <p:ext uri="{BB962C8B-B14F-4D97-AF65-F5344CB8AC3E}">
        <p14:creationId xmlns:p14="http://schemas.microsoft.com/office/powerpoint/2010/main" val="34406970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Fundamental law in other words states that if a tool cannot check a system, code, or property, it cannot find bugs in it. The effectiveness of bug finding tools is directly related to the amount of code they can process.</a:t>
            </a:r>
            <a:endParaRPr lang="en-IN" dirty="0"/>
          </a:p>
        </p:txBody>
      </p:sp>
      <p:sp>
        <p:nvSpPr>
          <p:cNvPr id="4" name="Slide Number Placeholder 3"/>
          <p:cNvSpPr>
            <a:spLocks noGrp="1"/>
          </p:cNvSpPr>
          <p:nvPr>
            <p:ph type="sldNum" sz="quarter" idx="5"/>
          </p:nvPr>
        </p:nvSpPr>
        <p:spPr/>
        <p:txBody>
          <a:bodyPr/>
          <a:lstStyle/>
          <a:p>
            <a:fld id="{88B5BA9F-8974-4B6B-8CFE-32CF42D8DF7D}" type="slidenum">
              <a:rPr lang="en-IN" smtClean="0"/>
              <a:t>47</a:t>
            </a:fld>
            <a:endParaRPr lang="en-IN"/>
          </a:p>
        </p:txBody>
      </p:sp>
    </p:spTree>
    <p:extLst>
      <p:ext uri="{BB962C8B-B14F-4D97-AF65-F5344CB8AC3E}">
        <p14:creationId xmlns:p14="http://schemas.microsoft.com/office/powerpoint/2010/main" val="2228586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4c5345e89e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4c5345e89e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24c5345e89e_0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solidFill>
                  <a:srgbClr val="374151"/>
                </a:solidFill>
                <a:effectLst/>
                <a:latin typeface="Söhne"/>
              </a:rPr>
              <a:t>Challenges in Finding Code</a:t>
            </a:r>
            <a:r>
              <a:rPr lang="en-US" sz="1200" b="0" i="0" dirty="0">
                <a:solidFill>
                  <a:srgbClr val="374151"/>
                </a:solidFill>
                <a:effectLst/>
                <a:latin typeface="Söhne"/>
              </a:rPr>
              <a:t>: The paper highlights the challenge of finding and checking code. In many cases, especially in large code bases with complex build systems, it can be difficult to identify and extract the code for analysis.</a:t>
            </a:r>
          </a:p>
          <a:p>
            <a:endParaRPr lang="en-IN" dirty="0"/>
          </a:p>
        </p:txBody>
      </p:sp>
      <p:sp>
        <p:nvSpPr>
          <p:cNvPr id="4" name="Slide Number Placeholder 3"/>
          <p:cNvSpPr>
            <a:spLocks noGrp="1"/>
          </p:cNvSpPr>
          <p:nvPr>
            <p:ph type="sldNum" sz="quarter" idx="5"/>
          </p:nvPr>
        </p:nvSpPr>
        <p:spPr/>
        <p:txBody>
          <a:bodyPr/>
          <a:lstStyle/>
          <a:p>
            <a:fld id="{88B5BA9F-8974-4B6B-8CFE-32CF42D8DF7D}" type="slidenum">
              <a:rPr lang="en-IN" smtClean="0"/>
              <a:t>48</a:t>
            </a:fld>
            <a:endParaRPr lang="en-IN"/>
          </a:p>
        </p:txBody>
      </p:sp>
    </p:spTree>
    <p:extLst>
      <p:ext uri="{BB962C8B-B14F-4D97-AF65-F5344CB8AC3E}">
        <p14:creationId xmlns:p14="http://schemas.microsoft.com/office/powerpoint/2010/main" val="23151124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Söhne"/>
              </a:rPr>
              <a:t>1) Significance:</a:t>
            </a:r>
            <a:r>
              <a:rPr lang="en-US" b="0" i="0" dirty="0">
                <a:solidFill>
                  <a:srgbClr val="374151"/>
                </a:solidFill>
                <a:effectLst/>
                <a:latin typeface="Söhne"/>
              </a:rPr>
              <a:t> This code snippet represents a loop with an unreachable condition (</a:t>
            </a:r>
            <a:r>
              <a:rPr lang="en-US" dirty="0" err="1"/>
              <a:t>i</a:t>
            </a:r>
            <a:r>
              <a:rPr lang="en-US" dirty="0"/>
              <a:t> &lt; 0</a:t>
            </a:r>
            <a:r>
              <a:rPr lang="en-US" b="0" i="0" dirty="0">
                <a:solidFill>
                  <a:srgbClr val="374151"/>
                </a:solidFill>
                <a:effectLst/>
                <a:latin typeface="Söhne"/>
              </a:rPr>
              <a:t>). It is an example of a bug that a bug-finding tool might detect as dead code. The significance here is that such dead code can indicate an issue in the program's logic. The loop will never execute, suggesting that the condition or loop itself might be incorrect or unnecessary.</a:t>
            </a:r>
            <a:br>
              <a:rPr lang="en-US" b="1" i="0" dirty="0">
                <a:effectLst/>
                <a:latin typeface="Söhne"/>
              </a:rPr>
            </a:br>
            <a:br>
              <a:rPr lang="en-US" b="1" i="0" dirty="0">
                <a:effectLst/>
                <a:latin typeface="Söhne"/>
              </a:rPr>
            </a:br>
            <a:br>
              <a:rPr lang="en-US" b="1" i="0" dirty="0">
                <a:effectLst/>
                <a:latin typeface="Söhne"/>
              </a:rPr>
            </a:br>
            <a:r>
              <a:rPr lang="en-US" b="1" i="0" dirty="0">
                <a:effectLst/>
                <a:latin typeface="Söhne"/>
              </a:rPr>
              <a:t>2) Significance:</a:t>
            </a:r>
            <a:r>
              <a:rPr lang="en-US" b="0" i="0" dirty="0">
                <a:solidFill>
                  <a:srgbClr val="374151"/>
                </a:solidFill>
                <a:effectLst/>
                <a:latin typeface="Söhne"/>
              </a:rPr>
              <a:t> In this snippet, memory is initialized using </a:t>
            </a:r>
            <a:r>
              <a:rPr lang="en-US" dirty="0" err="1"/>
              <a:t>memset</a:t>
            </a:r>
            <a:r>
              <a:rPr lang="en-US" b="0" i="0" dirty="0">
                <a:solidFill>
                  <a:srgbClr val="374151"/>
                </a:solidFill>
                <a:effectLst/>
                <a:latin typeface="Söhne"/>
              </a:rPr>
              <a:t>, but the size specified (</a:t>
            </a:r>
            <a:r>
              <a:rPr lang="en-US" dirty="0"/>
              <a:t>12</a:t>
            </a:r>
            <a:r>
              <a:rPr lang="en-US" b="0" i="0" dirty="0">
                <a:solidFill>
                  <a:srgbClr val="374151"/>
                </a:solidFill>
                <a:effectLst/>
                <a:latin typeface="Söhne"/>
              </a:rPr>
              <a:t>) exceeds the actual size of the array </a:t>
            </a:r>
            <a:r>
              <a:rPr lang="en-US" dirty="0"/>
              <a:t>a</a:t>
            </a:r>
            <a:r>
              <a:rPr lang="en-US" b="0" i="0" dirty="0">
                <a:solidFill>
                  <a:srgbClr val="374151"/>
                </a:solidFill>
                <a:effectLst/>
                <a:latin typeface="Söhne"/>
              </a:rPr>
              <a:t>. This could lead to memory corruption and undefined behavior. The significance is that bug-finding tools can identify potential memory-related issues, which are crucial for preventing security vulnerabilities and program crashes.</a:t>
            </a:r>
          </a:p>
          <a:p>
            <a:endParaRPr lang="en-US" b="0" i="0" dirty="0">
              <a:solidFill>
                <a:srgbClr val="374151"/>
              </a:solidFill>
              <a:effectLst/>
              <a:latin typeface="Söhne"/>
            </a:endParaRPr>
          </a:p>
          <a:p>
            <a:endParaRPr lang="en-IN" dirty="0"/>
          </a:p>
        </p:txBody>
      </p:sp>
      <p:sp>
        <p:nvSpPr>
          <p:cNvPr id="4" name="Slide Number Placeholder 3"/>
          <p:cNvSpPr>
            <a:spLocks noGrp="1"/>
          </p:cNvSpPr>
          <p:nvPr>
            <p:ph type="sldNum" sz="quarter" idx="5"/>
          </p:nvPr>
        </p:nvSpPr>
        <p:spPr/>
        <p:txBody>
          <a:bodyPr/>
          <a:lstStyle/>
          <a:p>
            <a:fld id="{88B5BA9F-8974-4B6B-8CFE-32CF42D8DF7D}" type="slidenum">
              <a:rPr lang="en-IN" smtClean="0"/>
              <a:t>51</a:t>
            </a:fld>
            <a:endParaRPr lang="en-IN"/>
          </a:p>
        </p:txBody>
      </p:sp>
    </p:spTree>
    <p:extLst>
      <p:ext uri="{BB962C8B-B14F-4D97-AF65-F5344CB8AC3E}">
        <p14:creationId xmlns:p14="http://schemas.microsoft.com/office/powerpoint/2010/main" val="42446045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Söhne"/>
              </a:rPr>
              <a:t>3) Significance:</a:t>
            </a:r>
            <a:r>
              <a:rPr lang="en-US" b="0" i="0" dirty="0">
                <a:solidFill>
                  <a:srgbClr val="374151"/>
                </a:solidFill>
                <a:effectLst/>
                <a:latin typeface="Söhne"/>
              </a:rPr>
              <a:t> This code represents a potential use-after-free bug. After freeing memory pointed to by </a:t>
            </a:r>
            <a:r>
              <a:rPr lang="en-US" dirty="0"/>
              <a:t>foo</a:t>
            </a:r>
            <a:r>
              <a:rPr lang="en-US" b="0" i="0" dirty="0">
                <a:solidFill>
                  <a:srgbClr val="374151"/>
                </a:solidFill>
                <a:effectLst/>
                <a:latin typeface="Söhne"/>
              </a:rPr>
              <a:t>, it is accessed again through </a:t>
            </a:r>
            <a:r>
              <a:rPr lang="en-US" dirty="0"/>
              <a:t>foo-&gt;bar</a:t>
            </a:r>
            <a:r>
              <a:rPr lang="en-US" b="0" i="0" dirty="0">
                <a:solidFill>
                  <a:srgbClr val="374151"/>
                </a:solidFill>
                <a:effectLst/>
                <a:latin typeface="Söhne"/>
              </a:rPr>
              <a:t>. This can lead to undefined behavior, crashes, or security vulnerabilities. Bug-finding tools can detect such issues, which are essential for maintaining the integrity and security of the software.</a:t>
            </a:r>
          </a:p>
          <a:p>
            <a:endParaRPr lang="en-US" b="0" i="0" dirty="0">
              <a:solidFill>
                <a:srgbClr val="374151"/>
              </a:solidFill>
              <a:effectLst/>
              <a:latin typeface="Söhne"/>
            </a:endParaRPr>
          </a:p>
          <a:p>
            <a:r>
              <a:rPr lang="en-US" b="0" i="0" dirty="0">
                <a:solidFill>
                  <a:srgbClr val="374151"/>
                </a:solidFill>
                <a:effectLst/>
                <a:latin typeface="Söhne"/>
              </a:rPr>
              <a:t>4)</a:t>
            </a:r>
            <a:r>
              <a:rPr lang="en-US" b="1" i="0" dirty="0">
                <a:solidFill>
                  <a:srgbClr val="374151"/>
                </a:solidFill>
                <a:effectLst/>
                <a:latin typeface="Söhne"/>
              </a:rPr>
              <a:t>Significance</a:t>
            </a:r>
            <a:r>
              <a:rPr lang="en-US" b="0" i="0" dirty="0">
                <a:solidFill>
                  <a:srgbClr val="374151"/>
                </a:solidFill>
                <a:effectLst/>
                <a:latin typeface="Söhne"/>
              </a:rPr>
              <a:t>: writing to </a:t>
            </a:r>
            <a:r>
              <a:rPr lang="en-US" dirty="0"/>
              <a:t>p[4]</a:t>
            </a:r>
            <a:r>
              <a:rPr lang="en-US" b="0" i="0" dirty="0">
                <a:solidFill>
                  <a:srgbClr val="374151"/>
                </a:solidFill>
                <a:effectLst/>
                <a:latin typeface="Söhne"/>
              </a:rPr>
              <a:t> is an attempt to access memory beyond the allocated space for the array </a:t>
            </a:r>
            <a:r>
              <a:rPr lang="en-US" dirty="0"/>
              <a:t>p</a:t>
            </a:r>
            <a:r>
              <a:rPr lang="en-US" b="0" i="0" dirty="0">
                <a:solidFill>
                  <a:srgbClr val="374151"/>
                </a:solidFill>
                <a:effectLst/>
                <a:latin typeface="Söhne"/>
              </a:rPr>
              <a:t>.</a:t>
            </a:r>
            <a:br>
              <a:rPr lang="en-US" b="0" i="0" dirty="0">
                <a:solidFill>
                  <a:srgbClr val="374151"/>
                </a:solidFill>
                <a:effectLst/>
                <a:latin typeface="Söhne"/>
              </a:rPr>
            </a:br>
            <a:br>
              <a:rPr lang="en-US" b="0" i="0" dirty="0">
                <a:solidFill>
                  <a:srgbClr val="374151"/>
                </a:solidFill>
                <a:effectLst/>
                <a:latin typeface="Söhne"/>
              </a:rPr>
            </a:br>
            <a:r>
              <a:rPr lang="en-US" b="0" i="0" dirty="0">
                <a:solidFill>
                  <a:srgbClr val="374151"/>
                </a:solidFill>
                <a:effectLst/>
                <a:latin typeface="Söhne"/>
              </a:rPr>
              <a:t>CHURN: "churn" typically refers to the frequent or continuous changes made to the codebase. It often implies that developers are making numerous modifications, additions, or deletions to the code.</a:t>
            </a:r>
            <a:endParaRPr lang="en-IN" dirty="0"/>
          </a:p>
        </p:txBody>
      </p:sp>
      <p:sp>
        <p:nvSpPr>
          <p:cNvPr id="4" name="Slide Number Placeholder 3"/>
          <p:cNvSpPr>
            <a:spLocks noGrp="1"/>
          </p:cNvSpPr>
          <p:nvPr>
            <p:ph type="sldNum" sz="quarter" idx="5"/>
          </p:nvPr>
        </p:nvSpPr>
        <p:spPr/>
        <p:txBody>
          <a:bodyPr/>
          <a:lstStyle/>
          <a:p>
            <a:fld id="{88B5BA9F-8974-4B6B-8CFE-32CF42D8DF7D}" type="slidenum">
              <a:rPr lang="en-IN" smtClean="0"/>
              <a:t>52</a:t>
            </a:fld>
            <a:endParaRPr lang="en-IN"/>
          </a:p>
        </p:txBody>
      </p:sp>
    </p:spTree>
    <p:extLst>
      <p:ext uri="{BB962C8B-B14F-4D97-AF65-F5344CB8AC3E}">
        <p14:creationId xmlns:p14="http://schemas.microsoft.com/office/powerpoint/2010/main" val="8430312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This research paper discusses Facebook's investment in advanced static analysis tools, specifically focusing on Infer and </a:t>
            </a:r>
            <a:r>
              <a:rPr lang="en-US" b="0" i="0" dirty="0" err="1">
                <a:solidFill>
                  <a:srgbClr val="374151"/>
                </a:solidFill>
                <a:effectLst/>
                <a:latin typeface="Söhne"/>
              </a:rPr>
              <a:t>Zoncolan</a:t>
            </a:r>
            <a:r>
              <a:rPr lang="en-US" b="0" i="0" dirty="0">
                <a:solidFill>
                  <a:srgbClr val="374151"/>
                </a:solidFill>
                <a:effectLst/>
                <a:latin typeface="Söhne"/>
              </a:rPr>
              <a:t>. </a:t>
            </a:r>
            <a:endParaRPr lang="en-IN" dirty="0"/>
          </a:p>
        </p:txBody>
      </p:sp>
      <p:sp>
        <p:nvSpPr>
          <p:cNvPr id="4" name="Slide Number Placeholder 3"/>
          <p:cNvSpPr>
            <a:spLocks noGrp="1"/>
          </p:cNvSpPr>
          <p:nvPr>
            <p:ph type="sldNum" sz="quarter" idx="5"/>
          </p:nvPr>
        </p:nvSpPr>
        <p:spPr/>
        <p:txBody>
          <a:bodyPr/>
          <a:lstStyle/>
          <a:p>
            <a:fld id="{88B5BA9F-8974-4B6B-8CFE-32CF42D8DF7D}" type="slidenum">
              <a:rPr lang="en-IN" smtClean="0"/>
              <a:t>55</a:t>
            </a:fld>
            <a:endParaRPr lang="en-IN"/>
          </a:p>
        </p:txBody>
      </p:sp>
    </p:spTree>
    <p:extLst>
      <p:ext uri="{BB962C8B-B14F-4D97-AF65-F5344CB8AC3E}">
        <p14:creationId xmlns:p14="http://schemas.microsoft.com/office/powerpoint/2010/main" val="4204865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website, the bug fixes can be shipped directly to our datacenters frequently, several times daily and immediately when necessary.</a:t>
            </a:r>
          </a:p>
          <a:p>
            <a:endParaRPr lang="en-US" dirty="0"/>
          </a:p>
          <a:p>
            <a:r>
              <a:rPr lang="en-US" dirty="0"/>
              <a:t>For the mobile apps, new versions are shipped weekly, but mobile bugs are less under our control because even if a fix is shipped it might not be downloaded to some people’s phones.</a:t>
            </a:r>
          </a:p>
          <a:p>
            <a:endParaRPr lang="en-US" dirty="0"/>
          </a:p>
          <a:p>
            <a:r>
              <a:rPr lang="en-US" dirty="0"/>
              <a:t>Facebook invests in tool to make mobile apps more reliable and server side code more secure.</a:t>
            </a:r>
            <a:endParaRPr lang="en-IN" dirty="0"/>
          </a:p>
        </p:txBody>
      </p:sp>
      <p:sp>
        <p:nvSpPr>
          <p:cNvPr id="4" name="Slide Number Placeholder 3"/>
          <p:cNvSpPr>
            <a:spLocks noGrp="1"/>
          </p:cNvSpPr>
          <p:nvPr>
            <p:ph type="sldNum" sz="quarter" idx="5"/>
          </p:nvPr>
        </p:nvSpPr>
        <p:spPr/>
        <p:txBody>
          <a:bodyPr/>
          <a:lstStyle/>
          <a:p>
            <a:fld id="{88B5BA9F-8974-4B6B-8CFE-32CF42D8DF7D}" type="slidenum">
              <a:rPr lang="en-IN" smtClean="0"/>
              <a:t>56</a:t>
            </a:fld>
            <a:endParaRPr lang="en-IN"/>
          </a:p>
        </p:txBody>
      </p:sp>
    </p:spTree>
    <p:extLst>
      <p:ext uri="{BB962C8B-B14F-4D97-AF65-F5344CB8AC3E}">
        <p14:creationId xmlns:p14="http://schemas.microsoft.com/office/powerpoint/2010/main" val="7447538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B5BA9F-8974-4B6B-8CFE-32CF42D8DF7D}" type="slidenum">
              <a:rPr lang="en-IN" smtClean="0"/>
              <a:t>57</a:t>
            </a:fld>
            <a:endParaRPr lang="en-IN"/>
          </a:p>
        </p:txBody>
      </p:sp>
    </p:spTree>
    <p:extLst>
      <p:ext uri="{BB962C8B-B14F-4D97-AF65-F5344CB8AC3E}">
        <p14:creationId xmlns:p14="http://schemas.microsoft.com/office/powerpoint/2010/main" val="41545876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Infer is a powerful static analysis tool used at Facebook to identify and fix various types of bugs and issues in their codebase. It has had a significant impact on code quality, security, and performance, especially when deployed at diff time during the code review process.</a:t>
            </a:r>
            <a:endParaRPr lang="en-IN" dirty="0"/>
          </a:p>
        </p:txBody>
      </p:sp>
      <p:sp>
        <p:nvSpPr>
          <p:cNvPr id="4" name="Slide Number Placeholder 3"/>
          <p:cNvSpPr>
            <a:spLocks noGrp="1"/>
          </p:cNvSpPr>
          <p:nvPr>
            <p:ph type="sldNum" sz="quarter" idx="5"/>
          </p:nvPr>
        </p:nvSpPr>
        <p:spPr/>
        <p:txBody>
          <a:bodyPr/>
          <a:lstStyle/>
          <a:p>
            <a:fld id="{88B5BA9F-8974-4B6B-8CFE-32CF42D8DF7D}" type="slidenum">
              <a:rPr lang="en-IN" smtClean="0"/>
              <a:t>58</a:t>
            </a:fld>
            <a:endParaRPr lang="en-IN"/>
          </a:p>
        </p:txBody>
      </p:sp>
    </p:spTree>
    <p:extLst>
      <p:ext uri="{BB962C8B-B14F-4D97-AF65-F5344CB8AC3E}">
        <p14:creationId xmlns:p14="http://schemas.microsoft.com/office/powerpoint/2010/main" val="12610142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example in Figure 2 (top) illustrates: If we run the Infer on this code it doesn’t find a problem. </a:t>
            </a:r>
          </a:p>
          <a:p>
            <a:r>
              <a:rPr lang="en-US" dirty="0"/>
              <a:t>The unprotected read and the protected write do not race because they are on the same thread. </a:t>
            </a:r>
          </a:p>
          <a:p>
            <a:r>
              <a:rPr lang="en-US" dirty="0"/>
              <a:t>But, if we include additional methods that do conflict, then Infer will report races, as in Figure 2, bottom.</a:t>
            </a:r>
            <a:endParaRPr lang="en-IN" dirty="0"/>
          </a:p>
        </p:txBody>
      </p:sp>
      <p:sp>
        <p:nvSpPr>
          <p:cNvPr id="4" name="Slide Number Placeholder 3"/>
          <p:cNvSpPr>
            <a:spLocks noGrp="1"/>
          </p:cNvSpPr>
          <p:nvPr>
            <p:ph type="sldNum" sz="quarter" idx="5"/>
          </p:nvPr>
        </p:nvSpPr>
        <p:spPr/>
        <p:txBody>
          <a:bodyPr/>
          <a:lstStyle/>
          <a:p>
            <a:fld id="{88B5BA9F-8974-4B6B-8CFE-32CF42D8DF7D}" type="slidenum">
              <a:rPr lang="en-IN" smtClean="0"/>
              <a:t>59</a:t>
            </a:fld>
            <a:endParaRPr lang="en-IN"/>
          </a:p>
        </p:txBody>
      </p:sp>
    </p:spTree>
    <p:extLst>
      <p:ext uri="{BB962C8B-B14F-4D97-AF65-F5344CB8AC3E}">
        <p14:creationId xmlns:p14="http://schemas.microsoft.com/office/powerpoint/2010/main" val="2852283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88dd7f658d_2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g288dd7f658d_2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88dd7f658d_2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g288dd7f658d_2_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i="0">
                <a:solidFill>
                  <a:srgbClr val="374151"/>
                </a:solidFill>
                <a:latin typeface="Arial"/>
                <a:ea typeface="Arial"/>
                <a:cs typeface="Arial"/>
                <a:sym typeface="Arial"/>
              </a:rPr>
              <a:t>. Expertise:</a:t>
            </a:r>
            <a:endParaRPr b="0" i="0">
              <a:solidFill>
                <a:srgbClr val="374151"/>
              </a:solidFill>
              <a:latin typeface="Arial"/>
              <a:ea typeface="Arial"/>
              <a:cs typeface="Arial"/>
              <a:sym typeface="Arial"/>
            </a:endParaRPr>
          </a:p>
          <a:p>
            <a:pPr marL="0" lvl="0" indent="-76200" algn="l" rtl="0">
              <a:spcBef>
                <a:spcPts val="0"/>
              </a:spcBef>
              <a:spcAft>
                <a:spcPts val="0"/>
              </a:spcAft>
              <a:buClr>
                <a:srgbClr val="374151"/>
              </a:buClr>
              <a:buSzPts val="1200"/>
              <a:buFont typeface="Arial"/>
              <a:buChar char="•"/>
            </a:pPr>
            <a:r>
              <a:rPr lang="en-US" b="0" i="0">
                <a:solidFill>
                  <a:srgbClr val="374151"/>
                </a:solidFill>
                <a:latin typeface="Arial"/>
                <a:ea typeface="Arial"/>
                <a:cs typeface="Arial"/>
                <a:sym typeface="Arial"/>
              </a:rPr>
              <a:t>Developers with a deeper understanding of program analysis tend to use analyzers more frequently, especially those focused on security.</a:t>
            </a:r>
            <a:endParaRPr/>
          </a:p>
          <a:p>
            <a:pPr marL="0" lvl="0" indent="-76200" algn="l" rtl="0">
              <a:spcBef>
                <a:spcPts val="0"/>
              </a:spcBef>
              <a:spcAft>
                <a:spcPts val="0"/>
              </a:spcAft>
              <a:buClr>
                <a:srgbClr val="374151"/>
              </a:buClr>
              <a:buSzPts val="1200"/>
              <a:buFont typeface="Arial"/>
              <a:buChar char="•"/>
            </a:pPr>
            <a:r>
              <a:rPr lang="en-US" b="0" i="0">
                <a:solidFill>
                  <a:srgbClr val="374151"/>
                </a:solidFill>
                <a:latin typeface="Arial"/>
                <a:ea typeface="Arial"/>
                <a:cs typeface="Arial"/>
                <a:sym typeface="Arial"/>
              </a:rPr>
              <a:t>This suggests a strong relationship between familiarity with program analysis and its usage.</a:t>
            </a:r>
            <a:endParaRPr/>
          </a:p>
          <a:p>
            <a:pPr marL="0" lvl="0" indent="-76200" algn="l" rtl="0">
              <a:spcBef>
                <a:spcPts val="0"/>
              </a:spcBef>
              <a:spcAft>
                <a:spcPts val="0"/>
              </a:spcAft>
              <a:buClr>
                <a:srgbClr val="374151"/>
              </a:buClr>
              <a:buSzPts val="1200"/>
              <a:buFont typeface="Arial"/>
              <a:buChar char="•"/>
            </a:pPr>
            <a:r>
              <a:rPr lang="en-US" b="0" i="0">
                <a:solidFill>
                  <a:srgbClr val="374151"/>
                </a:solidFill>
                <a:latin typeface="Arial"/>
                <a:ea typeface="Arial"/>
                <a:cs typeface="Arial"/>
                <a:sym typeface="Arial"/>
              </a:rPr>
              <a:t>It's possible that using program analysis frequently helps developers develop a better understanding of it.</a:t>
            </a:r>
            <a:endParaRPr/>
          </a:p>
          <a:p>
            <a:pPr marL="0" lvl="0" indent="0" algn="l" rtl="0">
              <a:spcBef>
                <a:spcPts val="0"/>
              </a:spcBef>
              <a:spcAft>
                <a:spcPts val="0"/>
              </a:spcAft>
              <a:buNone/>
            </a:pPr>
            <a:r>
              <a:rPr lang="en-US" b="1" i="0">
                <a:solidFill>
                  <a:srgbClr val="374151"/>
                </a:solidFill>
                <a:latin typeface="Arial"/>
                <a:ea typeface="Arial"/>
                <a:cs typeface="Arial"/>
                <a:sym typeface="Arial"/>
              </a:rPr>
              <a:t>2. Trust and Bug-finding Capabilities:</a:t>
            </a:r>
            <a:endParaRPr b="0" i="0">
              <a:solidFill>
                <a:srgbClr val="374151"/>
              </a:solidFill>
              <a:latin typeface="Arial"/>
              <a:ea typeface="Arial"/>
              <a:cs typeface="Arial"/>
              <a:sym typeface="Arial"/>
            </a:endParaRPr>
          </a:p>
          <a:p>
            <a:pPr marL="0" lvl="0" indent="-76200" algn="l" rtl="0">
              <a:spcBef>
                <a:spcPts val="0"/>
              </a:spcBef>
              <a:spcAft>
                <a:spcPts val="0"/>
              </a:spcAft>
              <a:buClr>
                <a:srgbClr val="374151"/>
              </a:buClr>
              <a:buSzPts val="1200"/>
              <a:buFont typeface="Arial"/>
              <a:buChar char="•"/>
            </a:pPr>
            <a:r>
              <a:rPr lang="en-US" b="0" i="0">
                <a:solidFill>
                  <a:srgbClr val="374151"/>
                </a:solidFill>
                <a:latin typeface="Arial"/>
                <a:ea typeface="Arial"/>
                <a:cs typeface="Arial"/>
                <a:sym typeface="Arial"/>
              </a:rPr>
              <a:t>Developers' trust in program analyzers is related to their expertise.</a:t>
            </a:r>
            <a:endParaRPr/>
          </a:p>
          <a:p>
            <a:pPr marL="0" lvl="0" indent="-76200" algn="l" rtl="0">
              <a:spcBef>
                <a:spcPts val="0"/>
              </a:spcBef>
              <a:spcAft>
                <a:spcPts val="0"/>
              </a:spcAft>
              <a:buClr>
                <a:srgbClr val="374151"/>
              </a:buClr>
              <a:buSzPts val="1200"/>
              <a:buFont typeface="Arial"/>
              <a:buChar char="•"/>
            </a:pPr>
            <a:r>
              <a:rPr lang="en-US" b="0" i="0">
                <a:solidFill>
                  <a:srgbClr val="374151"/>
                </a:solidFill>
                <a:latin typeface="Arial"/>
                <a:ea typeface="Arial"/>
                <a:cs typeface="Arial"/>
                <a:sym typeface="Arial"/>
              </a:rPr>
              <a:t>Experts are more likely to believe that program analyzers can catch reliability errors and maintainability issues.</a:t>
            </a:r>
            <a:endParaRPr/>
          </a:p>
          <a:p>
            <a:pPr marL="0" lvl="0" indent="-76200" algn="l" rtl="0">
              <a:spcBef>
                <a:spcPts val="0"/>
              </a:spcBef>
              <a:spcAft>
                <a:spcPts val="0"/>
              </a:spcAft>
              <a:buClr>
                <a:srgbClr val="374151"/>
              </a:buClr>
              <a:buSzPts val="1200"/>
              <a:buFont typeface="Arial"/>
              <a:buChar char="•"/>
            </a:pPr>
            <a:r>
              <a:rPr lang="en-US" b="0" i="0">
                <a:solidFill>
                  <a:srgbClr val="374151"/>
                </a:solidFill>
                <a:latin typeface="Arial"/>
                <a:ea typeface="Arial"/>
                <a:cs typeface="Arial"/>
                <a:sym typeface="Arial"/>
              </a:rPr>
              <a:t>Better expertise can help in setting realistic expectations with users regarding analyzer capabilities.</a:t>
            </a:r>
            <a:endParaRPr/>
          </a:p>
          <a:p>
            <a:pPr marL="0" lvl="0" indent="0" algn="l" rtl="0">
              <a:spcBef>
                <a:spcPts val="0"/>
              </a:spcBef>
              <a:spcAft>
                <a:spcPts val="0"/>
              </a:spcAft>
              <a:buNone/>
            </a:pPr>
            <a:r>
              <a:rPr lang="en-US" b="1" i="0">
                <a:solidFill>
                  <a:srgbClr val="374151"/>
                </a:solidFill>
                <a:latin typeface="Arial"/>
                <a:ea typeface="Arial"/>
                <a:cs typeface="Arial"/>
                <a:sym typeface="Arial"/>
              </a:rPr>
              <a:t>3. Speed vs. Quality:</a:t>
            </a:r>
            <a:endParaRPr b="0" i="0">
              <a:solidFill>
                <a:srgbClr val="374151"/>
              </a:solidFill>
              <a:latin typeface="Arial"/>
              <a:ea typeface="Arial"/>
              <a:cs typeface="Arial"/>
              <a:sym typeface="Arial"/>
            </a:endParaRPr>
          </a:p>
          <a:p>
            <a:pPr marL="0" lvl="0" indent="-76200" algn="l" rtl="0">
              <a:spcBef>
                <a:spcPts val="0"/>
              </a:spcBef>
              <a:spcAft>
                <a:spcPts val="0"/>
              </a:spcAft>
              <a:buClr>
                <a:srgbClr val="374151"/>
              </a:buClr>
              <a:buSzPts val="1200"/>
              <a:buFont typeface="Arial"/>
              <a:buChar char="•"/>
            </a:pPr>
            <a:r>
              <a:rPr lang="en-US" b="0" i="0">
                <a:solidFill>
                  <a:srgbClr val="374151"/>
                </a:solidFill>
                <a:latin typeface="Arial"/>
                <a:ea typeface="Arial"/>
                <a:cs typeface="Arial"/>
                <a:sym typeface="Arial"/>
              </a:rPr>
              <a:t>Two developer camps exist: those prioritizing faster analysis and those valuing higher result quality.</a:t>
            </a:r>
            <a:endParaRPr/>
          </a:p>
          <a:p>
            <a:pPr marL="0" lvl="0" indent="-76200" algn="l" rtl="0">
              <a:spcBef>
                <a:spcPts val="0"/>
              </a:spcBef>
              <a:spcAft>
                <a:spcPts val="0"/>
              </a:spcAft>
              <a:buClr>
                <a:srgbClr val="374151"/>
              </a:buClr>
              <a:buSzPts val="1200"/>
              <a:buFont typeface="Arial"/>
              <a:buChar char="•"/>
            </a:pPr>
            <a:r>
              <a:rPr lang="en-US" b="0" i="0">
                <a:solidFill>
                  <a:srgbClr val="374151"/>
                </a:solidFill>
                <a:latin typeface="Arial"/>
                <a:ea typeface="Arial"/>
                <a:cs typeface="Arial"/>
                <a:sym typeface="Arial"/>
              </a:rPr>
              <a:t>The preference for analysis type correlates with where it fits in the development process.</a:t>
            </a:r>
            <a:endParaRPr/>
          </a:p>
          <a:p>
            <a:pPr marL="0" lvl="0" indent="-76200" algn="l" rtl="0">
              <a:spcBef>
                <a:spcPts val="0"/>
              </a:spcBef>
              <a:spcAft>
                <a:spcPts val="0"/>
              </a:spcAft>
              <a:buClr>
                <a:srgbClr val="374151"/>
              </a:buClr>
              <a:buSzPts val="1200"/>
              <a:buFont typeface="Arial"/>
              <a:buChar char="•"/>
            </a:pPr>
            <a:r>
              <a:rPr lang="en-US" b="0" i="0">
                <a:solidFill>
                  <a:srgbClr val="374151"/>
                </a:solidFill>
                <a:latin typeface="Arial"/>
                <a:ea typeface="Arial"/>
                <a:cs typeface="Arial"/>
                <a:sym typeface="Arial"/>
              </a:rPr>
              <a:t>Developers wanting analysis after every compile lean slightly towards deeper analyses, while those before code review prefer slower analyses detecting intricate issues.</a:t>
            </a:r>
            <a:endParaRPr/>
          </a:p>
          <a:p>
            <a:pPr marL="0" lvl="0" indent="0" algn="l" rtl="0">
              <a:spcBef>
                <a:spcPts val="0"/>
              </a:spcBef>
              <a:spcAft>
                <a:spcPts val="0"/>
              </a:spcAft>
              <a:buNone/>
            </a:pPr>
            <a:r>
              <a:rPr lang="en-US" b="1" i="0">
                <a:solidFill>
                  <a:srgbClr val="374151"/>
                </a:solidFill>
                <a:latin typeface="Arial"/>
                <a:ea typeface="Arial"/>
                <a:cs typeface="Arial"/>
                <a:sym typeface="Arial"/>
              </a:rPr>
              <a:t>4. Annotations:</a:t>
            </a:r>
            <a:endParaRPr b="0" i="0">
              <a:solidFill>
                <a:srgbClr val="374151"/>
              </a:solidFill>
              <a:latin typeface="Arial"/>
              <a:ea typeface="Arial"/>
              <a:cs typeface="Arial"/>
              <a:sym typeface="Arial"/>
            </a:endParaRPr>
          </a:p>
          <a:p>
            <a:pPr marL="0" lvl="0" indent="-76200" algn="l" rtl="0">
              <a:spcBef>
                <a:spcPts val="0"/>
              </a:spcBef>
              <a:spcAft>
                <a:spcPts val="0"/>
              </a:spcAft>
              <a:buClr>
                <a:srgbClr val="374151"/>
              </a:buClr>
              <a:buSzPts val="1200"/>
              <a:buFont typeface="Arial"/>
              <a:buChar char="•"/>
            </a:pPr>
            <a:r>
              <a:rPr lang="en-US" b="0" i="0">
                <a:solidFill>
                  <a:srgbClr val="374151"/>
                </a:solidFill>
                <a:latin typeface="Arial"/>
                <a:ea typeface="Arial"/>
                <a:cs typeface="Arial"/>
                <a:sym typeface="Arial"/>
              </a:rPr>
              <a:t>Developers are willing to provide additional information (annotations) to program analyzers in exchange for better results.</a:t>
            </a:r>
            <a:endParaRPr/>
          </a:p>
          <a:p>
            <a:pPr marL="0" lvl="0" indent="-76200" algn="l" rtl="0">
              <a:spcBef>
                <a:spcPts val="0"/>
              </a:spcBef>
              <a:spcAft>
                <a:spcPts val="0"/>
              </a:spcAft>
              <a:buClr>
                <a:srgbClr val="374151"/>
              </a:buClr>
              <a:buSzPts val="1200"/>
              <a:buFont typeface="Arial"/>
              <a:buChar char="•"/>
            </a:pPr>
            <a:r>
              <a:rPr lang="en-US" b="0" i="0">
                <a:solidFill>
                  <a:srgbClr val="374151"/>
                </a:solidFill>
                <a:latin typeface="Arial"/>
                <a:ea typeface="Arial"/>
                <a:cs typeface="Arial"/>
                <a:sym typeface="Arial"/>
              </a:rPr>
              <a:t>Some developers are not willing to write annotations, while others are more likely to provide specifications.</a:t>
            </a:r>
            <a:endParaRPr/>
          </a:p>
          <a:p>
            <a:pPr marL="0" lvl="0" indent="-76200" algn="l" rtl="0">
              <a:spcBef>
                <a:spcPts val="0"/>
              </a:spcBef>
              <a:spcAft>
                <a:spcPts val="0"/>
              </a:spcAft>
              <a:buClr>
                <a:srgbClr val="374151"/>
              </a:buClr>
              <a:buSzPts val="1200"/>
              <a:buFont typeface="Arial"/>
              <a:buChar char="•"/>
            </a:pPr>
            <a:r>
              <a:rPr lang="en-US" b="0" i="0">
                <a:solidFill>
                  <a:srgbClr val="374151"/>
                </a:solidFill>
                <a:latin typeface="Arial"/>
                <a:ea typeface="Arial"/>
                <a:cs typeface="Arial"/>
                <a:sym typeface="Arial"/>
              </a:rPr>
              <a:t>Program analysis should be tunable through annotations but not require them.</a:t>
            </a:r>
            <a:endParaRPr/>
          </a:p>
          <a:p>
            <a:pPr marL="0" lvl="0" indent="0" algn="l" rtl="0">
              <a:spcBef>
                <a:spcPts val="0"/>
              </a:spcBef>
              <a:spcAft>
                <a:spcPts val="0"/>
              </a:spcAft>
              <a:buNone/>
            </a:pPr>
            <a:r>
              <a:rPr lang="en-US" b="1" i="0">
                <a:solidFill>
                  <a:srgbClr val="374151"/>
                </a:solidFill>
                <a:latin typeface="Arial"/>
                <a:ea typeface="Arial"/>
                <a:cs typeface="Arial"/>
                <a:sym typeface="Arial"/>
              </a:rPr>
              <a:t>5. Trust and Default Rules:</a:t>
            </a:r>
            <a:endParaRPr b="0" i="0">
              <a:solidFill>
                <a:srgbClr val="374151"/>
              </a:solidFill>
              <a:latin typeface="Arial"/>
              <a:ea typeface="Arial"/>
              <a:cs typeface="Arial"/>
              <a:sym typeface="Arial"/>
            </a:endParaRPr>
          </a:p>
          <a:p>
            <a:pPr marL="0" lvl="0" indent="-76200" algn="l" rtl="0">
              <a:spcBef>
                <a:spcPts val="0"/>
              </a:spcBef>
              <a:spcAft>
                <a:spcPts val="0"/>
              </a:spcAft>
              <a:buClr>
                <a:srgbClr val="374151"/>
              </a:buClr>
              <a:buSzPts val="1200"/>
              <a:buFont typeface="Arial"/>
              <a:buChar char="•"/>
            </a:pPr>
            <a:r>
              <a:rPr lang="en-US" b="0" i="0">
                <a:solidFill>
                  <a:srgbClr val="374151"/>
                </a:solidFill>
                <a:latin typeface="Arial"/>
                <a:ea typeface="Arial"/>
                <a:cs typeface="Arial"/>
                <a:sym typeface="Arial"/>
              </a:rPr>
              <a:t>To build trust in program analyzers, designers should focus on minimizing false positives, as developers are more concerned about them.</a:t>
            </a:r>
            <a:endParaRPr/>
          </a:p>
          <a:p>
            <a:pPr marL="0" lvl="0" indent="-76200" algn="l" rtl="0">
              <a:spcBef>
                <a:spcPts val="0"/>
              </a:spcBef>
              <a:spcAft>
                <a:spcPts val="0"/>
              </a:spcAft>
              <a:buClr>
                <a:srgbClr val="374151"/>
              </a:buClr>
              <a:buSzPts val="1200"/>
              <a:buFont typeface="Arial"/>
              <a:buChar char="•"/>
            </a:pPr>
            <a:r>
              <a:rPr lang="en-US" b="0" i="0">
                <a:solidFill>
                  <a:srgbClr val="374151"/>
                </a:solidFill>
                <a:latin typeface="Arial"/>
                <a:ea typeface="Arial"/>
                <a:cs typeface="Arial"/>
                <a:sym typeface="Arial"/>
              </a:rPr>
              <a:t>One of the major pain points is that default rules or checks in analyzers often do not align with developers' preferences</a:t>
            </a:r>
            <a:endParaRPr/>
          </a:p>
          <a:p>
            <a:pPr marL="0" lvl="0" indent="0" algn="l" rtl="0">
              <a:spcBef>
                <a:spcPts val="0"/>
              </a:spcBef>
              <a:spcAft>
                <a:spcPts val="0"/>
              </a:spcAft>
              <a:buNone/>
            </a:pPr>
            <a:endParaRPr/>
          </a:p>
        </p:txBody>
      </p:sp>
      <p:sp>
        <p:nvSpPr>
          <p:cNvPr id="129" name="Google Shape;129;g288dd7f658d_2_4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88dd7f658d_2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288dd7f658d_2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88dd7f658d_2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288dd7f658d_2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88dd7f658d_2_6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288dd7f658d_2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88dd7f658d_2_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288dd7f658d_2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17"/>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7"/>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7"/>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7"/>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1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6" name="Google Shape;26;p17"/>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2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26"/>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2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27"/>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7"/>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7"/>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7"/>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2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0" name="Google Shape;30;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3"/>
        <p:cNvGrpSpPr/>
        <p:nvPr/>
      </p:nvGrpSpPr>
      <p:grpSpPr>
        <a:xfrm>
          <a:off x="0" y="0"/>
          <a:ext cx="0" cy="0"/>
          <a:chOff x="0" y="0"/>
          <a:chExt cx="0" cy="0"/>
        </a:xfrm>
      </p:grpSpPr>
      <p:sp>
        <p:nvSpPr>
          <p:cNvPr id="34" name="Google Shape;34;p1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9"/>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9"/>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8" name="Google Shape;38;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1" name="Google Shape;41;p19"/>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0"/>
          <p:cNvSpPr txBox="1">
            <a:spLocks noGrp="1"/>
          </p:cNvSpPr>
          <p:nvPr>
            <p:ph type="body" idx="1"/>
          </p:nvPr>
        </p:nvSpPr>
        <p:spPr>
          <a:xfrm>
            <a:off x="1097278"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 name="Google Shape;45;p20"/>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6" name="Google Shape;46;p2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1"/>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2" name="Google Shape;52;p21"/>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3" name="Google Shape;53;p21"/>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4" name="Google Shape;54;p21"/>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 name="Google Shape;55;p2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3"/>
        <p:cNvGrpSpPr/>
        <p:nvPr/>
      </p:nvGrpSpPr>
      <p:grpSpPr>
        <a:xfrm>
          <a:off x="0" y="0"/>
          <a:ext cx="0" cy="0"/>
          <a:chOff x="0" y="0"/>
          <a:chExt cx="0" cy="0"/>
        </a:xfrm>
      </p:grpSpPr>
      <p:sp>
        <p:nvSpPr>
          <p:cNvPr id="64" name="Google Shape;64;p23"/>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3"/>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24"/>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4"/>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4"/>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4"/>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24"/>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24"/>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25"/>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5"/>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5"/>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5"/>
          <p:cNvSpPr>
            <a:spLocks noGrp="1"/>
          </p:cNvSpPr>
          <p:nvPr>
            <p:ph type="pic" idx="2"/>
          </p:nvPr>
        </p:nvSpPr>
        <p:spPr>
          <a:xfrm>
            <a:off x="15" y="0"/>
            <a:ext cx="12191985" cy="4915076"/>
          </a:xfrm>
          <a:prstGeom prst="rect">
            <a:avLst/>
          </a:prstGeom>
          <a:solidFill>
            <a:srgbClr val="B1C5D7"/>
          </a:solidFill>
          <a:ln>
            <a:noFill/>
          </a:ln>
        </p:spPr>
      </p:sp>
      <p:sp>
        <p:nvSpPr>
          <p:cNvPr id="83" name="Google Shape;83;p25"/>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4" name="Google Shape;84;p2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6"/>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16"/>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288dd7f658d_2_12"/>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Introduction</a:t>
            </a:r>
            <a:endParaRPr dirty="0"/>
          </a:p>
        </p:txBody>
      </p:sp>
      <p:sp>
        <p:nvSpPr>
          <p:cNvPr id="106" name="Google Shape;106;g288dd7f658d_2_12"/>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fontScale="70000" lnSpcReduction="20000"/>
          </a:bodyPr>
          <a:lstStyle/>
          <a:p>
            <a:pPr marL="91440" lvl="0" indent="-100965" algn="l" rtl="0">
              <a:lnSpc>
                <a:spcPct val="90000"/>
              </a:lnSpc>
              <a:spcBef>
                <a:spcPts val="0"/>
              </a:spcBef>
              <a:spcAft>
                <a:spcPts val="0"/>
              </a:spcAft>
              <a:buSzPct val="100000"/>
              <a:buFont typeface="Arial"/>
              <a:buChar char="•"/>
            </a:pPr>
            <a:r>
              <a:rPr lang="en-US" dirty="0">
                <a:solidFill>
                  <a:srgbClr val="374151"/>
                </a:solidFill>
                <a:latin typeface="Arial"/>
                <a:ea typeface="Arial"/>
                <a:cs typeface="Arial"/>
                <a:sym typeface="Arial"/>
              </a:rPr>
              <a:t>The importance of Software Quality is increasing with the increase in reliance on software systems, ensuring software quality </a:t>
            </a:r>
            <a:endParaRPr dirty="0">
              <a:solidFill>
                <a:srgbClr val="374151"/>
              </a:solidFill>
              <a:latin typeface="Arial"/>
              <a:ea typeface="Arial"/>
              <a:cs typeface="Arial"/>
              <a:sym typeface="Arial"/>
            </a:endParaRPr>
          </a:p>
          <a:p>
            <a:pPr marL="91440" lvl="0" indent="0" algn="l" rtl="0">
              <a:lnSpc>
                <a:spcPct val="90000"/>
              </a:lnSpc>
              <a:spcBef>
                <a:spcPts val="0"/>
              </a:spcBef>
              <a:spcAft>
                <a:spcPts val="0"/>
              </a:spcAft>
              <a:buNone/>
            </a:pPr>
            <a:r>
              <a:rPr lang="en-US" dirty="0">
                <a:solidFill>
                  <a:srgbClr val="374151"/>
                </a:solidFill>
                <a:latin typeface="Arial"/>
                <a:ea typeface="Arial"/>
                <a:cs typeface="Arial"/>
                <a:sym typeface="Arial"/>
              </a:rPr>
              <a:t>is crucial to prevent significant financial losses resulting from software defects or failures.</a:t>
            </a:r>
            <a:endParaRPr dirty="0"/>
          </a:p>
          <a:p>
            <a:pPr marL="91440" lvl="0" indent="-100965" algn="l" rtl="0">
              <a:lnSpc>
                <a:spcPct val="90000"/>
              </a:lnSpc>
              <a:spcBef>
                <a:spcPts val="1400"/>
              </a:spcBef>
              <a:spcAft>
                <a:spcPts val="0"/>
              </a:spcAft>
              <a:buSzPct val="100000"/>
              <a:buFont typeface="Arial"/>
              <a:buChar char="•"/>
            </a:pPr>
            <a:r>
              <a:rPr lang="en-US" dirty="0">
                <a:solidFill>
                  <a:srgbClr val="374151"/>
                </a:solidFill>
                <a:latin typeface="Arial"/>
                <a:ea typeface="Arial"/>
                <a:cs typeface="Arial"/>
                <a:sym typeface="Arial"/>
              </a:rPr>
              <a:t>Static analysis tools play a key role in ensuring software quality by allowing developers to analyze code without running it. These tools identify defects early in the development process, making it easier and cheaper to fix issues.</a:t>
            </a:r>
            <a:endParaRPr dirty="0"/>
          </a:p>
          <a:p>
            <a:pPr marL="91440" lvl="0" indent="-100965" algn="l" rtl="0">
              <a:lnSpc>
                <a:spcPct val="90000"/>
              </a:lnSpc>
              <a:spcBef>
                <a:spcPts val="1400"/>
              </a:spcBef>
              <a:spcAft>
                <a:spcPts val="0"/>
              </a:spcAft>
              <a:buSzPct val="100000"/>
              <a:buFont typeface="Arial"/>
              <a:buChar char="•"/>
            </a:pPr>
            <a:r>
              <a:rPr lang="en-US" dirty="0">
                <a:solidFill>
                  <a:srgbClr val="374151"/>
                </a:solidFill>
                <a:latin typeface="Arial"/>
                <a:ea typeface="Arial"/>
                <a:cs typeface="Arial"/>
                <a:sym typeface="Arial"/>
              </a:rPr>
              <a:t>Developers can use static analysis tools in various ways, including integrating them into IDEs, running them from the command line, or as standalone tools. These tools help developers find bugs while typing code and offer solutions for detected defects.</a:t>
            </a:r>
            <a:endParaRPr dirty="0"/>
          </a:p>
          <a:p>
            <a:pPr marL="91440" lvl="0" indent="-100965" algn="l" rtl="0">
              <a:lnSpc>
                <a:spcPct val="90000"/>
              </a:lnSpc>
              <a:spcBef>
                <a:spcPts val="1400"/>
              </a:spcBef>
              <a:spcAft>
                <a:spcPts val="0"/>
              </a:spcAft>
              <a:buSzPct val="100000"/>
              <a:buFont typeface="Arial"/>
              <a:buChar char="•"/>
            </a:pPr>
            <a:r>
              <a:rPr lang="en-US" dirty="0">
                <a:solidFill>
                  <a:srgbClr val="374151"/>
                </a:solidFill>
                <a:latin typeface="Arial"/>
                <a:ea typeface="Arial"/>
                <a:cs typeface="Arial"/>
                <a:sym typeface="Arial"/>
              </a:rPr>
              <a:t>Despite the benefits, consistent usage of static analysis tools is not widespread among developers. One of the reasons for this is the complexity of tool interfaces and difficulties in interpreting feedback. </a:t>
            </a:r>
            <a:endParaRPr dirty="0">
              <a:solidFill>
                <a:srgbClr val="374151"/>
              </a:solidFill>
              <a:latin typeface="Arial"/>
              <a:ea typeface="Arial"/>
              <a:cs typeface="Arial"/>
              <a:sym typeface="Arial"/>
            </a:endParaRPr>
          </a:p>
          <a:p>
            <a:pPr marL="91440" lvl="0" indent="-100965" algn="l" rtl="0">
              <a:lnSpc>
                <a:spcPct val="90000"/>
              </a:lnSpc>
              <a:spcBef>
                <a:spcPts val="1400"/>
              </a:spcBef>
              <a:spcAft>
                <a:spcPts val="0"/>
              </a:spcAft>
              <a:buSzPct val="100000"/>
              <a:buFont typeface="Arial"/>
              <a:buChar char="•"/>
            </a:pPr>
            <a:r>
              <a:rPr lang="en-US" dirty="0">
                <a:solidFill>
                  <a:srgbClr val="374151"/>
                </a:solidFill>
                <a:latin typeface="Arial"/>
                <a:ea typeface="Arial"/>
                <a:cs typeface="Arial"/>
                <a:sym typeface="Arial"/>
              </a:rPr>
              <a:t>Existing research has focused on the improvement of static analysis tools, but there is a lack of understanding regarding why developers avoid using these tools and what specific features could enhance their usability and effectiveness.</a:t>
            </a:r>
            <a:endParaRPr dirty="0"/>
          </a:p>
          <a:p>
            <a:pPr marL="91440" lvl="0" indent="-100965" algn="l" rtl="0">
              <a:lnSpc>
                <a:spcPct val="90000"/>
              </a:lnSpc>
              <a:spcBef>
                <a:spcPts val="1400"/>
              </a:spcBef>
              <a:spcAft>
                <a:spcPts val="0"/>
              </a:spcAft>
              <a:buSzPct val="100000"/>
              <a:buFont typeface="Arial"/>
              <a:buChar char="•"/>
            </a:pPr>
            <a:r>
              <a:rPr lang="en-US" dirty="0">
                <a:solidFill>
                  <a:srgbClr val="374151"/>
                </a:solidFill>
                <a:latin typeface="Arial"/>
                <a:ea typeface="Arial"/>
                <a:cs typeface="Arial"/>
                <a:sym typeface="Arial"/>
              </a:rPr>
              <a:t>This research aims to investigate the reasons behind developers' reluctance to use static analysis tools and explore how these tools can be improved based on developers' feedback. </a:t>
            </a:r>
            <a:endParaRPr dirty="0">
              <a:solidFill>
                <a:srgbClr val="374151"/>
              </a:solidFill>
              <a:latin typeface="Arial"/>
              <a:ea typeface="Arial"/>
              <a:cs typeface="Arial"/>
              <a:sym typeface="Arial"/>
            </a:endParaRPr>
          </a:p>
          <a:p>
            <a:pPr marL="91440" lvl="0" indent="-100965" algn="l" rtl="0">
              <a:lnSpc>
                <a:spcPct val="90000"/>
              </a:lnSpc>
              <a:spcBef>
                <a:spcPts val="1400"/>
              </a:spcBef>
              <a:spcAft>
                <a:spcPts val="0"/>
              </a:spcAft>
              <a:buSzPct val="100000"/>
              <a:buFont typeface="Arial"/>
              <a:buChar char="•"/>
            </a:pPr>
            <a:r>
              <a:rPr lang="en-US" dirty="0">
                <a:solidFill>
                  <a:srgbClr val="374151"/>
                </a:solidFill>
                <a:latin typeface="Arial"/>
                <a:ea typeface="Arial"/>
                <a:cs typeface="Arial"/>
                <a:sym typeface="Arial"/>
              </a:rPr>
              <a:t>The study will concentrate on tools like </a:t>
            </a:r>
            <a:r>
              <a:rPr lang="en-US" dirty="0" err="1">
                <a:solidFill>
                  <a:srgbClr val="374151"/>
                </a:solidFill>
                <a:latin typeface="Arial"/>
                <a:ea typeface="Arial"/>
                <a:cs typeface="Arial"/>
                <a:sym typeface="Arial"/>
              </a:rPr>
              <a:t>FindBugs</a:t>
            </a:r>
            <a:r>
              <a:rPr lang="en-US" dirty="0">
                <a:solidFill>
                  <a:srgbClr val="374151"/>
                </a:solidFill>
                <a:latin typeface="Arial"/>
                <a:ea typeface="Arial"/>
                <a:cs typeface="Arial"/>
                <a:sym typeface="Arial"/>
              </a:rPr>
              <a:t>, Lint, IntelliJ, and PMD, with a focus on understanding developer perspectives on </a:t>
            </a:r>
            <a:r>
              <a:rPr lang="en-US" dirty="0" err="1">
                <a:solidFill>
                  <a:srgbClr val="374151"/>
                </a:solidFill>
                <a:latin typeface="Arial"/>
                <a:ea typeface="Arial"/>
                <a:cs typeface="Arial"/>
                <a:sym typeface="Arial"/>
              </a:rPr>
              <a:t>FindBugs</a:t>
            </a:r>
            <a:r>
              <a:rPr lang="en-US" dirty="0">
                <a:solidFill>
                  <a:srgbClr val="374151"/>
                </a:solidFill>
                <a:latin typeface="Arial"/>
                <a:ea typeface="Arial"/>
                <a:cs typeface="Arial"/>
                <a:sym typeface="Arial"/>
              </a:rPr>
              <a:t>, the tool selected for the research interviews.</a:t>
            </a:r>
            <a:endParaRPr dirty="0"/>
          </a:p>
          <a:p>
            <a:pPr marL="91440" lvl="0" indent="-12064" algn="l" rtl="0">
              <a:lnSpc>
                <a:spcPct val="90000"/>
              </a:lnSpc>
              <a:spcBef>
                <a:spcPts val="1400"/>
              </a:spcBef>
              <a:spcAft>
                <a:spcPts val="0"/>
              </a:spcAft>
              <a:buSzPct val="1000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288dd7f658d_2_9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a:t>Conclusion</a:t>
            </a:r>
            <a:endParaRPr/>
          </a:p>
        </p:txBody>
      </p:sp>
      <p:sp>
        <p:nvSpPr>
          <p:cNvPr id="162" name="Google Shape;162;g288dd7f658d_2_99"/>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fontScale="92500" lnSpcReduction="20000"/>
          </a:bodyPr>
          <a:lstStyle/>
          <a:p>
            <a:pPr marL="457200" lvl="0" indent="0" algn="ctr" rtl="0">
              <a:lnSpc>
                <a:spcPct val="90000"/>
              </a:lnSpc>
              <a:spcBef>
                <a:spcPts val="0"/>
              </a:spcBef>
              <a:spcAft>
                <a:spcPts val="0"/>
              </a:spcAft>
              <a:buNone/>
            </a:pPr>
            <a:r>
              <a:rPr lang="en-US" b="1" i="0">
                <a:solidFill>
                  <a:srgbClr val="374151"/>
                </a:solidFill>
                <a:latin typeface="Arial"/>
                <a:ea typeface="Arial"/>
                <a:cs typeface="Arial"/>
                <a:sym typeface="Arial"/>
              </a:rPr>
              <a:t>Key Takeaways</a:t>
            </a:r>
            <a:endParaRPr b="0" i="0">
              <a:solidFill>
                <a:srgbClr val="374151"/>
              </a:solidFill>
              <a:latin typeface="Arial"/>
              <a:ea typeface="Arial"/>
              <a:cs typeface="Arial"/>
              <a:sym typeface="Arial"/>
            </a:endParaRPr>
          </a:p>
          <a:p>
            <a:pPr marL="457200" lvl="0" indent="-325755" algn="l" rtl="0">
              <a:lnSpc>
                <a:spcPct val="90000"/>
              </a:lnSpc>
              <a:spcBef>
                <a:spcPts val="1400"/>
              </a:spcBef>
              <a:spcAft>
                <a:spcPts val="0"/>
              </a:spcAft>
              <a:buSzPct val="90000"/>
              <a:buAutoNum type="arabicPeriod"/>
            </a:pPr>
            <a:r>
              <a:rPr lang="en-US"/>
              <a:t>They have explored the reasons behind the limited adoption of static analysis tools among developers and examined ways to enhance their usage involving a user study with 20 software developers, each having an average of approximately 10 years of experience in utilizing static analysis tools for bug detection</a:t>
            </a:r>
            <a:endParaRPr/>
          </a:p>
          <a:p>
            <a:pPr marL="457200" lvl="0" indent="0" algn="l" rtl="0">
              <a:lnSpc>
                <a:spcPct val="90000"/>
              </a:lnSpc>
              <a:spcBef>
                <a:spcPts val="1400"/>
              </a:spcBef>
              <a:spcAft>
                <a:spcPts val="0"/>
              </a:spcAft>
              <a:buNone/>
            </a:pPr>
            <a:endParaRPr/>
          </a:p>
          <a:p>
            <a:pPr marL="457200" lvl="0" indent="-325755" algn="l" rtl="0">
              <a:lnSpc>
                <a:spcPct val="90000"/>
              </a:lnSpc>
              <a:spcBef>
                <a:spcPts val="1400"/>
              </a:spcBef>
              <a:spcAft>
                <a:spcPts val="0"/>
              </a:spcAft>
              <a:buSzPct val="90000"/>
              <a:buAutoNum type="arabicPeriod"/>
            </a:pPr>
            <a:r>
              <a:rPr lang="en-US"/>
              <a:t>Their findings validated that developers' dissatisfaction with existing static analysis tools is influenced by the occurrence of false positives and developer overload.</a:t>
            </a:r>
            <a:endParaRPr/>
          </a:p>
          <a:p>
            <a:pPr marL="457200" lvl="0" indent="0" algn="l" rtl="0">
              <a:lnSpc>
                <a:spcPct val="90000"/>
              </a:lnSpc>
              <a:spcBef>
                <a:spcPts val="1400"/>
              </a:spcBef>
              <a:spcAft>
                <a:spcPts val="0"/>
              </a:spcAft>
              <a:buNone/>
            </a:pPr>
            <a:endParaRPr/>
          </a:p>
          <a:p>
            <a:pPr marL="457200" lvl="0" indent="-325755" algn="l" rtl="0">
              <a:lnSpc>
                <a:spcPct val="90000"/>
              </a:lnSpc>
              <a:spcBef>
                <a:spcPts val="1400"/>
              </a:spcBef>
              <a:spcAft>
                <a:spcPts val="0"/>
              </a:spcAft>
              <a:buSzPct val="90000"/>
              <a:buAutoNum type="arabicPeriod"/>
            </a:pPr>
            <a:r>
              <a:rPr lang="en-US"/>
              <a:t>In the future, static analysis tools could enhance their acceptance among software developers by providing better support for team collaboration, integrating seamlessly into developers' workflows, presenting defects in an intuitive manner, offering detailed explanations of issues along with automatic solutions when applicable, and offering straightforward and practical configuration choices for users.</a:t>
            </a:r>
            <a:endParaRPr/>
          </a:p>
          <a:p>
            <a:pPr marL="457200" lvl="0" indent="0" algn="l" rtl="0">
              <a:lnSpc>
                <a:spcPct val="90000"/>
              </a:lnSpc>
              <a:spcBef>
                <a:spcPts val="140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24c5345e89e_0_0"/>
          <p:cNvSpPr txBox="1">
            <a:spLocks noGrp="1"/>
          </p:cNvSpPr>
          <p:nvPr>
            <p:ph type="ctrTitle"/>
          </p:nvPr>
        </p:nvSpPr>
        <p:spPr>
          <a:xfrm>
            <a:off x="2380268" y="302230"/>
            <a:ext cx="7431600" cy="19509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a:t>Research Paper 2</a:t>
            </a:r>
            <a:endParaRPr/>
          </a:p>
        </p:txBody>
      </p:sp>
      <p:sp>
        <p:nvSpPr>
          <p:cNvPr id="168" name="Google Shape;168;g24c5345e89e_0_0"/>
          <p:cNvSpPr txBox="1">
            <a:spLocks noGrp="1"/>
          </p:cNvSpPr>
          <p:nvPr>
            <p:ph type="subTitle" idx="1"/>
          </p:nvPr>
        </p:nvSpPr>
        <p:spPr>
          <a:xfrm>
            <a:off x="1297757" y="2786621"/>
            <a:ext cx="9596400" cy="1818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1100"/>
              <a:buFont typeface="Arial"/>
              <a:buNone/>
            </a:pPr>
            <a:r>
              <a:rPr lang="en-US" sz="3200" dirty="0">
                <a:latin typeface="Lustria"/>
                <a:ea typeface="Lustria"/>
                <a:cs typeface="Lustria"/>
                <a:sym typeface="Lustria"/>
              </a:rPr>
              <a:t>Why Do Software Developers Use Static</a:t>
            </a:r>
            <a:endParaRPr sz="3200" dirty="0">
              <a:latin typeface="Lustria"/>
              <a:ea typeface="Lustria"/>
              <a:cs typeface="Lustria"/>
              <a:sym typeface="Lustria"/>
            </a:endParaRPr>
          </a:p>
          <a:p>
            <a:pPr marL="0" lvl="0" indent="0" algn="ctr" rtl="0">
              <a:lnSpc>
                <a:spcPct val="90000"/>
              </a:lnSpc>
              <a:spcBef>
                <a:spcPts val="0"/>
              </a:spcBef>
              <a:spcAft>
                <a:spcPts val="0"/>
              </a:spcAft>
              <a:buClr>
                <a:schemeClr val="dk1"/>
              </a:buClr>
              <a:buSzPts val="1100"/>
              <a:buFont typeface="Arial"/>
              <a:buNone/>
            </a:pPr>
            <a:r>
              <a:rPr lang="en-US" sz="3200" dirty="0">
                <a:latin typeface="Lustria"/>
                <a:ea typeface="Lustria"/>
                <a:cs typeface="Lustria"/>
                <a:sym typeface="Lustria"/>
              </a:rPr>
              <a:t>Analysis Tools? A User-Centered Study</a:t>
            </a:r>
            <a:endParaRPr sz="3200" dirty="0">
              <a:latin typeface="Lustria"/>
              <a:ea typeface="Lustria"/>
              <a:cs typeface="Lustria"/>
              <a:sym typeface="Lustria"/>
            </a:endParaRPr>
          </a:p>
          <a:p>
            <a:pPr marL="0" lvl="0" indent="0" algn="ctr" rtl="0">
              <a:lnSpc>
                <a:spcPct val="90000"/>
              </a:lnSpc>
              <a:spcBef>
                <a:spcPts val="0"/>
              </a:spcBef>
              <a:spcAft>
                <a:spcPts val="0"/>
              </a:spcAft>
              <a:buClr>
                <a:schemeClr val="dk1"/>
              </a:buClr>
              <a:buSzPts val="1100"/>
              <a:buFont typeface="Arial"/>
              <a:buNone/>
            </a:pPr>
            <a:r>
              <a:rPr lang="en-US" sz="3200" dirty="0">
                <a:latin typeface="Lustria"/>
                <a:ea typeface="Lustria"/>
                <a:cs typeface="Lustria"/>
                <a:sym typeface="Lustria"/>
              </a:rPr>
              <a:t>of Developer Needs and Motivations</a:t>
            </a:r>
            <a:endParaRPr sz="3200" dirty="0">
              <a:latin typeface="Lustria"/>
              <a:ea typeface="Lustria"/>
              <a:cs typeface="Lustria"/>
              <a:sym typeface="Lustria"/>
            </a:endParaRPr>
          </a:p>
          <a:p>
            <a:pPr marL="0" lvl="0" indent="0" algn="ctr" rtl="0">
              <a:lnSpc>
                <a:spcPct val="90000"/>
              </a:lnSpc>
              <a:spcBef>
                <a:spcPts val="0"/>
              </a:spcBef>
              <a:spcAft>
                <a:spcPts val="0"/>
              </a:spcAft>
              <a:buSzPts val="3200"/>
              <a:buNone/>
            </a:pPr>
            <a:endParaRPr sz="3200" dirty="0">
              <a:latin typeface="Lustria"/>
              <a:ea typeface="Lustria"/>
              <a:cs typeface="Lustria"/>
              <a:sym typeface="Lustr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24c5345e89e_0_5"/>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Introduction</a:t>
            </a:r>
            <a:endParaRPr/>
          </a:p>
        </p:txBody>
      </p:sp>
      <p:sp>
        <p:nvSpPr>
          <p:cNvPr id="174" name="Google Shape;174;g24c5345e89e_0_5"/>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fontScale="92500" lnSpcReduction="10000"/>
          </a:bodyPr>
          <a:lstStyle/>
          <a:p>
            <a:pPr marL="91440" lvl="0" indent="-12064" algn="l" rtl="0">
              <a:lnSpc>
                <a:spcPct val="90000"/>
              </a:lnSpc>
              <a:spcBef>
                <a:spcPts val="1400"/>
              </a:spcBef>
              <a:spcAft>
                <a:spcPts val="0"/>
              </a:spcAft>
              <a:buSzPct val="100000"/>
              <a:buNone/>
            </a:pPr>
            <a:r>
              <a:rPr lang="en-US">
                <a:solidFill>
                  <a:srgbClr val="374151"/>
                </a:solidFill>
                <a:latin typeface="Arial"/>
                <a:ea typeface="Arial"/>
                <a:cs typeface="Arial"/>
                <a:sym typeface="Arial"/>
              </a:rPr>
              <a:t>Static analysis tools, from simple to complex, have improved in bug detection, but usability has lagged, leading to misinterpretation and tool abandonment.</a:t>
            </a:r>
            <a:endParaRPr>
              <a:solidFill>
                <a:srgbClr val="374151"/>
              </a:solidFill>
              <a:latin typeface="Arial"/>
              <a:ea typeface="Arial"/>
              <a:cs typeface="Arial"/>
              <a:sym typeface="Arial"/>
            </a:endParaRPr>
          </a:p>
          <a:p>
            <a:pPr marL="91440" lvl="0" indent="-12064" algn="l" rtl="0">
              <a:lnSpc>
                <a:spcPct val="90000"/>
              </a:lnSpc>
              <a:spcBef>
                <a:spcPts val="1400"/>
              </a:spcBef>
              <a:spcAft>
                <a:spcPts val="0"/>
              </a:spcAft>
              <a:buClr>
                <a:schemeClr val="dk1"/>
              </a:buClr>
              <a:buSzPct val="55000"/>
              <a:buFont typeface="Arial"/>
              <a:buNone/>
            </a:pPr>
            <a:r>
              <a:rPr lang="en-US">
                <a:solidFill>
                  <a:srgbClr val="374151"/>
                </a:solidFill>
                <a:latin typeface="Arial"/>
                <a:ea typeface="Arial"/>
                <a:cs typeface="Arial"/>
                <a:sym typeface="Arial"/>
              </a:rPr>
              <a:t>Previous studies highlighted usability problems, focusing on correctness and user-reported issues. This study takes a user-centered design approach.</a:t>
            </a:r>
            <a:endParaRPr>
              <a:solidFill>
                <a:srgbClr val="374151"/>
              </a:solidFill>
              <a:latin typeface="Arial"/>
              <a:ea typeface="Arial"/>
              <a:cs typeface="Arial"/>
              <a:sym typeface="Arial"/>
            </a:endParaRPr>
          </a:p>
          <a:p>
            <a:pPr marL="91440" lvl="0" indent="-12064" algn="l" rtl="0">
              <a:lnSpc>
                <a:spcPct val="90000"/>
              </a:lnSpc>
              <a:spcBef>
                <a:spcPts val="1400"/>
              </a:spcBef>
              <a:spcAft>
                <a:spcPts val="0"/>
              </a:spcAft>
              <a:buClr>
                <a:schemeClr val="dk1"/>
              </a:buClr>
              <a:buSzPct val="55000"/>
              <a:buFont typeface="Arial"/>
              <a:buNone/>
            </a:pPr>
            <a:r>
              <a:rPr lang="en-US">
                <a:solidFill>
                  <a:srgbClr val="374151"/>
                </a:solidFill>
                <a:latin typeface="Arial"/>
                <a:ea typeface="Arial"/>
                <a:cs typeface="Arial"/>
                <a:sym typeface="Arial"/>
              </a:rPr>
              <a:t>A survey of 87 developers at Software AG explored their goals, motivations, and strategies when using 17 analysis tools. It delved into how tools integrate into their work processes.</a:t>
            </a:r>
            <a:endParaRPr>
              <a:solidFill>
                <a:srgbClr val="374151"/>
              </a:solidFill>
              <a:latin typeface="Arial"/>
              <a:ea typeface="Arial"/>
              <a:cs typeface="Arial"/>
              <a:sym typeface="Arial"/>
            </a:endParaRPr>
          </a:p>
          <a:p>
            <a:pPr marL="91440" lvl="0" indent="-12064" algn="l" rtl="0">
              <a:lnSpc>
                <a:spcPct val="90000"/>
              </a:lnSpc>
              <a:spcBef>
                <a:spcPts val="1400"/>
              </a:spcBef>
              <a:spcAft>
                <a:spcPts val="0"/>
              </a:spcAft>
              <a:buClr>
                <a:schemeClr val="dk1"/>
              </a:buClr>
              <a:buSzPct val="55000"/>
              <a:buFont typeface="Arial"/>
              <a:buNone/>
            </a:pPr>
            <a:r>
              <a:rPr lang="en-US">
                <a:solidFill>
                  <a:srgbClr val="374151"/>
                </a:solidFill>
                <a:latin typeface="Arial"/>
                <a:ea typeface="Arial"/>
                <a:cs typeface="Arial"/>
                <a:sym typeface="Arial"/>
              </a:rPr>
              <a:t>Findings confirmed past results (e.g., soundness issues), revealed contrasts (e.g., focus on performance over style warnings), and uncovered new areas (e.g., collaborative interfaces).</a:t>
            </a:r>
            <a:endParaRPr>
              <a:solidFill>
                <a:srgbClr val="374151"/>
              </a:solidFill>
              <a:latin typeface="Arial"/>
              <a:ea typeface="Arial"/>
              <a:cs typeface="Arial"/>
              <a:sym typeface="Arial"/>
            </a:endParaRPr>
          </a:p>
          <a:p>
            <a:pPr marL="91440" lvl="0" indent="-12064" algn="l" rtl="0">
              <a:lnSpc>
                <a:spcPct val="90000"/>
              </a:lnSpc>
              <a:spcBef>
                <a:spcPts val="1400"/>
              </a:spcBef>
              <a:spcAft>
                <a:spcPts val="0"/>
              </a:spcAft>
              <a:buClr>
                <a:schemeClr val="dk1"/>
              </a:buClr>
              <a:buSzPct val="55000"/>
              <a:buFont typeface="Arial"/>
              <a:buNone/>
            </a:pPr>
            <a:r>
              <a:rPr lang="en-US">
                <a:solidFill>
                  <a:srgbClr val="374151"/>
                </a:solidFill>
                <a:latin typeface="Arial"/>
                <a:ea typeface="Arial"/>
                <a:cs typeface="Arial"/>
                <a:sym typeface="Arial"/>
              </a:rPr>
              <a:t>Developers' strategies included warning prioritization, distinguishing false positives, understanding warnings, and handling unclear warnings.</a:t>
            </a:r>
            <a:endParaRPr>
              <a:solidFill>
                <a:srgbClr val="374151"/>
              </a:solidFill>
              <a:latin typeface="Arial"/>
              <a:ea typeface="Arial"/>
              <a:cs typeface="Arial"/>
              <a:sym typeface="Arial"/>
            </a:endParaRPr>
          </a:p>
          <a:p>
            <a:pPr marL="91440" lvl="0" indent="-12064" algn="l" rtl="0">
              <a:lnSpc>
                <a:spcPct val="90000"/>
              </a:lnSpc>
              <a:spcBef>
                <a:spcPts val="1400"/>
              </a:spcBef>
              <a:spcAft>
                <a:spcPts val="0"/>
              </a:spcAft>
              <a:buClr>
                <a:schemeClr val="dk1"/>
              </a:buClr>
              <a:buSzPct val="55000"/>
              <a:buFont typeface="Arial"/>
              <a:buNone/>
            </a:pPr>
            <a:r>
              <a:rPr lang="en-US">
                <a:solidFill>
                  <a:srgbClr val="374151"/>
                </a:solidFill>
                <a:latin typeface="Arial"/>
                <a:ea typeface="Arial"/>
                <a:cs typeface="Arial"/>
                <a:sym typeface="Arial"/>
              </a:rPr>
              <a:t>Recommendations include considering developers' work time in tool workflows, integrating developer heuristics, and building collaborative platforms for team knowledge sharing.</a:t>
            </a:r>
            <a:endParaRPr>
              <a:solidFill>
                <a:srgbClr val="374151"/>
              </a:solidFill>
              <a:latin typeface="Arial"/>
              <a:ea typeface="Arial"/>
              <a:cs typeface="Arial"/>
              <a:sym typeface="Arial"/>
            </a:endParaRPr>
          </a:p>
          <a:p>
            <a:pPr marL="91440" lvl="0" indent="-12064" algn="l" rtl="0">
              <a:lnSpc>
                <a:spcPct val="90000"/>
              </a:lnSpc>
              <a:spcBef>
                <a:spcPts val="1400"/>
              </a:spcBef>
              <a:spcAft>
                <a:spcPts val="0"/>
              </a:spcAft>
              <a:buSzPct val="100000"/>
              <a:buNone/>
            </a:pPr>
            <a:endParaRPr>
              <a:solidFill>
                <a:srgbClr val="37415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24c5345e89e_0_15"/>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a:t>Study</a:t>
            </a:r>
            <a:endParaRPr/>
          </a:p>
        </p:txBody>
      </p:sp>
      <p:sp>
        <p:nvSpPr>
          <p:cNvPr id="180" name="Google Shape;180;g24c5345e89e_0_15"/>
          <p:cNvSpPr txBox="1">
            <a:spLocks noGrp="1"/>
          </p:cNvSpPr>
          <p:nvPr>
            <p:ph type="body" idx="1"/>
          </p:nvPr>
        </p:nvSpPr>
        <p:spPr>
          <a:xfrm>
            <a:off x="615779" y="1737400"/>
            <a:ext cx="11021400" cy="4556700"/>
          </a:xfrm>
          <a:prstGeom prst="rect">
            <a:avLst/>
          </a:prstGeom>
          <a:noFill/>
          <a:ln>
            <a:noFill/>
          </a:ln>
        </p:spPr>
        <p:txBody>
          <a:bodyPr spcFirstLastPara="1" wrap="square" lIns="0" tIns="198375" rIns="0" bIns="198375" anchor="ctr" anchorCtr="0">
            <a:spAutoFit/>
          </a:bodyPr>
          <a:lstStyle/>
          <a:p>
            <a:pPr marL="0" marR="0" lvl="0" indent="0" algn="l" rtl="0">
              <a:lnSpc>
                <a:spcPct val="100000"/>
              </a:lnSpc>
              <a:spcBef>
                <a:spcPts val="0"/>
              </a:spcBef>
              <a:spcAft>
                <a:spcPts val="0"/>
              </a:spcAft>
              <a:buClr>
                <a:schemeClr val="dk1"/>
              </a:buClr>
              <a:buSzPts val="1100"/>
              <a:buFont typeface="Arial"/>
              <a:buNone/>
            </a:pPr>
            <a:r>
              <a:rPr lang="en-US" sz="1800">
                <a:solidFill>
                  <a:srgbClr val="000000"/>
                </a:solidFill>
                <a:latin typeface="Arial"/>
                <a:ea typeface="Arial"/>
                <a:cs typeface="Arial"/>
                <a:sym typeface="Arial"/>
              </a:rPr>
              <a:t>Two-Part Study: The study was conducted in two parts. First, a survey was sent to Software AG's main development teams, gathering insights on developers' experiences with static analysis tools. In the second part, access was granted to reports generated by Checkmarx, a major analysis tool used at Software AG. </a:t>
            </a:r>
            <a:endParaRPr sz="180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80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800">
                <a:solidFill>
                  <a:srgbClr val="000000"/>
                </a:solidFill>
                <a:latin typeface="Arial"/>
                <a:ea typeface="Arial"/>
                <a:cs typeface="Arial"/>
                <a:sym typeface="Arial"/>
              </a:rPr>
              <a:t>Checkmarx Overview: Checkmarx, the focal static analysis tool, supports 20 programming languages and can be used as a standalone tool with a web interface or as a plugin in various Integrated Development Environments.</a:t>
            </a:r>
            <a:endParaRPr sz="180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80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800">
                <a:solidFill>
                  <a:srgbClr val="000000"/>
                </a:solidFill>
                <a:latin typeface="Arial"/>
                <a:ea typeface="Arial"/>
                <a:cs typeface="Arial"/>
                <a:sym typeface="Arial"/>
              </a:rPr>
              <a:t>Research Questions: The study aimed to answer specific research questions:</a:t>
            </a:r>
            <a:endParaRPr sz="180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800">
                <a:solidFill>
                  <a:srgbClr val="000000"/>
                </a:solidFill>
                <a:latin typeface="Arial"/>
                <a:ea typeface="Arial"/>
                <a:cs typeface="Arial"/>
                <a:sym typeface="Arial"/>
              </a:rPr>
              <a:t>RQ1: How are analysis tools integrated into the development environment at Software AG?</a:t>
            </a:r>
            <a:endParaRPr sz="180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800">
                <a:solidFill>
                  <a:srgbClr val="000000"/>
                </a:solidFill>
                <a:latin typeface="Arial"/>
                <a:ea typeface="Arial"/>
                <a:cs typeface="Arial"/>
                <a:sym typeface="Arial"/>
              </a:rPr>
              <a:t>RQ2: In what contexts do developers use analysis tools, and what are their goals in doing so?</a:t>
            </a:r>
            <a:endParaRPr sz="180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800">
                <a:solidFill>
                  <a:srgbClr val="000000"/>
                </a:solidFill>
                <a:latin typeface="Arial"/>
                <a:ea typeface="Arial"/>
                <a:cs typeface="Arial"/>
                <a:sym typeface="Arial"/>
              </a:rPr>
              <a:t>RQ3: What strategies do developers employ when working with analysis tools?</a:t>
            </a:r>
            <a:endParaRPr sz="180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800">
                <a:solidFill>
                  <a:srgbClr val="000000"/>
                </a:solidFill>
                <a:latin typeface="Arial"/>
                <a:ea typeface="Arial"/>
                <a:cs typeface="Arial"/>
                <a:sym typeface="Arial"/>
              </a:rPr>
              <a:t>RQ4: What features should analysis tools provide to support developers effectively?</a:t>
            </a:r>
            <a:endParaRPr sz="180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80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endParaRPr sz="18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24c5345e89e_0_28"/>
          <p:cNvSpPr txBox="1">
            <a:spLocks noGrp="1"/>
          </p:cNvSpPr>
          <p:nvPr>
            <p:ph type="title"/>
          </p:nvPr>
        </p:nvSpPr>
        <p:spPr>
          <a:xfrm>
            <a:off x="1097275" y="652127"/>
            <a:ext cx="10058400" cy="7044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chemeClr val="dk1"/>
              </a:buClr>
              <a:buSzPts val="990"/>
              <a:buFont typeface="Arial"/>
              <a:buNone/>
            </a:pPr>
            <a:r>
              <a:rPr lang="en-US" sz="2720"/>
              <a:t>RQ1: How are analysis tools integrated in the development environment?</a:t>
            </a:r>
            <a:endParaRPr sz="2720"/>
          </a:p>
        </p:txBody>
      </p:sp>
      <p:sp>
        <p:nvSpPr>
          <p:cNvPr id="186" name="Google Shape;186;g24c5345e89e_0_28"/>
          <p:cNvSpPr txBox="1"/>
          <p:nvPr/>
        </p:nvSpPr>
        <p:spPr>
          <a:xfrm>
            <a:off x="1183825" y="1629950"/>
            <a:ext cx="10058400" cy="465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350">
                <a:latin typeface="Calibri"/>
                <a:ea typeface="Calibri"/>
                <a:cs typeface="Calibri"/>
                <a:sym typeface="Calibri"/>
              </a:rPr>
              <a:t>Variety of Analysis Tools: Software AG developers utilize 17 different analysis tools, categorized as IDE notifications, IDE tools, dedicated tools, and CLI tools. Dedicated tools are most commonly used, aligning with the company's policy.</a:t>
            </a: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350">
                <a:latin typeface="Calibri"/>
                <a:ea typeface="Calibri"/>
                <a:cs typeface="Calibri"/>
                <a:sym typeface="Calibri"/>
              </a:rPr>
              <a:t>Integration Across Development Stages: Analysis tools are integrated throughout the software development lifecycle: 55.9% used during coding, 52.9% in nightly builds, 29.4% at commit time, and 17.6% at major milestones. </a:t>
            </a: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350">
                <a:latin typeface="Calibri"/>
                <a:ea typeface="Calibri"/>
                <a:cs typeface="Calibri"/>
                <a:sym typeface="Calibri"/>
              </a:rPr>
              <a:t>Reporting and Verification: Analysis warnings are reported in code editors, build outputs, and dedicated tools. Developers prefer aggregated reporting platforms like separate PDFs or email reports, indicating a need for a centralized overview of analysis results. Developers themselves often fix warnings, with reviews conducted by colleagues. Notably, 9.1% of fixes go unverified.</a:t>
            </a: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350">
                <a:latin typeface="Calibri"/>
                <a:ea typeface="Calibri"/>
                <a:cs typeface="Calibri"/>
                <a:sym typeface="Calibri"/>
              </a:rPr>
              <a:t>Configuration and Motivations: Analysis tools at Software AG are configured mainly by a dedicated team (47.1%), but 36.8% of developers configure some tools themselves. Developers are motivated to use analysis tools primarily to improve coding (78.3%) rather than solely due to company policy (30.4%).</a:t>
            </a: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350">
                <a:latin typeface="Calibri"/>
                <a:ea typeface="Calibri"/>
                <a:cs typeface="Calibri"/>
                <a:sym typeface="Calibri"/>
              </a:rPr>
              <a:t>Warning Types: Most commonly reported warnings are related to coding style (82.1%), followed by security vulnerabilities (59.7%) and functional bugs (38.8%). However, developers express higher interest in performance, memory, and concurrency bugs, signaling a shift in focus from coding style issues.</a:t>
            </a: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350">
                <a:latin typeface="Calibri"/>
                <a:ea typeface="Calibri"/>
                <a:cs typeface="Calibri"/>
                <a:sym typeface="Calibri"/>
              </a:rPr>
              <a:t>Summary (RQ1):</a:t>
            </a:r>
            <a:endParaRPr sz="1350">
              <a:latin typeface="Calibri"/>
              <a:ea typeface="Calibri"/>
              <a:cs typeface="Calibri"/>
              <a:sym typeface="Calibri"/>
            </a:endParaRPr>
          </a:p>
          <a:p>
            <a:pPr marL="0" lvl="0" indent="0" algn="l" rtl="0">
              <a:spcBef>
                <a:spcPts val="0"/>
              </a:spcBef>
              <a:spcAft>
                <a:spcPts val="0"/>
              </a:spcAft>
              <a:buNone/>
            </a:pPr>
            <a:r>
              <a:rPr lang="en-US" sz="1350">
                <a:latin typeface="Calibri"/>
                <a:ea typeface="Calibri"/>
                <a:cs typeface="Calibri"/>
                <a:sym typeface="Calibri"/>
              </a:rPr>
              <a:t>The most frequently used analysis tools are dedicated tools, as well as IDE tools and notifications. Tools report warnings in various locations, but developers prefer to have them aggregated in a central interface. Unlike prior studies, Software AG developers rank coding style warnings low on their list, and have a higher interest in performance, memory, and concurrency bugs.</a:t>
            </a: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50">
              <a:latin typeface="Calibri"/>
              <a:ea typeface="Calibri"/>
              <a:cs typeface="Calibri"/>
              <a:sym typeface="Calibri"/>
            </a:endParaRPr>
          </a:p>
          <a:p>
            <a:pPr marL="0" lvl="0" indent="0" algn="l" rtl="0">
              <a:spcBef>
                <a:spcPts val="0"/>
              </a:spcBef>
              <a:spcAft>
                <a:spcPts val="0"/>
              </a:spcAft>
              <a:buNone/>
            </a:pPr>
            <a:endParaRPr sz="135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g24c5345e89e_0_45"/>
          <p:cNvPicPr preferRelativeResize="0"/>
          <p:nvPr/>
        </p:nvPicPr>
        <p:blipFill rotWithShape="1">
          <a:blip r:embed="rId3">
            <a:alphaModFix/>
          </a:blip>
          <a:srcRect r="2143"/>
          <a:stretch/>
        </p:blipFill>
        <p:spPr>
          <a:xfrm>
            <a:off x="173625" y="968025"/>
            <a:ext cx="11481675" cy="3743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24c5345e89e_0_40"/>
          <p:cNvSpPr txBox="1">
            <a:spLocks noGrp="1"/>
          </p:cNvSpPr>
          <p:nvPr>
            <p:ph type="title"/>
          </p:nvPr>
        </p:nvSpPr>
        <p:spPr>
          <a:xfrm>
            <a:off x="1097275" y="652127"/>
            <a:ext cx="10058400" cy="7044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chemeClr val="dk1"/>
              </a:buClr>
              <a:buSzPts val="990"/>
              <a:buFont typeface="Arial"/>
              <a:buNone/>
            </a:pPr>
            <a:r>
              <a:rPr lang="en-US" sz="2720"/>
              <a:t>RQ2:In which usage contexts do developers use analysis</a:t>
            </a:r>
            <a:endParaRPr sz="2720"/>
          </a:p>
          <a:p>
            <a:pPr marL="0" lvl="0" indent="0" algn="ctr" rtl="0">
              <a:lnSpc>
                <a:spcPct val="85000"/>
              </a:lnSpc>
              <a:spcBef>
                <a:spcPts val="0"/>
              </a:spcBef>
              <a:spcAft>
                <a:spcPts val="0"/>
              </a:spcAft>
              <a:buClr>
                <a:schemeClr val="dk1"/>
              </a:buClr>
              <a:buSzPts val="1100"/>
              <a:buFont typeface="Arial"/>
              <a:buNone/>
            </a:pPr>
            <a:r>
              <a:rPr lang="en-US" sz="2720"/>
              <a:t>tools, and with which goals?</a:t>
            </a:r>
            <a:endParaRPr sz="2720"/>
          </a:p>
        </p:txBody>
      </p:sp>
      <p:sp>
        <p:nvSpPr>
          <p:cNvPr id="198" name="Google Shape;198;g24c5345e89e_0_40"/>
          <p:cNvSpPr txBox="1"/>
          <p:nvPr/>
        </p:nvSpPr>
        <p:spPr>
          <a:xfrm>
            <a:off x="1183825" y="1629950"/>
            <a:ext cx="10058400" cy="465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350">
                <a:latin typeface="Calibri"/>
                <a:ea typeface="Calibri"/>
                <a:cs typeface="Calibri"/>
                <a:sym typeface="Calibri"/>
              </a:rPr>
              <a:t>Developer Workflow: Analysis tools are used throughout the day, with 22.7% of developers utilizing them during spare time between tasks. Usage is frequent but brief, with 75.6% using them multiple times a week and 24.5% using them more than once a day. Working sessions with analysis tools typically last 10-30 minutes, with developers spreading their treatment of warnings across multiple sessions.</a:t>
            </a:r>
            <a:endParaRPr sz="1350">
              <a:latin typeface="Calibri"/>
              <a:ea typeface="Calibri"/>
              <a:cs typeface="Calibri"/>
              <a:sym typeface="Calibri"/>
            </a:endParaRPr>
          </a:p>
          <a:p>
            <a:pPr marL="0" lvl="0" indent="0" algn="l" rtl="0">
              <a:spcBef>
                <a:spcPts val="0"/>
              </a:spcBef>
              <a:spcAft>
                <a:spcPts val="0"/>
              </a:spcAft>
              <a:buNone/>
            </a:pPr>
            <a:endParaRPr sz="1350">
              <a:latin typeface="Calibri"/>
              <a:ea typeface="Calibri"/>
              <a:cs typeface="Calibri"/>
              <a:sym typeface="Calibri"/>
            </a:endParaRPr>
          </a:p>
          <a:p>
            <a:pPr marL="0" lvl="0" indent="0" algn="l" rtl="0">
              <a:spcBef>
                <a:spcPts val="0"/>
              </a:spcBef>
              <a:spcAft>
                <a:spcPts val="0"/>
              </a:spcAft>
              <a:buNone/>
            </a:pPr>
            <a:r>
              <a:rPr lang="en-US" sz="1350">
                <a:latin typeface="Calibri"/>
                <a:ea typeface="Calibri"/>
                <a:cs typeface="Calibri"/>
                <a:sym typeface="Calibri"/>
              </a:rPr>
              <a:t>Tool Usage Patterns: IDE notifications, IDE tools, and dedicated tools are commonly used. IDE tools' warnings are typically fixed within a shorter timeframe (between an hour and a day) compared to dedicated tools (around a day), suggesting varying complexities of warnings.</a:t>
            </a:r>
            <a:endParaRPr sz="1350">
              <a:latin typeface="Calibri"/>
              <a:ea typeface="Calibri"/>
              <a:cs typeface="Calibri"/>
              <a:sym typeface="Calibri"/>
            </a:endParaRPr>
          </a:p>
          <a:p>
            <a:pPr marL="0" lvl="0" indent="0" algn="l" rtl="0">
              <a:spcBef>
                <a:spcPts val="0"/>
              </a:spcBef>
              <a:spcAft>
                <a:spcPts val="0"/>
              </a:spcAft>
              <a:buNone/>
            </a:pPr>
            <a:endParaRPr sz="1350">
              <a:latin typeface="Calibri"/>
              <a:ea typeface="Calibri"/>
              <a:cs typeface="Calibri"/>
              <a:sym typeface="Calibri"/>
            </a:endParaRPr>
          </a:p>
          <a:p>
            <a:pPr marL="0" lvl="0" indent="0" algn="l" rtl="0">
              <a:spcBef>
                <a:spcPts val="0"/>
              </a:spcBef>
              <a:spcAft>
                <a:spcPts val="0"/>
              </a:spcAft>
              <a:buNone/>
            </a:pPr>
            <a:r>
              <a:rPr lang="en-US" sz="1350">
                <a:latin typeface="Calibri"/>
                <a:ea typeface="Calibri"/>
                <a:cs typeface="Calibri"/>
                <a:sym typeface="Calibri"/>
              </a:rPr>
              <a:t>Developer Motivation: Developers use analysis tools primarily to fix warnings (Q17). 78.3% report that these tools help them code better, indicating intrinsic value beyond company obligations. When developers open analysis tools, fixing all warnings is a common goal, although with dedicated tools, the focus is often on fixing as many warnings as possible within a given time.</a:t>
            </a:r>
            <a:endParaRPr sz="1350">
              <a:latin typeface="Calibri"/>
              <a:ea typeface="Calibri"/>
              <a:cs typeface="Calibri"/>
              <a:sym typeface="Calibri"/>
            </a:endParaRPr>
          </a:p>
          <a:p>
            <a:pPr marL="0" lvl="0" indent="0" algn="l" rtl="0">
              <a:spcBef>
                <a:spcPts val="0"/>
              </a:spcBef>
              <a:spcAft>
                <a:spcPts val="0"/>
              </a:spcAft>
              <a:buNone/>
            </a:pPr>
            <a:endParaRPr sz="1350">
              <a:latin typeface="Calibri"/>
              <a:ea typeface="Calibri"/>
              <a:cs typeface="Calibri"/>
              <a:sym typeface="Calibri"/>
            </a:endParaRPr>
          </a:p>
          <a:p>
            <a:pPr marL="0" lvl="0" indent="0" algn="l" rtl="0">
              <a:spcBef>
                <a:spcPts val="0"/>
              </a:spcBef>
              <a:spcAft>
                <a:spcPts val="0"/>
              </a:spcAft>
              <a:buNone/>
            </a:pPr>
            <a:r>
              <a:rPr lang="en-US" sz="1350">
                <a:latin typeface="Calibri"/>
                <a:ea typeface="Calibri"/>
                <a:cs typeface="Calibri"/>
                <a:sym typeface="Calibri"/>
              </a:rPr>
              <a:t>Tool Closing Reasons: Most developers close the tool when all warnings are fixed, indicating task completion. Time constraints and waiting for tool updates are other common closing reasons. When developers aim to fix all warnings but have time constraints, they only achieve this goal 45% of the time, highlighting the challenge of resolving all issues in a single session.</a:t>
            </a:r>
            <a:endParaRPr sz="1350">
              <a:latin typeface="Calibri"/>
              <a:ea typeface="Calibri"/>
              <a:cs typeface="Calibri"/>
              <a:sym typeface="Calibri"/>
            </a:endParaRPr>
          </a:p>
          <a:p>
            <a:pPr marL="0" lvl="0" indent="0" algn="l" rtl="0">
              <a:spcBef>
                <a:spcPts val="0"/>
              </a:spcBef>
              <a:spcAft>
                <a:spcPts val="0"/>
              </a:spcAft>
              <a:buNone/>
            </a:pPr>
            <a:endParaRPr sz="1350">
              <a:latin typeface="Calibri"/>
              <a:ea typeface="Calibri"/>
              <a:cs typeface="Calibri"/>
              <a:sym typeface="Calibri"/>
            </a:endParaRPr>
          </a:p>
          <a:p>
            <a:pPr marL="0" lvl="0" indent="0" algn="l" rtl="0">
              <a:spcBef>
                <a:spcPts val="0"/>
              </a:spcBef>
              <a:spcAft>
                <a:spcPts val="0"/>
              </a:spcAft>
              <a:buNone/>
            </a:pPr>
            <a:r>
              <a:rPr lang="en-US" sz="1350">
                <a:latin typeface="Calibri"/>
                <a:ea typeface="Calibri"/>
                <a:cs typeface="Calibri"/>
                <a:sym typeface="Calibri"/>
              </a:rPr>
              <a:t>Usage Context and Challenges: Analysis tool usage involves short, flexible sessions spread across the day. Developers prioritize resolving warnings, indicating their focus on improving code quality. However, challenges arise when dealing with complex warnings, potentially requiring multiple sessions and waiting for tool updates.</a:t>
            </a:r>
            <a:endParaRPr sz="1350">
              <a:latin typeface="Calibri"/>
              <a:ea typeface="Calibri"/>
              <a:cs typeface="Calibri"/>
              <a:sym typeface="Calibri"/>
            </a:endParaRPr>
          </a:p>
          <a:p>
            <a:pPr marL="0" lvl="0" indent="0" algn="l" rtl="0">
              <a:spcBef>
                <a:spcPts val="0"/>
              </a:spcBef>
              <a:spcAft>
                <a:spcPts val="0"/>
              </a:spcAft>
              <a:buNone/>
            </a:pPr>
            <a:endParaRPr sz="1350">
              <a:latin typeface="Calibri"/>
              <a:ea typeface="Calibri"/>
              <a:cs typeface="Calibri"/>
              <a:sym typeface="Calibri"/>
            </a:endParaRPr>
          </a:p>
          <a:p>
            <a:pPr marL="0" lvl="0" indent="0" algn="l" rtl="0">
              <a:spcBef>
                <a:spcPts val="0"/>
              </a:spcBef>
              <a:spcAft>
                <a:spcPts val="0"/>
              </a:spcAft>
              <a:buNone/>
            </a:pPr>
            <a:r>
              <a:rPr lang="en-US" sz="1350">
                <a:latin typeface="Calibri"/>
                <a:ea typeface="Calibri"/>
                <a:cs typeface="Calibri"/>
                <a:sym typeface="Calibri"/>
              </a:rPr>
              <a:t>Developers primarily utilize analysis tools during their free moments and address warnings in brief work sessions. The main factor leading to tool closure is time constraints, shaping distinct interaction patterns, especially concerning the selection of warnings to address.</a:t>
            </a:r>
            <a:endParaRPr sz="135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g24c5345e89e_0_56"/>
          <p:cNvPicPr preferRelativeResize="0"/>
          <p:nvPr/>
        </p:nvPicPr>
        <p:blipFill>
          <a:blip r:embed="rId3">
            <a:alphaModFix/>
          </a:blip>
          <a:stretch>
            <a:fillRect/>
          </a:stretch>
        </p:blipFill>
        <p:spPr>
          <a:xfrm>
            <a:off x="536950" y="228375"/>
            <a:ext cx="11118101" cy="2334800"/>
          </a:xfrm>
          <a:prstGeom prst="rect">
            <a:avLst/>
          </a:prstGeom>
          <a:noFill/>
          <a:ln>
            <a:noFill/>
          </a:ln>
        </p:spPr>
      </p:pic>
      <p:pic>
        <p:nvPicPr>
          <p:cNvPr id="205" name="Google Shape;205;g24c5345e89e_0_56"/>
          <p:cNvPicPr preferRelativeResize="0"/>
          <p:nvPr/>
        </p:nvPicPr>
        <p:blipFill>
          <a:blip r:embed="rId4">
            <a:alphaModFix/>
          </a:blip>
          <a:stretch>
            <a:fillRect/>
          </a:stretch>
        </p:blipFill>
        <p:spPr>
          <a:xfrm>
            <a:off x="855150" y="2505981"/>
            <a:ext cx="10481699" cy="2201170"/>
          </a:xfrm>
          <a:prstGeom prst="rect">
            <a:avLst/>
          </a:prstGeom>
          <a:noFill/>
          <a:ln>
            <a:noFill/>
          </a:ln>
        </p:spPr>
      </p:pic>
      <p:pic>
        <p:nvPicPr>
          <p:cNvPr id="206" name="Google Shape;206;g24c5345e89e_0_56"/>
          <p:cNvPicPr preferRelativeResize="0"/>
          <p:nvPr/>
        </p:nvPicPr>
        <p:blipFill>
          <a:blip r:embed="rId5">
            <a:alphaModFix/>
          </a:blip>
          <a:stretch>
            <a:fillRect/>
          </a:stretch>
        </p:blipFill>
        <p:spPr>
          <a:xfrm>
            <a:off x="3293188" y="4472975"/>
            <a:ext cx="5475375" cy="188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24c5345e89e_0_69"/>
          <p:cNvSpPr txBox="1">
            <a:spLocks noGrp="1"/>
          </p:cNvSpPr>
          <p:nvPr>
            <p:ph type="title"/>
          </p:nvPr>
        </p:nvSpPr>
        <p:spPr>
          <a:xfrm>
            <a:off x="1097275" y="652127"/>
            <a:ext cx="10058400" cy="7044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chemeClr val="dk1"/>
              </a:buClr>
              <a:buSzPts val="990"/>
              <a:buFont typeface="Arial"/>
              <a:buNone/>
            </a:pPr>
            <a:r>
              <a:rPr lang="en-US" sz="2720" dirty="0"/>
              <a:t>RQ3:What are the strategies that developers apply when</a:t>
            </a:r>
            <a:endParaRPr sz="2720" dirty="0"/>
          </a:p>
          <a:p>
            <a:pPr marL="0" lvl="0" indent="0" algn="ctr" rtl="0">
              <a:lnSpc>
                <a:spcPct val="85000"/>
              </a:lnSpc>
              <a:spcBef>
                <a:spcPts val="0"/>
              </a:spcBef>
              <a:spcAft>
                <a:spcPts val="0"/>
              </a:spcAft>
              <a:buClr>
                <a:schemeClr val="dk1"/>
              </a:buClr>
              <a:buSzPts val="1100"/>
              <a:buFont typeface="Arial"/>
              <a:buNone/>
            </a:pPr>
            <a:r>
              <a:rPr lang="en-US" sz="2720" dirty="0"/>
              <a:t>working with analysis tools?</a:t>
            </a:r>
            <a:endParaRPr sz="2720" dirty="0"/>
          </a:p>
        </p:txBody>
      </p:sp>
      <p:sp>
        <p:nvSpPr>
          <p:cNvPr id="212" name="Google Shape;212;g24c5345e89e_0_69"/>
          <p:cNvSpPr txBox="1"/>
          <p:nvPr/>
        </p:nvSpPr>
        <p:spPr>
          <a:xfrm>
            <a:off x="1183825" y="1629950"/>
            <a:ext cx="10058400" cy="465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350" dirty="0">
                <a:latin typeface="Calibri"/>
                <a:ea typeface="Calibri"/>
                <a:cs typeface="Calibri"/>
                <a:sym typeface="Calibri"/>
              </a:rPr>
              <a:t>Developer Warning Selection: Developers prioritize warnings based on impact, their ability to fix them, and their knowledge of the codebase. Severity plays a significant role, aligning with the company policy of addressing severe warnings before major releases.</a:t>
            </a:r>
            <a:endParaRPr sz="135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5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350" dirty="0">
                <a:latin typeface="Calibri"/>
                <a:ea typeface="Calibri"/>
                <a:cs typeface="Calibri"/>
                <a:sym typeface="Calibri"/>
              </a:rPr>
              <a:t>Understanding Developer Strategies: Developers predominantly focus on warnings they comprehend well or that directly impact their code. They use heuristics, including examining warning types and code constructs, to triage through warnings quickly. However, relying solely on categories can lead to overlooking critical issues.</a:t>
            </a:r>
            <a:endParaRPr sz="135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5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350" dirty="0">
                <a:latin typeface="Calibri"/>
                <a:ea typeface="Calibri"/>
                <a:cs typeface="Calibri"/>
                <a:sym typeface="Calibri"/>
              </a:rPr>
              <a:t>Handling Unfamiliar Warnings: When faced with unfamiliar warnings, developers often postpone addressing them, potentially due to time constraints. Some resort to ignoring or suppressing warnings, which should be discouraged. Collaborative efforts, like seeking help from colleagues, are common but can be hindered by unclear tool explanations.</a:t>
            </a:r>
            <a:endParaRPr sz="135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5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350" dirty="0">
                <a:latin typeface="Calibri"/>
                <a:ea typeface="Calibri"/>
                <a:cs typeface="Calibri"/>
                <a:sym typeface="Calibri"/>
              </a:rPr>
              <a:t>Tool Improvements: To improve developer experiences, analysis tools should provide clearer explanations, especially concerning how the tool interprets code. Integrating effective heuristics and encouraging collaborative behavior could enhance overall tool usage.</a:t>
            </a:r>
            <a:endParaRPr sz="135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5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350" dirty="0">
                <a:latin typeface="Calibri"/>
                <a:ea typeface="Calibri"/>
                <a:cs typeface="Calibri"/>
                <a:sym typeface="Calibri"/>
              </a:rPr>
              <a:t>Developers tend to choose warnings they are familiar with, often relying on their knowledge of the codebase and their experience with specific tool types. Effective heuristics based on code constructs can aid developers, while weaker heuristics like warning categories may lead to suboptimal outcomes, such as ignoring critical warnings. Clear and informative tool interfaces, along with promoting collaboration between developers, can enhance the effectiveness of static analysis tools.</a:t>
            </a:r>
            <a:endParaRPr sz="1350" dirty="0">
              <a:latin typeface="Calibri"/>
              <a:ea typeface="Calibri"/>
              <a:cs typeface="Calibri"/>
              <a:sym typeface="Calibri"/>
            </a:endParaRPr>
          </a:p>
          <a:p>
            <a:pPr marL="0" lvl="0" indent="0" algn="l" rtl="0">
              <a:spcBef>
                <a:spcPts val="0"/>
              </a:spcBef>
              <a:spcAft>
                <a:spcPts val="0"/>
              </a:spcAft>
              <a:buNone/>
            </a:pPr>
            <a:endParaRPr sz="1350" dirty="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g24c5345e89e_0_77"/>
          <p:cNvPicPr preferRelativeResize="0"/>
          <p:nvPr/>
        </p:nvPicPr>
        <p:blipFill>
          <a:blip r:embed="rId3">
            <a:alphaModFix/>
          </a:blip>
          <a:stretch>
            <a:fillRect/>
          </a:stretch>
        </p:blipFill>
        <p:spPr>
          <a:xfrm>
            <a:off x="784300" y="152150"/>
            <a:ext cx="10623401" cy="60355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288dd7f658d_2_23"/>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a:t>Study</a:t>
            </a:r>
            <a:endParaRPr/>
          </a:p>
        </p:txBody>
      </p:sp>
      <p:sp>
        <p:nvSpPr>
          <p:cNvPr id="112" name="Google Shape;112;g288dd7f658d_2_23"/>
          <p:cNvSpPr txBox="1">
            <a:spLocks noGrp="1"/>
          </p:cNvSpPr>
          <p:nvPr>
            <p:ph type="body" idx="1"/>
          </p:nvPr>
        </p:nvSpPr>
        <p:spPr>
          <a:xfrm>
            <a:off x="585354" y="1410675"/>
            <a:ext cx="11021400" cy="5388000"/>
          </a:xfrm>
          <a:prstGeom prst="rect">
            <a:avLst/>
          </a:prstGeom>
          <a:noFill/>
          <a:ln>
            <a:noFill/>
          </a:ln>
        </p:spPr>
        <p:txBody>
          <a:bodyPr spcFirstLastPara="1" wrap="square" lIns="0" tIns="198375" rIns="0" bIns="198375"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Arial"/>
              <a:ea typeface="Arial"/>
              <a:cs typeface="Arial"/>
              <a:sym typeface="Arial"/>
            </a:endParaRPr>
          </a:p>
          <a:p>
            <a:pPr marL="0" marR="0" lvl="0" indent="-114300" algn="l" rtl="0">
              <a:lnSpc>
                <a:spcPct val="100000"/>
              </a:lnSpc>
              <a:spcBef>
                <a:spcPts val="0"/>
              </a:spcBef>
              <a:spcAft>
                <a:spcPts val="0"/>
              </a:spcAft>
              <a:buClr>
                <a:srgbClr val="000000"/>
              </a:buClr>
              <a:buSzPts val="1800"/>
              <a:buFont typeface="Calibri"/>
              <a:buChar char="•"/>
            </a:pPr>
            <a:r>
              <a:rPr lang="en-US" sz="1800" b="0" i="0" u="none" strike="noStrike" cap="none" dirty="0">
                <a:solidFill>
                  <a:srgbClr val="000000"/>
                </a:solidFill>
                <a:latin typeface="Arial"/>
                <a:ea typeface="Arial"/>
                <a:cs typeface="Arial"/>
                <a:sym typeface="Arial"/>
              </a:rPr>
              <a:t>The researchers conducted </a:t>
            </a:r>
            <a:r>
              <a:rPr lang="en-US" sz="1800" b="0" i="0" u="none" strike="noStrike" cap="none" dirty="0" err="1">
                <a:solidFill>
                  <a:srgbClr val="000000"/>
                </a:solidFill>
                <a:latin typeface="Arial"/>
                <a:ea typeface="Arial"/>
                <a:cs typeface="Arial"/>
                <a:sym typeface="Arial"/>
              </a:rPr>
              <a:t>c</a:t>
            </a:r>
            <a:r>
              <a:rPr lang="en-US" sz="1800" dirty="0" err="1">
                <a:solidFill>
                  <a:srgbClr val="000000"/>
                </a:solidFill>
                <a:latin typeface="Arial"/>
                <a:ea typeface="Arial"/>
                <a:cs typeface="Arial"/>
                <a:sym typeface="Arial"/>
              </a:rPr>
              <a:t>onducted</a:t>
            </a:r>
            <a:r>
              <a:rPr lang="en-US" sz="1800" dirty="0">
                <a:solidFill>
                  <a:srgbClr val="000000"/>
                </a:solidFill>
                <a:latin typeface="Arial"/>
                <a:ea typeface="Arial"/>
                <a:cs typeface="Arial"/>
                <a:sym typeface="Arial"/>
              </a:rPr>
              <a:t> semi-structured interviews with software developers, lasting 40-60 minutes each, and recorded with participant consent.</a:t>
            </a:r>
            <a:endParaRPr sz="1800" dirty="0">
              <a:solidFill>
                <a:srgbClr val="000000"/>
              </a:solidFill>
              <a:latin typeface="Arial"/>
              <a:ea typeface="Arial"/>
              <a:cs typeface="Arial"/>
              <a:sym typeface="Arial"/>
            </a:endParaRPr>
          </a:p>
          <a:p>
            <a:pPr marL="91440" marR="0" lvl="0" indent="0" algn="l" rtl="0">
              <a:lnSpc>
                <a:spcPct val="100000"/>
              </a:lnSpc>
              <a:spcBef>
                <a:spcPts val="0"/>
              </a:spcBef>
              <a:spcAft>
                <a:spcPts val="0"/>
              </a:spcAft>
              <a:buNone/>
            </a:pPr>
            <a:endParaRPr sz="1800" dirty="0">
              <a:solidFill>
                <a:srgbClr val="000000"/>
              </a:solidFill>
              <a:latin typeface="Arial"/>
              <a:ea typeface="Arial"/>
              <a:cs typeface="Arial"/>
              <a:sym typeface="Arial"/>
            </a:endParaRPr>
          </a:p>
          <a:p>
            <a:pPr marL="0" marR="0" lvl="0" indent="-114300" algn="l" rtl="0">
              <a:lnSpc>
                <a:spcPct val="100000"/>
              </a:lnSpc>
              <a:spcBef>
                <a:spcPts val="0"/>
              </a:spcBef>
              <a:spcAft>
                <a:spcPts val="0"/>
              </a:spcAft>
              <a:buClr>
                <a:srgbClr val="000000"/>
              </a:buClr>
              <a:buSzPts val="1800"/>
              <a:buFont typeface="Calibri"/>
              <a:buChar char="•"/>
            </a:pPr>
            <a:r>
              <a:rPr lang="en-US" sz="1800" dirty="0">
                <a:solidFill>
                  <a:srgbClr val="000000"/>
                </a:solidFill>
                <a:latin typeface="Arial"/>
                <a:ea typeface="Arial"/>
                <a:cs typeface="Arial"/>
                <a:sym typeface="Arial"/>
              </a:rPr>
              <a:t>They manually transcribed each interview session and performed qualitative analysis by coding the transcriptions.</a:t>
            </a:r>
            <a:endParaRPr sz="1800" dirty="0">
              <a:solidFill>
                <a:srgbClr val="000000"/>
              </a:solidFill>
              <a:latin typeface="Arial"/>
              <a:ea typeface="Arial"/>
              <a:cs typeface="Arial"/>
              <a:sym typeface="Arial"/>
            </a:endParaRPr>
          </a:p>
          <a:p>
            <a:pPr marL="91440" marR="0" lvl="0" indent="0" algn="l" rtl="0">
              <a:lnSpc>
                <a:spcPct val="100000"/>
              </a:lnSpc>
              <a:spcBef>
                <a:spcPts val="0"/>
              </a:spcBef>
              <a:spcAft>
                <a:spcPts val="0"/>
              </a:spcAft>
              <a:buNone/>
            </a:pPr>
            <a:endParaRPr sz="1800" dirty="0">
              <a:solidFill>
                <a:srgbClr val="000000"/>
              </a:solidFill>
              <a:latin typeface="Arial"/>
              <a:ea typeface="Arial"/>
              <a:cs typeface="Arial"/>
              <a:sym typeface="Arial"/>
            </a:endParaRPr>
          </a:p>
          <a:p>
            <a:pPr marL="0" marR="0" lvl="0" indent="-114300" algn="l" rtl="0">
              <a:lnSpc>
                <a:spcPct val="100000"/>
              </a:lnSpc>
              <a:spcBef>
                <a:spcPts val="0"/>
              </a:spcBef>
              <a:spcAft>
                <a:spcPts val="0"/>
              </a:spcAft>
              <a:buClr>
                <a:srgbClr val="000000"/>
              </a:buClr>
              <a:buSzPts val="1800"/>
              <a:buFont typeface="Calibri"/>
              <a:buChar char="•"/>
            </a:pPr>
            <a:r>
              <a:rPr lang="en-US" sz="1800" dirty="0">
                <a:solidFill>
                  <a:srgbClr val="000000"/>
                </a:solidFill>
                <a:latin typeface="Arial"/>
                <a:ea typeface="Arial"/>
                <a:cs typeface="Arial"/>
                <a:sym typeface="Arial"/>
              </a:rPr>
              <a:t> They engaged with a group of 20 participants, among which sixteen participants were professional developers in a large company, while four were graduate students at North Carolina State University with prior industry experience. Participants' development experience ranged from 3 to 25 years.</a:t>
            </a:r>
            <a:endParaRPr dirty="0"/>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Arial"/>
              <a:ea typeface="Arial"/>
              <a:cs typeface="Arial"/>
              <a:sym typeface="Arial"/>
            </a:endParaRPr>
          </a:p>
          <a:p>
            <a:pPr marL="0" marR="0" lvl="0" indent="-114300" algn="l" rtl="0">
              <a:lnSpc>
                <a:spcPct val="100000"/>
              </a:lnSpc>
              <a:spcBef>
                <a:spcPts val="0"/>
              </a:spcBef>
              <a:spcAft>
                <a:spcPts val="0"/>
              </a:spcAft>
              <a:buClr>
                <a:srgbClr val="000000"/>
              </a:buClr>
              <a:buSzPts val="1800"/>
              <a:buFont typeface="Calibri"/>
              <a:buChar char="•"/>
            </a:pPr>
            <a:r>
              <a:rPr lang="en-US" sz="1800" dirty="0">
                <a:solidFill>
                  <a:srgbClr val="000000"/>
                </a:solidFill>
                <a:latin typeface="Arial"/>
                <a:ea typeface="Arial"/>
                <a:cs typeface="Arial"/>
                <a:sym typeface="Arial"/>
              </a:rPr>
              <a:t>The researchers then collected demographic information through short questionnaires, including participants' pseudonyms for confidentiality. Also gathered data on open-source and closed-source tools used by participants to find bugs. Participants' responses were recorded and analyzed, forming the basis of the study's findings.</a:t>
            </a:r>
            <a:endParaRPr dirty="0"/>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br>
              <a:rPr lang="en-US" sz="1800" b="0" i="0" u="none" strike="noStrike" cap="none" dirty="0">
                <a:solidFill>
                  <a:srgbClr val="000000"/>
                </a:solidFill>
                <a:latin typeface="Arial"/>
                <a:ea typeface="Arial"/>
                <a:cs typeface="Arial"/>
                <a:sym typeface="Arial"/>
              </a:rPr>
            </a:b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24c5345e89e_0_84"/>
          <p:cNvSpPr txBox="1">
            <a:spLocks noGrp="1"/>
          </p:cNvSpPr>
          <p:nvPr>
            <p:ph type="title"/>
          </p:nvPr>
        </p:nvSpPr>
        <p:spPr>
          <a:xfrm>
            <a:off x="1097275" y="652127"/>
            <a:ext cx="10058400" cy="7044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chemeClr val="dk1"/>
              </a:buClr>
              <a:buSzPts val="990"/>
              <a:buFont typeface="Arial"/>
              <a:buNone/>
            </a:pPr>
            <a:r>
              <a:rPr lang="en-US" sz="2720"/>
              <a:t>RQ4: What are the features that analysis tools should provide to developers to support them?</a:t>
            </a:r>
            <a:endParaRPr sz="2720"/>
          </a:p>
        </p:txBody>
      </p:sp>
      <p:sp>
        <p:nvSpPr>
          <p:cNvPr id="224" name="Google Shape;224;g24c5345e89e_0_84"/>
          <p:cNvSpPr txBox="1"/>
          <p:nvPr/>
        </p:nvSpPr>
        <p:spPr>
          <a:xfrm>
            <a:off x="1183825" y="1629950"/>
            <a:ext cx="10058400" cy="465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350">
                <a:latin typeface="Calibri"/>
                <a:ea typeface="Calibri"/>
                <a:cs typeface="Calibri"/>
                <a:sym typeface="Calibri"/>
              </a:rPr>
              <a:t>Developer Interface Preferences: Most developers at Software AG prefer default layouts of analysis tools, indicating a tendency toward standardized interfaces. While company-specific layouts are available, developers favor the default configurations provided by the tools.</a:t>
            </a: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350">
                <a:latin typeface="Calibri"/>
                <a:ea typeface="Calibri"/>
                <a:cs typeface="Calibri"/>
                <a:sym typeface="Calibri"/>
              </a:rPr>
              <a:t>Key UI Features: When opening an analysis tool, developers focus on the dashboard for a high-level project summary (47.7%). Throughout tool usage, the warning list takes central importance (68.2%), underlining its significance in tracking issues, their locations, and progress towards meeting company standards. When closing the tool, 59.1% of developers concentrate on the warning list.</a:t>
            </a: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350">
                <a:latin typeface="Calibri"/>
                <a:ea typeface="Calibri"/>
                <a:cs typeface="Calibri"/>
                <a:sym typeface="Calibri"/>
              </a:rPr>
              <a:t>Importance of UI Features: Developers find certain UI features crucial. Notably, explaining bugs (F3) and indicating bug severity (F4) are marked as very important by 28 and 26 developers, respectively. Providing explanations on how bugs can be fixed (F7) is highly valued. However, features suggesting specific fixes (F8) receive lower support, potentially due to concerns about introducing new errors during manual verification.</a:t>
            </a: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50">
              <a:latin typeface="Calibri"/>
              <a:ea typeface="Calibri"/>
              <a:cs typeface="Calibri"/>
              <a:sym typeface="Calibri"/>
            </a:endParaRPr>
          </a:p>
          <a:p>
            <a:pPr marL="0" lvl="0" indent="0" algn="l" rtl="0">
              <a:spcBef>
                <a:spcPts val="0"/>
              </a:spcBef>
              <a:spcAft>
                <a:spcPts val="0"/>
              </a:spcAft>
              <a:buNone/>
            </a:pPr>
            <a:r>
              <a:rPr lang="en-US" sz="1350">
                <a:latin typeface="Calibri"/>
                <a:ea typeface="Calibri"/>
                <a:cs typeface="Calibri"/>
                <a:sym typeface="Calibri"/>
              </a:rPr>
              <a:t>Less Popular Features: Features related to collaboration (F19), customization of analysis rules (F18), and visualization (F10-F11) have lower ratings. The reasons behind these lower scores remain unclear – it could be dissatisfaction with current implementations, skepticism about these features, or a lack of prior experience. Despite these ratings, all features were considered important or more by at least 75% of the participants, indicating their potential usefulness in analysis tools.</a:t>
            </a:r>
            <a:endParaRPr sz="1350">
              <a:latin typeface="Calibri"/>
              <a:ea typeface="Calibri"/>
              <a:cs typeface="Calibri"/>
              <a:sym typeface="Calibri"/>
            </a:endParaRPr>
          </a:p>
          <a:p>
            <a:pPr marL="0" lvl="0" indent="0" algn="l" rtl="0">
              <a:spcBef>
                <a:spcPts val="0"/>
              </a:spcBef>
              <a:spcAft>
                <a:spcPts val="0"/>
              </a:spcAft>
              <a:buNone/>
            </a:pPr>
            <a:endParaRPr sz="1350">
              <a:latin typeface="Calibri"/>
              <a:ea typeface="Calibri"/>
              <a:cs typeface="Calibri"/>
              <a:sym typeface="Calibri"/>
            </a:endParaRPr>
          </a:p>
          <a:p>
            <a:pPr marL="0" lvl="0" indent="0" algn="l" rtl="0">
              <a:spcBef>
                <a:spcPts val="0"/>
              </a:spcBef>
              <a:spcAft>
                <a:spcPts val="0"/>
              </a:spcAft>
              <a:buNone/>
            </a:pPr>
            <a:r>
              <a:rPr lang="en-US" sz="1350">
                <a:latin typeface="Calibri"/>
                <a:ea typeface="Calibri"/>
                <a:cs typeface="Calibri"/>
                <a:sym typeface="Calibri"/>
              </a:rPr>
              <a:t>Developers most often look at the dashboard when they first open an analysis tool. When using and closing the tool, they most often look at the warning list.</a:t>
            </a: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50">
              <a:latin typeface="Calibri"/>
              <a:ea typeface="Calibri"/>
              <a:cs typeface="Calibri"/>
              <a:sym typeface="Calibri"/>
            </a:endParaRPr>
          </a:p>
          <a:p>
            <a:pPr marL="0" lvl="0" indent="0" algn="l" rtl="0">
              <a:spcBef>
                <a:spcPts val="0"/>
              </a:spcBef>
              <a:spcAft>
                <a:spcPts val="0"/>
              </a:spcAft>
              <a:buNone/>
            </a:pPr>
            <a:endParaRPr sz="135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24c5345e89e_0_99"/>
          <p:cNvSpPr txBox="1">
            <a:spLocks noGrp="1"/>
          </p:cNvSpPr>
          <p:nvPr>
            <p:ph type="title" idx="4294967295"/>
          </p:nvPr>
        </p:nvSpPr>
        <p:spPr>
          <a:xfrm>
            <a:off x="1066800" y="0"/>
            <a:ext cx="10058400" cy="5643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chemeClr val="dk1"/>
              </a:buClr>
              <a:buSzPts val="990"/>
              <a:buFont typeface="Arial"/>
              <a:buNone/>
            </a:pPr>
            <a:r>
              <a:rPr lang="en-US" sz="2720"/>
              <a:t>Outcome of the Sutdy</a:t>
            </a:r>
            <a:endParaRPr sz="2720"/>
          </a:p>
        </p:txBody>
      </p:sp>
      <p:sp>
        <p:nvSpPr>
          <p:cNvPr id="230" name="Google Shape;230;g24c5345e89e_0_99"/>
          <p:cNvSpPr txBox="1"/>
          <p:nvPr/>
        </p:nvSpPr>
        <p:spPr>
          <a:xfrm>
            <a:off x="1238100" y="425450"/>
            <a:ext cx="10058400" cy="618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350">
                <a:latin typeface="Calibri"/>
                <a:ea typeface="Calibri"/>
                <a:cs typeface="Calibri"/>
                <a:sym typeface="Calibri"/>
              </a:rPr>
              <a:t>Consider Time Constraints: Design analysis tool workflows based on developers' working session lengths. Propose suitable warnings depending on developers' past performance to align with their available time.</a:t>
            </a: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350">
                <a:latin typeface="Calibri"/>
                <a:ea typeface="Calibri"/>
                <a:cs typeface="Calibri"/>
                <a:sym typeface="Calibri"/>
              </a:rPr>
              <a:t>Optimize Responsiveness: Minimize waiting times in analysis tools to enhance user experience. Ensure both analysis responsiveness and tool interfaces are designed for efficiency.</a:t>
            </a: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350">
                <a:latin typeface="Calibri"/>
                <a:ea typeface="Calibri"/>
                <a:cs typeface="Calibri"/>
                <a:sym typeface="Calibri"/>
              </a:rPr>
              <a:t>Customize Analysis Rules: Allow developers to customize rules based on project-specific or company-specific heuristics. Enable intelligent learning of valuable rules and contributions from developers.</a:t>
            </a: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350">
                <a:latin typeface="Calibri"/>
                <a:ea typeface="Calibri"/>
                <a:cs typeface="Calibri"/>
                <a:sym typeface="Calibri"/>
              </a:rPr>
              <a:t>Improve Explainability: Enhance warning explanations by integrating knowledge from past experiences, codebase familiarity, and understanding of the analysis tool. Prevent harmful heuristics.</a:t>
            </a: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350">
                <a:latin typeface="Calibri"/>
                <a:ea typeface="Calibri"/>
                <a:cs typeface="Calibri"/>
                <a:sym typeface="Calibri"/>
              </a:rPr>
              <a:t>Personalize Warning Suggestions: Integrate developer knowledge into recommender systems for personalized warning suggestions, considering individual abilities and work hours.</a:t>
            </a: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350">
                <a:latin typeface="Calibri"/>
                <a:ea typeface="Calibri"/>
                <a:cs typeface="Calibri"/>
                <a:sym typeface="Calibri"/>
              </a:rPr>
              <a:t>Promote Collaboration: Facilitate collaboration options within analysis tools to formalize communication channels. Encourage sharing developer knowledge among users.</a:t>
            </a: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350">
                <a:latin typeface="Calibri"/>
                <a:ea typeface="Calibri"/>
                <a:cs typeface="Calibri"/>
                <a:sym typeface="Calibri"/>
              </a:rPr>
              <a:t>Encourage Good Behavior:Design tool features to promote positive behavior, especially when users face challenges or blockages in their work.</a:t>
            </a: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350">
                <a:latin typeface="Calibri"/>
                <a:ea typeface="Calibri"/>
                <a:cs typeface="Calibri"/>
                <a:sym typeface="Calibri"/>
              </a:rPr>
              <a:t>Use Multiple Tools: Utilize multiple static analysis tools simultaneously, covering various aspects such as performance and memory. Combine results for comprehensive analysis.</a:t>
            </a: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350">
                <a:latin typeface="Calibri"/>
                <a:ea typeface="Calibri"/>
                <a:cs typeface="Calibri"/>
                <a:sym typeface="Calibri"/>
              </a:rPr>
              <a:t>Centralize Reporting: Implement a unified reporting platform to consolidate warnings from different tools. Utilize platforms like Khasiana to standardize tool usage, assist new projects, and enhance collaboration.</a:t>
            </a: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350">
                <a:latin typeface="Calibri"/>
                <a:ea typeface="Calibri"/>
                <a:cs typeface="Calibri"/>
                <a:sym typeface="Calibri"/>
              </a:rPr>
              <a:t>Company Support and Policies: Maintain and develop company policies promoting analysis tool usage. Conduct initiatives and training programs to raise awareness and encourage proper tool usage among developers.</a:t>
            </a:r>
            <a:endParaRPr sz="135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5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24c5345e89e_0_117"/>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fontScale="77500" lnSpcReduction="20000"/>
          </a:bodyPr>
          <a:lstStyle/>
          <a:p>
            <a:pPr marL="457200" lvl="0" indent="0" algn="l" rtl="0">
              <a:lnSpc>
                <a:spcPct val="90000"/>
              </a:lnSpc>
              <a:spcBef>
                <a:spcPts val="1400"/>
              </a:spcBef>
              <a:spcAft>
                <a:spcPts val="0"/>
              </a:spcAft>
              <a:buClr>
                <a:schemeClr val="dk1"/>
              </a:buClr>
              <a:buSzPct val="55000"/>
              <a:buFont typeface="Arial"/>
              <a:buNone/>
            </a:pPr>
            <a:r>
              <a:rPr lang="en-US" b="1">
                <a:solidFill>
                  <a:srgbClr val="374151"/>
                </a:solidFill>
                <a:latin typeface="Arial"/>
                <a:ea typeface="Arial"/>
                <a:cs typeface="Arial"/>
                <a:sym typeface="Arial"/>
              </a:rPr>
              <a:t>Usage Patterns: Developers at Software AG use static analysis tools throughout the software development process, primarily during their spare time to address warnings.</a:t>
            </a:r>
            <a:endParaRPr b="1">
              <a:solidFill>
                <a:srgbClr val="374151"/>
              </a:solidFill>
              <a:latin typeface="Arial"/>
              <a:ea typeface="Arial"/>
              <a:cs typeface="Arial"/>
              <a:sym typeface="Arial"/>
            </a:endParaRPr>
          </a:p>
          <a:p>
            <a:pPr marL="457200" lvl="0" indent="0" algn="l" rtl="0">
              <a:lnSpc>
                <a:spcPct val="90000"/>
              </a:lnSpc>
              <a:spcBef>
                <a:spcPts val="1400"/>
              </a:spcBef>
              <a:spcAft>
                <a:spcPts val="0"/>
              </a:spcAft>
              <a:buClr>
                <a:schemeClr val="dk1"/>
              </a:buClr>
              <a:buSzPct val="55000"/>
              <a:buFont typeface="Arial"/>
              <a:buNone/>
            </a:pPr>
            <a:r>
              <a:rPr lang="en-US" b="1">
                <a:solidFill>
                  <a:srgbClr val="374151"/>
                </a:solidFill>
                <a:latin typeface="Arial"/>
                <a:ea typeface="Arial"/>
                <a:cs typeface="Arial"/>
                <a:sym typeface="Arial"/>
              </a:rPr>
              <a:t>Time Constraints Influence Usage: Time limitations heavily impact developers' goals, workflow, and interactions with analysis tools, necessitating consideration in tool design.</a:t>
            </a:r>
            <a:endParaRPr b="1">
              <a:solidFill>
                <a:srgbClr val="374151"/>
              </a:solidFill>
              <a:latin typeface="Arial"/>
              <a:ea typeface="Arial"/>
              <a:cs typeface="Arial"/>
              <a:sym typeface="Arial"/>
            </a:endParaRPr>
          </a:p>
          <a:p>
            <a:pPr marL="457200" lvl="0" indent="0" algn="l" rtl="0">
              <a:lnSpc>
                <a:spcPct val="90000"/>
              </a:lnSpc>
              <a:spcBef>
                <a:spcPts val="1400"/>
              </a:spcBef>
              <a:spcAft>
                <a:spcPts val="0"/>
              </a:spcAft>
              <a:buClr>
                <a:schemeClr val="dk1"/>
              </a:buClr>
              <a:buSzPct val="55000"/>
              <a:buFont typeface="Arial"/>
              <a:buNone/>
            </a:pPr>
            <a:r>
              <a:rPr lang="en-US" b="1">
                <a:solidFill>
                  <a:srgbClr val="374151"/>
                </a:solidFill>
                <a:latin typeface="Arial"/>
                <a:ea typeface="Arial"/>
                <a:cs typeface="Arial"/>
                <a:sym typeface="Arial"/>
              </a:rPr>
              <a:t>Internal Knowledge and Strategies: Developers create internal knowledge and strategies to prioritize, verify, and handle warnings, emphasizing the need for user-specific approaches.</a:t>
            </a:r>
            <a:endParaRPr b="1">
              <a:solidFill>
                <a:srgbClr val="374151"/>
              </a:solidFill>
              <a:latin typeface="Arial"/>
              <a:ea typeface="Arial"/>
              <a:cs typeface="Arial"/>
              <a:sym typeface="Arial"/>
            </a:endParaRPr>
          </a:p>
          <a:p>
            <a:pPr marL="457200" lvl="0" indent="0" algn="l" rtl="0">
              <a:lnSpc>
                <a:spcPct val="90000"/>
              </a:lnSpc>
              <a:spcBef>
                <a:spcPts val="1400"/>
              </a:spcBef>
              <a:spcAft>
                <a:spcPts val="0"/>
              </a:spcAft>
              <a:buClr>
                <a:schemeClr val="dk1"/>
              </a:buClr>
              <a:buSzPct val="55000"/>
              <a:buFont typeface="Arial"/>
              <a:buNone/>
            </a:pPr>
            <a:r>
              <a:rPr lang="en-US" b="1">
                <a:solidFill>
                  <a:srgbClr val="374151"/>
                </a:solidFill>
                <a:latin typeface="Arial"/>
                <a:ea typeface="Arial"/>
                <a:cs typeface="Arial"/>
                <a:sym typeface="Arial"/>
              </a:rPr>
              <a:t>Ten Recommendations:</a:t>
            </a:r>
            <a:endParaRPr b="1">
              <a:solidFill>
                <a:srgbClr val="374151"/>
              </a:solidFill>
              <a:latin typeface="Arial"/>
              <a:ea typeface="Arial"/>
              <a:cs typeface="Arial"/>
              <a:sym typeface="Arial"/>
            </a:endParaRPr>
          </a:p>
          <a:p>
            <a:pPr marL="457200" lvl="0" indent="0" algn="l" rtl="0">
              <a:lnSpc>
                <a:spcPct val="90000"/>
              </a:lnSpc>
              <a:spcBef>
                <a:spcPts val="1400"/>
              </a:spcBef>
              <a:spcAft>
                <a:spcPts val="0"/>
              </a:spcAft>
              <a:buNone/>
            </a:pPr>
            <a:r>
              <a:rPr lang="en-US" b="1">
                <a:solidFill>
                  <a:srgbClr val="374151"/>
                </a:solidFill>
                <a:latin typeface="Arial"/>
                <a:ea typeface="Arial"/>
                <a:cs typeface="Arial"/>
                <a:sym typeface="Arial"/>
              </a:rPr>
              <a:t>Integrate User Knowledge, Allow User Heuristics, Discourage Negative Behavior, Promote Positive Behavior, Customization, Central Analysis Platform, User-Centered Design, Encourage Tool Use, Collaborative Fixing, Real-Time Feedback,</a:t>
            </a:r>
            <a:endParaRPr b="1">
              <a:solidFill>
                <a:srgbClr val="374151"/>
              </a:solidFill>
              <a:latin typeface="Arial"/>
              <a:ea typeface="Arial"/>
              <a:cs typeface="Arial"/>
              <a:sym typeface="Arial"/>
            </a:endParaRPr>
          </a:p>
          <a:p>
            <a:pPr marL="457200" lvl="0" indent="0" algn="l" rtl="0">
              <a:lnSpc>
                <a:spcPct val="90000"/>
              </a:lnSpc>
              <a:spcBef>
                <a:spcPts val="1400"/>
              </a:spcBef>
              <a:spcAft>
                <a:spcPts val="0"/>
              </a:spcAft>
              <a:buClr>
                <a:schemeClr val="dk1"/>
              </a:buClr>
              <a:buSzPct val="55000"/>
              <a:buFont typeface="Arial"/>
              <a:buNone/>
            </a:pPr>
            <a:r>
              <a:rPr lang="en-US" b="1">
                <a:solidFill>
                  <a:srgbClr val="374151"/>
                </a:solidFill>
                <a:latin typeface="Arial"/>
                <a:ea typeface="Arial"/>
                <a:cs typeface="Arial"/>
                <a:sym typeface="Arial"/>
              </a:rPr>
              <a:t>Nineteen Desirable Features,features include responsiveness, explainability, visualization, customization, and collaboration options.</a:t>
            </a:r>
            <a:endParaRPr b="1">
              <a:solidFill>
                <a:srgbClr val="374151"/>
              </a:solidFill>
              <a:latin typeface="Arial"/>
              <a:ea typeface="Arial"/>
              <a:cs typeface="Arial"/>
              <a:sym typeface="Arial"/>
            </a:endParaRPr>
          </a:p>
          <a:p>
            <a:pPr marL="457200" lvl="0" indent="0" algn="l" rtl="0">
              <a:lnSpc>
                <a:spcPct val="90000"/>
              </a:lnSpc>
              <a:spcBef>
                <a:spcPts val="1400"/>
              </a:spcBef>
              <a:spcAft>
                <a:spcPts val="0"/>
              </a:spcAft>
              <a:buClr>
                <a:schemeClr val="dk1"/>
              </a:buClr>
              <a:buSzPct val="55000"/>
              <a:buFont typeface="Arial"/>
              <a:buNone/>
            </a:pPr>
            <a:r>
              <a:rPr lang="en-US" b="1">
                <a:solidFill>
                  <a:srgbClr val="374151"/>
                </a:solidFill>
                <a:latin typeface="Arial"/>
                <a:ea typeface="Arial"/>
                <a:cs typeface="Arial"/>
                <a:sym typeface="Arial"/>
              </a:rPr>
              <a:t>Advocacy for User-Centered Design: Advocate for a user-centered approach in designing static analysis tools, focusing on understanding user motivations and usage contexts to drive new requirements and perspectives in tool design.</a:t>
            </a:r>
            <a:endParaRPr b="1">
              <a:solidFill>
                <a:srgbClr val="374151"/>
              </a:solidFill>
              <a:latin typeface="Arial"/>
              <a:ea typeface="Arial"/>
              <a:cs typeface="Arial"/>
              <a:sym typeface="Arial"/>
            </a:endParaRPr>
          </a:p>
          <a:p>
            <a:pPr marL="457200" lvl="0" indent="0" algn="l" rtl="0">
              <a:lnSpc>
                <a:spcPct val="90000"/>
              </a:lnSpc>
              <a:spcBef>
                <a:spcPts val="1400"/>
              </a:spcBef>
              <a:spcAft>
                <a:spcPts val="0"/>
              </a:spcAft>
              <a:buNone/>
            </a:pPr>
            <a:endParaRPr b="1">
              <a:solidFill>
                <a:srgbClr val="374151"/>
              </a:solidFill>
              <a:latin typeface="Arial"/>
              <a:ea typeface="Arial"/>
              <a:cs typeface="Arial"/>
              <a:sym typeface="Arial"/>
            </a:endParaRPr>
          </a:p>
        </p:txBody>
      </p:sp>
      <p:sp>
        <p:nvSpPr>
          <p:cNvPr id="236" name="Google Shape;236;g24c5345e89e_0_117"/>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a:t>Conclusion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8CC0F-CCDF-4C26-F3CE-FC1FFC49FCF6}"/>
              </a:ext>
            </a:extLst>
          </p:cNvPr>
          <p:cNvSpPr>
            <a:spLocks noGrp="1"/>
          </p:cNvSpPr>
          <p:nvPr>
            <p:ph type="ctrTitle"/>
          </p:nvPr>
        </p:nvSpPr>
        <p:spPr>
          <a:xfrm>
            <a:off x="2380268" y="302230"/>
            <a:ext cx="7431464" cy="1950775"/>
          </a:xfrm>
        </p:spPr>
        <p:txBody>
          <a:bodyPr/>
          <a:lstStyle/>
          <a:p>
            <a:r>
              <a:rPr lang="en-US" dirty="0"/>
              <a:t>Research Paper 3</a:t>
            </a:r>
            <a:endParaRPr lang="en-IN" dirty="0"/>
          </a:p>
        </p:txBody>
      </p:sp>
      <p:sp>
        <p:nvSpPr>
          <p:cNvPr id="3" name="Subtitle 2">
            <a:extLst>
              <a:ext uri="{FF2B5EF4-FFF2-40B4-BE49-F238E27FC236}">
                <a16:creationId xmlns:a16="http://schemas.microsoft.com/office/drawing/2014/main" id="{E82C0AB9-1070-F927-F664-95AC240A6E97}"/>
              </a:ext>
            </a:extLst>
          </p:cNvPr>
          <p:cNvSpPr>
            <a:spLocks noGrp="1"/>
          </p:cNvSpPr>
          <p:nvPr>
            <p:ph type="subTitle" idx="1"/>
          </p:nvPr>
        </p:nvSpPr>
        <p:spPr>
          <a:xfrm>
            <a:off x="1297757" y="2786621"/>
            <a:ext cx="9596486" cy="1818375"/>
          </a:xfrm>
        </p:spPr>
        <p:txBody>
          <a:bodyPr>
            <a:normAutofit/>
          </a:bodyPr>
          <a:lstStyle/>
          <a:p>
            <a:pPr algn="ctr"/>
            <a:r>
              <a:rPr lang="en-US" sz="3200" dirty="0">
                <a:latin typeface="+mn-lt"/>
              </a:rPr>
              <a:t>What Developers Want and Need from Program Analysis: An Empirical Study</a:t>
            </a:r>
            <a:r>
              <a:rPr lang="en-US" sz="3200" baseline="30000" dirty="0">
                <a:latin typeface="+mn-lt"/>
              </a:rPr>
              <a:t>3</a:t>
            </a:r>
            <a:endParaRPr lang="en-IN" sz="3200" baseline="30000" dirty="0">
              <a:latin typeface="+mn-lt"/>
            </a:endParaRPr>
          </a:p>
        </p:txBody>
      </p:sp>
      <p:sp>
        <p:nvSpPr>
          <p:cNvPr id="4" name="TextBox 3">
            <a:extLst>
              <a:ext uri="{FF2B5EF4-FFF2-40B4-BE49-F238E27FC236}">
                <a16:creationId xmlns:a16="http://schemas.microsoft.com/office/drawing/2014/main" id="{2C8E1D39-47B9-B4E6-2CE6-445D7D13301B}"/>
              </a:ext>
            </a:extLst>
          </p:cNvPr>
          <p:cNvSpPr txBox="1"/>
          <p:nvPr/>
        </p:nvSpPr>
        <p:spPr>
          <a:xfrm>
            <a:off x="288757" y="5642811"/>
            <a:ext cx="11393906" cy="307777"/>
          </a:xfrm>
          <a:prstGeom prst="rect">
            <a:avLst/>
          </a:prstGeom>
          <a:noFill/>
        </p:spPr>
        <p:txBody>
          <a:bodyPr wrap="square" rtlCol="0">
            <a:spAutoFit/>
          </a:bodyPr>
          <a:lstStyle/>
          <a:p>
            <a:pPr algn="ctr"/>
            <a:r>
              <a:rPr lang="en-US" sz="1400" i="1" dirty="0"/>
              <a:t>3 Source: What Developers Want and Need from Program Analysis: An Empirical Study by </a:t>
            </a:r>
            <a:r>
              <a:rPr lang="en-IN" sz="1400" i="1" dirty="0"/>
              <a:t>Christakis , Bird ; Microsoft Research, Redmond, USA</a:t>
            </a:r>
            <a:r>
              <a:rPr lang="en-US" sz="1400" i="1" dirty="0"/>
              <a:t> </a:t>
            </a:r>
            <a:endParaRPr lang="en-IN" sz="1400" i="1" dirty="0"/>
          </a:p>
        </p:txBody>
      </p:sp>
    </p:spTree>
    <p:extLst>
      <p:ext uri="{BB962C8B-B14F-4D97-AF65-F5344CB8AC3E}">
        <p14:creationId xmlns:p14="http://schemas.microsoft.com/office/powerpoint/2010/main" val="3594136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CB0BC-1267-71D9-8B64-21625A3D9A76}"/>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92EB01A4-75D8-A3D5-174F-38269B6D7ED7}"/>
              </a:ext>
            </a:extLst>
          </p:cNvPr>
          <p:cNvSpPr>
            <a:spLocks noGrp="1"/>
          </p:cNvSpPr>
          <p:nvPr>
            <p:ph idx="1"/>
          </p:nvPr>
        </p:nvSpPr>
        <p:spPr>
          <a:xfrm>
            <a:off x="1097280" y="1876926"/>
            <a:ext cx="10058400" cy="4391526"/>
          </a:xfrm>
        </p:spPr>
        <p:txBody>
          <a:bodyPr>
            <a:normAutofit/>
          </a:bodyPr>
          <a:lstStyle/>
          <a:p>
            <a:r>
              <a:rPr lang="en-US" sz="2400" dirty="0"/>
              <a:t>Program Analysis</a:t>
            </a:r>
          </a:p>
          <a:p>
            <a:r>
              <a:rPr lang="en-US" sz="2400" dirty="0"/>
              <a:t> It is a process of automatically analyzing the behavior of a program without running it, that is, we are only considering static program analysis.</a:t>
            </a:r>
            <a:br>
              <a:rPr lang="en-US" sz="2400" dirty="0"/>
            </a:br>
            <a:br>
              <a:rPr lang="en-US" sz="2400" dirty="0"/>
            </a:br>
            <a:r>
              <a:rPr lang="en-US" sz="2400" dirty="0"/>
              <a:t>Feedback in terms of warnings: True Positive and False negative.</a:t>
            </a:r>
            <a:br>
              <a:rPr lang="en-US" sz="2400" dirty="0"/>
            </a:br>
            <a:endParaRPr lang="en-US" sz="2400" dirty="0"/>
          </a:p>
          <a:p>
            <a:r>
              <a:rPr lang="en-US" sz="2400" dirty="0"/>
              <a:t>True Positive : flag real issues in the code.</a:t>
            </a:r>
            <a:br>
              <a:rPr lang="en-US" sz="2400" dirty="0"/>
            </a:br>
            <a:r>
              <a:rPr lang="en-US" sz="2400" dirty="0"/>
              <a:t>False Negative: warn about code issues that do not occur in practice.</a:t>
            </a:r>
            <a:endParaRPr lang="en-IN" sz="2400" dirty="0"/>
          </a:p>
        </p:txBody>
      </p:sp>
    </p:spTree>
    <p:extLst>
      <p:ext uri="{BB962C8B-B14F-4D97-AF65-F5344CB8AC3E}">
        <p14:creationId xmlns:p14="http://schemas.microsoft.com/office/powerpoint/2010/main" val="1670228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301DC-354F-9152-2C5E-5CFD316C8FB4}"/>
              </a:ext>
            </a:extLst>
          </p:cNvPr>
          <p:cNvSpPr>
            <a:spLocks noGrp="1"/>
          </p:cNvSpPr>
          <p:nvPr>
            <p:ph type="title"/>
          </p:nvPr>
        </p:nvSpPr>
        <p:spPr/>
        <p:txBody>
          <a:bodyPr/>
          <a:lstStyle/>
          <a:p>
            <a:pPr algn="ctr"/>
            <a:r>
              <a:rPr lang="en-US" dirty="0"/>
              <a:t>Survey</a:t>
            </a:r>
            <a:endParaRPr lang="en-IN" dirty="0"/>
          </a:p>
        </p:txBody>
      </p:sp>
      <p:sp>
        <p:nvSpPr>
          <p:cNvPr id="3" name="Content Placeholder 2">
            <a:extLst>
              <a:ext uri="{FF2B5EF4-FFF2-40B4-BE49-F238E27FC236}">
                <a16:creationId xmlns:a16="http://schemas.microsoft.com/office/drawing/2014/main" id="{19D9BDAA-E941-EDE3-AA91-1D1F0CDC1DB1}"/>
              </a:ext>
            </a:extLst>
          </p:cNvPr>
          <p:cNvSpPr>
            <a:spLocks noGrp="1"/>
          </p:cNvSpPr>
          <p:nvPr>
            <p:ph idx="1"/>
          </p:nvPr>
        </p:nvSpPr>
        <p:spPr/>
        <p:txBody>
          <a:bodyPr>
            <a:normAutofit/>
          </a:bodyPr>
          <a:lstStyle/>
          <a:p>
            <a:endParaRPr lang="en-US" dirty="0"/>
          </a:p>
          <a:p>
            <a:r>
              <a:rPr lang="en-US" sz="2400" dirty="0"/>
              <a:t>The survey aimed at asking high level research questions:</a:t>
            </a:r>
          </a:p>
          <a:p>
            <a:pPr>
              <a:buFont typeface="Arial" panose="020B0604020202020204" pitchFamily="34" charset="0"/>
              <a:buChar char="•"/>
            </a:pPr>
            <a:r>
              <a:rPr lang="en-US" sz="2400" dirty="0"/>
              <a:t> What barriers hinder the adoption of program analyzers by practitioners? </a:t>
            </a:r>
          </a:p>
          <a:p>
            <a:pPr>
              <a:buFont typeface="Arial" panose="020B0604020202020204" pitchFamily="34" charset="0"/>
              <a:buChar char="•"/>
            </a:pPr>
            <a:r>
              <a:rPr lang="en-US" sz="2400" dirty="0"/>
              <a:t> What functionality do practitioners want from program analyzers? </a:t>
            </a:r>
          </a:p>
          <a:p>
            <a:pPr>
              <a:buFont typeface="Arial" panose="020B0604020202020204" pitchFamily="34" charset="0"/>
              <a:buChar char="•"/>
            </a:pPr>
            <a:r>
              <a:rPr lang="en-US" sz="2400" dirty="0"/>
              <a:t> What non-functional characteristics should a program analyzer have to be widely used?</a:t>
            </a:r>
          </a:p>
          <a:p>
            <a:pPr>
              <a:buFont typeface="Arial" panose="020B0604020202020204" pitchFamily="34" charset="0"/>
              <a:buChar char="•"/>
            </a:pPr>
            <a:r>
              <a:rPr lang="en-US" sz="2400" dirty="0"/>
              <a:t>  What code issues occur most in practice that program analyzers should try to detect?</a:t>
            </a:r>
            <a:endParaRPr lang="en-IN" sz="2400" dirty="0"/>
          </a:p>
        </p:txBody>
      </p:sp>
    </p:spTree>
    <p:extLst>
      <p:ext uri="{BB962C8B-B14F-4D97-AF65-F5344CB8AC3E}">
        <p14:creationId xmlns:p14="http://schemas.microsoft.com/office/powerpoint/2010/main" val="3668619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4134-3729-65A0-B188-5A31CD46E5CF}"/>
              </a:ext>
            </a:extLst>
          </p:cNvPr>
          <p:cNvSpPr>
            <a:spLocks noGrp="1"/>
          </p:cNvSpPr>
          <p:nvPr>
            <p:ph type="title"/>
          </p:nvPr>
        </p:nvSpPr>
        <p:spPr>
          <a:xfrm>
            <a:off x="964933" y="-98407"/>
            <a:ext cx="10058400" cy="1450757"/>
          </a:xfrm>
        </p:spPr>
        <p:txBody>
          <a:bodyPr/>
          <a:lstStyle/>
          <a:p>
            <a:pPr algn="ctr"/>
            <a:r>
              <a:rPr lang="en-US" dirty="0"/>
              <a:t>Survey</a:t>
            </a:r>
            <a:endParaRPr lang="en-IN" dirty="0"/>
          </a:p>
        </p:txBody>
      </p:sp>
      <p:sp>
        <p:nvSpPr>
          <p:cNvPr id="4" name="Rectangle 1">
            <a:extLst>
              <a:ext uri="{FF2B5EF4-FFF2-40B4-BE49-F238E27FC236}">
                <a16:creationId xmlns:a16="http://schemas.microsoft.com/office/drawing/2014/main" id="{9B619514-0BFC-C29B-ABF9-CD624FD1CFD7}"/>
              </a:ext>
            </a:extLst>
          </p:cNvPr>
          <p:cNvSpPr>
            <a:spLocks noGrp="1" noChangeArrowheads="1"/>
          </p:cNvSpPr>
          <p:nvPr>
            <p:ph idx="1"/>
          </p:nvPr>
        </p:nvSpPr>
        <p:spPr bwMode="auto">
          <a:xfrm>
            <a:off x="733927" y="1814761"/>
            <a:ext cx="11213432" cy="440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14300" indent="0">
              <a:lnSpc>
                <a:spcPct val="100000"/>
              </a:lnSpc>
              <a:buClrTx/>
              <a:buSzTx/>
              <a:buNone/>
            </a:pPr>
            <a:r>
              <a:rPr kumimoji="0" lang="en-US" altLang="en-US" b="0" i="0" u="none" strike="noStrike" cap="none" normalizeH="0" baseline="0" dirty="0">
                <a:ln>
                  <a:noFill/>
                </a:ln>
                <a:solidFill>
                  <a:srgbClr val="000000"/>
                </a:solidFill>
                <a:effectLst/>
                <a:latin typeface="Söhne"/>
              </a:rPr>
              <a:t>A comprehensive survey at Microsoft to understand developers' perspectives on program analyzers.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rgbClr val="000000"/>
              </a:solidFill>
              <a:effectLst/>
              <a:latin typeface="Söhne"/>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Söhne"/>
              </a:rPr>
              <a:t>Surveys were chosen because they can gather responses from a large sample of industrial software developers, aiming for representative data.</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rgbClr val="000000"/>
              </a:solidFill>
              <a:effectLst/>
              <a:latin typeface="Söhne"/>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Söhne"/>
              </a:rPr>
              <a:t>A beta survey was deployed to 100 developers for feedback, resulting in improvements to question clarity and format.</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rgbClr val="000000"/>
              </a:solidFill>
              <a:effectLst/>
              <a:latin typeface="Söhne"/>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Söhne"/>
              </a:rPr>
              <a:t>The final survey was sent to 2,000 developers at random within Microsoft, with 375 responses received </a:t>
            </a:r>
          </a:p>
          <a:p>
            <a:pPr marL="0" marR="0" lvl="0" indent="0"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Söhne"/>
              </a:rPr>
              <a:t>(a 19% response rate).</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rgbClr val="000000"/>
              </a:solidFill>
              <a:effectLst/>
              <a:latin typeface="Söhne"/>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Söhne"/>
              </a:rPr>
              <a:t>The survey aimed to take about 15 minutes to complete and covered various aspects related to program analyzers.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644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53F7-5A7F-E3AD-B835-49287DB49543}"/>
              </a:ext>
            </a:extLst>
          </p:cNvPr>
          <p:cNvSpPr>
            <a:spLocks noGrp="1"/>
          </p:cNvSpPr>
          <p:nvPr>
            <p:ph type="title"/>
          </p:nvPr>
        </p:nvSpPr>
        <p:spPr/>
        <p:txBody>
          <a:bodyPr/>
          <a:lstStyle/>
          <a:p>
            <a:pPr algn="ctr"/>
            <a:r>
              <a:rPr lang="en-US" dirty="0"/>
              <a:t>Result Breakdown</a:t>
            </a:r>
            <a:endParaRPr lang="en-IN" dirty="0"/>
          </a:p>
        </p:txBody>
      </p:sp>
      <p:sp>
        <p:nvSpPr>
          <p:cNvPr id="3" name="Content Placeholder 2">
            <a:extLst>
              <a:ext uri="{FF2B5EF4-FFF2-40B4-BE49-F238E27FC236}">
                <a16:creationId xmlns:a16="http://schemas.microsoft.com/office/drawing/2014/main" id="{47F8E4A2-9458-9FDC-B165-0EB6B7AD6469}"/>
              </a:ext>
            </a:extLst>
          </p:cNvPr>
          <p:cNvSpPr>
            <a:spLocks noGrp="1"/>
          </p:cNvSpPr>
          <p:nvPr>
            <p:ph idx="1"/>
          </p:nvPr>
        </p:nvSpPr>
        <p:spPr/>
        <p:txBody>
          <a:bodyPr/>
          <a:lstStyle/>
          <a:p>
            <a:pPr marL="0" indent="0" algn="ctr">
              <a:buNone/>
            </a:pPr>
            <a:r>
              <a:rPr lang="en-US" sz="2800" dirty="0"/>
              <a:t>3 categories</a:t>
            </a:r>
            <a:br>
              <a:rPr lang="en-US" dirty="0"/>
            </a:br>
            <a:endParaRPr lang="en-US" dirty="0"/>
          </a:p>
          <a:p>
            <a:pPr>
              <a:buFont typeface="Arial" panose="020B0604020202020204" pitchFamily="34" charset="0"/>
              <a:buChar char="•"/>
            </a:pPr>
            <a:r>
              <a:rPr lang="en-US" dirty="0"/>
              <a:t>Barriers to using program analyzers and reasons why developers stop using them.</a:t>
            </a:r>
          </a:p>
          <a:p>
            <a:pPr>
              <a:buFont typeface="Arial" panose="020B0604020202020204" pitchFamily="34" charset="0"/>
              <a:buChar char="•"/>
            </a:pPr>
            <a:endParaRPr lang="en-US" dirty="0"/>
          </a:p>
          <a:p>
            <a:pPr>
              <a:buFont typeface="Arial" panose="020B0604020202020204" pitchFamily="34" charset="0"/>
              <a:buChar char="•"/>
            </a:pPr>
            <a:r>
              <a:rPr lang="en-US" dirty="0"/>
              <a:t>Functionalities that developers’ answers indicate they want in analyzers.</a:t>
            </a:r>
            <a:br>
              <a:rPr lang="en-US" dirty="0"/>
            </a:br>
            <a:r>
              <a:rPr lang="en-US" dirty="0"/>
              <a:t>Such as types of issues that program analyzers catch, types of programming languages they can analyze, if program analyzers can be directed towards code.</a:t>
            </a:r>
          </a:p>
          <a:p>
            <a:pPr>
              <a:buFont typeface="Arial" panose="020B0604020202020204" pitchFamily="34" charset="0"/>
              <a:buChar char="•"/>
            </a:pPr>
            <a:endParaRPr lang="en-US" dirty="0"/>
          </a:p>
          <a:p>
            <a:pPr>
              <a:buFont typeface="Arial" panose="020B0604020202020204" pitchFamily="34" charset="0"/>
              <a:buChar char="•"/>
            </a:pPr>
            <a:r>
              <a:rPr lang="en-US" dirty="0"/>
              <a:t>Non-functional characteristic that a program analyzer should have. Such as false positives, when it should run, where output should be and where analysis fit in development process.</a:t>
            </a:r>
            <a:endParaRPr lang="en-IN" dirty="0"/>
          </a:p>
        </p:txBody>
      </p:sp>
    </p:spTree>
    <p:extLst>
      <p:ext uri="{BB962C8B-B14F-4D97-AF65-F5344CB8AC3E}">
        <p14:creationId xmlns:p14="http://schemas.microsoft.com/office/powerpoint/2010/main" val="1484290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053CF320-E086-8344-DD62-3CACA92C5B0B}"/>
              </a:ext>
            </a:extLst>
          </p:cNvPr>
          <p:cNvSpPr>
            <a:spLocks noGrp="1"/>
          </p:cNvSpPr>
          <p:nvPr>
            <p:ph type="title"/>
          </p:nvPr>
        </p:nvSpPr>
        <p:spPr>
          <a:xfrm>
            <a:off x="492370" y="516836"/>
            <a:ext cx="3084844" cy="782575"/>
          </a:xfrm>
        </p:spPr>
        <p:txBody>
          <a:bodyPr>
            <a:normAutofit/>
          </a:bodyPr>
          <a:lstStyle/>
          <a:p>
            <a:pPr algn="ctr"/>
            <a:r>
              <a:rPr lang="en-US" sz="3600" dirty="0">
                <a:solidFill>
                  <a:srgbClr val="FFFFFF"/>
                </a:solidFill>
              </a:rPr>
              <a:t>Results</a:t>
            </a:r>
            <a:endParaRPr lang="en-IN" sz="3600" dirty="0">
              <a:solidFill>
                <a:srgbClr val="FFFFFF"/>
              </a:solidFill>
            </a:endParaRPr>
          </a:p>
        </p:txBody>
      </p:sp>
      <p:sp>
        <p:nvSpPr>
          <p:cNvPr id="19" name="Content Placeholder 18">
            <a:extLst>
              <a:ext uri="{FF2B5EF4-FFF2-40B4-BE49-F238E27FC236}">
                <a16:creationId xmlns:a16="http://schemas.microsoft.com/office/drawing/2014/main" id="{E5DE5BCA-1496-1761-D3FF-36AB966BC13F}"/>
              </a:ext>
            </a:extLst>
          </p:cNvPr>
          <p:cNvSpPr>
            <a:spLocks noGrp="1"/>
          </p:cNvSpPr>
          <p:nvPr>
            <p:ph idx="1"/>
          </p:nvPr>
        </p:nvSpPr>
        <p:spPr>
          <a:xfrm>
            <a:off x="492371" y="1816248"/>
            <a:ext cx="3084844" cy="4173072"/>
          </a:xfrm>
        </p:spPr>
        <p:txBody>
          <a:bodyPr>
            <a:normAutofit lnSpcReduction="10000"/>
          </a:bodyPr>
          <a:lstStyle/>
          <a:p>
            <a:r>
              <a:rPr lang="en-US" dirty="0"/>
              <a:t>What makes program analyzers difficult to use?</a:t>
            </a:r>
            <a:endParaRPr lang="en-US" dirty="0">
              <a:solidFill>
                <a:srgbClr val="FFFFFF"/>
              </a:solidFill>
            </a:endParaRPr>
          </a:p>
          <a:p>
            <a:r>
              <a:rPr lang="en-US" dirty="0">
                <a:solidFill>
                  <a:srgbClr val="FFFFFF"/>
                </a:solidFill>
              </a:rPr>
              <a:t>The largest pain point is that default rules or checks that are enabled in a program analyzer do not match what the developer wants.</a:t>
            </a:r>
            <a:br>
              <a:rPr lang="en-US" dirty="0">
                <a:solidFill>
                  <a:srgbClr val="FFFFFF"/>
                </a:solidFill>
              </a:rPr>
            </a:br>
            <a:br>
              <a:rPr lang="en-US" dirty="0">
                <a:solidFill>
                  <a:srgbClr val="FFFFFF"/>
                </a:solidFill>
              </a:rPr>
            </a:br>
            <a:r>
              <a:rPr lang="en-US" dirty="0">
                <a:solidFill>
                  <a:srgbClr val="FFFFFF"/>
                </a:solidFill>
              </a:rPr>
              <a:t>E.g. some default rules , Hungarian notations to name variables or detect spelling mistakes are not useful and seem quite annoying.</a:t>
            </a:r>
          </a:p>
        </p:txBody>
      </p:sp>
      <p:sp>
        <p:nvSpPr>
          <p:cNvPr id="36" name="Rectangle 3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5" name="Content Placeholder 14" descr="A graph of a bar graph&#10;&#10;Description automatically generated with medium confidence">
            <a:extLst>
              <a:ext uri="{FF2B5EF4-FFF2-40B4-BE49-F238E27FC236}">
                <a16:creationId xmlns:a16="http://schemas.microsoft.com/office/drawing/2014/main" id="{F3E2F303-B332-EB34-28F3-242B57DC47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658782"/>
            <a:ext cx="6798082" cy="5540436"/>
          </a:xfrm>
          <a:prstGeom prst="rect">
            <a:avLst/>
          </a:prstGeom>
        </p:spPr>
      </p:pic>
    </p:spTree>
    <p:extLst>
      <p:ext uri="{BB962C8B-B14F-4D97-AF65-F5344CB8AC3E}">
        <p14:creationId xmlns:p14="http://schemas.microsoft.com/office/powerpoint/2010/main" val="3443024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B7F7-087F-EC2F-8BDE-7F1AE24196F0}"/>
              </a:ext>
            </a:extLst>
          </p:cNvPr>
          <p:cNvSpPr>
            <a:spLocks noGrp="1"/>
          </p:cNvSpPr>
          <p:nvPr>
            <p:ph type="title"/>
          </p:nvPr>
        </p:nvSpPr>
        <p:spPr>
          <a:xfrm>
            <a:off x="1097279" y="286603"/>
            <a:ext cx="10296625" cy="1205313"/>
          </a:xfrm>
        </p:spPr>
        <p:txBody>
          <a:bodyPr>
            <a:normAutofit/>
          </a:bodyPr>
          <a:lstStyle/>
          <a:p>
            <a:pPr algn="ctr"/>
            <a:r>
              <a:rPr lang="en-US" dirty="0"/>
              <a:t>Key factors </a:t>
            </a:r>
            <a:endParaRPr lang="en-IN" dirty="0"/>
          </a:p>
        </p:txBody>
      </p:sp>
      <p:sp>
        <p:nvSpPr>
          <p:cNvPr id="3" name="Content Placeholder 2">
            <a:extLst>
              <a:ext uri="{FF2B5EF4-FFF2-40B4-BE49-F238E27FC236}">
                <a16:creationId xmlns:a16="http://schemas.microsoft.com/office/drawing/2014/main" id="{2BC18A1F-F76E-5853-719A-4597C265CE47}"/>
              </a:ext>
            </a:extLst>
          </p:cNvPr>
          <p:cNvSpPr>
            <a:spLocks noGrp="1"/>
          </p:cNvSpPr>
          <p:nvPr>
            <p:ph idx="1"/>
          </p:nvPr>
        </p:nvSpPr>
        <p:spPr>
          <a:xfrm>
            <a:off x="1097280" y="2646946"/>
            <a:ext cx="10058400" cy="3222147"/>
          </a:xfrm>
        </p:spPr>
        <p:txBody>
          <a:bodyPr>
            <a:normAutofit/>
          </a:bodyPr>
          <a:lstStyle/>
          <a:p>
            <a:pPr>
              <a:buFont typeface="Arial" panose="020B0604020202020204" pitchFamily="34" charset="0"/>
              <a:buChar char="•"/>
            </a:pPr>
            <a:r>
              <a:rPr lang="en-US" sz="2800" dirty="0"/>
              <a:t>Program analysis should not have all rules on by default. </a:t>
            </a:r>
          </a:p>
          <a:p>
            <a:pPr>
              <a:buFont typeface="Arial" panose="020B0604020202020204" pitchFamily="34" charset="0"/>
              <a:buChar char="•"/>
            </a:pPr>
            <a:r>
              <a:rPr lang="en-US" sz="2800" dirty="0"/>
              <a:t>High false positive rates lead to disuse.</a:t>
            </a:r>
          </a:p>
          <a:p>
            <a:pPr>
              <a:buFont typeface="Arial" panose="020B0604020202020204" pitchFamily="34" charset="0"/>
              <a:buChar char="•"/>
            </a:pPr>
            <a:r>
              <a:rPr lang="en-US" sz="2800" dirty="0"/>
              <a:t>Team policy is often the driving factor behind use of program analyzers.</a:t>
            </a:r>
            <a:endParaRPr lang="en-IN" sz="2800" dirty="0"/>
          </a:p>
        </p:txBody>
      </p:sp>
    </p:spTree>
    <p:extLst>
      <p:ext uri="{BB962C8B-B14F-4D97-AF65-F5344CB8AC3E}">
        <p14:creationId xmlns:p14="http://schemas.microsoft.com/office/powerpoint/2010/main" val="4190820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24c5345e89e_0_21"/>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a:t>Survey</a:t>
            </a:r>
            <a:endParaRPr/>
          </a:p>
        </p:txBody>
      </p:sp>
      <p:sp>
        <p:nvSpPr>
          <p:cNvPr id="119" name="Google Shape;119;g24c5345e89e_0_21"/>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rmAutofit fontScale="85000" lnSpcReduction="20000"/>
          </a:bodyPr>
          <a:lstStyle/>
          <a:p>
            <a:pPr marL="457200" lvl="0" indent="-325755" algn="l" rtl="0">
              <a:spcBef>
                <a:spcPts val="1200"/>
              </a:spcBef>
              <a:spcAft>
                <a:spcPts val="0"/>
              </a:spcAft>
              <a:buSzPct val="90000"/>
              <a:buChar char="●"/>
            </a:pPr>
            <a:r>
              <a:rPr lang="en-US" dirty="0"/>
              <a:t>The survey consisted of 40 questions (Q1-Q40) grouped into six categories, covering participant information, general use of static analysis tools, reporting warnings, working context, features of analysis tools, and fixing analysis warnings.</a:t>
            </a:r>
            <a:endParaRPr dirty="0"/>
          </a:p>
          <a:p>
            <a:pPr marL="457200" lvl="0" indent="-325755" algn="l" rtl="0">
              <a:spcBef>
                <a:spcPts val="0"/>
              </a:spcBef>
              <a:spcAft>
                <a:spcPts val="0"/>
              </a:spcAft>
              <a:buSzPct val="90000"/>
              <a:buChar char="●"/>
            </a:pPr>
            <a:endParaRPr dirty="0"/>
          </a:p>
          <a:p>
            <a:pPr marL="457200" lvl="0" indent="-325755" algn="l" rtl="0">
              <a:spcBef>
                <a:spcPts val="0"/>
              </a:spcBef>
              <a:spcAft>
                <a:spcPts val="0"/>
              </a:spcAft>
              <a:buSzPct val="90000"/>
              <a:buChar char="●"/>
            </a:pPr>
            <a:r>
              <a:rPr lang="en-US" dirty="0"/>
              <a:t>Most questions were multiple-choice, with an option for free-text responses under an "Others" category.</a:t>
            </a:r>
            <a:endParaRPr dirty="0"/>
          </a:p>
          <a:p>
            <a:pPr marL="457200" lvl="0" indent="-325755" algn="l" rtl="0">
              <a:spcBef>
                <a:spcPts val="0"/>
              </a:spcBef>
              <a:spcAft>
                <a:spcPts val="0"/>
              </a:spcAft>
              <a:buSzPct val="90000"/>
              <a:buChar char="●"/>
            </a:pPr>
            <a:endParaRPr dirty="0"/>
          </a:p>
          <a:p>
            <a:pPr marL="457200" lvl="0" indent="-325755" algn="l" rtl="0">
              <a:spcBef>
                <a:spcPts val="0"/>
              </a:spcBef>
              <a:spcAft>
                <a:spcPts val="0"/>
              </a:spcAft>
              <a:buSzPct val="90000"/>
              <a:buChar char="●"/>
            </a:pPr>
            <a:r>
              <a:rPr lang="en-US" dirty="0"/>
              <a:t>A pilot survey involving five developers was conducted to refine the questionnaire. After adjustments, the survey was designed to be completed within approximately 20 minutes, removing questions redundant with similar content to ensure efficiency.</a:t>
            </a:r>
            <a:endParaRPr dirty="0"/>
          </a:p>
          <a:p>
            <a:pPr marL="457200" lvl="0" indent="-325755" algn="l" rtl="0">
              <a:spcBef>
                <a:spcPts val="0"/>
              </a:spcBef>
              <a:spcAft>
                <a:spcPts val="0"/>
              </a:spcAft>
              <a:buSzPct val="90000"/>
              <a:buChar char="●"/>
            </a:pPr>
            <a:endParaRPr dirty="0"/>
          </a:p>
          <a:p>
            <a:pPr marL="457200" lvl="0" indent="-325755" algn="l" rtl="0">
              <a:spcBef>
                <a:spcPts val="0"/>
              </a:spcBef>
              <a:spcAft>
                <a:spcPts val="0"/>
              </a:spcAft>
              <a:buSzPct val="90000"/>
              <a:buChar char="●"/>
            </a:pPr>
            <a:r>
              <a:rPr lang="en-US" dirty="0"/>
              <a:t>Participant Profile: The survey included participants with varied experience levels: 46.8% had 2-5 years of experience, 25.3% had 5-10 years, 13.9% had 1-2 years, 10.1% had more than 10 years, and 3.8% had less than a year of experience as software developers. The majority (91.1%) worked with Java, with other languages such as JavaScript, C/C++, PHP, and Python also being used to varying extents.</a:t>
            </a:r>
            <a:endParaRPr dirty="0"/>
          </a:p>
          <a:p>
            <a:pPr marL="457200" lvl="0" indent="-325755" algn="l" rtl="0">
              <a:spcBef>
                <a:spcPts val="0"/>
              </a:spcBef>
              <a:spcAft>
                <a:spcPts val="0"/>
              </a:spcAft>
              <a:buSzPct val="90000"/>
              <a:buChar char="●"/>
            </a:pPr>
            <a:endParaRPr dirty="0"/>
          </a:p>
          <a:p>
            <a:pPr marL="457200" lvl="0" indent="-325755" algn="l" rtl="0">
              <a:spcBef>
                <a:spcPts val="0"/>
              </a:spcBef>
              <a:spcAft>
                <a:spcPts val="0"/>
              </a:spcAft>
              <a:buSzPct val="90000"/>
              <a:buChar char="●"/>
            </a:pPr>
            <a:r>
              <a:rPr lang="en-US" dirty="0"/>
              <a:t>Most questions were multiple-choice, facilitating straightforward analysis of the responses. The high response rate was attributed to the survey's multiple-choice format and the company's internal promotion of the survey. Free-text responses were collected but were not numerically significant enough to report on. The survey design incorporated suggestions from an experienced Software AG developer, ensuring comprehensive coverage of developers' responses.</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B210A4-D76C-EC0E-2169-4C0A79D66DAA}"/>
              </a:ext>
            </a:extLst>
          </p:cNvPr>
          <p:cNvSpPr>
            <a:spLocks noGrp="1"/>
          </p:cNvSpPr>
          <p:nvPr>
            <p:ph type="title"/>
          </p:nvPr>
        </p:nvSpPr>
        <p:spPr>
          <a:xfrm>
            <a:off x="8052894" y="297276"/>
            <a:ext cx="3356811" cy="4043648"/>
          </a:xfrm>
        </p:spPr>
        <p:txBody>
          <a:bodyPr vert="horz" lIns="91440" tIns="45720" rIns="91440" bIns="45720" rtlCol="0" anchor="b">
            <a:normAutofit/>
          </a:bodyPr>
          <a:lstStyle/>
          <a:p>
            <a:r>
              <a:rPr lang="en-US" sz="2000" dirty="0">
                <a:solidFill>
                  <a:schemeClr val="tx1">
                    <a:lumMod val="85000"/>
                    <a:lumOff val="15000"/>
                  </a:schemeClr>
                </a:solidFill>
                <a:latin typeface="+mn-lt"/>
              </a:rPr>
              <a:t>Categorization are based on perceptions and experiences as well as  observations</a:t>
            </a:r>
            <a:br>
              <a:rPr lang="en-US" sz="2000" dirty="0">
                <a:solidFill>
                  <a:schemeClr val="tx1">
                    <a:lumMod val="85000"/>
                    <a:lumOff val="15000"/>
                  </a:schemeClr>
                </a:solidFill>
                <a:latin typeface="+mn-lt"/>
              </a:rPr>
            </a:br>
            <a:r>
              <a:rPr lang="en-US" sz="2000" dirty="0">
                <a:solidFill>
                  <a:schemeClr val="tx1">
                    <a:lumMod val="85000"/>
                    <a:lumOff val="15000"/>
                  </a:schemeClr>
                </a:solidFill>
                <a:latin typeface="+mn-lt"/>
              </a:rPr>
              <a:t>of Microsoft development.</a:t>
            </a:r>
            <a:br>
              <a:rPr lang="en-US" sz="2000" dirty="0">
                <a:solidFill>
                  <a:schemeClr val="tx1">
                    <a:lumMod val="85000"/>
                    <a:lumOff val="15000"/>
                  </a:schemeClr>
                </a:solidFill>
                <a:latin typeface="+mn-lt"/>
              </a:rPr>
            </a:br>
            <a:br>
              <a:rPr lang="en-US" sz="2000" dirty="0">
                <a:solidFill>
                  <a:schemeClr val="tx1">
                    <a:lumMod val="85000"/>
                    <a:lumOff val="15000"/>
                  </a:schemeClr>
                </a:solidFill>
                <a:latin typeface="+mn-lt"/>
              </a:rPr>
            </a:br>
            <a:r>
              <a:rPr lang="en-US" sz="2000" dirty="0">
                <a:solidFill>
                  <a:schemeClr val="tx1">
                    <a:lumMod val="85000"/>
                    <a:lumOff val="15000"/>
                  </a:schemeClr>
                </a:solidFill>
                <a:latin typeface="+mn-lt"/>
              </a:rPr>
              <a:t> OOP- C# and java .</a:t>
            </a:r>
            <a:br>
              <a:rPr lang="en-US" sz="2000" dirty="0">
                <a:solidFill>
                  <a:schemeClr val="tx1">
                    <a:lumMod val="85000"/>
                    <a:lumOff val="15000"/>
                  </a:schemeClr>
                </a:solidFill>
                <a:latin typeface="+mn-lt"/>
              </a:rPr>
            </a:br>
            <a:br>
              <a:rPr lang="en-US" sz="2000" dirty="0">
                <a:solidFill>
                  <a:schemeClr val="tx1">
                    <a:lumMod val="85000"/>
                    <a:lumOff val="15000"/>
                  </a:schemeClr>
                </a:solidFill>
                <a:latin typeface="+mn-lt"/>
              </a:rPr>
            </a:br>
            <a:r>
              <a:rPr lang="en-US" sz="2000" dirty="0">
                <a:solidFill>
                  <a:schemeClr val="tx1">
                    <a:lumMod val="85000"/>
                    <a:lumOff val="15000"/>
                  </a:schemeClr>
                </a:solidFill>
                <a:latin typeface="+mn-lt"/>
              </a:rPr>
              <a:t>Legacy compiled- C,C++ and objective-C.</a:t>
            </a:r>
            <a:br>
              <a:rPr lang="en-US" sz="2000" dirty="0">
                <a:solidFill>
                  <a:schemeClr val="tx1">
                    <a:lumMod val="85000"/>
                    <a:lumOff val="15000"/>
                  </a:schemeClr>
                </a:solidFill>
                <a:latin typeface="+mn-lt"/>
              </a:rPr>
            </a:br>
            <a:br>
              <a:rPr lang="en-US" sz="2000" dirty="0">
                <a:solidFill>
                  <a:schemeClr val="tx1">
                    <a:lumMod val="85000"/>
                    <a:lumOff val="15000"/>
                  </a:schemeClr>
                </a:solidFill>
                <a:latin typeface="+mn-lt"/>
              </a:rPr>
            </a:br>
            <a:r>
              <a:rPr lang="en-US" sz="2000" dirty="0">
                <a:solidFill>
                  <a:schemeClr val="tx1">
                    <a:lumMod val="85000"/>
                    <a:lumOff val="15000"/>
                  </a:schemeClr>
                </a:solidFill>
                <a:latin typeface="+mn-lt"/>
              </a:rPr>
              <a:t>Dynamic scripting –Python, Ruby ,Pearl.</a:t>
            </a:r>
          </a:p>
        </p:txBody>
      </p:sp>
      <p:pic>
        <p:nvPicPr>
          <p:cNvPr id="5" name="Content Placeholder 4" descr="A graph with text on it&#10;&#10;Description automatically generated">
            <a:extLst>
              <a:ext uri="{FF2B5EF4-FFF2-40B4-BE49-F238E27FC236}">
                <a16:creationId xmlns:a16="http://schemas.microsoft.com/office/drawing/2014/main" id="{DD8A4ADD-E823-FAAB-EACC-66C23FC43B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1145335"/>
            <a:ext cx="6912217" cy="4043648"/>
          </a:xfrm>
          <a:prstGeom prst="rect">
            <a:avLst/>
          </a:prstGeom>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TextBox 2">
            <a:extLst>
              <a:ext uri="{FF2B5EF4-FFF2-40B4-BE49-F238E27FC236}">
                <a16:creationId xmlns:a16="http://schemas.microsoft.com/office/drawing/2014/main" id="{5B41057C-A25C-9705-8E6C-AF475E37951A}"/>
              </a:ext>
            </a:extLst>
          </p:cNvPr>
          <p:cNvSpPr txBox="1"/>
          <p:nvPr/>
        </p:nvSpPr>
        <p:spPr>
          <a:xfrm>
            <a:off x="8081088" y="4920883"/>
            <a:ext cx="3300421" cy="830997"/>
          </a:xfrm>
          <a:prstGeom prst="rect">
            <a:avLst/>
          </a:prstGeom>
          <a:noFill/>
        </p:spPr>
        <p:txBody>
          <a:bodyPr wrap="square" rtlCol="0">
            <a:spAutoFit/>
          </a:bodyPr>
          <a:lstStyle/>
          <a:p>
            <a:r>
              <a:rPr lang="en-US" sz="2400" dirty="0"/>
              <a:t>What functionality should Analyzers have?</a:t>
            </a:r>
            <a:endParaRPr lang="en-IN" sz="2400" dirty="0"/>
          </a:p>
        </p:txBody>
      </p:sp>
    </p:spTree>
    <p:extLst>
      <p:ext uri="{BB962C8B-B14F-4D97-AF65-F5344CB8AC3E}">
        <p14:creationId xmlns:p14="http://schemas.microsoft.com/office/powerpoint/2010/main" val="2966947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5" name="Straight Connector 1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6" name="Content Placeholder 5" descr="A graph of a number of people&#10;&#10;Description automatically generated">
            <a:extLst>
              <a:ext uri="{FF2B5EF4-FFF2-40B4-BE49-F238E27FC236}">
                <a16:creationId xmlns:a16="http://schemas.microsoft.com/office/drawing/2014/main" id="{C785C288-B01F-E37B-83E9-37128324690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3833" y="640080"/>
            <a:ext cx="6095999" cy="5577840"/>
          </a:xfrm>
          <a:prstGeom prst="rect">
            <a:avLst/>
          </a:prstGeom>
        </p:spPr>
      </p:pic>
      <p:sp>
        <p:nvSpPr>
          <p:cNvPr id="19" name="Rectangle 18">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7C8CA5C1-09D1-E27C-6922-0FA92FAFF7CC}"/>
              </a:ext>
            </a:extLst>
          </p:cNvPr>
          <p:cNvSpPr>
            <a:spLocks noGrp="1"/>
          </p:cNvSpPr>
          <p:nvPr>
            <p:ph type="title"/>
          </p:nvPr>
        </p:nvSpPr>
        <p:spPr>
          <a:xfrm>
            <a:off x="8096885" y="640080"/>
            <a:ext cx="3659246" cy="1361493"/>
          </a:xfrm>
        </p:spPr>
        <p:txBody>
          <a:bodyPr vert="horz" lIns="91440" tIns="45720" rIns="91440" bIns="45720" rtlCol="0" anchor="b">
            <a:normAutofit/>
          </a:bodyPr>
          <a:lstStyle/>
          <a:p>
            <a:r>
              <a:rPr lang="en-US" sz="4400" dirty="0">
                <a:solidFill>
                  <a:srgbClr val="FFFFFF"/>
                </a:solidFill>
              </a:rPr>
              <a:t>Results</a:t>
            </a:r>
          </a:p>
        </p:txBody>
      </p:sp>
      <p:sp>
        <p:nvSpPr>
          <p:cNvPr id="21" name="Rectangle 20">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7" name="TextBox 6">
            <a:extLst>
              <a:ext uri="{FF2B5EF4-FFF2-40B4-BE49-F238E27FC236}">
                <a16:creationId xmlns:a16="http://schemas.microsoft.com/office/drawing/2014/main" id="{51C7CEEA-4925-7A32-7F22-0CE0439B4E3A}"/>
              </a:ext>
            </a:extLst>
          </p:cNvPr>
          <p:cNvSpPr txBox="1"/>
          <p:nvPr/>
        </p:nvSpPr>
        <p:spPr>
          <a:xfrm>
            <a:off x="8001000" y="2298032"/>
            <a:ext cx="3659246" cy="2031325"/>
          </a:xfrm>
          <a:prstGeom prst="rect">
            <a:avLst/>
          </a:prstGeom>
          <a:noFill/>
        </p:spPr>
        <p:txBody>
          <a:bodyPr wrap="square" rtlCol="0">
            <a:spAutoFit/>
          </a:bodyPr>
          <a:lstStyle/>
          <a:p>
            <a:r>
              <a:rPr lang="en-US" dirty="0"/>
              <a:t>They found that security issues are most important followed by Violation of best practices.</a:t>
            </a:r>
            <a:br>
              <a:rPr lang="en-US" dirty="0"/>
            </a:br>
            <a:br>
              <a:rPr lang="en-US" dirty="0"/>
            </a:br>
            <a:r>
              <a:rPr lang="en-US" dirty="0"/>
              <a:t>Surprising is developers not finding power consumption issues important.</a:t>
            </a:r>
            <a:endParaRPr lang="en-IN" dirty="0"/>
          </a:p>
        </p:txBody>
      </p:sp>
    </p:spTree>
    <p:extLst>
      <p:ext uri="{BB962C8B-B14F-4D97-AF65-F5344CB8AC3E}">
        <p14:creationId xmlns:p14="http://schemas.microsoft.com/office/powerpoint/2010/main" val="1642038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94B71-4DC6-1451-446A-53060E81B990}"/>
              </a:ext>
            </a:extLst>
          </p:cNvPr>
          <p:cNvSpPr>
            <a:spLocks noGrp="1"/>
          </p:cNvSpPr>
          <p:nvPr>
            <p:ph type="title"/>
          </p:nvPr>
        </p:nvSpPr>
        <p:spPr>
          <a:xfrm>
            <a:off x="457200" y="594360"/>
            <a:ext cx="3200400" cy="909588"/>
          </a:xfrm>
        </p:spPr>
        <p:txBody>
          <a:bodyPr>
            <a:normAutofit/>
          </a:bodyPr>
          <a:lstStyle/>
          <a:p>
            <a:pPr algn="ctr"/>
            <a:r>
              <a:rPr lang="en-US" sz="4800" dirty="0"/>
              <a:t>Result </a:t>
            </a:r>
            <a:endParaRPr lang="en-IN" sz="4800" dirty="0"/>
          </a:p>
        </p:txBody>
      </p:sp>
      <p:sp>
        <p:nvSpPr>
          <p:cNvPr id="4" name="Text Placeholder 3">
            <a:extLst>
              <a:ext uri="{FF2B5EF4-FFF2-40B4-BE49-F238E27FC236}">
                <a16:creationId xmlns:a16="http://schemas.microsoft.com/office/drawing/2014/main" id="{EDFE71D1-416F-ED65-918B-EEE3302EFFB1}"/>
              </a:ext>
            </a:extLst>
          </p:cNvPr>
          <p:cNvSpPr>
            <a:spLocks noGrp="1"/>
          </p:cNvSpPr>
          <p:nvPr>
            <p:ph type="body" sz="half" idx="2"/>
          </p:nvPr>
        </p:nvSpPr>
        <p:spPr>
          <a:xfrm>
            <a:off x="457200" y="1828800"/>
            <a:ext cx="3200400" cy="4476404"/>
          </a:xfrm>
        </p:spPr>
        <p:txBody>
          <a:bodyPr>
            <a:normAutofit lnSpcReduction="10000"/>
          </a:bodyPr>
          <a:lstStyle/>
          <a:p>
            <a:r>
              <a:rPr lang="en-US" sz="2000" dirty="0">
                <a:solidFill>
                  <a:schemeClr val="tx1"/>
                </a:solidFill>
              </a:rPr>
              <a:t>Potential sources of unsoundness in program analysis that can affect detection of code issues.</a:t>
            </a:r>
            <a:br>
              <a:rPr lang="en-US" sz="2000" dirty="0">
                <a:solidFill>
                  <a:schemeClr val="tx1"/>
                </a:solidFill>
              </a:rPr>
            </a:br>
            <a:br>
              <a:rPr lang="en-US" sz="2000" dirty="0">
                <a:solidFill>
                  <a:schemeClr val="tx1"/>
                </a:solidFill>
              </a:rPr>
            </a:br>
            <a:r>
              <a:rPr lang="en-US" sz="2000" dirty="0">
                <a:solidFill>
                  <a:schemeClr val="tx1"/>
                </a:solidFill>
              </a:rPr>
              <a:t>Many analyzers choose to ignore exceptional control flow in order to avoid losing efficiency and transitions which complicating analysis  and is time consuming.</a:t>
            </a:r>
            <a:br>
              <a:rPr lang="en-US" sz="2000" dirty="0">
                <a:solidFill>
                  <a:schemeClr val="tx1"/>
                </a:solidFill>
              </a:rPr>
            </a:br>
            <a:br>
              <a:rPr lang="en-US" sz="2000" dirty="0">
                <a:solidFill>
                  <a:schemeClr val="tx1"/>
                </a:solidFill>
              </a:rPr>
            </a:br>
            <a:r>
              <a:rPr lang="en-US" sz="2000" dirty="0">
                <a:solidFill>
                  <a:schemeClr val="tx1"/>
                </a:solidFill>
              </a:rPr>
              <a:t>But there are set of developer who wish to add </a:t>
            </a:r>
            <a:endParaRPr lang="en-IN" sz="2000" dirty="0">
              <a:solidFill>
                <a:schemeClr val="tx1"/>
              </a:solidFill>
            </a:endParaRPr>
          </a:p>
        </p:txBody>
      </p:sp>
      <p:pic>
        <p:nvPicPr>
          <p:cNvPr id="5" name="Content Placeholder 4" descr="A graph with text on it">
            <a:extLst>
              <a:ext uri="{FF2B5EF4-FFF2-40B4-BE49-F238E27FC236}">
                <a16:creationId xmlns:a16="http://schemas.microsoft.com/office/drawing/2014/main" id="{52FC93BC-7B7F-304F-CC92-2AF0DFDE1A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0600" y="741327"/>
            <a:ext cx="6492875" cy="5238822"/>
          </a:xfrm>
        </p:spPr>
      </p:pic>
    </p:spTree>
    <p:extLst>
      <p:ext uri="{BB962C8B-B14F-4D97-AF65-F5344CB8AC3E}">
        <p14:creationId xmlns:p14="http://schemas.microsoft.com/office/powerpoint/2010/main" val="1119938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E47BC-7C27-9ECD-B085-97B7D204385F}"/>
              </a:ext>
            </a:extLst>
          </p:cNvPr>
          <p:cNvSpPr>
            <a:spLocks noGrp="1"/>
          </p:cNvSpPr>
          <p:nvPr>
            <p:ph type="title"/>
          </p:nvPr>
        </p:nvSpPr>
        <p:spPr>
          <a:xfrm>
            <a:off x="906379" y="286603"/>
            <a:ext cx="5029200" cy="1450757"/>
          </a:xfrm>
        </p:spPr>
        <p:txBody>
          <a:bodyPr>
            <a:normAutofit/>
          </a:bodyPr>
          <a:lstStyle/>
          <a:p>
            <a:pPr algn="ctr"/>
            <a:r>
              <a:rPr lang="en-US" sz="2400" dirty="0">
                <a:latin typeface="+mn-lt"/>
              </a:rPr>
              <a:t>NON-FUNCTIONAL CHARACTERISTICS OF PROGRAM ANALYZERS BE</a:t>
            </a:r>
            <a:br>
              <a:rPr lang="en-US" sz="2400" dirty="0">
                <a:latin typeface="+mn-lt"/>
              </a:rPr>
            </a:br>
            <a:endParaRPr lang="en-IN" sz="2400" dirty="0">
              <a:latin typeface="+mn-lt"/>
            </a:endParaRPr>
          </a:p>
        </p:txBody>
      </p:sp>
      <p:pic>
        <p:nvPicPr>
          <p:cNvPr id="5" name="Content Placeholder 4" descr="A graph of a positive rate&#10;&#10;Description automatically generated">
            <a:extLst>
              <a:ext uri="{FF2B5EF4-FFF2-40B4-BE49-F238E27FC236}">
                <a16:creationId xmlns:a16="http://schemas.microsoft.com/office/drawing/2014/main" id="{8B3E401B-93A4-C985-87B1-FE34483F5A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6947" y="2026117"/>
            <a:ext cx="5815716" cy="3909399"/>
          </a:xfrm>
        </p:spPr>
      </p:pic>
      <p:pic>
        <p:nvPicPr>
          <p:cNvPr id="7" name="Picture 6" descr="A graph with text on it&#10;&#10;Description automatically generated">
            <a:extLst>
              <a:ext uri="{FF2B5EF4-FFF2-40B4-BE49-F238E27FC236}">
                <a16:creationId xmlns:a16="http://schemas.microsoft.com/office/drawing/2014/main" id="{29CFFD4F-4C72-86EF-3162-BD164CDA7B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478" y="2354841"/>
            <a:ext cx="5315001" cy="2765800"/>
          </a:xfrm>
          <a:prstGeom prst="rect">
            <a:avLst/>
          </a:prstGeom>
        </p:spPr>
      </p:pic>
      <p:sp>
        <p:nvSpPr>
          <p:cNvPr id="8" name="TextBox 7">
            <a:extLst>
              <a:ext uri="{FF2B5EF4-FFF2-40B4-BE49-F238E27FC236}">
                <a16:creationId xmlns:a16="http://schemas.microsoft.com/office/drawing/2014/main" id="{DDC6A299-2E1A-296D-3368-F6FF7B52D123}"/>
              </a:ext>
            </a:extLst>
          </p:cNvPr>
          <p:cNvSpPr txBox="1"/>
          <p:nvPr/>
        </p:nvSpPr>
        <p:spPr>
          <a:xfrm>
            <a:off x="6256421" y="814030"/>
            <a:ext cx="5029200" cy="923330"/>
          </a:xfrm>
          <a:prstGeom prst="rect">
            <a:avLst/>
          </a:prstGeom>
          <a:noFill/>
        </p:spPr>
        <p:txBody>
          <a:bodyPr wrap="square" rtlCol="0">
            <a:spAutoFit/>
          </a:bodyPr>
          <a:lstStyle/>
          <a:p>
            <a:r>
              <a:rPr lang="en-US" dirty="0"/>
              <a:t>90% developers willing to accept 5% FP rate,</a:t>
            </a:r>
            <a:br>
              <a:rPr lang="en-US" dirty="0"/>
            </a:br>
            <a:r>
              <a:rPr lang="en-US" dirty="0"/>
              <a:t>47% developers willing to accept up to 15%,</a:t>
            </a:r>
          </a:p>
          <a:p>
            <a:r>
              <a:rPr lang="en-US" dirty="0"/>
              <a:t>24% developers can accept as high as 20%.</a:t>
            </a:r>
            <a:endParaRPr lang="en-IN" dirty="0"/>
          </a:p>
        </p:txBody>
      </p:sp>
    </p:spTree>
    <p:extLst>
      <p:ext uri="{BB962C8B-B14F-4D97-AF65-F5344CB8AC3E}">
        <p14:creationId xmlns:p14="http://schemas.microsoft.com/office/powerpoint/2010/main" val="4156725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898E3-2436-E4EF-97CC-325DA4B4FCA0}"/>
              </a:ext>
            </a:extLst>
          </p:cNvPr>
          <p:cNvSpPr>
            <a:spLocks noGrp="1"/>
          </p:cNvSpPr>
          <p:nvPr>
            <p:ph type="title"/>
          </p:nvPr>
        </p:nvSpPr>
        <p:spPr>
          <a:xfrm>
            <a:off x="360948" y="2621682"/>
            <a:ext cx="3200400" cy="738738"/>
          </a:xfrm>
        </p:spPr>
        <p:txBody>
          <a:bodyPr/>
          <a:lstStyle/>
          <a:p>
            <a:r>
              <a:rPr lang="en-US" dirty="0"/>
              <a:t>Key Take Aways</a:t>
            </a:r>
            <a:endParaRPr lang="en-IN" dirty="0"/>
          </a:p>
        </p:txBody>
      </p:sp>
      <p:sp>
        <p:nvSpPr>
          <p:cNvPr id="3" name="Content Placeholder 2">
            <a:extLst>
              <a:ext uri="{FF2B5EF4-FFF2-40B4-BE49-F238E27FC236}">
                <a16:creationId xmlns:a16="http://schemas.microsoft.com/office/drawing/2014/main" id="{F156ACBD-F131-7991-4E01-6226D9267F1A}"/>
              </a:ext>
            </a:extLst>
          </p:cNvPr>
          <p:cNvSpPr>
            <a:spLocks noGrp="1"/>
          </p:cNvSpPr>
          <p:nvPr>
            <p:ph idx="1"/>
          </p:nvPr>
        </p:nvSpPr>
        <p:spPr>
          <a:xfrm>
            <a:off x="4836695" y="731520"/>
            <a:ext cx="6492240" cy="5257800"/>
          </a:xfrm>
        </p:spPr>
        <p:txBody>
          <a:bodyPr>
            <a:normAutofit/>
          </a:bodyPr>
          <a:lstStyle/>
          <a:p>
            <a:pPr>
              <a:buFont typeface="Arial" panose="020B0604020202020204" pitchFamily="34" charset="0"/>
              <a:buChar char="•"/>
            </a:pPr>
            <a:r>
              <a:rPr lang="en-US" sz="2800" dirty="0"/>
              <a:t> Program analysis should take a two-stage approach, with one analysis stage running in real time providing fast, easy feedback in the editor and another overnight finding more intricate issues. </a:t>
            </a:r>
          </a:p>
          <a:p>
            <a:pPr>
              <a:buFont typeface="Arial" panose="020B0604020202020204" pitchFamily="34" charset="0"/>
              <a:buChar char="•"/>
            </a:pPr>
            <a:r>
              <a:rPr lang="en-US" sz="2800" dirty="0"/>
              <a:t> Program analysis designers should aim for a false positive rate no higher than 15–20%.</a:t>
            </a:r>
          </a:p>
          <a:p>
            <a:pPr>
              <a:buFont typeface="Arial" panose="020B0604020202020204" pitchFamily="34" charset="0"/>
              <a:buChar char="•"/>
            </a:pPr>
            <a:r>
              <a:rPr lang="en-US" sz="2800" dirty="0"/>
              <a:t> Developers are willing to trade analysis time for higher quality results (fewer false positives, fewer false negatives, more intricate issues).</a:t>
            </a:r>
            <a:endParaRPr lang="en-IN" sz="2800" dirty="0"/>
          </a:p>
        </p:txBody>
      </p:sp>
    </p:spTree>
    <p:extLst>
      <p:ext uri="{BB962C8B-B14F-4D97-AF65-F5344CB8AC3E}">
        <p14:creationId xmlns:p14="http://schemas.microsoft.com/office/powerpoint/2010/main" val="401635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4F88-8F89-2383-99F9-BCFE452BDB02}"/>
              </a:ext>
            </a:extLst>
          </p:cNvPr>
          <p:cNvSpPr>
            <a:spLocks noGrp="1"/>
          </p:cNvSpPr>
          <p:nvPr>
            <p:ph type="title"/>
          </p:nvPr>
        </p:nvSpPr>
        <p:spPr/>
        <p:txBody>
          <a:bodyPr/>
          <a:lstStyle/>
          <a:p>
            <a:pPr algn="ctr"/>
            <a:r>
              <a:rPr lang="en-US" dirty="0"/>
              <a:t>Implications</a:t>
            </a:r>
            <a:endParaRPr lang="en-IN" dirty="0"/>
          </a:p>
        </p:txBody>
      </p:sp>
      <p:sp>
        <p:nvSpPr>
          <p:cNvPr id="3" name="Content Placeholder 2">
            <a:extLst>
              <a:ext uri="{FF2B5EF4-FFF2-40B4-BE49-F238E27FC236}">
                <a16:creationId xmlns:a16="http://schemas.microsoft.com/office/drawing/2014/main" id="{B4D0C58D-E49B-0BC6-DD33-7792B28E3041}"/>
              </a:ext>
            </a:extLst>
          </p:cNvPr>
          <p:cNvSpPr>
            <a:spLocks noGrp="1"/>
          </p:cNvSpPr>
          <p:nvPr>
            <p:ph idx="1"/>
          </p:nvPr>
        </p:nvSpPr>
        <p:spPr>
          <a:xfrm>
            <a:off x="1097280" y="1845734"/>
            <a:ext cx="10058400" cy="4023360"/>
          </a:xfrm>
        </p:spPr>
        <p:txBody>
          <a:bodyPr>
            <a:normAutofit/>
          </a:bodyPr>
          <a:lstStyle/>
          <a:p>
            <a:pPr algn="l"/>
            <a:r>
              <a:rPr lang="en-US" i="0" dirty="0">
                <a:solidFill>
                  <a:srgbClr val="374151"/>
                </a:solidFill>
                <a:effectLst/>
                <a:latin typeface="Söhne"/>
              </a:rPr>
              <a:t>1. Expertise</a:t>
            </a:r>
          </a:p>
          <a:p>
            <a:pPr algn="l"/>
            <a:r>
              <a:rPr lang="en-US" i="0" dirty="0">
                <a:solidFill>
                  <a:srgbClr val="374151"/>
                </a:solidFill>
                <a:effectLst/>
                <a:latin typeface="Söhne"/>
              </a:rPr>
              <a:t>2. Trust and Bug-finding Capabilities</a:t>
            </a:r>
          </a:p>
          <a:p>
            <a:pPr algn="l"/>
            <a:r>
              <a:rPr lang="en-US" i="0" dirty="0">
                <a:solidFill>
                  <a:srgbClr val="374151"/>
                </a:solidFill>
                <a:effectLst/>
                <a:latin typeface="Söhne"/>
              </a:rPr>
              <a:t>3. Speed vs. Quality</a:t>
            </a:r>
          </a:p>
          <a:p>
            <a:pPr algn="l"/>
            <a:r>
              <a:rPr lang="en-US" i="0" dirty="0">
                <a:solidFill>
                  <a:srgbClr val="374151"/>
                </a:solidFill>
                <a:effectLst/>
                <a:latin typeface="Söhne"/>
              </a:rPr>
              <a:t>4. Annotations</a:t>
            </a:r>
          </a:p>
          <a:p>
            <a:pPr algn="l"/>
            <a:r>
              <a:rPr lang="en-US" i="0" dirty="0">
                <a:solidFill>
                  <a:srgbClr val="374151"/>
                </a:solidFill>
                <a:effectLst/>
                <a:latin typeface="Söhne"/>
              </a:rPr>
              <a:t>5. Trust and Default Rules</a:t>
            </a:r>
          </a:p>
          <a:p>
            <a:endParaRPr lang="en-IN" dirty="0"/>
          </a:p>
        </p:txBody>
      </p:sp>
    </p:spTree>
    <p:extLst>
      <p:ext uri="{BB962C8B-B14F-4D97-AF65-F5344CB8AC3E}">
        <p14:creationId xmlns:p14="http://schemas.microsoft.com/office/powerpoint/2010/main" val="28216225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80045BC-58DB-469C-8997-6C0C16B17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24A57D-0560-4EFF-6ADB-1E456B2EEBC8}"/>
              </a:ext>
            </a:extLst>
          </p:cNvPr>
          <p:cNvSpPr>
            <a:spLocks noGrp="1"/>
          </p:cNvSpPr>
          <p:nvPr>
            <p:ph type="title"/>
          </p:nvPr>
        </p:nvSpPr>
        <p:spPr>
          <a:xfrm>
            <a:off x="7859485" y="634946"/>
            <a:ext cx="3690257" cy="1450757"/>
          </a:xfrm>
        </p:spPr>
        <p:txBody>
          <a:bodyPr>
            <a:normAutofit/>
          </a:bodyPr>
          <a:lstStyle/>
          <a:p>
            <a:r>
              <a:rPr lang="en-US" dirty="0"/>
              <a:t>LIVE SITE INCIDENTS</a:t>
            </a:r>
            <a:endParaRPr lang="en-IN" dirty="0"/>
          </a:p>
        </p:txBody>
      </p:sp>
      <p:pic>
        <p:nvPicPr>
          <p:cNvPr id="5" name="Picture 4" descr="A graph of a bar chart&#10;&#10;Description automatically generated with medium confidence">
            <a:extLst>
              <a:ext uri="{FF2B5EF4-FFF2-40B4-BE49-F238E27FC236}">
                <a16:creationId xmlns:a16="http://schemas.microsoft.com/office/drawing/2014/main" id="{87CEE945-CFFE-EA5E-7EE7-20B905C90665}"/>
              </a:ext>
            </a:extLst>
          </p:cNvPr>
          <p:cNvPicPr>
            <a:picLocks noChangeAspect="1"/>
          </p:cNvPicPr>
          <p:nvPr/>
        </p:nvPicPr>
        <p:blipFill rotWithShape="1">
          <a:blip r:embed="rId2">
            <a:extLst>
              <a:ext uri="{28A0092B-C50C-407E-A947-70E740481C1C}">
                <a14:useLocalDpi xmlns:a14="http://schemas.microsoft.com/office/drawing/2010/main" val="0"/>
              </a:ext>
            </a:extLst>
          </a:blip>
          <a:srcRect l="-1180" t="6481" r="1183" b="4273"/>
          <a:stretch/>
        </p:blipFill>
        <p:spPr>
          <a:xfrm>
            <a:off x="733697" y="598856"/>
            <a:ext cx="6909801" cy="5649127"/>
          </a:xfrm>
          <a:prstGeom prst="rect">
            <a:avLst/>
          </a:prstGeom>
        </p:spPr>
      </p:pic>
      <p:cxnSp>
        <p:nvCxnSpPr>
          <p:cNvPr id="12" name="Straight Connector 11">
            <a:extLst>
              <a:ext uri="{FF2B5EF4-FFF2-40B4-BE49-F238E27FC236}">
                <a16:creationId xmlns:a16="http://schemas.microsoft.com/office/drawing/2014/main" id="{83EF6BB5-A95D-4C59-808C-3B64F444F2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C342B8-55AE-64A3-CBB3-9EAD587DDF1D}"/>
              </a:ext>
            </a:extLst>
          </p:cNvPr>
          <p:cNvSpPr>
            <a:spLocks noGrp="1"/>
          </p:cNvSpPr>
          <p:nvPr>
            <p:ph idx="1"/>
          </p:nvPr>
        </p:nvSpPr>
        <p:spPr>
          <a:xfrm>
            <a:off x="7859485" y="2198914"/>
            <a:ext cx="3690257" cy="3670180"/>
          </a:xfrm>
        </p:spPr>
        <p:txBody>
          <a:bodyPr>
            <a:normAutofit/>
          </a:bodyPr>
          <a:lstStyle/>
          <a:p>
            <a:endParaRPr lang="en-US" dirty="0"/>
          </a:p>
          <a:p>
            <a:r>
              <a:rPr lang="en-US" dirty="0"/>
              <a:t>A high-severity bug that demands immediate attention by a software engineer so that the health of the affected company service is not compromised further.</a:t>
            </a:r>
            <a:endParaRPr lang="en-IN" dirty="0"/>
          </a:p>
        </p:txBody>
      </p:sp>
      <p:sp>
        <p:nvSpPr>
          <p:cNvPr id="14" name="Rectangle 13">
            <a:extLst>
              <a:ext uri="{FF2B5EF4-FFF2-40B4-BE49-F238E27FC236}">
                <a16:creationId xmlns:a16="http://schemas.microsoft.com/office/drawing/2014/main" id="{150BDA68-EBDD-443C-9B6B-03CA14AF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00C07DB3-666C-4A9D-81CE-83B435F95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469583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C033B-CCE7-A777-B911-002496DC7208}"/>
              </a:ext>
            </a:extLst>
          </p:cNvPr>
          <p:cNvSpPr>
            <a:spLocks noGrp="1"/>
          </p:cNvSpPr>
          <p:nvPr>
            <p:ph type="title"/>
          </p:nvPr>
        </p:nvSpPr>
        <p:spPr/>
        <p:txBody>
          <a:bodyPr/>
          <a:lstStyle/>
          <a:p>
            <a:r>
              <a:rPr lang="en-US" dirty="0"/>
              <a:t>First Part Program Analyzer at Microsoft </a:t>
            </a:r>
            <a:endParaRPr lang="en-IN" dirty="0"/>
          </a:p>
        </p:txBody>
      </p:sp>
      <p:sp>
        <p:nvSpPr>
          <p:cNvPr id="3" name="Content Placeholder 2">
            <a:extLst>
              <a:ext uri="{FF2B5EF4-FFF2-40B4-BE49-F238E27FC236}">
                <a16:creationId xmlns:a16="http://schemas.microsoft.com/office/drawing/2014/main" id="{D065CF9D-FF66-1AD9-9B2F-6B4316032E9B}"/>
              </a:ext>
            </a:extLst>
          </p:cNvPr>
          <p:cNvSpPr>
            <a:spLocks noGrp="1"/>
          </p:cNvSpPr>
          <p:nvPr>
            <p:ph idx="1"/>
          </p:nvPr>
        </p:nvSpPr>
        <p:spPr/>
        <p:txBody>
          <a:bodyPr>
            <a:normAutofit fontScale="85000" lnSpcReduction="10000"/>
          </a:bodyPr>
          <a:lstStyle/>
          <a:p>
            <a:r>
              <a:rPr lang="en-US" dirty="0" err="1"/>
              <a:t>BinSkim</a:t>
            </a:r>
            <a:r>
              <a:rPr lang="en-US" dirty="0"/>
              <a:t>: validates compiler and linker settings.</a:t>
            </a:r>
          </a:p>
          <a:p>
            <a:br>
              <a:rPr lang="en-US" dirty="0"/>
            </a:br>
            <a:r>
              <a:rPr lang="en-US" dirty="0" err="1"/>
              <a:t>FxCop:analyze</a:t>
            </a:r>
            <a:r>
              <a:rPr lang="en-US" dirty="0"/>
              <a:t> managed assemblies using predefined rules. Include mostly  issues that violate</a:t>
            </a:r>
          </a:p>
          <a:p>
            <a:br>
              <a:rPr lang="en-US" dirty="0"/>
            </a:br>
            <a:r>
              <a:rPr lang="en-US" dirty="0" err="1"/>
              <a:t>PoliCheck:scans</a:t>
            </a:r>
            <a:r>
              <a:rPr lang="en-US" dirty="0"/>
              <a:t> text for anything that might be politically or geopolitically incorrect.</a:t>
            </a:r>
            <a:br>
              <a:rPr lang="en-US" dirty="0"/>
            </a:br>
            <a:r>
              <a:rPr lang="en-US" dirty="0"/>
              <a:t>E.g. persons name in red letters should be avoided as its signifies dead person in some context or culture.</a:t>
            </a:r>
          </a:p>
          <a:p>
            <a:br>
              <a:rPr lang="en-US" dirty="0"/>
            </a:br>
            <a:r>
              <a:rPr lang="en-US" dirty="0" err="1"/>
              <a:t>PREfast</a:t>
            </a:r>
            <a:r>
              <a:rPr lang="en-US" dirty="0"/>
              <a:t>: Identify defects on C and C++ source code. Plug –in include </a:t>
            </a:r>
            <a:r>
              <a:rPr lang="en-US" dirty="0" err="1"/>
              <a:t>Badvalue</a:t>
            </a:r>
            <a:r>
              <a:rPr lang="en-US" dirty="0"/>
              <a:t>, </a:t>
            </a:r>
            <a:r>
              <a:rPr lang="en-US" dirty="0" err="1"/>
              <a:t>CppCoreCheck</a:t>
            </a:r>
            <a:r>
              <a:rPr lang="en-US" dirty="0"/>
              <a:t>, </a:t>
            </a:r>
            <a:r>
              <a:rPr lang="en-US" dirty="0" err="1"/>
              <a:t>DriversDLL</a:t>
            </a:r>
            <a:r>
              <a:rPr lang="en-US" dirty="0"/>
              <a:t>.</a:t>
            </a:r>
          </a:p>
          <a:p>
            <a:br>
              <a:rPr lang="en-US" dirty="0"/>
            </a:br>
            <a:r>
              <a:rPr lang="en-US" dirty="0" err="1"/>
              <a:t>PreFix</a:t>
            </a:r>
            <a:r>
              <a:rPr lang="en-US" dirty="0"/>
              <a:t>: Detects security, reliability and performance but without user providing extensive annotations its is impossible to give memory and performance leaks.</a:t>
            </a:r>
          </a:p>
          <a:p>
            <a:br>
              <a:rPr lang="en-US" dirty="0"/>
            </a:br>
            <a:r>
              <a:rPr lang="en-US" dirty="0" err="1"/>
              <a:t>StyleCop</a:t>
            </a:r>
            <a:r>
              <a:rPr lang="en-US" dirty="0"/>
              <a:t>: selected by 50% respondents , analyzes C# code to enforce style and consistency rules.</a:t>
            </a:r>
            <a:endParaRPr lang="en-IN" dirty="0"/>
          </a:p>
        </p:txBody>
      </p:sp>
    </p:spTree>
    <p:extLst>
      <p:ext uri="{BB962C8B-B14F-4D97-AF65-F5344CB8AC3E}">
        <p14:creationId xmlns:p14="http://schemas.microsoft.com/office/powerpoint/2010/main" val="8476386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257A-F440-D942-DD3D-78FA0F9F4407}"/>
              </a:ext>
            </a:extLst>
          </p:cNvPr>
          <p:cNvSpPr>
            <a:spLocks noGrp="1"/>
          </p:cNvSpPr>
          <p:nvPr>
            <p:ph type="title"/>
          </p:nvPr>
        </p:nvSpPr>
        <p:spPr>
          <a:xfrm>
            <a:off x="879909" y="493123"/>
            <a:ext cx="10058400" cy="1636465"/>
          </a:xfrm>
        </p:spPr>
        <p:txBody>
          <a:bodyPr>
            <a:normAutofit fontScale="90000"/>
          </a:bodyPr>
          <a:lstStyle/>
          <a:p>
            <a:pPr algn="ctr"/>
            <a:br>
              <a:rPr lang="en-US" b="1" i="0" dirty="0">
                <a:solidFill>
                  <a:srgbClr val="374151"/>
                </a:solidFill>
                <a:effectLst/>
                <a:latin typeface="Söhne"/>
              </a:rPr>
            </a:br>
            <a:br>
              <a:rPr lang="en-US" b="1" i="0" dirty="0">
                <a:solidFill>
                  <a:srgbClr val="374151"/>
                </a:solidFill>
                <a:effectLst/>
                <a:latin typeface="Söhne"/>
              </a:rPr>
            </a:br>
            <a:br>
              <a:rPr lang="en-US" b="1" i="0" dirty="0">
                <a:solidFill>
                  <a:srgbClr val="374151"/>
                </a:solidFill>
                <a:effectLst/>
                <a:latin typeface="+mn-lt"/>
              </a:rPr>
            </a:br>
            <a:r>
              <a:rPr lang="en-US" i="0" dirty="0">
                <a:solidFill>
                  <a:srgbClr val="374151"/>
                </a:solidFill>
                <a:effectLst/>
                <a:latin typeface="+mn-lt"/>
              </a:rPr>
              <a:t>Third Party Program Analyzers at Microsoft</a:t>
            </a:r>
            <a:br>
              <a:rPr lang="en-US" b="0" i="0" dirty="0">
                <a:solidFill>
                  <a:srgbClr val="374151"/>
                </a:solidFill>
                <a:effectLst/>
                <a:latin typeface="+mn-lt"/>
              </a:rPr>
            </a:br>
            <a:endParaRPr lang="en-IN" dirty="0">
              <a:latin typeface="+mn-lt"/>
            </a:endParaRPr>
          </a:p>
        </p:txBody>
      </p:sp>
      <p:sp>
        <p:nvSpPr>
          <p:cNvPr id="3" name="Content Placeholder 2">
            <a:extLst>
              <a:ext uri="{FF2B5EF4-FFF2-40B4-BE49-F238E27FC236}">
                <a16:creationId xmlns:a16="http://schemas.microsoft.com/office/drawing/2014/main" id="{0D5C6CE9-F0B4-5193-F140-21F08FB52A43}"/>
              </a:ext>
            </a:extLst>
          </p:cNvPr>
          <p:cNvSpPr>
            <a:spLocks noGrp="1"/>
          </p:cNvSpPr>
          <p:nvPr>
            <p:ph idx="1"/>
          </p:nvPr>
        </p:nvSpPr>
        <p:spPr>
          <a:xfrm>
            <a:off x="1097280" y="2310062"/>
            <a:ext cx="10058400" cy="3559031"/>
          </a:xfrm>
        </p:spPr>
        <p:txBody>
          <a:bodyPr/>
          <a:lstStyle/>
          <a:p>
            <a:pPr marL="742950" lvl="1" indent="-285750" algn="l">
              <a:buFont typeface="+mj-lt"/>
              <a:buAutoNum type="arabicPeriod"/>
            </a:pPr>
            <a:r>
              <a:rPr lang="en-US" b="0" i="0" dirty="0">
                <a:solidFill>
                  <a:srgbClr val="374151"/>
                </a:solidFill>
                <a:effectLst/>
                <a:latin typeface="Söhne"/>
              </a:rPr>
              <a:t>ReSharper: A productivity tool with code analysis capabilities.</a:t>
            </a:r>
          </a:p>
          <a:p>
            <a:pPr marL="742950" lvl="1" indent="-285750" algn="l">
              <a:buFont typeface="+mj-lt"/>
              <a:buAutoNum type="arabicPeriod"/>
            </a:pPr>
            <a:r>
              <a:rPr lang="en-US" b="0" i="0" dirty="0" err="1">
                <a:solidFill>
                  <a:srgbClr val="374151"/>
                </a:solidFill>
                <a:effectLst/>
                <a:latin typeface="Söhne"/>
              </a:rPr>
              <a:t>CodeRush</a:t>
            </a:r>
            <a:r>
              <a:rPr lang="en-US" b="0" i="0" dirty="0">
                <a:solidFill>
                  <a:srgbClr val="374151"/>
                </a:solidFill>
                <a:effectLst/>
                <a:latin typeface="Söhne"/>
              </a:rPr>
              <a:t>: Offers code investigation, automation, and code analysis.</a:t>
            </a:r>
          </a:p>
          <a:p>
            <a:pPr marL="742950" lvl="1" indent="-285750" algn="l">
              <a:buFont typeface="+mj-lt"/>
              <a:buAutoNum type="arabicPeriod"/>
            </a:pPr>
            <a:r>
              <a:rPr lang="en-US" b="0" i="0" dirty="0">
                <a:solidFill>
                  <a:srgbClr val="374151"/>
                </a:solidFill>
                <a:effectLst/>
                <a:latin typeface="Söhne"/>
              </a:rPr>
              <a:t>Fortify: Identifies security vulnerabilities in source code.</a:t>
            </a:r>
          </a:p>
          <a:p>
            <a:pPr marL="742950" lvl="1" indent="-285750" algn="l">
              <a:buFont typeface="+mj-lt"/>
              <a:buAutoNum type="arabicPeriod"/>
            </a:pPr>
            <a:r>
              <a:rPr lang="en-US" b="0" i="0" dirty="0" err="1">
                <a:solidFill>
                  <a:srgbClr val="374151"/>
                </a:solidFill>
                <a:effectLst/>
                <a:latin typeface="Söhne"/>
              </a:rPr>
              <a:t>Checkmarx</a:t>
            </a:r>
            <a:r>
              <a:rPr lang="en-US" b="0" i="0" dirty="0">
                <a:solidFill>
                  <a:srgbClr val="374151"/>
                </a:solidFill>
                <a:effectLst/>
                <a:latin typeface="Söhne"/>
              </a:rPr>
              <a:t>: Analyzes source code for security rules, easier to configure than Fortify.</a:t>
            </a:r>
          </a:p>
          <a:p>
            <a:pPr marL="742950" lvl="1" indent="-285750" algn="l">
              <a:buFont typeface="+mj-lt"/>
              <a:buAutoNum type="arabicPeriod"/>
            </a:pPr>
            <a:r>
              <a:rPr lang="en-US" b="0" i="0" dirty="0">
                <a:solidFill>
                  <a:srgbClr val="374151"/>
                </a:solidFill>
                <a:effectLst/>
                <a:latin typeface="Söhne"/>
              </a:rPr>
              <a:t>Coverity: Detects security and reliability errors in multiple languages.</a:t>
            </a:r>
          </a:p>
          <a:p>
            <a:pPr marL="742950" lvl="1" indent="-285750" algn="l">
              <a:buFont typeface="+mj-lt"/>
              <a:buAutoNum type="arabicPeriod"/>
            </a:pPr>
            <a:r>
              <a:rPr lang="en-US" b="0" i="0" dirty="0" err="1">
                <a:solidFill>
                  <a:srgbClr val="374151"/>
                </a:solidFill>
                <a:effectLst/>
                <a:latin typeface="Söhne"/>
              </a:rPr>
              <a:t>Cppcheck</a:t>
            </a:r>
            <a:r>
              <a:rPr lang="en-US" b="0" i="0" dirty="0">
                <a:solidFill>
                  <a:srgbClr val="374151"/>
                </a:solidFill>
                <a:effectLst/>
                <a:latin typeface="Söhne"/>
              </a:rPr>
              <a:t>: A rule-based analyzer for C and C++.</a:t>
            </a:r>
          </a:p>
          <a:p>
            <a:endParaRPr lang="en-IN" dirty="0"/>
          </a:p>
        </p:txBody>
      </p:sp>
    </p:spTree>
    <p:extLst>
      <p:ext uri="{BB962C8B-B14F-4D97-AF65-F5344CB8AC3E}">
        <p14:creationId xmlns:p14="http://schemas.microsoft.com/office/powerpoint/2010/main" val="28167328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B9FB6-CB56-F092-8DDB-87D13A7C3779}"/>
              </a:ext>
            </a:extLst>
          </p:cNvPr>
          <p:cNvSpPr>
            <a:spLocks noGrp="1"/>
          </p:cNvSpPr>
          <p:nvPr>
            <p:ph type="title"/>
          </p:nvPr>
        </p:nvSpPr>
        <p:spPr/>
        <p:txBody>
          <a:bodyPr>
            <a:normAutofit fontScale="90000"/>
          </a:bodyPr>
          <a:lstStyle/>
          <a:p>
            <a:pPr algn="ctr"/>
            <a:br>
              <a:rPr lang="en-US" i="0" dirty="0">
                <a:solidFill>
                  <a:srgbClr val="374151"/>
                </a:solidFill>
                <a:effectLst/>
                <a:latin typeface="Söhne"/>
              </a:rPr>
            </a:br>
            <a:r>
              <a:rPr lang="en-US" i="0" dirty="0">
                <a:solidFill>
                  <a:srgbClr val="374151"/>
                </a:solidFill>
                <a:effectLst/>
                <a:latin typeface="Söhne"/>
              </a:rPr>
              <a:t>Program Analyzers at Google</a:t>
            </a:r>
            <a:br>
              <a:rPr lang="en-US" b="0" i="0" dirty="0">
                <a:solidFill>
                  <a:srgbClr val="374151"/>
                </a:solidFill>
                <a:effectLst/>
                <a:latin typeface="Söhne"/>
              </a:rPr>
            </a:br>
            <a:endParaRPr lang="en-IN" dirty="0"/>
          </a:p>
        </p:txBody>
      </p:sp>
      <p:sp>
        <p:nvSpPr>
          <p:cNvPr id="3" name="Content Placeholder 2">
            <a:extLst>
              <a:ext uri="{FF2B5EF4-FFF2-40B4-BE49-F238E27FC236}">
                <a16:creationId xmlns:a16="http://schemas.microsoft.com/office/drawing/2014/main" id="{A3758EC3-2DD3-4DCB-A0EB-69AC06E2A597}"/>
              </a:ext>
            </a:extLst>
          </p:cNvPr>
          <p:cNvSpPr>
            <a:spLocks noGrp="1"/>
          </p:cNvSpPr>
          <p:nvPr>
            <p:ph idx="1"/>
          </p:nvPr>
        </p:nvSpPr>
        <p:spPr/>
        <p:txBody>
          <a:bodyPr/>
          <a:lstStyle/>
          <a:p>
            <a:pPr marL="742950" lvl="1" indent="-285750" algn="l">
              <a:buFont typeface="+mj-lt"/>
              <a:buAutoNum type="arabicPeriod"/>
            </a:pPr>
            <a:r>
              <a:rPr lang="en-US" b="0" i="0" dirty="0">
                <a:solidFill>
                  <a:srgbClr val="374151"/>
                </a:solidFill>
                <a:effectLst/>
                <a:latin typeface="Söhne"/>
              </a:rPr>
              <a:t>Find Bugs: Detects defects in Java code, including performance and correctness issues.</a:t>
            </a:r>
          </a:p>
          <a:p>
            <a:pPr marL="742950" lvl="1" indent="-285750" algn="l">
              <a:buFont typeface="+mj-lt"/>
              <a:buAutoNum type="arabicPeriod"/>
            </a:pPr>
            <a:r>
              <a:rPr lang="en-US" b="0" i="0" dirty="0">
                <a:solidFill>
                  <a:srgbClr val="374151"/>
                </a:solidFill>
                <a:effectLst/>
                <a:latin typeface="Söhne"/>
              </a:rPr>
              <a:t>Tricorder: An ecosystem for detecting various code issues across multiple languages.</a:t>
            </a:r>
          </a:p>
          <a:p>
            <a:pPr marL="742950" lvl="1" indent="-285750" algn="l">
              <a:buFont typeface="+mj-lt"/>
              <a:buAutoNum type="arabicPeriod"/>
            </a:pPr>
            <a:r>
              <a:rPr lang="en-US" b="0" i="0" dirty="0">
                <a:solidFill>
                  <a:srgbClr val="374151"/>
                </a:solidFill>
                <a:effectLst/>
                <a:latin typeface="Söhne"/>
              </a:rPr>
              <a:t>Error Prone and Clang Tidy: Analysis frameworks for Java and C++.</a:t>
            </a:r>
          </a:p>
          <a:p>
            <a:pPr marL="742950" lvl="1" indent="-285750" algn="l">
              <a:buFont typeface="+mj-lt"/>
              <a:buAutoNum type="arabicPeriod"/>
            </a:pPr>
            <a:r>
              <a:rPr lang="en-US" b="0" i="0" dirty="0">
                <a:solidFill>
                  <a:srgbClr val="374151"/>
                </a:solidFill>
                <a:effectLst/>
                <a:latin typeface="Söhne"/>
              </a:rPr>
              <a:t>Linter: Detects style issues and contains individual linters.</a:t>
            </a:r>
          </a:p>
          <a:p>
            <a:pPr marL="742950" lvl="1" indent="-285750" algn="l">
              <a:buFont typeface="+mj-lt"/>
              <a:buAutoNum type="arabicPeriod"/>
            </a:pPr>
            <a:r>
              <a:rPr lang="en-US" b="0" i="0" dirty="0">
                <a:solidFill>
                  <a:srgbClr val="374151"/>
                </a:solidFill>
                <a:effectLst/>
                <a:latin typeface="Söhne"/>
              </a:rPr>
              <a:t>Domain-specific analyzers like Android Lint.</a:t>
            </a:r>
          </a:p>
          <a:p>
            <a:endParaRPr lang="en-IN" dirty="0"/>
          </a:p>
        </p:txBody>
      </p:sp>
    </p:spTree>
    <p:extLst>
      <p:ext uri="{BB962C8B-B14F-4D97-AF65-F5344CB8AC3E}">
        <p14:creationId xmlns:p14="http://schemas.microsoft.com/office/powerpoint/2010/main" val="2526563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288dd7f658d_2_32"/>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a:t>Results</a:t>
            </a:r>
            <a:endParaRPr/>
          </a:p>
        </p:txBody>
      </p:sp>
      <p:pic>
        <p:nvPicPr>
          <p:cNvPr id="125" name="Google Shape;125;g288dd7f658d_2_32"/>
          <p:cNvPicPr preferRelativeResize="0"/>
          <p:nvPr/>
        </p:nvPicPr>
        <p:blipFill>
          <a:blip r:embed="rId3">
            <a:alphaModFix/>
          </a:blip>
          <a:stretch>
            <a:fillRect/>
          </a:stretch>
        </p:blipFill>
        <p:spPr>
          <a:xfrm>
            <a:off x="1331175" y="1737400"/>
            <a:ext cx="9529650" cy="45255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46F6F-F5FC-2D3C-8B58-5C21B90B94AB}"/>
              </a:ext>
            </a:extLst>
          </p:cNvPr>
          <p:cNvSpPr>
            <a:spLocks noGrp="1"/>
          </p:cNvSpPr>
          <p:nvPr>
            <p:ph type="title"/>
          </p:nvPr>
        </p:nvSpPr>
        <p:spPr/>
        <p:txBody>
          <a:bodyPr/>
          <a:lstStyle/>
          <a:p>
            <a:pPr algn="ctr"/>
            <a:r>
              <a:rPr lang="en-US" i="0" dirty="0">
                <a:solidFill>
                  <a:srgbClr val="374151"/>
                </a:solidFill>
                <a:effectLst/>
                <a:latin typeface="Söhne"/>
              </a:rPr>
              <a:t>Program Analyzers at Facebook</a:t>
            </a:r>
            <a:br>
              <a:rPr lang="en-US" b="0" i="0" dirty="0">
                <a:solidFill>
                  <a:srgbClr val="374151"/>
                </a:solidFill>
                <a:effectLst/>
                <a:latin typeface="Söhne"/>
              </a:rPr>
            </a:br>
            <a:endParaRPr lang="en-IN" dirty="0"/>
          </a:p>
        </p:txBody>
      </p:sp>
      <p:sp>
        <p:nvSpPr>
          <p:cNvPr id="3" name="Content Placeholder 2">
            <a:extLst>
              <a:ext uri="{FF2B5EF4-FFF2-40B4-BE49-F238E27FC236}">
                <a16:creationId xmlns:a16="http://schemas.microsoft.com/office/drawing/2014/main" id="{0E3CB2F8-2B56-59A2-C0C2-512380AB48B1}"/>
              </a:ext>
            </a:extLst>
          </p:cNvPr>
          <p:cNvSpPr>
            <a:spLocks noGrp="1"/>
          </p:cNvSpPr>
          <p:nvPr>
            <p:ph idx="1"/>
          </p:nvPr>
        </p:nvSpPr>
        <p:spPr/>
        <p:txBody>
          <a:bodyPr/>
          <a:lstStyle/>
          <a:p>
            <a:pPr marL="742950" lvl="1" indent="-285750" algn="l">
              <a:buFont typeface="+mj-lt"/>
              <a:buAutoNum type="arabicPeriod"/>
            </a:pP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Infer: Used to find resource leaks and null-pointer exceptions in Android and iOS applications.</a:t>
            </a:r>
          </a:p>
          <a:p>
            <a:pPr marL="742950" lvl="1" indent="-285750" algn="l">
              <a:buFont typeface="+mj-lt"/>
              <a:buAutoNum type="arabicPeriod"/>
            </a:pPr>
            <a:r>
              <a:rPr lang="en-US" b="0" i="0" dirty="0">
                <a:solidFill>
                  <a:srgbClr val="374151"/>
                </a:solidFill>
                <a:effectLst/>
                <a:latin typeface="Söhne"/>
              </a:rPr>
              <a:t>Incremental analysis for efficiency.</a:t>
            </a:r>
          </a:p>
          <a:p>
            <a:pPr marL="0" indent="0" algn="l">
              <a:buNone/>
            </a:pPr>
            <a:endParaRPr lang="en-US" b="1" i="0" dirty="0">
              <a:solidFill>
                <a:srgbClr val="374151"/>
              </a:solidFill>
              <a:effectLst/>
              <a:latin typeface="Söhne"/>
            </a:endParaRPr>
          </a:p>
          <a:p>
            <a:pPr marL="0" indent="0" algn="l">
              <a:buNone/>
            </a:pPr>
            <a:r>
              <a:rPr lang="en-US" b="1" dirty="0">
                <a:solidFill>
                  <a:srgbClr val="374151"/>
                </a:solidFill>
                <a:latin typeface="Söhne"/>
              </a:rPr>
              <a:t>       </a:t>
            </a:r>
            <a:r>
              <a:rPr lang="en-US" b="1" i="0" dirty="0">
                <a:solidFill>
                  <a:srgbClr val="374151"/>
                </a:solidFill>
                <a:effectLst/>
                <a:latin typeface="Söhne"/>
              </a:rPr>
              <a:t>Discussion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Emphasize the variety of program analyzers used in the industry.</a:t>
            </a:r>
          </a:p>
          <a:p>
            <a:pPr marL="742950" lvl="1" indent="-285750" algn="l">
              <a:buFont typeface="+mj-lt"/>
              <a:buAutoNum type="arabicPeriod"/>
            </a:pPr>
            <a:r>
              <a:rPr lang="en-US" b="0" i="0" dirty="0">
                <a:solidFill>
                  <a:srgbClr val="374151"/>
                </a:solidFill>
                <a:effectLst/>
                <a:latin typeface="Söhne"/>
              </a:rPr>
              <a:t>Highlight the importance of efficiency, accuracy, and integration into the development workflow.</a:t>
            </a:r>
          </a:p>
          <a:p>
            <a:pPr marL="742950" lvl="1" indent="-285750" algn="l">
              <a:buFont typeface="+mj-lt"/>
              <a:buAutoNum type="arabicPeriod"/>
            </a:pPr>
            <a:r>
              <a:rPr lang="en-US" b="0" i="0" dirty="0">
                <a:solidFill>
                  <a:srgbClr val="374151"/>
                </a:solidFill>
                <a:effectLst/>
                <a:latin typeface="Söhne"/>
              </a:rPr>
              <a:t>Mention challenges such as false positives, scalability, and workflow integration.</a:t>
            </a:r>
          </a:p>
          <a:p>
            <a:pPr marL="742950" lvl="1" indent="-285750" algn="l">
              <a:buFont typeface="+mj-lt"/>
              <a:buAutoNum type="arabicPeriod"/>
            </a:pPr>
            <a:r>
              <a:rPr lang="en-US" b="0" i="0" dirty="0">
                <a:solidFill>
                  <a:srgbClr val="374151"/>
                </a:solidFill>
                <a:effectLst/>
                <a:latin typeface="Söhne"/>
              </a:rPr>
              <a:t>Stress the significance of tools like Tricorder and Infer for large-scale deployment.</a:t>
            </a:r>
          </a:p>
          <a:p>
            <a:endParaRPr lang="en-IN" dirty="0"/>
          </a:p>
        </p:txBody>
      </p:sp>
    </p:spTree>
    <p:extLst>
      <p:ext uri="{BB962C8B-B14F-4D97-AF65-F5344CB8AC3E}">
        <p14:creationId xmlns:p14="http://schemas.microsoft.com/office/powerpoint/2010/main" val="39614547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93946-011B-254D-D73A-599600D421C5}"/>
              </a:ext>
            </a:extLst>
          </p:cNvPr>
          <p:cNvSpPr>
            <a:spLocks noGrp="1"/>
          </p:cNvSpPr>
          <p:nvPr>
            <p:ph type="title"/>
          </p:nvPr>
        </p:nvSpPr>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D5357A59-7ABB-92DE-442B-422CA9A6EC2E}"/>
              </a:ext>
            </a:extLst>
          </p:cNvPr>
          <p:cNvSpPr>
            <a:spLocks noGrp="1"/>
          </p:cNvSpPr>
          <p:nvPr>
            <p:ph idx="1"/>
          </p:nvPr>
        </p:nvSpPr>
        <p:spPr/>
        <p:txBody>
          <a:bodyPr>
            <a:normAutofit/>
          </a:bodyPr>
          <a:lstStyle/>
          <a:p>
            <a:pPr algn="l">
              <a:buFont typeface="Arial" panose="020B0604020202020204" pitchFamily="34" charset="0"/>
              <a:buChar char="•"/>
            </a:pPr>
            <a:endParaRPr lang="en-US"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Empirical Investigation</a:t>
            </a:r>
            <a:r>
              <a:rPr lang="en-US" b="0" i="0" dirty="0">
                <a:solidFill>
                  <a:srgbClr val="374151"/>
                </a:solidFill>
                <a:effectLst/>
                <a:latin typeface="Söhne"/>
              </a:rPr>
              <a:t>: We conducted a comprehensive empirical investigation within Microsoft.</a:t>
            </a:r>
          </a:p>
          <a:p>
            <a:pPr algn="l">
              <a:buFont typeface="Arial" panose="020B0604020202020204" pitchFamily="34" charset="0"/>
              <a:buChar char="•"/>
            </a:pPr>
            <a:r>
              <a:rPr lang="en-US" b="1" i="0" dirty="0">
                <a:solidFill>
                  <a:srgbClr val="374151"/>
                </a:solidFill>
                <a:effectLst/>
                <a:latin typeface="Söhne"/>
              </a:rPr>
              <a:t>Practitioner Needs</a:t>
            </a:r>
            <a:r>
              <a:rPr lang="en-US" b="0" i="0" dirty="0">
                <a:solidFill>
                  <a:srgbClr val="374151"/>
                </a:solidFill>
                <a:effectLst/>
                <a:latin typeface="Söhne"/>
              </a:rPr>
              <a:t>: Our findings provide insights into what practitioners expect from program analyzers.</a:t>
            </a:r>
          </a:p>
          <a:p>
            <a:pPr algn="l">
              <a:buFont typeface="Arial" panose="020B0604020202020204" pitchFamily="34" charset="0"/>
              <a:buChar char="•"/>
            </a:pPr>
            <a:r>
              <a:rPr lang="en-US" b="1" i="0" dirty="0">
                <a:solidFill>
                  <a:srgbClr val="374151"/>
                </a:solidFill>
                <a:effectLst/>
                <a:latin typeface="Söhne"/>
              </a:rPr>
              <a:t>Research Adoption</a:t>
            </a:r>
            <a:r>
              <a:rPr lang="en-US" b="0" i="0" dirty="0">
                <a:solidFill>
                  <a:srgbClr val="374151"/>
                </a:solidFill>
                <a:effectLst/>
                <a:latin typeface="Söhne"/>
              </a:rPr>
              <a:t>: We offer guidance on how program analysis researchers can achieve broader tool adoption.</a:t>
            </a:r>
          </a:p>
          <a:p>
            <a:pPr algn="l">
              <a:buFont typeface="Arial" panose="020B0604020202020204" pitchFamily="34" charset="0"/>
              <a:buChar char="•"/>
            </a:pPr>
            <a:r>
              <a:rPr lang="en-US" b="1" i="0" dirty="0">
                <a:solidFill>
                  <a:srgbClr val="374151"/>
                </a:solidFill>
                <a:effectLst/>
                <a:latin typeface="Söhne"/>
              </a:rPr>
              <a:t>Defect Prioritization</a:t>
            </a:r>
            <a:r>
              <a:rPr lang="en-US" b="0" i="0" dirty="0">
                <a:solidFill>
                  <a:srgbClr val="374151"/>
                </a:solidFill>
                <a:effectLst/>
                <a:latin typeface="Söhne"/>
              </a:rPr>
              <a:t>: We identify the types of defects that are most critical to minimize through program analysis.</a:t>
            </a:r>
          </a:p>
          <a:p>
            <a:pPr algn="l">
              <a:buFont typeface="Arial" panose="020B0604020202020204" pitchFamily="34" charset="0"/>
              <a:buChar char="•"/>
            </a:pPr>
            <a:r>
              <a:rPr lang="en-US" b="1" i="0" dirty="0">
                <a:solidFill>
                  <a:srgbClr val="374151"/>
                </a:solidFill>
                <a:effectLst/>
                <a:latin typeface="Söhne"/>
              </a:rPr>
              <a:t>Industry Insights</a:t>
            </a:r>
            <a:r>
              <a:rPr lang="en-US" b="0" i="0" dirty="0">
                <a:solidFill>
                  <a:srgbClr val="374151"/>
                </a:solidFill>
                <a:effectLst/>
                <a:latin typeface="Söhne"/>
              </a:rPr>
              <a:t>: We reveal the program analyzers currently in use at three major software companies.</a:t>
            </a:r>
          </a:p>
          <a:p>
            <a:endParaRPr lang="en-IN" dirty="0"/>
          </a:p>
        </p:txBody>
      </p:sp>
    </p:spTree>
    <p:extLst>
      <p:ext uri="{BB962C8B-B14F-4D97-AF65-F5344CB8AC3E}">
        <p14:creationId xmlns:p14="http://schemas.microsoft.com/office/powerpoint/2010/main" val="4051861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C1C81-9C34-924D-23E2-B9D2DDB5B137}"/>
              </a:ext>
            </a:extLst>
          </p:cNvPr>
          <p:cNvSpPr>
            <a:spLocks noGrp="1"/>
          </p:cNvSpPr>
          <p:nvPr>
            <p:ph type="ctrTitle"/>
          </p:nvPr>
        </p:nvSpPr>
        <p:spPr>
          <a:xfrm>
            <a:off x="1097280" y="758952"/>
            <a:ext cx="10058400" cy="1362079"/>
          </a:xfrm>
        </p:spPr>
        <p:txBody>
          <a:bodyPr/>
          <a:lstStyle/>
          <a:p>
            <a:pPr algn="ctr"/>
            <a:r>
              <a:rPr lang="en-US" dirty="0"/>
              <a:t>ARTICLE 4 </a:t>
            </a:r>
            <a:endParaRPr lang="en-IN" dirty="0"/>
          </a:p>
        </p:txBody>
      </p:sp>
      <p:sp>
        <p:nvSpPr>
          <p:cNvPr id="3" name="Subtitle 2">
            <a:extLst>
              <a:ext uri="{FF2B5EF4-FFF2-40B4-BE49-F238E27FC236}">
                <a16:creationId xmlns:a16="http://schemas.microsoft.com/office/drawing/2014/main" id="{8FB59481-F422-741A-1F94-B9D6A5594364}"/>
              </a:ext>
            </a:extLst>
          </p:cNvPr>
          <p:cNvSpPr>
            <a:spLocks noGrp="1"/>
          </p:cNvSpPr>
          <p:nvPr>
            <p:ph type="subTitle" idx="1"/>
          </p:nvPr>
        </p:nvSpPr>
        <p:spPr>
          <a:xfrm>
            <a:off x="230014" y="2271860"/>
            <a:ext cx="11792932" cy="1696825"/>
          </a:xfrm>
        </p:spPr>
        <p:txBody>
          <a:bodyPr>
            <a:noAutofit/>
          </a:bodyPr>
          <a:lstStyle/>
          <a:p>
            <a:pPr algn="ctr"/>
            <a:r>
              <a:rPr lang="en-US" sz="3600" dirty="0"/>
              <a:t>A few Billion Lines of code Later </a:t>
            </a:r>
          </a:p>
          <a:p>
            <a:pPr algn="ctr"/>
            <a:r>
              <a:rPr lang="en-US" sz="3600" dirty="0"/>
              <a:t>using static Analysis to find Bugs </a:t>
            </a:r>
          </a:p>
          <a:p>
            <a:pPr algn="ctr"/>
            <a:r>
              <a:rPr lang="en-US" sz="3600" dirty="0"/>
              <a:t>in the Real World</a:t>
            </a:r>
            <a:r>
              <a:rPr lang="en-US" sz="3600" baseline="30000" dirty="0"/>
              <a:t>4</a:t>
            </a:r>
            <a:endParaRPr lang="en-IN" sz="3600" baseline="30000" dirty="0"/>
          </a:p>
        </p:txBody>
      </p:sp>
      <p:sp>
        <p:nvSpPr>
          <p:cNvPr id="4" name="TextBox 3">
            <a:extLst>
              <a:ext uri="{FF2B5EF4-FFF2-40B4-BE49-F238E27FC236}">
                <a16:creationId xmlns:a16="http://schemas.microsoft.com/office/drawing/2014/main" id="{2C9A4685-2ED6-85FE-F3A4-ED250C4C6818}"/>
              </a:ext>
            </a:extLst>
          </p:cNvPr>
          <p:cNvSpPr txBox="1"/>
          <p:nvPr/>
        </p:nvSpPr>
        <p:spPr>
          <a:xfrm>
            <a:off x="601579" y="5871411"/>
            <a:ext cx="11153274" cy="369332"/>
          </a:xfrm>
          <a:prstGeom prst="rect">
            <a:avLst/>
          </a:prstGeom>
          <a:noFill/>
        </p:spPr>
        <p:txBody>
          <a:bodyPr wrap="square" rtlCol="0">
            <a:spAutoFit/>
          </a:bodyPr>
          <a:lstStyle/>
          <a:p>
            <a:r>
              <a:rPr lang="en-US" dirty="0"/>
              <a:t>4 Source: A few Billion Lines of code Later using static Analysis to find Bugs in the Real World by </a:t>
            </a:r>
            <a:r>
              <a:rPr lang="en-IN" dirty="0"/>
              <a:t>AL </a:t>
            </a:r>
            <a:r>
              <a:rPr lang="en-IN" dirty="0" err="1"/>
              <a:t>Bessey</a:t>
            </a:r>
            <a:r>
              <a:rPr lang="en-IN" dirty="0"/>
              <a:t> et. al.</a:t>
            </a:r>
          </a:p>
        </p:txBody>
      </p:sp>
    </p:spTree>
    <p:extLst>
      <p:ext uri="{BB962C8B-B14F-4D97-AF65-F5344CB8AC3E}">
        <p14:creationId xmlns:p14="http://schemas.microsoft.com/office/powerpoint/2010/main" val="1184124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F04D3-0EA0-CEB2-294F-BCEBC9474559}"/>
              </a:ext>
            </a:extLst>
          </p:cNvPr>
          <p:cNvSpPr>
            <a:spLocks noGrp="1"/>
          </p:cNvSpPr>
          <p:nvPr>
            <p:ph type="title"/>
          </p:nvPr>
        </p:nvSpPr>
        <p:spPr/>
        <p:txBody>
          <a:bodyPr/>
          <a:lstStyle/>
          <a:p>
            <a:pPr algn="ctr"/>
            <a:r>
              <a:rPr lang="en-IN" b="0" i="0" dirty="0">
                <a:solidFill>
                  <a:srgbClr val="374151"/>
                </a:solidFill>
                <a:effectLst/>
                <a:latin typeface="Söhne"/>
              </a:rPr>
              <a:t>Commercializing Bug-Finding Tools</a:t>
            </a:r>
            <a:endParaRPr lang="en-IN" dirty="0"/>
          </a:p>
        </p:txBody>
      </p:sp>
      <p:sp>
        <p:nvSpPr>
          <p:cNvPr id="3" name="Content Placeholder 2">
            <a:extLst>
              <a:ext uri="{FF2B5EF4-FFF2-40B4-BE49-F238E27FC236}">
                <a16:creationId xmlns:a16="http://schemas.microsoft.com/office/drawing/2014/main" id="{FCDFE8FD-534F-6EC3-5440-4833558F2B10}"/>
              </a:ext>
            </a:extLst>
          </p:cNvPr>
          <p:cNvSpPr>
            <a:spLocks noGrp="1"/>
          </p:cNvSpPr>
          <p:nvPr>
            <p:ph idx="1"/>
          </p:nvPr>
        </p:nvSpPr>
        <p:spPr>
          <a:xfrm>
            <a:off x="950495" y="1845734"/>
            <a:ext cx="10756231" cy="4083726"/>
          </a:xfrm>
        </p:spPr>
        <p:txBody>
          <a:bodyPr/>
          <a:lstStyle/>
          <a:p>
            <a:pPr>
              <a:buFont typeface="Arial" panose="020B0604020202020204" pitchFamily="34" charset="0"/>
              <a:buChar char="•"/>
            </a:pPr>
            <a:r>
              <a:rPr lang="en-US" sz="2400" dirty="0"/>
              <a:t>In 2002, Coverity commercialized a research static bug-finding tool.</a:t>
            </a:r>
          </a:p>
          <a:p>
            <a:pPr>
              <a:buFont typeface="Arial" panose="020B0604020202020204" pitchFamily="34" charset="0"/>
              <a:buChar char="•"/>
            </a:pPr>
            <a:r>
              <a:rPr lang="en-US" sz="2400" dirty="0"/>
              <a:t>They have documented most important examples of what they learned while developing and commercializing this tool.</a:t>
            </a:r>
          </a:p>
          <a:p>
            <a:pPr marL="0" indent="0">
              <a:buNone/>
            </a:pPr>
            <a:endParaRPr lang="en-US" dirty="0"/>
          </a:p>
          <a:p>
            <a:pPr>
              <a:buFont typeface="Arial" panose="020B0604020202020204" pitchFamily="34" charset="0"/>
              <a:buChar char="•"/>
            </a:pPr>
            <a:r>
              <a:rPr lang="en-IN" sz="1800" b="1" kern="0" dirty="0">
                <a:solidFill>
                  <a:srgbClr val="374151"/>
                </a:solidFill>
                <a:effectLst/>
                <a:latin typeface="Segoe UI" panose="020B0502040204020203" pitchFamily="34" charset="0"/>
                <a:ea typeface="Times New Roman" panose="02020603050405020304" pitchFamily="18" charset="0"/>
              </a:rPr>
              <a:t>Tool Objectives</a:t>
            </a:r>
          </a:p>
          <a:p>
            <a:pPr>
              <a:buFont typeface="Arial" panose="020B0604020202020204" pitchFamily="34" charset="0"/>
              <a:buChar char="•"/>
            </a:pPr>
            <a:r>
              <a:rPr lang="en-IN" sz="24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Developed tool to find generic errors (e.g., memory corruption, data races) and system-specific or interface-specific violations.</a:t>
            </a:r>
            <a:endParaRPr lang="en-IN" sz="2400" kern="100" dirty="0">
              <a:solidFill>
                <a:srgbClr val="374151"/>
              </a:solidFill>
              <a:latin typeface="Calibri" panose="020F0502020204030204" pitchFamily="34" charset="0"/>
              <a:ea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Leveraged static inspection to detect violations by mapping programming rules to source code.</a:t>
            </a:r>
            <a:endParaRPr lang="en-IN" sz="24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1214750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A972F-893F-6018-0EFE-A9B48FF6F8E0}"/>
              </a:ext>
            </a:extLst>
          </p:cNvPr>
          <p:cNvSpPr>
            <a:spLocks noGrp="1"/>
          </p:cNvSpPr>
          <p:nvPr>
            <p:ph type="title"/>
          </p:nvPr>
        </p:nvSpPr>
        <p:spPr>
          <a:xfrm>
            <a:off x="1097280" y="517358"/>
            <a:ext cx="10058400" cy="1220002"/>
          </a:xfrm>
        </p:spPr>
        <p:txBody>
          <a:bodyPr/>
          <a:lstStyle/>
          <a:p>
            <a:pPr algn="ctr"/>
            <a:r>
              <a:rPr lang="en-US" dirty="0"/>
              <a:t>Research Process</a:t>
            </a:r>
            <a:endParaRPr lang="en-IN" dirty="0"/>
          </a:p>
        </p:txBody>
      </p:sp>
      <p:sp>
        <p:nvSpPr>
          <p:cNvPr id="3" name="Content Placeholder 2">
            <a:extLst>
              <a:ext uri="{FF2B5EF4-FFF2-40B4-BE49-F238E27FC236}">
                <a16:creationId xmlns:a16="http://schemas.microsoft.com/office/drawing/2014/main" id="{5F3ED1D7-457F-153E-0713-042D24CF1D10}"/>
              </a:ext>
            </a:extLst>
          </p:cNvPr>
          <p:cNvSpPr>
            <a:spLocks noGrp="1"/>
          </p:cNvSpPr>
          <p:nvPr>
            <p:ph idx="1"/>
          </p:nvPr>
        </p:nvSpPr>
        <p:spPr>
          <a:xfrm>
            <a:off x="1097280" y="1845734"/>
            <a:ext cx="10058400" cy="4326466"/>
          </a:xfrm>
        </p:spPr>
        <p:txBody>
          <a:bodyPr>
            <a:normAutofit lnSpcReduction="10000"/>
          </a:bodyPr>
          <a:lstStyle/>
          <a:p>
            <a:pPr marL="685800"/>
            <a:r>
              <a:rPr lang="en-IN" sz="1800" b="1" kern="0" dirty="0">
                <a:solidFill>
                  <a:srgbClr val="374151"/>
                </a:solidFill>
                <a:effectLst/>
                <a:latin typeface="Segoe UI" panose="020B0502040204020203" pitchFamily="34" charset="0"/>
                <a:ea typeface="Times New Roman" panose="02020603050405020304" pitchFamily="18" charset="0"/>
              </a:rPr>
              <a:t>Checker Approach</a:t>
            </a:r>
            <a:br>
              <a:rPr lang="en-IN" sz="1800" b="1" kern="0" dirty="0">
                <a:solidFill>
                  <a:srgbClr val="374151"/>
                </a:solidFill>
                <a:effectLst/>
                <a:latin typeface="Segoe UI" panose="020B0502040204020203" pitchFamily="34" charset="0"/>
                <a:ea typeface="Times New Roman" panose="02020603050405020304" pitchFamily="18" charset="0"/>
              </a:rPr>
            </a:br>
            <a:endParaRPr lang="en-IN" sz="1600" dirty="0">
              <a:effectLst/>
            </a:endParaRPr>
          </a:p>
          <a:p>
            <a:pPr marL="742950" lvl="1" indent="-285750">
              <a:lnSpc>
                <a:spcPct val="107000"/>
              </a:lnSpc>
              <a:spcAft>
                <a:spcPts val="800"/>
              </a:spcAft>
              <a:buSzPts val="1000"/>
              <a:buFont typeface="Symbol" panose="05050102010706020507" pitchFamily="18" charset="2"/>
              <a:buChar char=""/>
              <a:tabLst>
                <a:tab pos="914400" algn="l"/>
              </a:tabLst>
            </a:pPr>
            <a:r>
              <a:rPr lang="en-IN"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Checkers in the research system traversed program paths in a forward direction (flow-sensitive).</a:t>
            </a:r>
            <a:endParaRPr lang="en-IN"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Analysed code across function calls (inter-procedural).</a:t>
            </a:r>
            <a:endParaRPr lang="en-IN"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Maintained call-site-specific information (context-sensitive).</a:t>
            </a:r>
            <a:endParaRPr lang="en-IN"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Could detect infeasible paths (path-sensitive).</a:t>
            </a:r>
            <a:endParaRPr lang="en-IN"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685800"/>
            <a:r>
              <a:rPr lang="en-IN" b="1" dirty="0">
                <a:effectLst/>
              </a:rPr>
              <a:t>Varied Approaches in Bug finding</a:t>
            </a:r>
          </a:p>
          <a:p>
            <a:pPr marL="742950" lvl="1" indent="-285750">
              <a:lnSpc>
                <a:spcPct val="107000"/>
              </a:lnSpc>
              <a:spcAft>
                <a:spcPts val="800"/>
              </a:spcAft>
              <a:buSzPts val="1000"/>
              <a:buFont typeface="Symbol" panose="05050102010706020507" pitchFamily="18" charset="2"/>
              <a:buChar char=""/>
              <a:tabLst>
                <a:tab pos="914400" algn="l"/>
              </a:tabLst>
            </a:pPr>
            <a:r>
              <a:rPr lang="en-IN"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Mentioned the diverse approaches to static bug finding in the literature.</a:t>
            </a:r>
            <a:endParaRPr lang="en-IN"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Highlighted the focus on results and efficiency in the tool's development.</a:t>
            </a:r>
            <a:endParaRPr lang="en-IN" kern="100" dirty="0">
              <a:solidFill>
                <a:srgbClr val="374151"/>
              </a:solidFill>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kern="0" dirty="0">
                <a:solidFill>
                  <a:srgbClr val="374151"/>
                </a:solidFill>
                <a:effectLst/>
                <a:latin typeface="Segoe UI" panose="020B0502040204020203" pitchFamily="34" charset="0"/>
                <a:ea typeface="Times New Roman" panose="02020603050405020304" pitchFamily="18" charset="0"/>
              </a:rPr>
              <a:t>Emphasized the preference for avoiding manual labour and annotations</a:t>
            </a:r>
            <a:endParaRPr lang="en-IN" dirty="0"/>
          </a:p>
        </p:txBody>
      </p:sp>
    </p:spTree>
    <p:extLst>
      <p:ext uri="{BB962C8B-B14F-4D97-AF65-F5344CB8AC3E}">
        <p14:creationId xmlns:p14="http://schemas.microsoft.com/office/powerpoint/2010/main" val="2672423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D69C43-5D5D-F000-6C59-397437CAEC7C}"/>
              </a:ext>
            </a:extLst>
          </p:cNvPr>
          <p:cNvSpPr txBox="1"/>
          <p:nvPr/>
        </p:nvSpPr>
        <p:spPr>
          <a:xfrm>
            <a:off x="565484" y="348916"/>
            <a:ext cx="11249527" cy="6709209"/>
          </a:xfrm>
          <a:prstGeom prst="rect">
            <a:avLst/>
          </a:prstGeom>
          <a:noFill/>
        </p:spPr>
        <p:txBody>
          <a:bodyPr wrap="square" rtlCol="0">
            <a:spAutoFit/>
          </a:bodyPr>
          <a:lstStyle/>
          <a:p>
            <a:pPr marL="685800"/>
            <a:r>
              <a:rPr lang="en-IN" sz="1800" b="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Unsoundness and Scalability</a:t>
            </a:r>
            <a:endParaRPr lang="en-IN" dirty="0">
              <a:effectLst/>
            </a:endParaRPr>
          </a:p>
          <a:p>
            <a:pPr marL="742950" lvl="1" indent="-285750">
              <a:lnSpc>
                <a:spcPct val="107000"/>
              </a:lnSpc>
              <a:spcAft>
                <a:spcPts val="800"/>
              </a:spcAft>
              <a:buSzPts val="1000"/>
              <a:buFont typeface="Symbol" panose="05050102010706020507" pitchFamily="18" charset="2"/>
              <a:buChar char=""/>
              <a:tabLst>
                <a:tab pos="914400" algn="l"/>
              </a:tabLst>
            </a:pPr>
            <a:r>
              <a:rPr lang="en-IN"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Discussed the unsound nature of the tool, which aimed to find as many errors as possible.</a:t>
            </a:r>
            <a:endParaRPr lang="en-IN"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Unsoundness allowed the tool to handle easier cases first and scale up effectively.</a:t>
            </a:r>
            <a:endParaRPr lang="en-IN"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Mentioned that unsoundness was initially controversial but became common in commercial and research projects.</a:t>
            </a:r>
          </a:p>
          <a:p>
            <a:pPr marL="742950" lvl="1" indent="-285750">
              <a:lnSpc>
                <a:spcPct val="107000"/>
              </a:lnSpc>
              <a:spcAft>
                <a:spcPts val="800"/>
              </a:spcAft>
              <a:buSzPts val="1000"/>
              <a:buFont typeface="Symbol" panose="05050102010706020507" pitchFamily="18" charset="2"/>
              <a:buChar char=""/>
              <a:tabLst>
                <a:tab pos="914400" algn="l"/>
              </a:tabLst>
            </a:pPr>
            <a:endParaRPr lang="en-IN"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endParaRPr>
          </a:p>
          <a:p>
            <a:pPr lvl="1">
              <a:lnSpc>
                <a:spcPct val="107000"/>
              </a:lnSpc>
              <a:spcAft>
                <a:spcPts val="800"/>
              </a:spcAft>
              <a:buSzPts val="1000"/>
              <a:tabLst>
                <a:tab pos="914400" algn="l"/>
              </a:tabLst>
            </a:pPr>
            <a:r>
              <a:rPr lang="en-IN" sz="1800" b="1" kern="0" dirty="0">
                <a:solidFill>
                  <a:srgbClr val="374151"/>
                </a:solidFill>
                <a:effectLst/>
                <a:latin typeface="Segoe UI" panose="020B0502040204020203" pitchFamily="34" charset="0"/>
                <a:ea typeface="Times New Roman" panose="02020603050405020304" pitchFamily="18" charset="0"/>
              </a:rPr>
              <a:t>     Early Tool Development and Publishing</a:t>
            </a:r>
            <a:endParaRPr lang="en-IN" dirty="0">
              <a:effectLst/>
            </a:endParaRPr>
          </a:p>
          <a:p>
            <a:pPr marL="742950" lvl="1" indent="-285750">
              <a:lnSpc>
                <a:spcPct val="107000"/>
              </a:lnSpc>
              <a:spcAft>
                <a:spcPts val="800"/>
              </a:spcAft>
              <a:buSzPts val="1000"/>
              <a:buFont typeface="Symbol" panose="05050102010706020507" pitchFamily="18" charset="2"/>
              <a:buChar char=""/>
              <a:tabLst>
                <a:tab pos="914400" algn="l"/>
              </a:tabLst>
            </a:pPr>
            <a:r>
              <a:rPr lang="en-IN"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Explained that initially, publishing research findings drove tool development.</a:t>
            </a:r>
            <a:endParaRPr lang="en-IN"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Ran the tool over large, previously unchecked systems to find bugs empirically.</a:t>
            </a:r>
            <a:endParaRPr lang="en-IN" kern="100" dirty="0">
              <a:solidFill>
                <a:srgbClr val="374151"/>
              </a:solidFill>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kern="0" dirty="0">
                <a:solidFill>
                  <a:srgbClr val="374151"/>
                </a:solidFill>
                <a:effectLst/>
                <a:latin typeface="Segoe UI" panose="020B0502040204020203" pitchFamily="34" charset="0"/>
                <a:ea typeface="Times New Roman" panose="02020603050405020304" pitchFamily="18" charset="0"/>
              </a:rPr>
              <a:t>Highlighted the common experience of finding bugs when using a reasonable tool on a large codebase</a:t>
            </a:r>
            <a:r>
              <a:rPr lang="en-IN"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a:t>
            </a:r>
          </a:p>
          <a:p>
            <a:pPr marL="742950" lvl="1" indent="-285750">
              <a:lnSpc>
                <a:spcPct val="107000"/>
              </a:lnSpc>
              <a:spcAft>
                <a:spcPts val="800"/>
              </a:spcAft>
              <a:buSzPts val="1000"/>
              <a:buFont typeface="Symbol" panose="05050102010706020507" pitchFamily="18" charset="2"/>
              <a:buChar char=""/>
              <a:tabLst>
                <a:tab pos="914400" algn="l"/>
              </a:tabLst>
            </a:pPr>
            <a:endParaRPr lang="en-IN"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endParaRPr>
          </a:p>
          <a:p>
            <a:pPr lvl="1">
              <a:lnSpc>
                <a:spcPct val="107000"/>
              </a:lnSpc>
              <a:spcAft>
                <a:spcPts val="800"/>
              </a:spcAft>
              <a:buSzPts val="1000"/>
              <a:tabLst>
                <a:tab pos="914400" algn="l"/>
              </a:tabLst>
            </a:pPr>
            <a:r>
              <a:rPr lang="en-IN" sz="1800" b="1" kern="0" dirty="0">
                <a:solidFill>
                  <a:srgbClr val="374151"/>
                </a:solidFill>
                <a:latin typeface="Segoe UI" panose="020B0502040204020203" pitchFamily="34" charset="0"/>
                <a:ea typeface="Times New Roman" panose="02020603050405020304" pitchFamily="18" charset="0"/>
                <a:cs typeface="Times New Roman" panose="02020603050405020304" pitchFamily="18" charset="0"/>
              </a:rPr>
              <a:t>  </a:t>
            </a:r>
            <a:r>
              <a:rPr lang="en-IN" sz="1800" b="1" kern="0" dirty="0">
                <a:solidFill>
                  <a:srgbClr val="374151"/>
                </a:solidFill>
                <a:effectLst/>
                <a:latin typeface="Segoe UI" panose="020B0502040204020203" pitchFamily="34" charset="0"/>
                <a:ea typeface="Times New Roman" panose="02020603050405020304" pitchFamily="18" charset="0"/>
              </a:rPr>
              <a:t>   Commercial Context</a:t>
            </a:r>
            <a:endParaRPr lang="en-IN" dirty="0">
              <a:effectLst/>
            </a:endParaRPr>
          </a:p>
          <a:p>
            <a:pPr marL="742950" lvl="1" indent="-285750">
              <a:lnSpc>
                <a:spcPct val="107000"/>
              </a:lnSpc>
              <a:spcAft>
                <a:spcPts val="800"/>
              </a:spcAft>
              <a:buSzPts val="1000"/>
              <a:buFont typeface="Symbol" panose="05050102010706020507" pitchFamily="18" charset="2"/>
              <a:buChar char=""/>
              <a:tabLst>
                <a:tab pos="914400" algn="l"/>
              </a:tabLst>
            </a:pPr>
            <a:r>
              <a:rPr lang="en-IN"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Transitioned to the commercial context of tool development.</a:t>
            </a:r>
            <a:endParaRPr lang="en-IN"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Acknowledged the initial perception that technical challenges were limited.</a:t>
            </a:r>
            <a:endParaRPr lang="en-IN"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Mentioned that commercialization brought unforeseen obstacles.</a:t>
            </a:r>
            <a:endParaRPr lang="en-IN"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endParaRPr lang="en-IN"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505814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735820-CC95-D7F0-417E-5560B61E861B}"/>
              </a:ext>
            </a:extLst>
          </p:cNvPr>
          <p:cNvSpPr txBox="1"/>
          <p:nvPr/>
        </p:nvSpPr>
        <p:spPr>
          <a:xfrm>
            <a:off x="941564" y="994156"/>
            <a:ext cx="10912642" cy="5159105"/>
          </a:xfrm>
          <a:prstGeom prst="rect">
            <a:avLst/>
          </a:prstGeom>
          <a:noFill/>
        </p:spPr>
        <p:txBody>
          <a:bodyPr wrap="square" rtlCol="0">
            <a:spAutoFit/>
          </a:bodyPr>
          <a:lstStyle/>
          <a:p>
            <a:r>
              <a:rPr lang="en-IN" sz="1800" b="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Scaling Challenges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a:endParaRPr lang="en-IN" sz="1800" dirty="0">
              <a:effectLst/>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Addressed the challenges that arise when many programmers use the tool on numerous code bases.</a:t>
            </a:r>
            <a:endParaRPr lang="en-IN" sz="18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Discussed the shift from a few people checking a few code bases in a research lab to many checking many in reality.</a:t>
            </a:r>
            <a:endParaRPr lang="en-IN" sz="18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Explained how this scale revealed unforeseen problems and distribution dynamics.</a:t>
            </a:r>
          </a:p>
          <a:p>
            <a:pPr marL="742950" lvl="1" indent="-285750">
              <a:lnSpc>
                <a:spcPct val="107000"/>
              </a:lnSpc>
              <a:spcAft>
                <a:spcPts val="800"/>
              </a:spcAft>
              <a:buSzPts val="1000"/>
              <a:buFont typeface="Symbol" panose="05050102010706020507" pitchFamily="18" charset="2"/>
              <a:buChar char=""/>
              <a:tabLst>
                <a:tab pos="914400" algn="l"/>
              </a:tabLst>
            </a:pPr>
            <a:endParaRPr lang="en-IN" sz="18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Unusual Occurrences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a:endParaRPr lang="en-IN" sz="1800" dirty="0">
              <a:effectLst/>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Described the implications of a Gaussian distribution and its tails.</a:t>
            </a:r>
            <a:endParaRPr lang="en-IN" sz="18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Pointed out that as the number of samples (users) grows, unusual occurrences become more frequent.</a:t>
            </a:r>
            <a:endParaRPr lang="en-IN" sz="18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Emphasized the need to adapt to unexpected issues in a real-world, commercial setting.</a:t>
            </a:r>
            <a:endParaRPr lang="en-IN" sz="18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513236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FB058-F08D-99DB-8535-6A927D12FC83}"/>
              </a:ext>
            </a:extLst>
          </p:cNvPr>
          <p:cNvSpPr>
            <a:spLocks noGrp="1"/>
          </p:cNvSpPr>
          <p:nvPr>
            <p:ph type="title"/>
          </p:nvPr>
        </p:nvSpPr>
        <p:spPr/>
        <p:txBody>
          <a:bodyPr/>
          <a:lstStyle/>
          <a:p>
            <a:pPr algn="ctr"/>
            <a:r>
              <a:rPr lang="en-US" dirty="0"/>
              <a:t>Laws of Bug Finding</a:t>
            </a:r>
            <a:endParaRPr lang="en-IN" dirty="0"/>
          </a:p>
        </p:txBody>
      </p:sp>
      <p:sp>
        <p:nvSpPr>
          <p:cNvPr id="3" name="Content Placeholder 2">
            <a:extLst>
              <a:ext uri="{FF2B5EF4-FFF2-40B4-BE49-F238E27FC236}">
                <a16:creationId xmlns:a16="http://schemas.microsoft.com/office/drawing/2014/main" id="{BE74FC87-30EC-DC3D-9579-7D81A8CDE750}"/>
              </a:ext>
            </a:extLst>
          </p:cNvPr>
          <p:cNvSpPr>
            <a:spLocks noGrp="1"/>
          </p:cNvSpPr>
          <p:nvPr>
            <p:ph idx="1"/>
          </p:nvPr>
        </p:nvSpPr>
        <p:spPr/>
        <p:txBody>
          <a:bodyPr>
            <a:normAutofit/>
          </a:bodyPr>
          <a:lstStyle/>
          <a:p>
            <a:r>
              <a:rPr lang="en-US" b="1" i="0" dirty="0">
                <a:effectLst/>
                <a:latin typeface="Söhne"/>
              </a:rPr>
              <a:t>Fundamental Law of Bug Finding</a:t>
            </a:r>
            <a:r>
              <a:rPr lang="en-US" b="0" i="0" dirty="0">
                <a:solidFill>
                  <a:srgbClr val="374151"/>
                </a:solidFill>
                <a:effectLst/>
                <a:latin typeface="Söhne"/>
              </a:rPr>
              <a:t>:</a:t>
            </a:r>
          </a:p>
          <a:p>
            <a:r>
              <a:rPr lang="en-US" b="0" i="0" dirty="0">
                <a:solidFill>
                  <a:srgbClr val="374151"/>
                </a:solidFill>
                <a:effectLst/>
                <a:latin typeface="Söhne"/>
              </a:rPr>
              <a:t>Introduced the fundamental law of bug finding, which states that "No Check = No Bug“</a:t>
            </a:r>
            <a:br>
              <a:rPr lang="en-US" b="0" i="0" dirty="0">
                <a:solidFill>
                  <a:srgbClr val="374151"/>
                </a:solidFill>
                <a:effectLst/>
                <a:latin typeface="Söhne"/>
              </a:rPr>
            </a:br>
            <a:endParaRPr lang="en-US" b="0" i="0" dirty="0">
              <a:solidFill>
                <a:srgbClr val="374151"/>
              </a:solidFill>
              <a:effectLst/>
              <a:latin typeface="Söhne"/>
            </a:endParaRPr>
          </a:p>
          <a:p>
            <a:pPr marL="0" indent="0" algn="l">
              <a:buNone/>
            </a:pPr>
            <a:r>
              <a:rPr lang="en-US" b="1" i="0" dirty="0">
                <a:solidFill>
                  <a:srgbClr val="374151"/>
                </a:solidFill>
                <a:effectLst/>
                <a:latin typeface="Söhne"/>
              </a:rPr>
              <a:t>Law: You can't check code you don't see</a:t>
            </a:r>
            <a:r>
              <a:rPr lang="en-US" b="0" i="0" dirty="0">
                <a:solidFill>
                  <a:srgbClr val="374151"/>
                </a:solidFill>
                <a:effectLst/>
                <a:latin typeface="Söhne"/>
              </a:rPr>
              <a:t>: This law highlights the challenge of checking code that is not visible or easily accessible. In many cases, extracting code from complex build systems or proprietary environments can be difficult, and if you can't see the code, you can't check it for bugs.</a:t>
            </a:r>
          </a:p>
          <a:p>
            <a:pPr marL="0" indent="0" algn="l">
              <a:buNone/>
            </a:pPr>
            <a:r>
              <a:rPr lang="en-US" b="1" i="0" dirty="0">
                <a:solidFill>
                  <a:srgbClr val="374151"/>
                </a:solidFill>
                <a:effectLst/>
                <a:latin typeface="Söhne"/>
              </a:rPr>
              <a:t>Law: You can't check code you can't parse</a:t>
            </a:r>
            <a:r>
              <a:rPr lang="en-US" b="0" i="0" dirty="0">
                <a:solidFill>
                  <a:srgbClr val="374151"/>
                </a:solidFill>
                <a:effectLst/>
                <a:latin typeface="Söhne"/>
              </a:rPr>
              <a:t>: This law emphasizes the importance of parsing code for deep analysis. To understand code and identify potential bugs, you first need to parse it. However, parsing code, especially code with compiler extensions or non-standard constructs, can be a complex task.</a:t>
            </a:r>
          </a:p>
          <a:p>
            <a:endParaRPr lang="en-IN" dirty="0"/>
          </a:p>
        </p:txBody>
      </p:sp>
    </p:spTree>
    <p:extLst>
      <p:ext uri="{BB962C8B-B14F-4D97-AF65-F5344CB8AC3E}">
        <p14:creationId xmlns:p14="http://schemas.microsoft.com/office/powerpoint/2010/main" val="8272874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8FA2E-4FC2-2505-12A6-1534D7EF9676}"/>
              </a:ext>
            </a:extLst>
          </p:cNvPr>
          <p:cNvSpPr>
            <a:spLocks noGrp="1"/>
          </p:cNvSpPr>
          <p:nvPr>
            <p:ph type="title"/>
          </p:nvPr>
        </p:nvSpPr>
        <p:spPr>
          <a:xfrm>
            <a:off x="1097280" y="286603"/>
            <a:ext cx="10058400" cy="1145155"/>
          </a:xfrm>
        </p:spPr>
        <p:txBody>
          <a:bodyPr/>
          <a:lstStyle/>
          <a:p>
            <a:pPr algn="ctr"/>
            <a:r>
              <a:rPr lang="en-US" dirty="0"/>
              <a:t>Challenges and Issues to Bug Finding</a:t>
            </a:r>
            <a:endParaRPr lang="en-IN" dirty="0"/>
          </a:p>
        </p:txBody>
      </p:sp>
      <p:sp>
        <p:nvSpPr>
          <p:cNvPr id="3" name="Content Placeholder 2">
            <a:extLst>
              <a:ext uri="{FF2B5EF4-FFF2-40B4-BE49-F238E27FC236}">
                <a16:creationId xmlns:a16="http://schemas.microsoft.com/office/drawing/2014/main" id="{E7D7E365-9396-B556-C0A6-762BE04D7FBC}"/>
              </a:ext>
            </a:extLst>
          </p:cNvPr>
          <p:cNvSpPr>
            <a:spLocks noGrp="1"/>
          </p:cNvSpPr>
          <p:nvPr>
            <p:ph idx="1"/>
          </p:nvPr>
        </p:nvSpPr>
        <p:spPr>
          <a:xfrm>
            <a:off x="625642" y="1881829"/>
            <a:ext cx="11081084" cy="4362560"/>
          </a:xfrm>
        </p:spPr>
        <p:txBody>
          <a:bodyPr>
            <a:normAutofit/>
          </a:bodyPr>
          <a:lstStyle/>
          <a:p>
            <a:pPr>
              <a:buFont typeface="Arial" panose="020B0604020202020204" pitchFamily="34" charset="0"/>
              <a:buChar char="•"/>
            </a:pPr>
            <a:r>
              <a:rPr lang="en-US" sz="2200" b="1" i="0" dirty="0">
                <a:solidFill>
                  <a:srgbClr val="374151"/>
                </a:solidFill>
                <a:effectLst/>
                <a:latin typeface="Söhne"/>
              </a:rPr>
              <a:t>Build System Challenges</a:t>
            </a:r>
            <a:r>
              <a:rPr lang="en-US" sz="2200" b="0" i="0" dirty="0">
                <a:solidFill>
                  <a:srgbClr val="374151"/>
                </a:solidFill>
                <a:effectLst/>
                <a:latin typeface="Söhne"/>
              </a:rPr>
              <a:t>: Homegrown build systems can make it hard to extract information about the code being built, leading to difficulties in checking the code.</a:t>
            </a:r>
          </a:p>
          <a:p>
            <a:pPr>
              <a:buFont typeface="Arial" panose="020B0604020202020204" pitchFamily="34" charset="0"/>
              <a:buChar char="•"/>
            </a:pPr>
            <a:r>
              <a:rPr lang="en-US" sz="2200" b="1" i="0" dirty="0">
                <a:solidFill>
                  <a:srgbClr val="374151"/>
                </a:solidFill>
                <a:effectLst/>
                <a:latin typeface="Söhne"/>
              </a:rPr>
              <a:t>Isolation and Test Machines</a:t>
            </a:r>
            <a:r>
              <a:rPr lang="en-US" sz="2200" b="0" i="0" dirty="0">
                <a:solidFill>
                  <a:srgbClr val="374151"/>
                </a:solidFill>
                <a:effectLst/>
                <a:latin typeface="Söhne"/>
              </a:rPr>
              <a:t>: Companies often isolate development environments and provide test machines for checking code. This can create challenges when the provided build does not work correctly, and modifying it is not allowed.</a:t>
            </a:r>
          </a:p>
          <a:p>
            <a:pPr>
              <a:buFont typeface="Arial" panose="020B0604020202020204" pitchFamily="34" charset="0"/>
              <a:buChar char="•"/>
            </a:pPr>
            <a:r>
              <a:rPr lang="en-US" sz="2200" b="1" i="0" dirty="0">
                <a:solidFill>
                  <a:srgbClr val="374151"/>
                </a:solidFill>
                <a:effectLst/>
                <a:latin typeface="Söhne"/>
              </a:rPr>
              <a:t>Early Approach</a:t>
            </a:r>
            <a:r>
              <a:rPr lang="en-US" sz="2200" b="0" i="0" dirty="0">
                <a:solidFill>
                  <a:srgbClr val="374151"/>
                </a:solidFill>
                <a:effectLst/>
                <a:latin typeface="Söhne"/>
              </a:rPr>
              <a:t>: The paper discusses an initial approach of recording build commands and rewriting them to include the checking tool. This approach worked in some cases but had limitations, especially in environments with diverse build processes.</a:t>
            </a:r>
          </a:p>
          <a:p>
            <a:pPr>
              <a:buFont typeface="Arial" panose="020B0604020202020204" pitchFamily="34" charset="0"/>
              <a:buChar char="•"/>
            </a:pPr>
            <a:r>
              <a:rPr lang="en-US" sz="2200" b="1" i="0" dirty="0">
                <a:solidFill>
                  <a:srgbClr val="374151"/>
                </a:solidFill>
                <a:effectLst/>
                <a:latin typeface="Söhne"/>
              </a:rPr>
              <a:t>Social vs. Technical Challenges</a:t>
            </a:r>
            <a:r>
              <a:rPr lang="en-US" sz="2200" b="0" i="0" dirty="0">
                <a:solidFill>
                  <a:srgbClr val="374151"/>
                </a:solidFill>
                <a:effectLst/>
                <a:latin typeface="Söhne"/>
              </a:rPr>
              <a:t>: The paper emphasizes the social challenges associated with modifying build processes and code, even when it's broken. Build engineers may resist changes and prioritize successful tool execution over code quality.</a:t>
            </a:r>
          </a:p>
          <a:p>
            <a:endParaRPr lang="en-IN" dirty="0"/>
          </a:p>
        </p:txBody>
      </p:sp>
    </p:spTree>
    <p:extLst>
      <p:ext uri="{BB962C8B-B14F-4D97-AF65-F5344CB8AC3E}">
        <p14:creationId xmlns:p14="http://schemas.microsoft.com/office/powerpoint/2010/main" val="10160221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1017A6-407D-9321-2D22-39FF82DD914C}"/>
              </a:ext>
            </a:extLst>
          </p:cNvPr>
          <p:cNvSpPr txBox="1"/>
          <p:nvPr/>
        </p:nvSpPr>
        <p:spPr>
          <a:xfrm>
            <a:off x="1046746" y="565484"/>
            <a:ext cx="10587791" cy="5601533"/>
          </a:xfrm>
          <a:prstGeom prst="rect">
            <a:avLst/>
          </a:prstGeom>
          <a:noFill/>
        </p:spPr>
        <p:txBody>
          <a:bodyPr wrap="square" rtlCol="0">
            <a:spAutoFit/>
          </a:bodyPr>
          <a:lstStyle/>
          <a:p>
            <a:pPr marL="342900" indent="-342900" algn="l">
              <a:buFont typeface="Arial" panose="020B0604020202020204" pitchFamily="34" charset="0"/>
              <a:buChar char="•"/>
            </a:pPr>
            <a:r>
              <a:rPr lang="en-US" sz="2000" b="1" i="0" dirty="0">
                <a:solidFill>
                  <a:srgbClr val="374151"/>
                </a:solidFill>
                <a:effectLst/>
                <a:latin typeface="Söhne"/>
              </a:rPr>
              <a:t>Compiler and Language Divergence</a:t>
            </a:r>
            <a:r>
              <a:rPr lang="en-US" sz="2000" b="0" i="0" dirty="0">
                <a:solidFill>
                  <a:srgbClr val="374151"/>
                </a:solidFill>
                <a:effectLst/>
                <a:latin typeface="Söhne"/>
              </a:rPr>
              <a:t>: The paper discusses the issue of compilers diverging from language standards, which can result in code that is accepted by compilers but rejected by static analysis tools.</a:t>
            </a:r>
          </a:p>
          <a:p>
            <a:pPr marL="342900" indent="-342900" algn="l">
              <a:buFont typeface="Arial" panose="020B0604020202020204" pitchFamily="34" charset="0"/>
              <a:buChar char="•"/>
            </a:pPr>
            <a:endParaRPr lang="en-US" sz="2000" b="0" i="0" dirty="0">
              <a:solidFill>
                <a:srgbClr val="374151"/>
              </a:solidFill>
              <a:effectLst/>
              <a:latin typeface="Söhne"/>
            </a:endParaRPr>
          </a:p>
          <a:p>
            <a:pPr marL="342900" indent="-342900" algn="l">
              <a:buFont typeface="Arial" panose="020B0604020202020204" pitchFamily="34" charset="0"/>
              <a:buChar char="•"/>
            </a:pPr>
            <a:r>
              <a:rPr lang="en-US" sz="2000" b="1" i="0" dirty="0">
                <a:solidFill>
                  <a:srgbClr val="374151"/>
                </a:solidFill>
                <a:effectLst/>
                <a:latin typeface="Söhne"/>
              </a:rPr>
              <a:t>Parsing Challenges</a:t>
            </a:r>
            <a:r>
              <a:rPr lang="en-US" sz="2000" b="0" i="0" dirty="0">
                <a:solidFill>
                  <a:srgbClr val="374151"/>
                </a:solidFill>
                <a:effectLst/>
                <a:latin typeface="Söhne"/>
              </a:rPr>
              <a:t>: Parsing code is a fundamental requirement for analyzing it deeply. However, the paper argues that parsing is a more complex problem than commonly believed, as it depends on the specific compiler's interpretation of the code.</a:t>
            </a:r>
          </a:p>
          <a:p>
            <a:pPr marL="342900" indent="-342900" algn="l">
              <a:buFont typeface="Arial" panose="020B0604020202020204" pitchFamily="34" charset="0"/>
              <a:buChar char="•"/>
            </a:pPr>
            <a:endParaRPr lang="en-US" sz="2000" b="0" i="0" dirty="0">
              <a:solidFill>
                <a:srgbClr val="374151"/>
              </a:solidFill>
              <a:effectLst/>
              <a:latin typeface="Söhne"/>
            </a:endParaRPr>
          </a:p>
          <a:p>
            <a:pPr marL="342900" indent="-342900" algn="l">
              <a:buFont typeface="Arial" panose="020B0604020202020204" pitchFamily="34" charset="0"/>
              <a:buChar char="•"/>
            </a:pPr>
            <a:r>
              <a:rPr lang="en-US" sz="2000" b="1" i="0" dirty="0">
                <a:solidFill>
                  <a:srgbClr val="374151"/>
                </a:solidFill>
                <a:effectLst/>
                <a:latin typeface="Söhne"/>
              </a:rPr>
              <a:t>Use of Compiler Extensions</a:t>
            </a:r>
            <a:r>
              <a:rPr lang="en-US" sz="2000" b="0" i="0" dirty="0">
                <a:solidFill>
                  <a:srgbClr val="374151"/>
                </a:solidFill>
                <a:effectLst/>
                <a:latin typeface="Söhne"/>
              </a:rPr>
              <a:t>: Programmers often use compiler extensions and non-standard constructs, making it challenging for static analysis tools to handle the code correctly.</a:t>
            </a:r>
          </a:p>
          <a:p>
            <a:pPr marL="342900" indent="-342900" algn="l">
              <a:buFont typeface="Arial" panose="020B0604020202020204" pitchFamily="34" charset="0"/>
              <a:buChar char="•"/>
            </a:pPr>
            <a:endParaRPr lang="en-US" sz="2000" b="0" i="0" dirty="0">
              <a:solidFill>
                <a:srgbClr val="374151"/>
              </a:solidFill>
              <a:effectLst/>
              <a:latin typeface="Söhne"/>
            </a:endParaRPr>
          </a:p>
          <a:p>
            <a:pPr marL="342900" indent="-342900" algn="l">
              <a:buFont typeface="Arial" panose="020B0604020202020204" pitchFamily="34" charset="0"/>
              <a:buChar char="•"/>
            </a:pPr>
            <a:r>
              <a:rPr lang="en-US" sz="2000" b="1" i="0" dirty="0">
                <a:solidFill>
                  <a:srgbClr val="374151"/>
                </a:solidFill>
                <a:effectLst/>
                <a:latin typeface="Söhne"/>
              </a:rPr>
              <a:t>EDG Front-End and Transformers</a:t>
            </a:r>
            <a:r>
              <a:rPr lang="en-US" sz="2000" b="0" i="0" dirty="0">
                <a:solidFill>
                  <a:srgbClr val="374151"/>
                </a:solidFill>
                <a:effectLst/>
                <a:latin typeface="Söhne"/>
              </a:rPr>
              <a:t>: The paper mentions the use of the Edison Design Group (EDG) front-end for parsing code and the need to write transformers to adapt code from various compilers to a format that can be parsed.</a:t>
            </a:r>
          </a:p>
          <a:p>
            <a:pPr marL="342900" indent="-342900" algn="l">
              <a:buFont typeface="Arial" panose="020B0604020202020204" pitchFamily="34" charset="0"/>
              <a:buChar char="•"/>
            </a:pPr>
            <a:endParaRPr lang="en-US" sz="2000" b="0" i="0" dirty="0">
              <a:solidFill>
                <a:srgbClr val="374151"/>
              </a:solidFill>
              <a:effectLst/>
              <a:latin typeface="Söhne"/>
            </a:endParaRPr>
          </a:p>
          <a:p>
            <a:pPr marL="342900" indent="-342900" algn="l">
              <a:buFont typeface="Arial" panose="020B0604020202020204" pitchFamily="34" charset="0"/>
              <a:buChar char="•"/>
            </a:pPr>
            <a:r>
              <a:rPr lang="en-US" sz="2000" b="1" i="0" dirty="0">
                <a:solidFill>
                  <a:srgbClr val="374151"/>
                </a:solidFill>
                <a:effectLst/>
                <a:latin typeface="Söhne"/>
              </a:rPr>
              <a:t>Incompatibilities and Versions</a:t>
            </a:r>
            <a:r>
              <a:rPr lang="en-US" sz="2000" b="0" i="0" dirty="0">
                <a:solidFill>
                  <a:srgbClr val="374151"/>
                </a:solidFill>
                <a:effectLst/>
                <a:latin typeface="Söhne"/>
              </a:rPr>
              <a:t>: Even when using EDG-based compilers, there can be incompatibilities due to different versions and configurations of the EDG front-end.</a:t>
            </a:r>
          </a:p>
          <a:p>
            <a:endParaRPr lang="en-IN" dirty="0"/>
          </a:p>
        </p:txBody>
      </p:sp>
    </p:spTree>
    <p:extLst>
      <p:ext uri="{BB962C8B-B14F-4D97-AF65-F5344CB8AC3E}">
        <p14:creationId xmlns:p14="http://schemas.microsoft.com/office/powerpoint/2010/main" val="897428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288dd7f658d_2_45"/>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a:t>Research Questions</a:t>
            </a:r>
            <a:endParaRPr/>
          </a:p>
        </p:txBody>
      </p:sp>
      <p:sp>
        <p:nvSpPr>
          <p:cNvPr id="132" name="Google Shape;132;g288dd7f658d_2_45"/>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91440" lvl="0" indent="-114300" algn="l" rtl="0">
              <a:lnSpc>
                <a:spcPct val="90000"/>
              </a:lnSpc>
              <a:spcBef>
                <a:spcPts val="0"/>
              </a:spcBef>
              <a:spcAft>
                <a:spcPts val="0"/>
              </a:spcAft>
              <a:buClr>
                <a:srgbClr val="374151"/>
              </a:buClr>
              <a:buSzPts val="1800"/>
              <a:buFont typeface="Arial"/>
              <a:buChar char=" "/>
            </a:pPr>
            <a:r>
              <a:rPr lang="en-US" b="1" dirty="0">
                <a:solidFill>
                  <a:srgbClr val="374151"/>
                </a:solidFill>
                <a:latin typeface="Arial"/>
                <a:ea typeface="Arial"/>
                <a:cs typeface="Arial"/>
                <a:sym typeface="Arial"/>
              </a:rPr>
              <a:t>RQ1: What reasons do developers have for using or not</a:t>
            </a:r>
            <a:endParaRPr b="1" dirty="0">
              <a:solidFill>
                <a:srgbClr val="374151"/>
              </a:solidFill>
              <a:latin typeface="Arial"/>
              <a:ea typeface="Arial"/>
              <a:cs typeface="Arial"/>
              <a:sym typeface="Arial"/>
            </a:endParaRPr>
          </a:p>
          <a:p>
            <a:pPr marL="91440" lvl="0" indent="-114300" algn="l" rtl="0">
              <a:lnSpc>
                <a:spcPct val="90000"/>
              </a:lnSpc>
              <a:spcBef>
                <a:spcPts val="0"/>
              </a:spcBef>
              <a:spcAft>
                <a:spcPts val="0"/>
              </a:spcAft>
              <a:buClr>
                <a:srgbClr val="374151"/>
              </a:buClr>
              <a:buSzPts val="1800"/>
              <a:buFont typeface="Arial"/>
              <a:buChar char=" "/>
            </a:pPr>
            <a:r>
              <a:rPr lang="en-US" b="1" dirty="0">
                <a:solidFill>
                  <a:srgbClr val="374151"/>
                </a:solidFill>
                <a:latin typeface="Arial"/>
                <a:ea typeface="Arial"/>
                <a:cs typeface="Arial"/>
                <a:sym typeface="Arial"/>
              </a:rPr>
              <a:t>          using static analysis tools to find bugs?</a:t>
            </a:r>
            <a:endParaRPr b="1" dirty="0">
              <a:solidFill>
                <a:srgbClr val="374151"/>
              </a:solidFill>
              <a:latin typeface="Arial"/>
              <a:ea typeface="Arial"/>
              <a:cs typeface="Arial"/>
              <a:sym typeface="Arial"/>
            </a:endParaRPr>
          </a:p>
          <a:p>
            <a:pPr marL="91440" lvl="0" indent="-114300" algn="l" rtl="0">
              <a:lnSpc>
                <a:spcPct val="90000"/>
              </a:lnSpc>
              <a:spcBef>
                <a:spcPts val="0"/>
              </a:spcBef>
              <a:spcAft>
                <a:spcPts val="0"/>
              </a:spcAft>
              <a:buClr>
                <a:srgbClr val="374151"/>
              </a:buClr>
              <a:buSzPts val="1800"/>
              <a:buFont typeface="Arial"/>
              <a:buChar char=" "/>
            </a:pPr>
            <a:endParaRPr b="1" dirty="0">
              <a:solidFill>
                <a:srgbClr val="374151"/>
              </a:solidFill>
              <a:latin typeface="Arial"/>
              <a:ea typeface="Arial"/>
              <a:cs typeface="Arial"/>
              <a:sym typeface="Arial"/>
            </a:endParaRPr>
          </a:p>
          <a:p>
            <a:pPr marL="91440" lvl="0" indent="-114300" algn="l" rtl="0">
              <a:lnSpc>
                <a:spcPct val="90000"/>
              </a:lnSpc>
              <a:spcBef>
                <a:spcPts val="0"/>
              </a:spcBef>
              <a:spcAft>
                <a:spcPts val="0"/>
              </a:spcAft>
              <a:buClr>
                <a:srgbClr val="374151"/>
              </a:buClr>
              <a:buSzPts val="1800"/>
              <a:buFont typeface="Arial"/>
              <a:buChar char=" "/>
            </a:pPr>
            <a:r>
              <a:rPr lang="en-US" b="1" dirty="0">
                <a:solidFill>
                  <a:srgbClr val="374151"/>
                </a:solidFill>
                <a:latin typeface="Arial"/>
                <a:ea typeface="Arial"/>
                <a:cs typeface="Arial"/>
                <a:sym typeface="Arial"/>
              </a:rPr>
              <a:t>RQ2: How well do current static analysis tools fit into</a:t>
            </a:r>
            <a:endParaRPr b="1" dirty="0">
              <a:solidFill>
                <a:srgbClr val="374151"/>
              </a:solidFill>
              <a:latin typeface="Arial"/>
              <a:ea typeface="Arial"/>
              <a:cs typeface="Arial"/>
              <a:sym typeface="Arial"/>
            </a:endParaRPr>
          </a:p>
          <a:p>
            <a:pPr marL="0" lvl="0" indent="0" algn="l" rtl="0">
              <a:lnSpc>
                <a:spcPct val="90000"/>
              </a:lnSpc>
              <a:spcBef>
                <a:spcPts val="0"/>
              </a:spcBef>
              <a:spcAft>
                <a:spcPts val="0"/>
              </a:spcAft>
              <a:buNone/>
            </a:pPr>
            <a:r>
              <a:rPr lang="en-US" b="1" dirty="0">
                <a:solidFill>
                  <a:srgbClr val="374151"/>
                </a:solidFill>
                <a:latin typeface="Arial"/>
                <a:ea typeface="Arial"/>
                <a:cs typeface="Arial"/>
                <a:sym typeface="Arial"/>
              </a:rPr>
              <a:t>           the workflows of developers? </a:t>
            </a:r>
            <a:endParaRPr b="1" dirty="0">
              <a:solidFill>
                <a:srgbClr val="374151"/>
              </a:solidFill>
              <a:latin typeface="Arial"/>
              <a:ea typeface="Arial"/>
              <a:cs typeface="Arial"/>
              <a:sym typeface="Arial"/>
            </a:endParaRPr>
          </a:p>
          <a:p>
            <a:pPr marL="0" lvl="0" indent="0" algn="l" rtl="0">
              <a:lnSpc>
                <a:spcPct val="90000"/>
              </a:lnSpc>
              <a:spcBef>
                <a:spcPts val="0"/>
              </a:spcBef>
              <a:spcAft>
                <a:spcPts val="0"/>
              </a:spcAft>
              <a:buNone/>
            </a:pPr>
            <a:endParaRPr b="1" dirty="0">
              <a:solidFill>
                <a:srgbClr val="374151"/>
              </a:solidFill>
              <a:latin typeface="Arial"/>
              <a:ea typeface="Arial"/>
              <a:cs typeface="Arial"/>
              <a:sym typeface="Arial"/>
            </a:endParaRPr>
          </a:p>
          <a:p>
            <a:pPr marL="91440" lvl="0" indent="-114300" algn="l" rtl="0">
              <a:lnSpc>
                <a:spcPct val="90000"/>
              </a:lnSpc>
              <a:spcBef>
                <a:spcPts val="0"/>
              </a:spcBef>
              <a:spcAft>
                <a:spcPts val="0"/>
              </a:spcAft>
              <a:buClr>
                <a:srgbClr val="374151"/>
              </a:buClr>
              <a:buSzPts val="1800"/>
              <a:buFont typeface="Arial"/>
              <a:buChar char=" "/>
            </a:pPr>
            <a:r>
              <a:rPr lang="en-US" b="1" dirty="0">
                <a:solidFill>
                  <a:srgbClr val="374151"/>
                </a:solidFill>
                <a:latin typeface="Arial"/>
                <a:ea typeface="Arial"/>
                <a:cs typeface="Arial"/>
                <a:sym typeface="Arial"/>
              </a:rPr>
              <a:t>RQ3: What improvements do developers want to see</a:t>
            </a:r>
            <a:endParaRPr b="1" dirty="0">
              <a:solidFill>
                <a:srgbClr val="374151"/>
              </a:solidFill>
              <a:latin typeface="Arial"/>
              <a:ea typeface="Arial"/>
              <a:cs typeface="Arial"/>
              <a:sym typeface="Arial"/>
            </a:endParaRPr>
          </a:p>
          <a:p>
            <a:pPr marL="91440" lvl="0" indent="-114300" algn="l" rtl="0">
              <a:lnSpc>
                <a:spcPct val="90000"/>
              </a:lnSpc>
              <a:spcBef>
                <a:spcPts val="0"/>
              </a:spcBef>
              <a:spcAft>
                <a:spcPts val="0"/>
              </a:spcAft>
              <a:buClr>
                <a:srgbClr val="374151"/>
              </a:buClr>
              <a:buSzPts val="1800"/>
              <a:buFont typeface="Arial"/>
              <a:buChar char=" "/>
            </a:pPr>
            <a:r>
              <a:rPr lang="en-US" b="1" dirty="0">
                <a:solidFill>
                  <a:srgbClr val="374151"/>
                </a:solidFill>
                <a:latin typeface="Arial"/>
                <a:ea typeface="Arial"/>
                <a:cs typeface="Arial"/>
                <a:sym typeface="Arial"/>
              </a:rPr>
              <a:t>          being made to static analysis tools?</a:t>
            </a:r>
            <a:endParaRPr b="1" dirty="0">
              <a:solidFill>
                <a:srgbClr val="374151"/>
              </a:solidFill>
              <a:latin typeface="Arial"/>
              <a:ea typeface="Arial"/>
              <a:cs typeface="Arial"/>
              <a:sym typeface="Arial"/>
            </a:endParaRPr>
          </a:p>
          <a:p>
            <a:pPr marL="91440" lvl="0" indent="-114300" algn="l" rtl="0">
              <a:lnSpc>
                <a:spcPct val="90000"/>
              </a:lnSpc>
              <a:spcBef>
                <a:spcPts val="0"/>
              </a:spcBef>
              <a:spcAft>
                <a:spcPts val="0"/>
              </a:spcAft>
              <a:buClr>
                <a:srgbClr val="374151"/>
              </a:buClr>
              <a:buSzPts val="1800"/>
              <a:buFont typeface="Arial"/>
              <a:buChar char=" "/>
            </a:pPr>
            <a:endParaRPr b="1" dirty="0">
              <a:solidFill>
                <a:srgbClr val="374151"/>
              </a:solidFill>
              <a:latin typeface="Arial"/>
              <a:ea typeface="Arial"/>
              <a:cs typeface="Arial"/>
              <a:sym typeface="Arial"/>
            </a:endParaRPr>
          </a:p>
          <a:p>
            <a:pPr marL="91440" lvl="0" indent="0" algn="l" rtl="0">
              <a:lnSpc>
                <a:spcPct val="90000"/>
              </a:lnSpc>
              <a:spcBef>
                <a:spcPts val="1400"/>
              </a:spcBef>
              <a:spcAft>
                <a:spcPts val="0"/>
              </a:spcAft>
              <a:buSzPts val="2000"/>
              <a:buNone/>
            </a:pP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189023-AD8A-A2EA-99C5-EB06212125E1}"/>
              </a:ext>
            </a:extLst>
          </p:cNvPr>
          <p:cNvSpPr txBox="1"/>
          <p:nvPr/>
        </p:nvSpPr>
        <p:spPr>
          <a:xfrm>
            <a:off x="1164055" y="848933"/>
            <a:ext cx="9286374" cy="5324535"/>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sz="2000" b="1" i="0" dirty="0">
                <a:effectLst/>
                <a:latin typeface="Söhne"/>
              </a:rPr>
              <a:t>Redefinition of Parameter ‘a’</a:t>
            </a:r>
            <a:endParaRPr lang="en-IN" sz="2000" b="0" i="0" dirty="0">
              <a:solidFill>
                <a:srgbClr val="374151"/>
              </a:solidFill>
              <a:effectLst/>
              <a:latin typeface="Söhne"/>
            </a:endParaRPr>
          </a:p>
          <a:p>
            <a:r>
              <a:rPr lang="en-US" sz="2000" b="0" i="1" dirty="0">
                <a:effectLst/>
                <a:latin typeface="Söhne Mono"/>
              </a:rPr>
              <a:t>void foo(int a, int a);</a:t>
            </a:r>
          </a:p>
          <a:p>
            <a:endParaRPr lang="en-US" sz="2000" dirty="0">
              <a:latin typeface="Söhne Mono"/>
            </a:endParaRPr>
          </a:p>
          <a:p>
            <a:r>
              <a:rPr lang="en-US" sz="2000" b="1" i="0" dirty="0">
                <a:effectLst/>
                <a:latin typeface="Söhne"/>
              </a:rPr>
              <a:t>Useless Type Name in Empty Declaration</a:t>
            </a:r>
            <a:r>
              <a:rPr lang="en-US" sz="2000" b="0" i="0" dirty="0">
                <a:solidFill>
                  <a:srgbClr val="374151"/>
                </a:solidFill>
                <a:effectLst/>
                <a:latin typeface="Söhne"/>
              </a:rPr>
              <a:t>:</a:t>
            </a:r>
            <a:endParaRPr lang="en-US" sz="2000" dirty="0">
              <a:latin typeface="Söhne Mono"/>
            </a:endParaRPr>
          </a:p>
          <a:p>
            <a:r>
              <a:rPr lang="en-IN" sz="2000" i="1" dirty="0"/>
              <a:t>typedef char int;</a:t>
            </a:r>
          </a:p>
          <a:p>
            <a:endParaRPr lang="en-IN" sz="2000" dirty="0"/>
          </a:p>
          <a:p>
            <a:r>
              <a:rPr lang="en-US" sz="2000" b="1" i="0" dirty="0">
                <a:effectLst/>
                <a:latin typeface="Söhne"/>
              </a:rPr>
              <a:t>Invalid Suffix '_beef' on Integer Constant</a:t>
            </a:r>
            <a:r>
              <a:rPr lang="en-US" sz="2000" b="0" i="0" dirty="0">
                <a:solidFill>
                  <a:srgbClr val="374151"/>
                </a:solidFill>
                <a:effectLst/>
                <a:latin typeface="Söhne"/>
              </a:rPr>
              <a:t>:</a:t>
            </a:r>
            <a:endParaRPr lang="en-IN" sz="2000" dirty="0"/>
          </a:p>
          <a:p>
            <a:r>
              <a:rPr lang="en-IN" sz="2000" i="1" dirty="0"/>
              <a:t>unsigned x = 0xdead _ beef;</a:t>
            </a:r>
          </a:p>
          <a:p>
            <a:endParaRPr lang="en-IN" sz="2000" dirty="0"/>
          </a:p>
          <a:p>
            <a:r>
              <a:rPr lang="en-US" sz="2000" b="1" i="0" dirty="0">
                <a:effectLst/>
                <a:latin typeface="Söhne"/>
              </a:rPr>
              <a:t>Storage Size of 'x' is Not Known</a:t>
            </a:r>
            <a:r>
              <a:rPr lang="en-US" sz="2000" b="0" i="0" dirty="0">
                <a:solidFill>
                  <a:srgbClr val="374151"/>
                </a:solidFill>
                <a:effectLst/>
                <a:latin typeface="Söhne"/>
              </a:rPr>
              <a:t>:</a:t>
            </a:r>
            <a:endParaRPr lang="en-IN" sz="2000" dirty="0"/>
          </a:p>
          <a:p>
            <a:r>
              <a:rPr lang="en-IN" sz="2000" i="1" dirty="0"/>
              <a:t>void x;</a:t>
            </a:r>
          </a:p>
          <a:p>
            <a:endParaRPr lang="en-IN" sz="2000" dirty="0"/>
          </a:p>
          <a:p>
            <a:r>
              <a:rPr lang="en-IN" sz="2000" b="1" i="0" dirty="0">
                <a:effectLst/>
                <a:latin typeface="Söhne"/>
              </a:rPr>
              <a:t>Stray '@' in Program</a:t>
            </a:r>
            <a:r>
              <a:rPr lang="en-IN" sz="2000" b="0" i="0" dirty="0">
                <a:solidFill>
                  <a:srgbClr val="374151"/>
                </a:solidFill>
                <a:effectLst/>
                <a:latin typeface="Söhne"/>
              </a:rPr>
              <a:t>:</a:t>
            </a:r>
            <a:endParaRPr lang="en-IN" sz="2000" dirty="0"/>
          </a:p>
          <a:p>
            <a:r>
              <a:rPr lang="en-IN" sz="2000" i="1" dirty="0"/>
              <a:t>unsigned x @ "text";</a:t>
            </a:r>
            <a:br>
              <a:rPr lang="en-IN" sz="2000" dirty="0"/>
            </a:br>
            <a:br>
              <a:rPr lang="en-IN" sz="2000" dirty="0"/>
            </a:br>
            <a:r>
              <a:rPr lang="en-US" sz="2000" b="1" i="0" dirty="0">
                <a:effectLst/>
                <a:latin typeface="Söhne"/>
              </a:rPr>
              <a:t>Using Hexadecimal Values as Program Source</a:t>
            </a:r>
            <a:r>
              <a:rPr lang="en-US" sz="2000" b="0" i="0" dirty="0">
                <a:solidFill>
                  <a:srgbClr val="374151"/>
                </a:solidFill>
                <a:effectLst/>
                <a:latin typeface="Söhne"/>
              </a:rPr>
              <a:t>:</a:t>
            </a:r>
            <a:endParaRPr lang="en-IN" sz="2000" dirty="0"/>
          </a:p>
          <a:p>
            <a:r>
              <a:rPr lang="en-IN" sz="2000" i="1" dirty="0"/>
              <a:t>Int16 </a:t>
            </a:r>
            <a:r>
              <a:rPr lang="en-IN" sz="2000" i="1" dirty="0" err="1"/>
              <a:t>ErrSetJump</a:t>
            </a:r>
            <a:r>
              <a:rPr lang="en-IN" sz="2000" i="1" dirty="0"/>
              <a:t>(</a:t>
            </a:r>
            <a:r>
              <a:rPr lang="en-IN" sz="2000" i="1" dirty="0" err="1"/>
              <a:t>ErrJumpBuf</a:t>
            </a:r>
            <a:r>
              <a:rPr lang="en-IN" sz="2000" i="1" dirty="0"/>
              <a:t> </a:t>
            </a:r>
            <a:r>
              <a:rPr lang="en-IN" sz="2000" i="1" dirty="0" err="1"/>
              <a:t>buf</a:t>
            </a:r>
            <a:r>
              <a:rPr lang="en-IN" sz="2000" i="1" dirty="0"/>
              <a:t>) = { 0x4E40 + 15, 0xA085; }</a:t>
            </a:r>
          </a:p>
        </p:txBody>
      </p:sp>
      <p:sp>
        <p:nvSpPr>
          <p:cNvPr id="3" name="Rectangle 1">
            <a:extLst>
              <a:ext uri="{FF2B5EF4-FFF2-40B4-BE49-F238E27FC236}">
                <a16:creationId xmlns:a16="http://schemas.microsoft.com/office/drawing/2014/main" id="{BE98F031-0C73-030E-31BE-89B51A726E68}"/>
              </a:ext>
            </a:extLst>
          </p:cNvPr>
          <p:cNvSpPr>
            <a:spLocks noChangeArrowheads="1"/>
          </p:cNvSpPr>
          <p:nvPr/>
        </p:nvSpPr>
        <p:spPr bwMode="auto">
          <a:xfrm>
            <a:off x="786063" y="248769"/>
            <a:ext cx="1004235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How Compilers Should Detect And Report Such Issues To Maintain Code Quality And Adherence To Language Standards.</a:t>
            </a: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52033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F05E-2798-870A-A0B9-A1B504C1AB61}"/>
              </a:ext>
            </a:extLst>
          </p:cNvPr>
          <p:cNvSpPr>
            <a:spLocks noGrp="1"/>
          </p:cNvSpPr>
          <p:nvPr>
            <p:ph type="title"/>
          </p:nvPr>
        </p:nvSpPr>
        <p:spPr>
          <a:xfrm>
            <a:off x="856648" y="619537"/>
            <a:ext cx="10058400" cy="834992"/>
          </a:xfrm>
        </p:spPr>
        <p:txBody>
          <a:bodyPr/>
          <a:lstStyle/>
          <a:p>
            <a:pPr algn="ctr"/>
            <a:r>
              <a:rPr lang="en-US" dirty="0"/>
              <a:t>Significance of Bugs</a:t>
            </a:r>
            <a:endParaRPr lang="en-IN" dirty="0"/>
          </a:p>
        </p:txBody>
      </p:sp>
      <p:sp>
        <p:nvSpPr>
          <p:cNvPr id="3" name="Content Placeholder 2">
            <a:extLst>
              <a:ext uri="{FF2B5EF4-FFF2-40B4-BE49-F238E27FC236}">
                <a16:creationId xmlns:a16="http://schemas.microsoft.com/office/drawing/2014/main" id="{4DC1FB4B-A842-BA9D-D181-58E2BB915A26}"/>
              </a:ext>
            </a:extLst>
          </p:cNvPr>
          <p:cNvSpPr>
            <a:spLocks noGrp="1"/>
          </p:cNvSpPr>
          <p:nvPr>
            <p:ph idx="1"/>
          </p:nvPr>
        </p:nvSpPr>
        <p:spPr>
          <a:xfrm>
            <a:off x="1066800" y="1677292"/>
            <a:ext cx="10058400" cy="4023360"/>
          </a:xfrm>
        </p:spPr>
        <p:txBody>
          <a:bodyPr>
            <a:noAutofit/>
          </a:bodyPr>
          <a:lstStyle/>
          <a:p>
            <a:pPr>
              <a:buFont typeface="Arial" panose="020B0604020202020204" pitchFamily="34" charset="0"/>
              <a:buChar char="•"/>
            </a:pPr>
            <a:r>
              <a:rPr lang="en-US" sz="2400" dirty="0"/>
              <a:t>Not everyone agrees that bug matters.</a:t>
            </a:r>
          </a:p>
          <a:p>
            <a:pPr>
              <a:buFont typeface="Arial" panose="020B0604020202020204" pitchFamily="34" charset="0"/>
              <a:buChar char="•"/>
            </a:pPr>
            <a:r>
              <a:rPr lang="en-US" sz="2400" dirty="0"/>
              <a:t>They went through numerous trails for which they got replies which either gave lack of accountability issue or replies such as “No, your tool is broken ; that is not  a bug.”</a:t>
            </a:r>
          </a:p>
          <a:p>
            <a:pPr>
              <a:buFont typeface="Arial" panose="020B0604020202020204" pitchFamily="34" charset="0"/>
              <a:buChar char="•"/>
            </a:pPr>
            <a:r>
              <a:rPr lang="en-US" sz="2400" dirty="0"/>
              <a:t>Weird code examples:</a:t>
            </a:r>
          </a:p>
          <a:p>
            <a:pPr marL="457200" indent="-457200">
              <a:buFont typeface="+mj-lt"/>
              <a:buAutoNum type="arabicPeriod"/>
            </a:pPr>
            <a:r>
              <a:rPr lang="nn-NO" sz="2400" dirty="0"/>
              <a:t>foo(i = 1; i &lt; 0; i++) </a:t>
            </a:r>
            <a:br>
              <a:rPr lang="nn-NO" sz="2400" dirty="0"/>
            </a:br>
            <a:r>
              <a:rPr lang="nn-NO" sz="2400" dirty="0"/>
              <a:t>... deadcode ...</a:t>
            </a:r>
            <a:br>
              <a:rPr lang="nn-NO" sz="2400" dirty="0"/>
            </a:br>
            <a:r>
              <a:rPr lang="en-US" sz="2400" dirty="0"/>
              <a:t>“No, that’s a false positive; a loop executes at least once.”</a:t>
            </a:r>
          </a:p>
          <a:p>
            <a:pPr marL="457200" indent="-457200">
              <a:buFont typeface="+mj-lt"/>
              <a:buAutoNum type="arabicPeriod"/>
            </a:pPr>
            <a:r>
              <a:rPr lang="en-US" sz="2400" dirty="0"/>
              <a:t>For this memory corruption error (32-bit machine)</a:t>
            </a:r>
          </a:p>
          <a:p>
            <a:pPr marL="0" indent="0">
              <a:buNone/>
            </a:pPr>
            <a:r>
              <a:rPr lang="en-US" sz="2400" dirty="0"/>
              <a:t>        int a[2], b; </a:t>
            </a:r>
            <a:r>
              <a:rPr lang="en-US" sz="2400" dirty="0" err="1"/>
              <a:t>memset</a:t>
            </a:r>
            <a:r>
              <a:rPr lang="en-US" sz="2400" dirty="0"/>
              <a:t>(a, 0, 12);</a:t>
            </a:r>
            <a:endParaRPr lang="en-IN" sz="2400" dirty="0"/>
          </a:p>
        </p:txBody>
      </p:sp>
    </p:spTree>
    <p:extLst>
      <p:ext uri="{BB962C8B-B14F-4D97-AF65-F5344CB8AC3E}">
        <p14:creationId xmlns:p14="http://schemas.microsoft.com/office/powerpoint/2010/main" val="40677929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FD4C32-AF1C-4533-7390-854AC75CE162}"/>
              </a:ext>
            </a:extLst>
          </p:cNvPr>
          <p:cNvSpPr txBox="1"/>
          <p:nvPr/>
        </p:nvSpPr>
        <p:spPr>
          <a:xfrm>
            <a:off x="1155031" y="446090"/>
            <a:ext cx="9881937" cy="5909310"/>
          </a:xfrm>
          <a:prstGeom prst="rect">
            <a:avLst/>
          </a:prstGeom>
          <a:noFill/>
        </p:spPr>
        <p:txBody>
          <a:bodyPr wrap="square" rtlCol="0">
            <a:spAutoFit/>
          </a:bodyPr>
          <a:lstStyle/>
          <a:p>
            <a:r>
              <a:rPr lang="en-IN" sz="2000" dirty="0"/>
              <a:t>3.</a:t>
            </a:r>
            <a:r>
              <a:rPr lang="en-US" sz="2000" b="0" i="0" dirty="0">
                <a:solidFill>
                  <a:srgbClr val="374151"/>
                </a:solidFill>
                <a:effectLst/>
                <a:latin typeface="Söhne"/>
              </a:rPr>
              <a:t> A potential use-after-free bug</a:t>
            </a:r>
          </a:p>
          <a:p>
            <a:r>
              <a:rPr lang="en-US" sz="2000" dirty="0">
                <a:solidFill>
                  <a:srgbClr val="374151"/>
                </a:solidFill>
                <a:latin typeface="Söhne"/>
              </a:rPr>
              <a:t>    </a:t>
            </a:r>
            <a:r>
              <a:rPr lang="en-IN" sz="2000" dirty="0"/>
              <a:t> free(foo);</a:t>
            </a:r>
          </a:p>
          <a:p>
            <a:r>
              <a:rPr lang="en-IN" sz="2000" dirty="0"/>
              <a:t>     foo-&gt;bar = ...;</a:t>
            </a:r>
          </a:p>
          <a:p>
            <a:r>
              <a:rPr lang="en-IN" sz="2000" dirty="0"/>
              <a:t>“No, that’s ok, there is no malloc call between the free and use.”</a:t>
            </a:r>
          </a:p>
          <a:p>
            <a:endParaRPr lang="en-IN" sz="2000" dirty="0"/>
          </a:p>
          <a:p>
            <a:r>
              <a:rPr lang="en-IN" sz="2000" dirty="0"/>
              <a:t>4. A buffer overflow checker flag</a:t>
            </a:r>
          </a:p>
          <a:p>
            <a:r>
              <a:rPr lang="en-IN" sz="2000" dirty="0"/>
              <a:t>    unsigned p[4];</a:t>
            </a:r>
          </a:p>
          <a:p>
            <a:r>
              <a:rPr lang="en-IN" sz="2000" dirty="0"/>
              <a:t>     ….</a:t>
            </a:r>
          </a:p>
          <a:p>
            <a:r>
              <a:rPr lang="en-IN" sz="2000" dirty="0"/>
              <a:t>      p[4]=1;</a:t>
            </a:r>
            <a:br>
              <a:rPr lang="en-IN" sz="2000" dirty="0"/>
            </a:br>
            <a:r>
              <a:rPr lang="en-IN" sz="2000" dirty="0"/>
              <a:t>“No, ANSI lets you write 1 past the end of the array.”</a:t>
            </a:r>
          </a:p>
          <a:p>
            <a:r>
              <a:rPr lang="en-IN" sz="2000" dirty="0"/>
              <a:t>A not understood bug report is commonly labelled as false positive</a:t>
            </a:r>
          </a:p>
          <a:p>
            <a:endParaRPr lang="en-IN" sz="2000" dirty="0"/>
          </a:p>
          <a:p>
            <a:r>
              <a:rPr lang="en-IN" sz="2000" dirty="0"/>
              <a:t>The researchers here argue about how to handle cluelessness?</a:t>
            </a:r>
            <a:br>
              <a:rPr lang="en-IN" sz="2000" dirty="0"/>
            </a:br>
            <a:r>
              <a:rPr lang="en-IN" sz="2000" dirty="0"/>
              <a:t>Try organizing large meetings: people can  discuss collectively, and more people will get idea about tool.</a:t>
            </a:r>
            <a:br>
              <a:rPr lang="en-IN" sz="2000" dirty="0"/>
            </a:br>
            <a:r>
              <a:rPr lang="en-IN" sz="2000" dirty="0"/>
              <a:t>So later when they are laid off it will help boost business level.</a:t>
            </a:r>
            <a:br>
              <a:rPr lang="en-IN" sz="2000" dirty="0"/>
            </a:br>
            <a:br>
              <a:rPr lang="en-IN" sz="2000" dirty="0"/>
            </a:br>
            <a:r>
              <a:rPr lang="en-IN" sz="2000" dirty="0"/>
              <a:t>CHURN: try to cap churn at least 5% per release.</a:t>
            </a:r>
          </a:p>
          <a:p>
            <a:endParaRPr lang="en-IN" dirty="0"/>
          </a:p>
        </p:txBody>
      </p:sp>
    </p:spTree>
    <p:extLst>
      <p:ext uri="{BB962C8B-B14F-4D97-AF65-F5344CB8AC3E}">
        <p14:creationId xmlns:p14="http://schemas.microsoft.com/office/powerpoint/2010/main" val="22843529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0D08-435A-80E5-4A7B-C44337C658E3}"/>
              </a:ext>
            </a:extLst>
          </p:cNvPr>
          <p:cNvSpPr>
            <a:spLocks noGrp="1"/>
          </p:cNvSpPr>
          <p:nvPr>
            <p:ph type="title"/>
          </p:nvPr>
        </p:nvSpPr>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766198BB-3E47-9A82-115C-3CFF95B7FF1B}"/>
              </a:ext>
            </a:extLst>
          </p:cNvPr>
          <p:cNvSpPr>
            <a:spLocks noGrp="1"/>
          </p:cNvSpPr>
          <p:nvPr>
            <p:ph idx="1"/>
          </p:nvPr>
        </p:nvSpPr>
        <p:spPr/>
        <p:txBody>
          <a:bodyPr/>
          <a:lstStyle/>
          <a:p>
            <a:r>
              <a:rPr lang="en-US" sz="2800" dirty="0"/>
              <a:t>The paper summarized all the unpleasant experiences in commercialization of static analysis tool.</a:t>
            </a:r>
            <a:br>
              <a:rPr lang="en-US" sz="2800" dirty="0"/>
            </a:br>
            <a:br>
              <a:rPr lang="en-US" dirty="0"/>
            </a:br>
            <a:r>
              <a:rPr lang="en-US" sz="2800" dirty="0"/>
              <a:t>Mains 2 key factors are:</a:t>
            </a:r>
          </a:p>
          <a:p>
            <a:endParaRPr lang="en-US" sz="2800" dirty="0"/>
          </a:p>
          <a:p>
            <a:pPr marL="514350" indent="-514350">
              <a:buFont typeface="+mj-lt"/>
              <a:buAutoNum type="arabicPeriod"/>
            </a:pPr>
            <a:r>
              <a:rPr lang="en-US" sz="2800" dirty="0"/>
              <a:t>Selling of this tool has become drastically easier in recent times.</a:t>
            </a:r>
          </a:p>
          <a:p>
            <a:pPr marL="514350" indent="-514350">
              <a:buFont typeface="+mj-lt"/>
              <a:buAutoNum type="arabicPeriod"/>
            </a:pPr>
            <a:r>
              <a:rPr lang="en-US" sz="2800" dirty="0"/>
              <a:t>Bug finding is  worthwhile for anyone with this effective tool.</a:t>
            </a:r>
            <a:endParaRPr lang="en-IN" sz="2800" dirty="0"/>
          </a:p>
        </p:txBody>
      </p:sp>
    </p:spTree>
    <p:extLst>
      <p:ext uri="{BB962C8B-B14F-4D97-AF65-F5344CB8AC3E}">
        <p14:creationId xmlns:p14="http://schemas.microsoft.com/office/powerpoint/2010/main" val="8070960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3CA37-A11B-FA0B-CC49-5095BF101F29}"/>
              </a:ext>
            </a:extLst>
          </p:cNvPr>
          <p:cNvSpPr>
            <a:spLocks noGrp="1"/>
          </p:cNvSpPr>
          <p:nvPr>
            <p:ph type="ctrTitle"/>
          </p:nvPr>
        </p:nvSpPr>
        <p:spPr/>
        <p:txBody>
          <a:bodyPr>
            <a:normAutofit/>
          </a:bodyPr>
          <a:lstStyle/>
          <a:p>
            <a:pPr algn="ctr"/>
            <a:r>
              <a:rPr lang="en-US" dirty="0"/>
              <a:t>ARTICLE 5</a:t>
            </a:r>
            <a:br>
              <a:rPr lang="en-US" sz="4400" dirty="0"/>
            </a:br>
            <a:br>
              <a:rPr lang="en-US" sz="4400" dirty="0"/>
            </a:br>
            <a:r>
              <a:rPr lang="en-US" sz="3600" dirty="0"/>
              <a:t>SCALING STATIC ANALYSES AT FACEBOOK</a:t>
            </a:r>
            <a:r>
              <a:rPr lang="en-US" sz="3600" baseline="30000" dirty="0"/>
              <a:t>5</a:t>
            </a:r>
            <a:br>
              <a:rPr lang="en-IN" sz="4400" baseline="30000" dirty="0"/>
            </a:br>
            <a:endParaRPr lang="en-IN" sz="4400" dirty="0"/>
          </a:p>
        </p:txBody>
      </p:sp>
      <p:sp>
        <p:nvSpPr>
          <p:cNvPr id="5" name="TextBox 4">
            <a:extLst>
              <a:ext uri="{FF2B5EF4-FFF2-40B4-BE49-F238E27FC236}">
                <a16:creationId xmlns:a16="http://schemas.microsoft.com/office/drawing/2014/main" id="{0630EADF-CA6C-6E5C-46CE-9584179F90F8}"/>
              </a:ext>
            </a:extLst>
          </p:cNvPr>
          <p:cNvSpPr txBox="1"/>
          <p:nvPr/>
        </p:nvSpPr>
        <p:spPr>
          <a:xfrm>
            <a:off x="385011" y="5534526"/>
            <a:ext cx="11478126" cy="369332"/>
          </a:xfrm>
          <a:prstGeom prst="rect">
            <a:avLst/>
          </a:prstGeom>
          <a:noFill/>
        </p:spPr>
        <p:txBody>
          <a:bodyPr wrap="square" rtlCol="0">
            <a:spAutoFit/>
          </a:bodyPr>
          <a:lstStyle/>
          <a:p>
            <a:pPr algn="ctr"/>
            <a:r>
              <a:rPr lang="en-US" dirty="0"/>
              <a:t>5 Source: Scaling static Analyses at Facebook by Distefano et. al.</a:t>
            </a:r>
            <a:endParaRPr lang="en-IN" dirty="0"/>
          </a:p>
        </p:txBody>
      </p:sp>
    </p:spTree>
    <p:extLst>
      <p:ext uri="{BB962C8B-B14F-4D97-AF65-F5344CB8AC3E}">
        <p14:creationId xmlns:p14="http://schemas.microsoft.com/office/powerpoint/2010/main" val="19238820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AB0AA-AA68-FCF2-E94A-CD13A6878207}"/>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50F5B42F-56D0-5A2C-10BE-8FC6A6AD103E}"/>
              </a:ext>
            </a:extLst>
          </p:cNvPr>
          <p:cNvSpPr>
            <a:spLocks noGrp="1"/>
          </p:cNvSpPr>
          <p:nvPr>
            <p:ph idx="1"/>
          </p:nvPr>
        </p:nvSpPr>
        <p:spPr/>
        <p:txBody>
          <a:bodyPr/>
          <a:lstStyle/>
          <a:p>
            <a:pPr>
              <a:buFont typeface="Arial" panose="020B0604020202020204" pitchFamily="34" charset="0"/>
              <a:buChar char="•"/>
            </a:pPr>
            <a:endParaRPr lang="en-US" b="0" i="0" dirty="0">
              <a:solidFill>
                <a:srgbClr val="374151"/>
              </a:solidFill>
              <a:effectLst/>
              <a:latin typeface="Söhne"/>
            </a:endParaRPr>
          </a:p>
          <a:p>
            <a:pPr>
              <a:buFont typeface="Arial" panose="020B0604020202020204" pitchFamily="34" charset="0"/>
              <a:buChar char="•"/>
            </a:pPr>
            <a:r>
              <a:rPr lang="en-US" b="0" i="0" dirty="0">
                <a:solidFill>
                  <a:srgbClr val="374151"/>
                </a:solidFill>
                <a:effectLst/>
                <a:latin typeface="Söhne"/>
              </a:rPr>
              <a:t>Facebook's investment in advanced static analysis tools, specifically focusing on Infer and </a:t>
            </a:r>
            <a:r>
              <a:rPr lang="en-US" b="0" i="0" dirty="0" err="1">
                <a:solidFill>
                  <a:srgbClr val="374151"/>
                </a:solidFill>
                <a:effectLst/>
                <a:latin typeface="Söhne"/>
              </a:rPr>
              <a:t>Zoncolan</a:t>
            </a:r>
            <a:r>
              <a:rPr lang="en-US" b="0" i="0" dirty="0">
                <a:solidFill>
                  <a:srgbClr val="374151"/>
                </a:solidFill>
                <a:effectLst/>
                <a:latin typeface="Söhne"/>
              </a:rPr>
              <a:t>.</a:t>
            </a:r>
          </a:p>
          <a:p>
            <a:pPr>
              <a:buFont typeface="Arial" panose="020B0604020202020204" pitchFamily="34" charset="0"/>
              <a:buChar char="•"/>
            </a:pPr>
            <a:r>
              <a:rPr lang="en-US" b="0" i="0" dirty="0">
                <a:solidFill>
                  <a:srgbClr val="374151"/>
                </a:solidFill>
                <a:effectLst/>
                <a:latin typeface="Söhne"/>
              </a:rPr>
              <a:t>Infer targets both mobile apps and backend C++ code.</a:t>
            </a:r>
          </a:p>
          <a:p>
            <a:pPr>
              <a:buFont typeface="Arial" panose="020B0604020202020204" pitchFamily="34" charset="0"/>
              <a:buChar char="•"/>
            </a:pPr>
            <a:r>
              <a:rPr lang="en-US" b="0" i="0" dirty="0">
                <a:solidFill>
                  <a:srgbClr val="374151"/>
                </a:solidFill>
                <a:effectLst/>
                <a:latin typeface="Söhne"/>
              </a:rPr>
              <a:t> </a:t>
            </a:r>
            <a:r>
              <a:rPr lang="en-US" b="0" i="0" dirty="0" err="1">
                <a:solidFill>
                  <a:srgbClr val="374151"/>
                </a:solidFill>
                <a:effectLst/>
                <a:latin typeface="Söhne"/>
              </a:rPr>
              <a:t>Zoncolan</a:t>
            </a:r>
            <a:r>
              <a:rPr lang="en-US" b="0" i="0" dirty="0">
                <a:solidFill>
                  <a:srgbClr val="374151"/>
                </a:solidFill>
                <a:effectLst/>
                <a:latin typeface="Söhne"/>
              </a:rPr>
              <a:t> is designed for Hack code. These tools are integrated into the code review process, and they have helped fix thousands of issues, including security and privacy vulnerabilities.</a:t>
            </a:r>
          </a:p>
          <a:p>
            <a:pPr>
              <a:buFont typeface="Arial" panose="020B0604020202020204" pitchFamily="34" charset="0"/>
              <a:buChar char="•"/>
            </a:pPr>
            <a:r>
              <a:rPr lang="en-US" b="0" i="0" dirty="0">
                <a:solidFill>
                  <a:srgbClr val="374151"/>
                </a:solidFill>
                <a:effectLst/>
                <a:latin typeface="Söhne"/>
              </a:rPr>
              <a:t>These tools analyze code without executing it and are used to address issues related to crashes and security in their services.</a:t>
            </a:r>
            <a:endParaRPr lang="en-US" dirty="0">
              <a:solidFill>
                <a:srgbClr val="374151"/>
              </a:solidFill>
              <a:latin typeface="Söhne"/>
            </a:endParaRPr>
          </a:p>
          <a:p>
            <a:pPr>
              <a:buFont typeface="Arial" panose="020B0604020202020204" pitchFamily="34" charset="0"/>
              <a:buChar char="•"/>
            </a:pPr>
            <a:r>
              <a:rPr lang="en-US" b="0" i="0" dirty="0">
                <a:solidFill>
                  <a:srgbClr val="374151"/>
                </a:solidFill>
                <a:effectLst/>
                <a:latin typeface="Söhne"/>
              </a:rPr>
              <a:t>The paper discusses the human and technical challenges faced during the development and deployment of these static analysis tools.</a:t>
            </a:r>
            <a:endParaRPr lang="en-IN" dirty="0"/>
          </a:p>
        </p:txBody>
      </p:sp>
    </p:spTree>
    <p:extLst>
      <p:ext uri="{BB962C8B-B14F-4D97-AF65-F5344CB8AC3E}">
        <p14:creationId xmlns:p14="http://schemas.microsoft.com/office/powerpoint/2010/main" val="10977913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813A6-EFF6-FF3E-59A9-0C27381746F6}"/>
              </a:ext>
            </a:extLst>
          </p:cNvPr>
          <p:cNvSpPr>
            <a:spLocks noGrp="1"/>
          </p:cNvSpPr>
          <p:nvPr>
            <p:ph type="title"/>
          </p:nvPr>
        </p:nvSpPr>
        <p:spPr/>
        <p:txBody>
          <a:bodyPr/>
          <a:lstStyle/>
          <a:p>
            <a:pPr algn="ctr"/>
            <a:r>
              <a:rPr lang="en-US" dirty="0"/>
              <a:t>Software Development at Facebook </a:t>
            </a:r>
            <a:endParaRPr lang="en-IN" dirty="0"/>
          </a:p>
        </p:txBody>
      </p:sp>
      <p:sp>
        <p:nvSpPr>
          <p:cNvPr id="3" name="Content Placeholder 2">
            <a:extLst>
              <a:ext uri="{FF2B5EF4-FFF2-40B4-BE49-F238E27FC236}">
                <a16:creationId xmlns:a16="http://schemas.microsoft.com/office/drawing/2014/main" id="{A5A23A3D-8329-56E4-39F3-2476FFB03B92}"/>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Main code base (master) is altered by thousands of programmers by submitting code modifications(diffs).</a:t>
            </a:r>
          </a:p>
          <a:p>
            <a:pPr>
              <a:buFont typeface="Arial" panose="020B0604020202020204" pitchFamily="34" charset="0"/>
              <a:buChar char="•"/>
            </a:pPr>
            <a:r>
              <a:rPr lang="en-US" dirty="0"/>
              <a:t>A continuous integration system (CI system) is used to ensure code continues to build and passes certain tests.</a:t>
            </a:r>
          </a:p>
          <a:p>
            <a:pPr>
              <a:buFont typeface="Arial" panose="020B0604020202020204" pitchFamily="34" charset="0"/>
              <a:buChar char="•"/>
            </a:pPr>
            <a:r>
              <a:rPr lang="en-IN" dirty="0"/>
              <a:t>Websites and mobile products are deployed differently.</a:t>
            </a:r>
          </a:p>
          <a:p>
            <a:pPr>
              <a:buFont typeface="Arial" panose="020B0604020202020204" pitchFamily="34" charset="0"/>
              <a:buChar char="•"/>
            </a:pPr>
            <a:r>
              <a:rPr lang="en-IN" dirty="0"/>
              <a:t>Websites: </a:t>
            </a:r>
            <a:r>
              <a:rPr lang="en-US" dirty="0"/>
              <a:t>deploys new code to its own datacenters.</a:t>
            </a:r>
            <a:endParaRPr lang="en-IN" dirty="0"/>
          </a:p>
          <a:p>
            <a:pPr>
              <a:buFont typeface="Arial" panose="020B0604020202020204" pitchFamily="34" charset="0"/>
              <a:buChar char="•"/>
            </a:pPr>
            <a:r>
              <a:rPr lang="en-IN" dirty="0"/>
              <a:t>Mobile Apps: people to download new versions from the Android or in the Apple store.</a:t>
            </a:r>
          </a:p>
          <a:p>
            <a:pPr>
              <a:buFont typeface="Arial" panose="020B0604020202020204" pitchFamily="34" charset="0"/>
              <a:buChar char="•"/>
            </a:pPr>
            <a:r>
              <a:rPr lang="en-US" dirty="0"/>
              <a:t>Common runtime errors for example, null pointer exceptions, division by zero—are more difficult to get fixed on mobile than on the server.</a:t>
            </a:r>
          </a:p>
          <a:p>
            <a:pPr>
              <a:buFont typeface="Arial" panose="020B0604020202020204" pitchFamily="34" charset="0"/>
              <a:buChar char="•"/>
            </a:pPr>
            <a:r>
              <a:rPr lang="en-US" dirty="0"/>
              <a:t>Server-side security and privacy bugs can severely impact both the users of the web version of Facebook as well as our mobile users, since the privacy checks are performed on the server-side. </a:t>
            </a:r>
          </a:p>
        </p:txBody>
      </p:sp>
    </p:spTree>
    <p:extLst>
      <p:ext uri="{BB962C8B-B14F-4D97-AF65-F5344CB8AC3E}">
        <p14:creationId xmlns:p14="http://schemas.microsoft.com/office/powerpoint/2010/main" val="814620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63D73-7342-86D7-20D8-B977D6E67C5A}"/>
              </a:ext>
            </a:extLst>
          </p:cNvPr>
          <p:cNvSpPr>
            <a:spLocks noGrp="1"/>
          </p:cNvSpPr>
          <p:nvPr>
            <p:ph type="title"/>
          </p:nvPr>
        </p:nvSpPr>
        <p:spPr/>
        <p:txBody>
          <a:bodyPr/>
          <a:lstStyle/>
          <a:p>
            <a:pPr algn="ctr"/>
            <a:r>
              <a:rPr lang="en-US"/>
              <a:t>Infer: Continuous Development</a:t>
            </a:r>
            <a:endParaRPr lang="en-IN" dirty="0"/>
          </a:p>
        </p:txBody>
      </p:sp>
      <p:pic>
        <p:nvPicPr>
          <p:cNvPr id="5" name="Content Placeholder 4" descr="A diagram of a computer system&#10;&#10;Description automatically generated">
            <a:extLst>
              <a:ext uri="{FF2B5EF4-FFF2-40B4-BE49-F238E27FC236}">
                <a16:creationId xmlns:a16="http://schemas.microsoft.com/office/drawing/2014/main" id="{F4DB768F-9051-50BD-C9C6-AA2710CB16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42079" y="2116544"/>
            <a:ext cx="6113601" cy="3718772"/>
          </a:xfrm>
        </p:spPr>
      </p:pic>
      <p:sp>
        <p:nvSpPr>
          <p:cNvPr id="6" name="TextBox 5">
            <a:extLst>
              <a:ext uri="{FF2B5EF4-FFF2-40B4-BE49-F238E27FC236}">
                <a16:creationId xmlns:a16="http://schemas.microsoft.com/office/drawing/2014/main" id="{6B578FE1-1458-4523-C2DA-F77C7F41CD0F}"/>
              </a:ext>
            </a:extLst>
          </p:cNvPr>
          <p:cNvSpPr txBox="1"/>
          <p:nvPr/>
        </p:nvSpPr>
        <p:spPr>
          <a:xfrm>
            <a:off x="1227221" y="2021305"/>
            <a:ext cx="3573379" cy="4247317"/>
          </a:xfrm>
          <a:prstGeom prst="rect">
            <a:avLst/>
          </a:prstGeom>
          <a:noFill/>
        </p:spPr>
        <p:txBody>
          <a:bodyPr wrap="square" rtlCol="0">
            <a:spAutoFit/>
          </a:bodyPr>
          <a:lstStyle/>
          <a:p>
            <a:pPr marL="285750" indent="-285750">
              <a:buFont typeface="Arial" panose="020B0604020202020204" pitchFamily="34" charset="0"/>
              <a:buChar char="•"/>
            </a:pPr>
            <a:r>
              <a:rPr lang="en-US" dirty="0"/>
              <a:t>Fast incremental analysis of code changes.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diff is submitted to code review an instance of Infer is run in Facebook’s internal CI system.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reviewing , Infer writes comments to code review system.</a:t>
            </a:r>
          </a:p>
          <a:p>
            <a:endParaRPr lang="en-US" dirty="0"/>
          </a:p>
          <a:p>
            <a:pPr marL="285750" indent="-285750">
              <a:buFont typeface="Arial" panose="020B0604020202020204" pitchFamily="34" charset="0"/>
              <a:buChar char="•"/>
            </a:pPr>
            <a:r>
              <a:rPr lang="en-US" dirty="0"/>
              <a:t>Though aim to run infer was 15-20 min on average ,if run in whole program mode it can take more than hour.</a:t>
            </a:r>
          </a:p>
        </p:txBody>
      </p:sp>
    </p:spTree>
    <p:extLst>
      <p:ext uri="{BB962C8B-B14F-4D97-AF65-F5344CB8AC3E}">
        <p14:creationId xmlns:p14="http://schemas.microsoft.com/office/powerpoint/2010/main" val="15182616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C4B5E-4BED-1215-01AC-C4C75489B2FB}"/>
              </a:ext>
            </a:extLst>
          </p:cNvPr>
          <p:cNvSpPr>
            <a:spLocks noGrp="1"/>
          </p:cNvSpPr>
          <p:nvPr>
            <p:ph type="title"/>
          </p:nvPr>
        </p:nvSpPr>
        <p:spPr/>
        <p:txBody>
          <a:bodyPr/>
          <a:lstStyle/>
          <a:p>
            <a:pPr algn="ctr"/>
            <a:r>
              <a:rPr lang="en-US" dirty="0"/>
              <a:t>Infer</a:t>
            </a:r>
            <a:endParaRPr lang="en-IN" dirty="0"/>
          </a:p>
        </p:txBody>
      </p:sp>
      <p:sp>
        <p:nvSpPr>
          <p:cNvPr id="3" name="Content Placeholder 2">
            <a:extLst>
              <a:ext uri="{FF2B5EF4-FFF2-40B4-BE49-F238E27FC236}">
                <a16:creationId xmlns:a16="http://schemas.microsoft.com/office/drawing/2014/main" id="{993A7F5F-314B-7C5C-BC86-BA77DDF00B17}"/>
              </a:ext>
            </a:extLst>
          </p:cNvPr>
          <p:cNvSpPr>
            <a:spLocks noGrp="1"/>
          </p:cNvSpPr>
          <p:nvPr>
            <p:ph idx="1"/>
          </p:nvPr>
        </p:nvSpPr>
        <p:spPr>
          <a:xfrm>
            <a:off x="1097280" y="1845734"/>
            <a:ext cx="10058400" cy="4567098"/>
          </a:xfrm>
        </p:spPr>
        <p:txBody>
          <a:bodyPr>
            <a:normAutofit fontScale="92500" lnSpcReduction="20000"/>
          </a:bodyPr>
          <a:lstStyle/>
          <a:p>
            <a:pPr marL="0" indent="0">
              <a:buNone/>
            </a:pPr>
            <a:r>
              <a:rPr lang="en-US" b="1" dirty="0"/>
              <a:t>Human Factors</a:t>
            </a:r>
          </a:p>
          <a:p>
            <a:pPr>
              <a:buFont typeface="Arial" panose="020B0604020202020204" pitchFamily="34" charset="0"/>
              <a:buChar char="•"/>
            </a:pPr>
            <a:r>
              <a:rPr lang="en-US" dirty="0"/>
              <a:t>First deployment was batch rather than continuous.</a:t>
            </a:r>
          </a:p>
          <a:p>
            <a:pPr>
              <a:buFont typeface="Arial" panose="020B0604020202020204" pitchFamily="34" charset="0"/>
              <a:buChar char="•"/>
            </a:pPr>
            <a:r>
              <a:rPr lang="en-US" dirty="0"/>
              <a:t>Mental effort of context switch.</a:t>
            </a:r>
          </a:p>
          <a:p>
            <a:pPr>
              <a:buFont typeface="Arial" panose="020B0604020202020204" pitchFamily="34" charset="0"/>
              <a:buChar char="•"/>
            </a:pPr>
            <a:r>
              <a:rPr lang="en-US" dirty="0"/>
              <a:t>Issue of relevance.</a:t>
            </a:r>
          </a:p>
          <a:p>
            <a:pPr marL="0" indent="0">
              <a:buNone/>
            </a:pPr>
            <a:r>
              <a:rPr lang="en-US" b="1" dirty="0"/>
              <a:t>Inter procedural Analysis:</a:t>
            </a:r>
          </a:p>
          <a:p>
            <a:pPr>
              <a:buFont typeface="Arial" panose="020B0604020202020204" pitchFamily="34" charset="0"/>
              <a:buChar char="•"/>
            </a:pPr>
            <a:r>
              <a:rPr lang="en-US" b="0" i="0" dirty="0">
                <a:solidFill>
                  <a:srgbClr val="374151"/>
                </a:solidFill>
                <a:effectLst/>
                <a:latin typeface="Söhne"/>
              </a:rPr>
              <a:t>Infer is capable of identifying inter procedural bugs that span multiple procedures or files. </a:t>
            </a:r>
          </a:p>
          <a:p>
            <a:pPr>
              <a:buFont typeface="Arial" panose="020B0604020202020204" pitchFamily="34" charset="0"/>
              <a:buChar char="•"/>
            </a:pPr>
            <a:r>
              <a:rPr lang="en-US" b="0" i="0" dirty="0">
                <a:solidFill>
                  <a:srgbClr val="374151"/>
                </a:solidFill>
                <a:effectLst/>
                <a:latin typeface="Söhne"/>
              </a:rPr>
              <a:t>It uses compositional reasoning to cover such bugs while still scaling to large codebases. </a:t>
            </a:r>
          </a:p>
          <a:p>
            <a:pPr marL="0" indent="0">
              <a:buNone/>
            </a:pPr>
            <a:r>
              <a:rPr lang="en-IN" b="1" dirty="0"/>
              <a:t>Concurrency:</a:t>
            </a:r>
            <a:br>
              <a:rPr lang="en-IN" dirty="0"/>
            </a:br>
            <a:r>
              <a:rPr lang="en-US" dirty="0">
                <a:solidFill>
                  <a:srgbClr val="374151"/>
                </a:solidFill>
                <a:latin typeface="Söhne"/>
              </a:rPr>
              <a:t>T</a:t>
            </a:r>
            <a:r>
              <a:rPr lang="en-US" b="0" i="0" dirty="0">
                <a:solidFill>
                  <a:srgbClr val="374151"/>
                </a:solidFill>
                <a:effectLst/>
                <a:latin typeface="Söhne"/>
              </a:rPr>
              <a:t>he development of </a:t>
            </a:r>
            <a:r>
              <a:rPr lang="en-US" b="0" i="0" dirty="0" err="1">
                <a:solidFill>
                  <a:srgbClr val="374151"/>
                </a:solidFill>
                <a:effectLst/>
                <a:latin typeface="Söhne"/>
              </a:rPr>
              <a:t>RacerD</a:t>
            </a:r>
            <a:r>
              <a:rPr lang="en-US" b="0" i="0" dirty="0">
                <a:solidFill>
                  <a:srgbClr val="374151"/>
                </a:solidFill>
                <a:effectLst/>
                <a:latin typeface="Söhne"/>
              </a:rPr>
              <a:t>, a concurrency analysis tool within Infer. </a:t>
            </a:r>
          </a:p>
          <a:p>
            <a:pPr>
              <a:buFont typeface="Arial" panose="020B0604020202020204" pitchFamily="34" charset="0"/>
              <a:buChar char="•"/>
            </a:pPr>
            <a:r>
              <a:rPr lang="en-US" b="0" i="0" dirty="0">
                <a:solidFill>
                  <a:srgbClr val="374151"/>
                </a:solidFill>
                <a:effectLst/>
                <a:latin typeface="Söhne"/>
              </a:rPr>
              <a:t>This tool was developed in response to Facebook's need to convert part of its Android app to a multithreaded architecture. </a:t>
            </a:r>
          </a:p>
          <a:p>
            <a:pPr>
              <a:buFont typeface="Arial" panose="020B0604020202020204" pitchFamily="34" charset="0"/>
              <a:buChar char="•"/>
            </a:pPr>
            <a:r>
              <a:rPr lang="en-US" b="0" i="0" dirty="0" err="1">
                <a:solidFill>
                  <a:srgbClr val="374151"/>
                </a:solidFill>
                <a:effectLst/>
                <a:latin typeface="Söhne"/>
              </a:rPr>
              <a:t>RacerD</a:t>
            </a:r>
            <a:r>
              <a:rPr lang="en-US" b="0" i="0" dirty="0">
                <a:solidFill>
                  <a:srgbClr val="374151"/>
                </a:solidFill>
                <a:effectLst/>
                <a:latin typeface="Söhne"/>
              </a:rPr>
              <a:t> helps detect data races in Java programs and has been successful in improving performance and reducing data race bugs.</a:t>
            </a:r>
            <a:br>
              <a:rPr lang="en-IN" dirty="0"/>
            </a:br>
            <a:endParaRPr lang="en-IN" dirty="0"/>
          </a:p>
        </p:txBody>
      </p:sp>
    </p:spTree>
    <p:extLst>
      <p:ext uri="{BB962C8B-B14F-4D97-AF65-F5344CB8AC3E}">
        <p14:creationId xmlns:p14="http://schemas.microsoft.com/office/powerpoint/2010/main" val="9619656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9E69A-00DF-DEDC-E7A4-4E2A119FFEF7}"/>
              </a:ext>
            </a:extLst>
          </p:cNvPr>
          <p:cNvSpPr>
            <a:spLocks noGrp="1"/>
          </p:cNvSpPr>
          <p:nvPr>
            <p:ph type="title"/>
          </p:nvPr>
        </p:nvSpPr>
        <p:spPr/>
        <p:txBody>
          <a:bodyPr/>
          <a:lstStyle/>
          <a:p>
            <a:pPr algn="ctr"/>
            <a:r>
              <a:rPr lang="en-US" dirty="0">
                <a:solidFill>
                  <a:srgbClr val="374151"/>
                </a:solidFill>
                <a:latin typeface="Söhne"/>
              </a:rPr>
              <a:t>A</a:t>
            </a:r>
            <a:r>
              <a:rPr lang="en-US" b="0" i="0" dirty="0">
                <a:solidFill>
                  <a:srgbClr val="374151"/>
                </a:solidFill>
                <a:effectLst/>
                <a:latin typeface="Söhne"/>
              </a:rPr>
              <a:t>n example of an OpenSSL bug </a:t>
            </a:r>
            <a:br>
              <a:rPr lang="en-US" b="0" i="0" dirty="0">
                <a:solidFill>
                  <a:srgbClr val="374151"/>
                </a:solidFill>
                <a:effectLst/>
                <a:latin typeface="Söhne"/>
              </a:rPr>
            </a:br>
            <a:r>
              <a:rPr lang="en-US" b="0" i="0" dirty="0">
                <a:solidFill>
                  <a:srgbClr val="374151"/>
                </a:solidFill>
                <a:effectLst/>
                <a:latin typeface="Söhne"/>
              </a:rPr>
              <a:t>that Infer helped identify and fix.</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5153A118-E13D-1DC4-242B-66E675D6163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985983"/>
            <a:ext cx="10395257" cy="3813237"/>
          </a:xfrm>
        </p:spPr>
      </p:pic>
    </p:spTree>
    <p:extLst>
      <p:ext uri="{BB962C8B-B14F-4D97-AF65-F5344CB8AC3E}">
        <p14:creationId xmlns:p14="http://schemas.microsoft.com/office/powerpoint/2010/main" val="2191734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288dd7f658d_2_54"/>
          <p:cNvSpPr txBox="1">
            <a:spLocks noGrp="1"/>
          </p:cNvSpPr>
          <p:nvPr>
            <p:ph type="title"/>
          </p:nvPr>
        </p:nvSpPr>
        <p:spPr>
          <a:xfrm>
            <a:off x="1097275" y="652127"/>
            <a:ext cx="10058400" cy="7044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chemeClr val="dk1"/>
              </a:buClr>
              <a:buSzPts val="990"/>
              <a:buFont typeface="Arial"/>
              <a:buNone/>
            </a:pPr>
            <a:r>
              <a:rPr lang="en-US" sz="2720"/>
              <a:t>RQ1: What reasons do developers have for using or not</a:t>
            </a:r>
            <a:endParaRPr sz="2720"/>
          </a:p>
          <a:p>
            <a:pPr marL="0" lvl="0" indent="0" algn="ctr" rtl="0">
              <a:lnSpc>
                <a:spcPct val="85000"/>
              </a:lnSpc>
              <a:spcBef>
                <a:spcPts val="0"/>
              </a:spcBef>
              <a:spcAft>
                <a:spcPts val="0"/>
              </a:spcAft>
              <a:buClr>
                <a:schemeClr val="dk1"/>
              </a:buClr>
              <a:buSzPts val="990"/>
              <a:buFont typeface="Arial"/>
              <a:buNone/>
            </a:pPr>
            <a:r>
              <a:rPr lang="en-US" sz="2720"/>
              <a:t>          using static analysis tools to find bugs?</a:t>
            </a:r>
            <a:endParaRPr sz="2720"/>
          </a:p>
        </p:txBody>
      </p:sp>
      <p:sp>
        <p:nvSpPr>
          <p:cNvPr id="138" name="Google Shape;138;g288dd7f658d_2_54"/>
          <p:cNvSpPr txBox="1"/>
          <p:nvPr/>
        </p:nvSpPr>
        <p:spPr>
          <a:xfrm>
            <a:off x="1183825" y="1651650"/>
            <a:ext cx="10058400" cy="465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a:ea typeface="Calibri"/>
                <a:cs typeface="Calibri"/>
                <a:sym typeface="Calibri"/>
              </a:rPr>
              <a:t>Tool Output Complexity: Problems included false positives, large volumes of warnings, and lack of context, making it challenging for developers to assess the importance of identified issues.</a:t>
            </a:r>
            <a:endParaRPr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dirty="0">
                <a:latin typeface="Calibri"/>
                <a:ea typeface="Calibri"/>
                <a:cs typeface="Calibri"/>
                <a:sym typeface="Calibri"/>
              </a:rPr>
              <a:t>Lack of Collaboration Features: Nine participants cited inadequate support for teamwork and collaboration within existing static analysis tools. Difficulties in sharing settings among team members and the absence of easy communication channels hindered collaborative efforts.</a:t>
            </a:r>
            <a:endParaRPr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dirty="0">
                <a:latin typeface="Calibri"/>
                <a:ea typeface="Calibri"/>
                <a:cs typeface="Calibri"/>
                <a:sym typeface="Calibri"/>
              </a:rPr>
              <a:t>Configuration Challenges: Difficulties in finding and customizing options within tools discouraged developers, with some struggling to locate preferences, hindering their ability to tailor the tool to their needs.</a:t>
            </a:r>
            <a:endParaRPr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dirty="0">
                <a:latin typeface="Calibri"/>
                <a:ea typeface="Calibri"/>
                <a:cs typeface="Calibri"/>
                <a:sym typeface="Calibri"/>
              </a:rPr>
              <a:t>Result Understandability: Nineteen participants found that many static analysis tools failed to present results in an understandable manner. Inadequate information about problems, lack of context, and vague error messages made it difficult for developers to comprehend the detected issues fully.</a:t>
            </a:r>
            <a:endParaRPr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dirty="0">
                <a:latin typeface="Calibri"/>
                <a:ea typeface="Calibri"/>
                <a:cs typeface="Calibri"/>
                <a:sym typeface="Calibri"/>
              </a:rPr>
              <a:t>Limited Quick Fixes: Most participants desired effective quick fixes or code suggestions to assist them in addressing bugs. However, skepticism arose regarding the automatic application of fixes due to concerns about preserving code semantics, potential conflicts with other tools, and the need for developers to understand the changes made.</a:t>
            </a:r>
            <a:endParaRPr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dirty="0">
                <a:latin typeface="Calibri"/>
                <a:ea typeface="Calibri"/>
                <a:cs typeface="Calibri"/>
                <a:sym typeface="Calibri"/>
              </a:rPr>
              <a:t>Overall, developers value automation, integrated environments, team support, customizability, and effective quick fixes. Challenges include complex tool output, collaboration limitations, configuration difficulties, poor result understandability, and skepticism toward quick fixes.</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E55CC-4532-0313-90DA-F2FA2B55C67C}"/>
              </a:ext>
            </a:extLst>
          </p:cNvPr>
          <p:cNvSpPr>
            <a:spLocks noGrp="1"/>
          </p:cNvSpPr>
          <p:nvPr>
            <p:ph type="title"/>
          </p:nvPr>
        </p:nvSpPr>
        <p:spPr/>
        <p:txBody>
          <a:bodyPr/>
          <a:lstStyle/>
          <a:p>
            <a:pPr algn="ctr"/>
            <a:r>
              <a:rPr lang="en-US" dirty="0"/>
              <a:t>Impact of Infer</a:t>
            </a:r>
            <a:endParaRPr lang="en-IN" dirty="0"/>
          </a:p>
        </p:txBody>
      </p:sp>
      <p:sp>
        <p:nvSpPr>
          <p:cNvPr id="3" name="Content Placeholder 2">
            <a:extLst>
              <a:ext uri="{FF2B5EF4-FFF2-40B4-BE49-F238E27FC236}">
                <a16:creationId xmlns:a16="http://schemas.microsoft.com/office/drawing/2014/main" id="{F186115F-76C2-2370-396C-5C9CAED3F665}"/>
              </a:ext>
            </a:extLst>
          </p:cNvPr>
          <p:cNvSpPr>
            <a:spLocks noGrp="1"/>
          </p:cNvSpPr>
          <p:nvPr>
            <p:ph idx="1"/>
          </p:nvPr>
        </p:nvSpPr>
        <p:spPr/>
        <p:txBody>
          <a:bodyPr/>
          <a:lstStyle/>
          <a:p>
            <a:pPr algn="l">
              <a:buFont typeface="+mj-lt"/>
              <a:buAutoNum type="arabicPeriod"/>
            </a:pPr>
            <a:r>
              <a:rPr lang="en-US" b="0" i="0" dirty="0">
                <a:solidFill>
                  <a:srgbClr val="374151"/>
                </a:solidFill>
                <a:effectLst/>
                <a:latin typeface="Söhne"/>
              </a:rPr>
              <a:t>Since 2014, Infer has helped Facebook developers resolve over 100,000 issues.</a:t>
            </a:r>
          </a:p>
          <a:p>
            <a:pPr algn="l">
              <a:buFont typeface="+mj-lt"/>
              <a:buAutoNum type="arabicPeriod"/>
            </a:pPr>
            <a:r>
              <a:rPr lang="en-US" b="0" i="0" dirty="0">
                <a:solidFill>
                  <a:srgbClr val="374151"/>
                </a:solidFill>
                <a:effectLst/>
                <a:latin typeface="Söhne"/>
              </a:rPr>
              <a:t> It has been particularly effective in diff-time deployment, but it is also used batch-wise and for tracking issues in master code. </a:t>
            </a:r>
          </a:p>
          <a:p>
            <a:pPr algn="l">
              <a:buFont typeface="+mj-lt"/>
              <a:buAutoNum type="arabicPeriod"/>
            </a:pPr>
            <a:r>
              <a:rPr lang="en-US" b="0" i="0" dirty="0">
                <a:solidFill>
                  <a:srgbClr val="374151"/>
                </a:solidFill>
                <a:effectLst/>
                <a:latin typeface="Söhne"/>
              </a:rPr>
              <a:t>The </a:t>
            </a:r>
            <a:r>
              <a:rPr lang="en-US" b="0" i="0" dirty="0" err="1">
                <a:solidFill>
                  <a:srgbClr val="374151"/>
                </a:solidFill>
                <a:effectLst/>
                <a:latin typeface="Söhne"/>
              </a:rPr>
              <a:t>RacerD</a:t>
            </a:r>
            <a:r>
              <a:rPr lang="en-US" b="0" i="0" dirty="0">
                <a:solidFill>
                  <a:srgbClr val="374151"/>
                </a:solidFill>
                <a:effectLst/>
                <a:latin typeface="Söhne"/>
              </a:rPr>
              <a:t> data race detector played a crucial role in Facebook's transition to multithreading in its Android app.</a:t>
            </a:r>
          </a:p>
          <a:p>
            <a:pPr algn="l">
              <a:buFont typeface="+mj-lt"/>
              <a:buAutoNum type="arabicPeriod"/>
            </a:pPr>
            <a:r>
              <a:rPr lang="en-US" b="0" i="0" dirty="0">
                <a:solidFill>
                  <a:srgbClr val="374151"/>
                </a:solidFill>
                <a:effectLst/>
                <a:latin typeface="Söhne"/>
              </a:rPr>
              <a:t>Infer reports on over 30 types of issues, including </a:t>
            </a:r>
            <a:r>
              <a:rPr lang="en-US" b="0" i="0">
                <a:solidFill>
                  <a:srgbClr val="374151"/>
                </a:solidFill>
                <a:effectLst/>
                <a:latin typeface="Söhne"/>
              </a:rPr>
              <a:t>deep inter procedural </a:t>
            </a:r>
            <a:r>
              <a:rPr lang="en-US" b="0" i="0" dirty="0">
                <a:solidFill>
                  <a:srgbClr val="374151"/>
                </a:solidFill>
                <a:effectLst/>
                <a:latin typeface="Söhne"/>
              </a:rPr>
              <a:t>checks, simple procedure-local checks, and lint rules. </a:t>
            </a:r>
          </a:p>
          <a:p>
            <a:pPr algn="l">
              <a:buFont typeface="+mj-lt"/>
              <a:buAutoNum type="arabicPeriod"/>
            </a:pPr>
            <a:r>
              <a:rPr lang="en-US" b="0" i="0" dirty="0">
                <a:solidFill>
                  <a:srgbClr val="374151"/>
                </a:solidFill>
                <a:effectLst/>
                <a:latin typeface="Söhne"/>
              </a:rPr>
              <a:t>It also includes checks for deadlocks, starvation, and security vulnerabilities.</a:t>
            </a:r>
          </a:p>
          <a:p>
            <a:endParaRPr lang="en-IN" dirty="0"/>
          </a:p>
        </p:txBody>
      </p:sp>
    </p:spTree>
    <p:extLst>
      <p:ext uri="{BB962C8B-B14F-4D97-AF65-F5344CB8AC3E}">
        <p14:creationId xmlns:p14="http://schemas.microsoft.com/office/powerpoint/2010/main" val="44966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288dd7f658d_2_3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a:t>Results</a:t>
            </a:r>
            <a:endParaRPr/>
          </a:p>
        </p:txBody>
      </p:sp>
      <p:pic>
        <p:nvPicPr>
          <p:cNvPr id="144" name="Google Shape;144;g288dd7f658d_2_39"/>
          <p:cNvPicPr preferRelativeResize="0"/>
          <p:nvPr/>
        </p:nvPicPr>
        <p:blipFill>
          <a:blip r:embed="rId3">
            <a:alphaModFix/>
          </a:blip>
          <a:stretch>
            <a:fillRect/>
          </a:stretch>
        </p:blipFill>
        <p:spPr>
          <a:xfrm>
            <a:off x="1747838" y="2085103"/>
            <a:ext cx="8696325" cy="3257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288dd7f658d_2_69"/>
          <p:cNvSpPr txBox="1">
            <a:spLocks noGrp="1"/>
          </p:cNvSpPr>
          <p:nvPr>
            <p:ph type="title"/>
          </p:nvPr>
        </p:nvSpPr>
        <p:spPr>
          <a:xfrm>
            <a:off x="1097275" y="652127"/>
            <a:ext cx="10058400" cy="7044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chemeClr val="dk1"/>
              </a:buClr>
              <a:buSzPts val="1100"/>
              <a:buFont typeface="Arial"/>
              <a:buNone/>
            </a:pPr>
            <a:r>
              <a:rPr lang="en-US" sz="2720"/>
              <a:t>RQ2: How well do current static analysis tools fit into</a:t>
            </a:r>
            <a:endParaRPr sz="2720"/>
          </a:p>
          <a:p>
            <a:pPr marL="0" lvl="0" indent="0" algn="ctr" rtl="0">
              <a:lnSpc>
                <a:spcPct val="85000"/>
              </a:lnSpc>
              <a:spcBef>
                <a:spcPts val="0"/>
              </a:spcBef>
              <a:spcAft>
                <a:spcPts val="0"/>
              </a:spcAft>
              <a:buClr>
                <a:schemeClr val="dk1"/>
              </a:buClr>
              <a:buSzPts val="1100"/>
              <a:buFont typeface="Arial"/>
              <a:buNone/>
            </a:pPr>
            <a:r>
              <a:rPr lang="en-US" sz="2720"/>
              <a:t>           the workflows of developers? </a:t>
            </a:r>
            <a:endParaRPr sz="2720"/>
          </a:p>
        </p:txBody>
      </p:sp>
      <p:sp>
        <p:nvSpPr>
          <p:cNvPr id="150" name="Google Shape;150;g288dd7f658d_2_69"/>
          <p:cNvSpPr txBox="1"/>
          <p:nvPr/>
        </p:nvSpPr>
        <p:spPr>
          <a:xfrm>
            <a:off x="1183825" y="1966400"/>
            <a:ext cx="10058400" cy="43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a:ea typeface="Calibri"/>
                <a:cs typeface="Calibri"/>
                <a:sym typeface="Calibri"/>
              </a:rPr>
              <a:t>Disjoint Processes and Context Switching: Developers expressed frustration when static analysis tools required leaving their coding environment to view results. Tools like </a:t>
            </a:r>
            <a:r>
              <a:rPr lang="en-US" dirty="0" err="1">
                <a:latin typeface="Calibri"/>
                <a:ea typeface="Calibri"/>
                <a:cs typeface="Calibri"/>
                <a:sym typeface="Calibri"/>
              </a:rPr>
              <a:t>FindBugs</a:t>
            </a:r>
            <a:r>
              <a:rPr lang="en-US" dirty="0">
                <a:latin typeface="Calibri"/>
                <a:ea typeface="Calibri"/>
                <a:cs typeface="Calibri"/>
                <a:sym typeface="Calibri"/>
              </a:rPr>
              <a:t>, Coverity, and Lint were criticized for disrupting workflow and necessitating extra effort due to context switching.</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Tool Performance Impact: Slow tool performance was a significant concern. Tools that interrupted developers' workflow or took too long to analyze code were perceived as hindrances. Large codebases posed challenges as existing tools struggled to run efficiently.</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Integration Compatibility: Integration, even within IDEs, did not guarantee seamless fit into developers' processes. Some developers, like Mike, preferred tools like Clang, integrated directly into their compiler, bypassing the need for a traditional IDE.</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Timing of Bug Resolution: Developers acknowledged the value of addressing potential bugs immediately when contextual information was fresh. Fixing bugs later in the development process, requiring recall of specific contexts, was seen as more challenging and less efficient.</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In summary, developers had diverse integration preferences, but common challenges included disruptions caused by disjoint processes, slow tool performance, and the need for tools to fit seamlessly into their workflow. Timing of bug resolution was a crucial consideration in integration strategies.</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288dd7f658d_2_76"/>
          <p:cNvSpPr txBox="1">
            <a:spLocks noGrp="1"/>
          </p:cNvSpPr>
          <p:nvPr>
            <p:ph type="title"/>
          </p:nvPr>
        </p:nvSpPr>
        <p:spPr>
          <a:xfrm>
            <a:off x="1097275" y="652127"/>
            <a:ext cx="10058400" cy="7044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chemeClr val="dk1"/>
              </a:buClr>
              <a:buSzPts val="1100"/>
              <a:buFont typeface="Arial"/>
              <a:buNone/>
            </a:pPr>
            <a:r>
              <a:rPr lang="en-US" sz="2720"/>
              <a:t>RQ3: What improvements do developers want to see</a:t>
            </a:r>
            <a:endParaRPr sz="2720"/>
          </a:p>
          <a:p>
            <a:pPr marL="0" lvl="0" indent="0" algn="ctr" rtl="0">
              <a:lnSpc>
                <a:spcPct val="85000"/>
              </a:lnSpc>
              <a:spcBef>
                <a:spcPts val="0"/>
              </a:spcBef>
              <a:spcAft>
                <a:spcPts val="0"/>
              </a:spcAft>
              <a:buClr>
                <a:schemeClr val="dk1"/>
              </a:buClr>
              <a:buSzPts val="1100"/>
              <a:buFont typeface="Arial"/>
              <a:buNone/>
            </a:pPr>
            <a:r>
              <a:rPr lang="en-US" sz="2720"/>
              <a:t>          being made to static analysis tools?</a:t>
            </a:r>
            <a:endParaRPr sz="2720"/>
          </a:p>
        </p:txBody>
      </p:sp>
      <p:sp>
        <p:nvSpPr>
          <p:cNvPr id="156" name="Google Shape;156;g288dd7f658d_2_76"/>
          <p:cNvSpPr txBox="1"/>
          <p:nvPr/>
        </p:nvSpPr>
        <p:spPr>
          <a:xfrm>
            <a:off x="1183825" y="1966400"/>
            <a:ext cx="10058400" cy="43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a:ea typeface="Calibri"/>
                <a:cs typeface="Calibri"/>
                <a:sym typeface="Calibri"/>
              </a:rPr>
              <a:t>Quick Fix Design:</a:t>
            </a:r>
            <a:endParaRPr dirty="0">
              <a:latin typeface="Calibri"/>
              <a:ea typeface="Calibri"/>
              <a:cs typeface="Calibri"/>
              <a:sym typeface="Calibri"/>
            </a:endParaRPr>
          </a:p>
          <a:p>
            <a:pPr marL="914400" lvl="1" indent="-317500" algn="l" rtl="0">
              <a:spcBef>
                <a:spcPts val="0"/>
              </a:spcBef>
              <a:spcAft>
                <a:spcPts val="0"/>
              </a:spcAft>
              <a:buSzPts val="1400"/>
              <a:buFont typeface="Calibri"/>
              <a:buChar char="○"/>
            </a:pPr>
            <a:r>
              <a:rPr lang="en-US" dirty="0">
                <a:latin typeface="Calibri"/>
                <a:ea typeface="Calibri"/>
                <a:cs typeface="Calibri"/>
                <a:sym typeface="Calibri"/>
              </a:rPr>
              <a:t>Preview and Manual Application: Participants preferred a preview of quick fixes, allowing them to see the changes before applying them. The ability to manually apply fixes after previewing was suggested, ensuring developers had control over changes.</a:t>
            </a:r>
            <a:endParaRPr dirty="0">
              <a:latin typeface="Calibri"/>
              <a:ea typeface="Calibri"/>
              <a:cs typeface="Calibri"/>
              <a:sym typeface="Calibri"/>
            </a:endParaRPr>
          </a:p>
          <a:p>
            <a:pPr marL="914400" lvl="1" indent="-317500" algn="l" rtl="0">
              <a:spcBef>
                <a:spcPts val="0"/>
              </a:spcBef>
              <a:spcAft>
                <a:spcPts val="0"/>
              </a:spcAft>
              <a:buSzPts val="1400"/>
              <a:buFont typeface="Calibri"/>
              <a:buChar char="○"/>
            </a:pPr>
            <a:r>
              <a:rPr lang="en-US" dirty="0">
                <a:latin typeface="Calibri"/>
                <a:ea typeface="Calibri"/>
                <a:cs typeface="Calibri"/>
                <a:sym typeface="Calibri"/>
              </a:rPr>
              <a:t>Three Option Dialog Box: Ryan proposed a "three option dialog box" offering choices: applying the entire fix (default), not applying the fix, or step-by-step application. This detailed control was seen as valuable for developers.</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Warning Notification and Manipulation Design:</a:t>
            </a:r>
            <a:endParaRPr dirty="0">
              <a:latin typeface="Calibri"/>
              <a:ea typeface="Calibri"/>
              <a:cs typeface="Calibri"/>
              <a:sym typeface="Calibri"/>
            </a:endParaRPr>
          </a:p>
          <a:p>
            <a:pPr marL="914400" lvl="1" indent="-317500" algn="l" rtl="0">
              <a:spcBef>
                <a:spcPts val="0"/>
              </a:spcBef>
              <a:spcAft>
                <a:spcPts val="0"/>
              </a:spcAft>
              <a:buSzPts val="1400"/>
              <a:buFont typeface="Calibri"/>
              <a:buChar char="○"/>
            </a:pPr>
            <a:r>
              <a:rPr lang="en-US" dirty="0">
                <a:latin typeface="Calibri"/>
                <a:ea typeface="Calibri"/>
                <a:cs typeface="Calibri"/>
                <a:sym typeface="Calibri"/>
              </a:rPr>
              <a:t>Fast and Non-Disruptive Feedback: Developers emphasized the need for fast feedback without disrupting their workflow. Tools should run in the background, provide results during stopping points, and ensure quick notifications without interrupting the thought process.</a:t>
            </a:r>
            <a:endParaRPr dirty="0">
              <a:latin typeface="Calibri"/>
              <a:ea typeface="Calibri"/>
              <a:cs typeface="Calibri"/>
              <a:sym typeface="Calibri"/>
            </a:endParaRPr>
          </a:p>
          <a:p>
            <a:pPr marL="914400" lvl="1" indent="-317500" algn="l" rtl="0">
              <a:spcBef>
                <a:spcPts val="0"/>
              </a:spcBef>
              <a:spcAft>
                <a:spcPts val="0"/>
              </a:spcAft>
              <a:buSzPts val="1400"/>
              <a:buFont typeface="Calibri"/>
              <a:buChar char="○"/>
            </a:pPr>
            <a:r>
              <a:rPr lang="en-US" dirty="0">
                <a:latin typeface="Calibri"/>
                <a:ea typeface="Calibri"/>
                <a:cs typeface="Calibri"/>
                <a:sym typeface="Calibri"/>
              </a:rPr>
              <a:t>Judgements and Temporary Suppression: Participants desired the ability to make judgements about defects, setting some aside for later review. They suggested a system for temporarily suppressing specific defects, allowing developers to prioritize issues.</a:t>
            </a:r>
            <a:endParaRPr dirty="0">
              <a:latin typeface="Calibri"/>
              <a:ea typeface="Calibri"/>
              <a:cs typeface="Calibri"/>
              <a:sym typeface="Calibri"/>
            </a:endParaRPr>
          </a:p>
          <a:p>
            <a:pPr marL="137160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In summary, participants highlighted the importance of previewing quick fixes, receiving fast and non-disruptive feedback, and having options for judgments and temporary defect suppression. Creative design ideas included dynamic editor interactions, visual representations, and innovative severity indicators.</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137160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Retrospect">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7815</Words>
  <Application>Microsoft Office PowerPoint</Application>
  <PresentationFormat>Widescreen</PresentationFormat>
  <Paragraphs>503</Paragraphs>
  <Slides>60</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Segoe UI</vt:lpstr>
      <vt:lpstr>Symbol</vt:lpstr>
      <vt:lpstr>Söhne</vt:lpstr>
      <vt:lpstr>Calibri</vt:lpstr>
      <vt:lpstr>Söhne Mono</vt:lpstr>
      <vt:lpstr>Lustria</vt:lpstr>
      <vt:lpstr>Arial</vt:lpstr>
      <vt:lpstr>Retrospect</vt:lpstr>
      <vt:lpstr>Introduction</vt:lpstr>
      <vt:lpstr>Study</vt:lpstr>
      <vt:lpstr>Survey</vt:lpstr>
      <vt:lpstr>Results</vt:lpstr>
      <vt:lpstr>Research Questions</vt:lpstr>
      <vt:lpstr>RQ1: What reasons do developers have for using or not           using static analysis tools to find bugs?</vt:lpstr>
      <vt:lpstr>Results</vt:lpstr>
      <vt:lpstr>RQ2: How well do current static analysis tools fit into            the workflows of developers? </vt:lpstr>
      <vt:lpstr>RQ3: What improvements do developers want to see           being made to static analysis tools?</vt:lpstr>
      <vt:lpstr>Conclusion</vt:lpstr>
      <vt:lpstr>Research Paper 2</vt:lpstr>
      <vt:lpstr>Introduction</vt:lpstr>
      <vt:lpstr>Study</vt:lpstr>
      <vt:lpstr>RQ1: How are analysis tools integrated in the development environment?</vt:lpstr>
      <vt:lpstr>PowerPoint Presentation</vt:lpstr>
      <vt:lpstr>RQ2:In which usage contexts do developers use analysis tools, and with which goals?</vt:lpstr>
      <vt:lpstr>PowerPoint Presentation</vt:lpstr>
      <vt:lpstr>RQ3:What are the strategies that developers apply when working with analysis tools?</vt:lpstr>
      <vt:lpstr>PowerPoint Presentation</vt:lpstr>
      <vt:lpstr>RQ4: What are the features that analysis tools should provide to developers to support them?</vt:lpstr>
      <vt:lpstr>Outcome of the Sutdy</vt:lpstr>
      <vt:lpstr>Conclusion</vt:lpstr>
      <vt:lpstr>Research Paper 3</vt:lpstr>
      <vt:lpstr>Introduction</vt:lpstr>
      <vt:lpstr>Survey</vt:lpstr>
      <vt:lpstr>Survey</vt:lpstr>
      <vt:lpstr>Result Breakdown</vt:lpstr>
      <vt:lpstr>Results</vt:lpstr>
      <vt:lpstr>Key factors </vt:lpstr>
      <vt:lpstr>Categorization are based on perceptions and experiences as well as  observations of Microsoft development.   OOP- C# and java .  Legacy compiled- C,C++ and objective-C.  Dynamic scripting –Python, Ruby ,Pearl.</vt:lpstr>
      <vt:lpstr>Results</vt:lpstr>
      <vt:lpstr>Result </vt:lpstr>
      <vt:lpstr>NON-FUNCTIONAL CHARACTERISTICS OF PROGRAM ANALYZERS BE </vt:lpstr>
      <vt:lpstr>Key Take Aways</vt:lpstr>
      <vt:lpstr>Implications</vt:lpstr>
      <vt:lpstr>LIVE SITE INCIDENTS</vt:lpstr>
      <vt:lpstr>First Part Program Analyzer at Microsoft </vt:lpstr>
      <vt:lpstr>   Third Party Program Analyzers at Microsoft </vt:lpstr>
      <vt:lpstr> Program Analyzers at Google </vt:lpstr>
      <vt:lpstr>Program Analyzers at Facebook </vt:lpstr>
      <vt:lpstr>Conclusion</vt:lpstr>
      <vt:lpstr>ARTICLE 4 </vt:lpstr>
      <vt:lpstr>Commercializing Bug-Finding Tools</vt:lpstr>
      <vt:lpstr>Research Process</vt:lpstr>
      <vt:lpstr>PowerPoint Presentation</vt:lpstr>
      <vt:lpstr>PowerPoint Presentation</vt:lpstr>
      <vt:lpstr>Laws of Bug Finding</vt:lpstr>
      <vt:lpstr>Challenges and Issues to Bug Finding</vt:lpstr>
      <vt:lpstr>PowerPoint Presentation</vt:lpstr>
      <vt:lpstr>PowerPoint Presentation</vt:lpstr>
      <vt:lpstr>Significance of Bugs</vt:lpstr>
      <vt:lpstr>PowerPoint Presentation</vt:lpstr>
      <vt:lpstr>Conclusion</vt:lpstr>
      <vt:lpstr>ARTICLE 5  SCALING STATIC ANALYSES AT FACEBOOK5 </vt:lpstr>
      <vt:lpstr>Introduction</vt:lpstr>
      <vt:lpstr>Software Development at Facebook </vt:lpstr>
      <vt:lpstr>Infer: Continuous Development</vt:lpstr>
      <vt:lpstr>Infer</vt:lpstr>
      <vt:lpstr>An example of an OpenSSL bug  that Infer helped identify and fix.</vt:lpstr>
      <vt:lpstr>Impact of Infer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KANCHAN CHOPDE</dc:creator>
  <cp:lastModifiedBy>KANCHAN CHOPDE</cp:lastModifiedBy>
  <cp:revision>5</cp:revision>
  <dcterms:created xsi:type="dcterms:W3CDTF">2023-10-05T14:41:22Z</dcterms:created>
  <dcterms:modified xsi:type="dcterms:W3CDTF">2023-10-10T16:32:48Z</dcterms:modified>
</cp:coreProperties>
</file>