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70" r:id="rId5"/>
  </p:sldMasterIdLst>
  <p:notesMasterIdLst>
    <p:notesMasterId r:id="rId23"/>
  </p:notesMasterIdLst>
  <p:handoutMasterIdLst>
    <p:handoutMasterId r:id="rId24"/>
  </p:handoutMasterIdLst>
  <p:sldIdLst>
    <p:sldId id="256" r:id="rId6"/>
    <p:sldId id="290" r:id="rId7"/>
    <p:sldId id="291" r:id="rId8"/>
    <p:sldId id="261" r:id="rId9"/>
    <p:sldId id="259" r:id="rId10"/>
    <p:sldId id="260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1" r:id="rId20"/>
    <p:sldId id="270" r:id="rId21"/>
    <p:sldId id="28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8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17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D87526-5986-4805-9A0C-28DE5A6E36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9888DD-1824-433D-93E6-107CB483B5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93149-04DB-480C-B99F-2D0FF8BD0396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25C994-C8B9-41AB-8285-66D0016831E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06165D-EDA6-4378-9333-DCA63E4C44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31F872-3A93-40C4-8D47-FB2AF6E4D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659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6B5E7-5914-46DF-85A8-EF1878587CCC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D1EDB5-B54C-40F7-AED3-6FEDBDE30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26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00E1AA-A185-5B45-9D9F-E59D9EF8AF2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C45ADD-7C68-45C6-BE45-9394DAA839C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7C00C228-6EF6-4E0B-A7F8-403A8F90171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 Redesign &amp; HRO</a:t>
            </a:r>
          </a:p>
        </p:txBody>
      </p:sp>
    </p:spTree>
    <p:extLst>
      <p:ext uri="{BB962C8B-B14F-4D97-AF65-F5344CB8AC3E}">
        <p14:creationId xmlns:p14="http://schemas.microsoft.com/office/powerpoint/2010/main" val="3351211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00E1AA-A185-5B45-9D9F-E59D9EF8AF2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C45ADD-7C68-45C6-BE45-9394DAA839C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7C00C228-6EF6-4E0B-A7F8-403A8F90171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 Redesign &amp; HRO</a:t>
            </a:r>
          </a:p>
        </p:txBody>
      </p:sp>
    </p:spTree>
    <p:extLst>
      <p:ext uri="{BB962C8B-B14F-4D97-AF65-F5344CB8AC3E}">
        <p14:creationId xmlns:p14="http://schemas.microsoft.com/office/powerpoint/2010/main" val="3932751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00E1AA-A185-5B45-9D9F-E59D9EF8AF2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C45ADD-7C68-45C6-BE45-9394DAA839C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7C00C228-6EF6-4E0B-A7F8-403A8F90171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 Redesign &amp; HRO</a:t>
            </a:r>
          </a:p>
        </p:txBody>
      </p:sp>
    </p:spTree>
    <p:extLst>
      <p:ext uri="{BB962C8B-B14F-4D97-AF65-F5344CB8AC3E}">
        <p14:creationId xmlns:p14="http://schemas.microsoft.com/office/powerpoint/2010/main" val="964469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00E1AA-A185-5B45-9D9F-E59D9EF8AF2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C45ADD-7C68-45C6-BE45-9394DAA839C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7C00C228-6EF6-4E0B-A7F8-403A8F90171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 Redesign &amp; HRO</a:t>
            </a:r>
          </a:p>
        </p:txBody>
      </p:sp>
    </p:spTree>
    <p:extLst>
      <p:ext uri="{BB962C8B-B14F-4D97-AF65-F5344CB8AC3E}">
        <p14:creationId xmlns:p14="http://schemas.microsoft.com/office/powerpoint/2010/main" val="1919430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113CC-7875-4F05-B815-54E7DAAA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25AB9-E299-4AB1-A2B0-EB80E50F9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51560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682E1-71F1-43FC-9C45-FBCB64B57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C353A-A497-4FE5-BFA6-2FC0A50C3DBA}" type="datetimeFigureOut">
              <a:rPr lang="en-US" noProof="0" smtClean="0"/>
              <a:t>4/10/2025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DD2E0-D7DC-4BEF-A3A0-6DB5E16D9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51739-427E-47C0-B7B5-39F607DBF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AC632-CBE0-46E5-90EF-472F97772B7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3101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2 column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1347AF-0D2F-7CFF-3939-F63D86B0C18D}"/>
              </a:ext>
            </a:extLst>
          </p:cNvPr>
          <p:cNvSpPr/>
          <p:nvPr userDrawn="1"/>
        </p:nvSpPr>
        <p:spPr>
          <a:xfrm>
            <a:off x="2388725" y="1444072"/>
            <a:ext cx="9875520" cy="54864"/>
          </a:xfrm>
          <a:prstGeom prst="rect">
            <a:avLst/>
          </a:prstGeom>
          <a:solidFill>
            <a:srgbClr val="205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8A600C6-DAB4-0D4E-D3FE-1654E440C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811" y="365127"/>
            <a:ext cx="9086989" cy="1016944"/>
          </a:xfrm>
        </p:spPr>
        <p:txBody>
          <a:bodyPr>
            <a:normAutofit/>
          </a:bodyPr>
          <a:lstStyle>
            <a:lvl1pPr>
              <a:defRPr sz="2800">
                <a:solidFill>
                  <a:srgbClr val="00417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F166089-B1A5-613E-C31C-1E102BF31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15077" y="1549594"/>
            <a:ext cx="8138724" cy="4327695"/>
          </a:xfrm>
        </p:spPr>
        <p:txBody>
          <a:bodyPr/>
          <a:lstStyle>
            <a:lvl1pPr marL="171450" indent="-171450">
              <a:buClr>
                <a:srgbClr val="E5BB25"/>
              </a:buClr>
              <a:buSzPct val="70000"/>
              <a:buFont typeface="Wingdings" pitchFamily="2" charset="2"/>
              <a:buChar char="§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14350" indent="-171450">
              <a:buClr>
                <a:srgbClr val="00417A"/>
              </a:buClr>
              <a:buSzPct val="70000"/>
              <a:buFont typeface="Wingdings" pitchFamily="2" charset="2"/>
              <a:buChar char="§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857250" indent="-171450">
              <a:buClr>
                <a:srgbClr val="00417A"/>
              </a:buClr>
              <a:buSzPct val="70000"/>
              <a:buFont typeface="Wingdings" pitchFamily="2" charset="2"/>
              <a:buChar char="§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200150" indent="-171450">
              <a:buClr>
                <a:srgbClr val="00417A"/>
              </a:buClr>
              <a:buSzPct val="70000"/>
              <a:buFont typeface="Wingdings" pitchFamily="2" charset="2"/>
              <a:buChar char="§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543050" indent="-171450">
              <a:buClr>
                <a:srgbClr val="00417A"/>
              </a:buClr>
              <a:buSzPct val="70000"/>
              <a:buFont typeface="Wingdings" pitchFamily="2" charset="2"/>
              <a:buChar char="§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" name="Picture 2" descr="Graphical user interface, website&#10;&#10;Description automatically generated with medium confidence">
            <a:extLst>
              <a:ext uri="{FF2B5EF4-FFF2-40B4-BE49-F238E27FC236}">
                <a16:creationId xmlns:a16="http://schemas.microsoft.com/office/drawing/2014/main" id="{BCB4BF4B-FB56-76D3-9E16-52B8A66A0E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67729" y="6143285"/>
            <a:ext cx="3849067" cy="54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3636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S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BEAB6-22C5-235E-1632-C0B959FB3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811" y="365127"/>
            <a:ext cx="9086989" cy="1016944"/>
          </a:xfrm>
        </p:spPr>
        <p:txBody>
          <a:bodyPr>
            <a:normAutofit/>
          </a:bodyPr>
          <a:lstStyle>
            <a:lvl1pPr>
              <a:defRPr sz="2800">
                <a:solidFill>
                  <a:srgbClr val="00417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C97D7109-F151-FDFE-3CAA-34267B50F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15077" y="1549594"/>
            <a:ext cx="8138724" cy="4327695"/>
          </a:xfrm>
        </p:spPr>
        <p:txBody>
          <a:bodyPr/>
          <a:lstStyle>
            <a:lvl1pPr marL="171450" indent="-171450">
              <a:buClr>
                <a:srgbClr val="E5BB25"/>
              </a:buClr>
              <a:buSzPct val="70000"/>
              <a:buFont typeface="Wingdings" pitchFamily="2" charset="2"/>
              <a:buChar char="§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14350" indent="-171450">
              <a:buClr>
                <a:srgbClr val="00417A"/>
              </a:buClr>
              <a:buSzPct val="70000"/>
              <a:buFont typeface="Wingdings" pitchFamily="2" charset="2"/>
              <a:buChar char="§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857250" indent="-171450">
              <a:buClr>
                <a:srgbClr val="00417A"/>
              </a:buClr>
              <a:buSzPct val="70000"/>
              <a:buFont typeface="Wingdings" pitchFamily="2" charset="2"/>
              <a:buChar char="§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200150" indent="-171450">
              <a:buClr>
                <a:srgbClr val="00417A"/>
              </a:buClr>
              <a:buSzPct val="70000"/>
              <a:buFont typeface="Wingdings" pitchFamily="2" charset="2"/>
              <a:buChar char="§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543050" indent="-171450">
              <a:buClr>
                <a:srgbClr val="00417A"/>
              </a:buClr>
              <a:buSzPct val="70000"/>
              <a:buFont typeface="Wingdings" pitchFamily="2" charset="2"/>
              <a:buChar char="§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3" descr="Graphical user interface, website&#10;&#10;Description automatically generated with medium confidence">
            <a:extLst>
              <a:ext uri="{FF2B5EF4-FFF2-40B4-BE49-F238E27FC236}">
                <a16:creationId xmlns:a16="http://schemas.microsoft.com/office/drawing/2014/main" id="{64DA6A58-2D59-EFC5-3E0F-F06AF628221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67729" y="6143285"/>
            <a:ext cx="3849067" cy="54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46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Right S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855488-6D6A-D680-408F-AB544A15A37D}"/>
              </a:ext>
            </a:extLst>
          </p:cNvPr>
          <p:cNvSpPr/>
          <p:nvPr userDrawn="1"/>
        </p:nvSpPr>
        <p:spPr>
          <a:xfrm>
            <a:off x="2388725" y="1444072"/>
            <a:ext cx="9875520" cy="54864"/>
          </a:xfrm>
          <a:prstGeom prst="rect">
            <a:avLst/>
          </a:prstGeom>
          <a:solidFill>
            <a:srgbClr val="205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758C77B-7A3E-CD99-3DD1-59BFEA5D5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811" y="365127"/>
            <a:ext cx="9086989" cy="1016944"/>
          </a:xfrm>
        </p:spPr>
        <p:txBody>
          <a:bodyPr>
            <a:normAutofit/>
          </a:bodyPr>
          <a:lstStyle>
            <a:lvl1pPr>
              <a:defRPr sz="2800">
                <a:solidFill>
                  <a:srgbClr val="00417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FF0912-8BCB-88F9-3429-1D7816046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15077" y="1549594"/>
            <a:ext cx="8138724" cy="4327695"/>
          </a:xfrm>
        </p:spPr>
        <p:txBody>
          <a:bodyPr/>
          <a:lstStyle>
            <a:lvl1pPr marL="171450" indent="-171450">
              <a:buClr>
                <a:srgbClr val="E5BB25"/>
              </a:buClr>
              <a:buSzPct val="70000"/>
              <a:buFont typeface="Wingdings" pitchFamily="2" charset="2"/>
              <a:buChar char="§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14350" indent="-171450">
              <a:buClr>
                <a:srgbClr val="00417A"/>
              </a:buClr>
              <a:buSzPct val="70000"/>
              <a:buFont typeface="Wingdings" pitchFamily="2" charset="2"/>
              <a:buChar char="§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857250" indent="-171450">
              <a:buClr>
                <a:srgbClr val="00417A"/>
              </a:buClr>
              <a:buSzPct val="70000"/>
              <a:buFont typeface="Wingdings" pitchFamily="2" charset="2"/>
              <a:buChar char="§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200150" indent="-171450">
              <a:buClr>
                <a:srgbClr val="00417A"/>
              </a:buClr>
              <a:buSzPct val="70000"/>
              <a:buFont typeface="Wingdings" pitchFamily="2" charset="2"/>
              <a:buChar char="§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543050" indent="-171450">
              <a:buClr>
                <a:srgbClr val="00417A"/>
              </a:buClr>
              <a:buSzPct val="70000"/>
              <a:buFont typeface="Wingdings" pitchFamily="2" charset="2"/>
              <a:buChar char="§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 descr="Graphical user interface, website&#10;&#10;Description automatically generated with medium confidence">
            <a:extLst>
              <a:ext uri="{FF2B5EF4-FFF2-40B4-BE49-F238E27FC236}">
                <a16:creationId xmlns:a16="http://schemas.microsoft.com/office/drawing/2014/main" id="{BF9C053C-D566-BC04-C1A1-2D726E9B465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67729" y="6143285"/>
            <a:ext cx="3849067" cy="54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685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with WPBV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65818F0C-219A-55F0-6349-263A102CCA1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AE108-17A2-869B-9ED1-73A57BB22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811" y="365127"/>
            <a:ext cx="9086989" cy="1016944"/>
          </a:xfrm>
        </p:spPr>
        <p:txBody>
          <a:bodyPr>
            <a:normAutofit/>
          </a:bodyPr>
          <a:lstStyle>
            <a:lvl1pPr>
              <a:defRPr sz="2800">
                <a:solidFill>
                  <a:srgbClr val="00417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50B06729-0512-3387-0F92-3B4AE3D15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15077" y="1549594"/>
            <a:ext cx="8138724" cy="4327695"/>
          </a:xfrm>
        </p:spPr>
        <p:txBody>
          <a:bodyPr/>
          <a:lstStyle>
            <a:lvl1pPr marL="171450" indent="-171450">
              <a:buClr>
                <a:srgbClr val="E5BB25"/>
              </a:buClr>
              <a:buSzPct val="70000"/>
              <a:buFont typeface="Wingdings" pitchFamily="2" charset="2"/>
              <a:buChar char="§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14350" indent="-171450">
              <a:buClr>
                <a:srgbClr val="00417A"/>
              </a:buClr>
              <a:buSzPct val="70000"/>
              <a:buFont typeface="Wingdings" pitchFamily="2" charset="2"/>
              <a:buChar char="§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857250" indent="-171450">
              <a:buClr>
                <a:srgbClr val="00417A"/>
              </a:buClr>
              <a:buSzPct val="70000"/>
              <a:buFont typeface="Wingdings" pitchFamily="2" charset="2"/>
              <a:buChar char="§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200150" indent="-171450">
              <a:buClr>
                <a:srgbClr val="00417A"/>
              </a:buClr>
              <a:buSzPct val="70000"/>
              <a:buFont typeface="Wingdings" pitchFamily="2" charset="2"/>
              <a:buChar char="§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543050" indent="-171450">
              <a:buClr>
                <a:srgbClr val="00417A"/>
              </a:buClr>
              <a:buSzPct val="70000"/>
              <a:buFont typeface="Wingdings" pitchFamily="2" charset="2"/>
              <a:buChar char="§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 descr="Graphical user interface, website&#10;&#10;Description automatically generated with medium confidence">
            <a:extLst>
              <a:ext uri="{FF2B5EF4-FFF2-40B4-BE49-F238E27FC236}">
                <a16:creationId xmlns:a16="http://schemas.microsoft.com/office/drawing/2014/main" id="{3264EEA0-B70F-D97F-4C99-F0897B0786E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67729" y="6143285"/>
            <a:ext cx="3849067" cy="54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644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 with WPBV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 with medium confidence">
            <a:extLst>
              <a:ext uri="{FF2B5EF4-FFF2-40B4-BE49-F238E27FC236}">
                <a16:creationId xmlns:a16="http://schemas.microsoft.com/office/drawing/2014/main" id="{65818F0C-219A-55F0-6349-263A102CCA1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A3AE893-8F62-0530-20F4-804EFD64C678}"/>
              </a:ext>
            </a:extLst>
          </p:cNvPr>
          <p:cNvSpPr/>
          <p:nvPr userDrawn="1"/>
        </p:nvSpPr>
        <p:spPr>
          <a:xfrm>
            <a:off x="2388725" y="1444072"/>
            <a:ext cx="9875520" cy="54864"/>
          </a:xfrm>
          <a:prstGeom prst="rect">
            <a:avLst/>
          </a:prstGeom>
          <a:solidFill>
            <a:srgbClr val="205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3D6447B-E68E-C63B-2819-9C9628E9C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811" y="365127"/>
            <a:ext cx="9086989" cy="1016944"/>
          </a:xfrm>
        </p:spPr>
        <p:txBody>
          <a:bodyPr>
            <a:normAutofit/>
          </a:bodyPr>
          <a:lstStyle>
            <a:lvl1pPr>
              <a:defRPr sz="2800">
                <a:solidFill>
                  <a:srgbClr val="00417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4FFA5CE-FB25-FB5F-52C7-39E8D96B4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15077" y="1549594"/>
            <a:ext cx="8138724" cy="4327695"/>
          </a:xfrm>
        </p:spPr>
        <p:txBody>
          <a:bodyPr/>
          <a:lstStyle>
            <a:lvl1pPr marL="171450" indent="-171450">
              <a:buClr>
                <a:srgbClr val="E5BB25"/>
              </a:buClr>
              <a:buSzPct val="70000"/>
              <a:buFont typeface="Wingdings" pitchFamily="2" charset="2"/>
              <a:buChar char="§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14350" indent="-171450">
              <a:buClr>
                <a:srgbClr val="00417A"/>
              </a:buClr>
              <a:buSzPct val="70000"/>
              <a:buFont typeface="Wingdings" pitchFamily="2" charset="2"/>
              <a:buChar char="§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857250" indent="-171450">
              <a:buClr>
                <a:srgbClr val="00417A"/>
              </a:buClr>
              <a:buSzPct val="70000"/>
              <a:buFont typeface="Wingdings" pitchFamily="2" charset="2"/>
              <a:buChar char="§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200150" indent="-171450">
              <a:buClr>
                <a:srgbClr val="00417A"/>
              </a:buClr>
              <a:buSzPct val="70000"/>
              <a:buFont typeface="Wingdings" pitchFamily="2" charset="2"/>
              <a:buChar char="§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543050" indent="-171450">
              <a:buClr>
                <a:srgbClr val="00417A"/>
              </a:buClr>
              <a:buSzPct val="70000"/>
              <a:buFont typeface="Wingdings" pitchFamily="2" charset="2"/>
              <a:buChar char="§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Graphical user interface, website&#10;&#10;Description automatically generated with medium confidence">
            <a:extLst>
              <a:ext uri="{FF2B5EF4-FFF2-40B4-BE49-F238E27FC236}">
                <a16:creationId xmlns:a16="http://schemas.microsoft.com/office/drawing/2014/main" id="{8AF28A61-542D-25DD-93C4-481EC537140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67729" y="6143285"/>
            <a:ext cx="3849067" cy="54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9598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91000">
              <a:schemeClr val="accent1">
                <a:lumMod val="5000"/>
                <a:lumOff val="95000"/>
              </a:schemeClr>
            </a:gs>
            <a:gs pos="41000">
              <a:schemeClr val="accent1">
                <a:lumMod val="45000"/>
                <a:lumOff val="55000"/>
              </a:schemeClr>
            </a:gs>
            <a:gs pos="18000">
              <a:schemeClr val="accent1">
                <a:lumMod val="45000"/>
                <a:lumOff val="55000"/>
              </a:schemeClr>
            </a:gs>
            <a:gs pos="71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83D6A-AC0C-4D11-1B73-3F7EE310BB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66811" y="365127"/>
            <a:ext cx="9086989" cy="1016944"/>
          </a:xfrm>
        </p:spPr>
        <p:txBody>
          <a:bodyPr>
            <a:normAutofit/>
          </a:bodyPr>
          <a:lstStyle>
            <a:lvl1pPr>
              <a:defRPr sz="2800">
                <a:solidFill>
                  <a:srgbClr val="00417A"/>
                </a:solidFill>
              </a:defRPr>
            </a:lvl1pPr>
          </a:lstStyle>
          <a:p>
            <a:r>
              <a:rPr lang="en-US" dirty="0"/>
              <a:t>Alt Background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49A75151-9B14-791F-30C3-56BA4995C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15077" y="1549594"/>
            <a:ext cx="8138724" cy="4327695"/>
          </a:xfrm>
        </p:spPr>
        <p:txBody>
          <a:bodyPr/>
          <a:lstStyle>
            <a:lvl1pPr marL="171450" indent="-171450">
              <a:buClr>
                <a:srgbClr val="E5BB25"/>
              </a:buClr>
              <a:buSzPct val="70000"/>
              <a:buFont typeface="Wingdings" pitchFamily="2" charset="2"/>
              <a:buChar char="§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14350" indent="-171450">
              <a:buClr>
                <a:srgbClr val="00417A"/>
              </a:buClr>
              <a:buSzPct val="70000"/>
              <a:buFont typeface="Wingdings" pitchFamily="2" charset="2"/>
              <a:buChar char="§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857250" indent="-171450">
              <a:buClr>
                <a:srgbClr val="00417A"/>
              </a:buClr>
              <a:buSzPct val="70000"/>
              <a:buFont typeface="Wingdings" pitchFamily="2" charset="2"/>
              <a:buChar char="§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200150" indent="-171450">
              <a:buClr>
                <a:srgbClr val="00417A"/>
              </a:buClr>
              <a:buSzPct val="70000"/>
              <a:buFont typeface="Wingdings" pitchFamily="2" charset="2"/>
              <a:buChar char="§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543050" indent="-171450">
              <a:buClr>
                <a:srgbClr val="00417A"/>
              </a:buClr>
              <a:buSzPct val="70000"/>
              <a:buFont typeface="Wingdings" pitchFamily="2" charset="2"/>
              <a:buChar char="§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4" name="Picture 3" descr="Graphical user interface, website&#10;&#10;Description automatically generated with medium confidence">
            <a:extLst>
              <a:ext uri="{FF2B5EF4-FFF2-40B4-BE49-F238E27FC236}">
                <a16:creationId xmlns:a16="http://schemas.microsoft.com/office/drawing/2014/main" id="{6BD8C8DF-3A18-865F-AB2D-4129C9CB65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7729" y="6143285"/>
            <a:ext cx="3849067" cy="54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116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8AD51-87B2-8A0E-D12C-E3E0A1616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>
                <a:solidFill>
                  <a:srgbClr val="FFD64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A8C89-A7D4-E83F-F1E6-42089722D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F5FCFE8-B460-7DEA-5C36-9B6CD55B99F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9047" y="5416513"/>
            <a:ext cx="1837229" cy="1324754"/>
          </a:xfrm>
          <a:prstGeom prst="rect">
            <a:avLst/>
          </a:prstGeom>
        </p:spPr>
      </p:pic>
      <p:pic>
        <p:nvPicPr>
          <p:cNvPr id="9" name="Picture 8" descr="Graphical user interface, website&#10;&#10;Description automatically generated with medium confidence">
            <a:extLst>
              <a:ext uri="{FF2B5EF4-FFF2-40B4-BE49-F238E27FC236}">
                <a16:creationId xmlns:a16="http://schemas.microsoft.com/office/drawing/2014/main" id="{4640A085-7F5D-0561-6119-FD1490BC7BD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67729" y="6143285"/>
            <a:ext cx="3849067" cy="54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3101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4B3BC2E-1C2B-DFDE-A560-EB9769D57021}"/>
              </a:ext>
            </a:extLst>
          </p:cNvPr>
          <p:cNvSpPr/>
          <p:nvPr userDrawn="1"/>
        </p:nvSpPr>
        <p:spPr>
          <a:xfrm>
            <a:off x="0" y="3910063"/>
            <a:ext cx="11353797" cy="964734"/>
          </a:xfrm>
          <a:prstGeom prst="rect">
            <a:avLst/>
          </a:prstGeom>
          <a:gradFill>
            <a:gsLst>
              <a:gs pos="0">
                <a:schemeClr val="bg1"/>
              </a:gs>
              <a:gs pos="45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  <a:effectLst>
            <a:outerShdw blurRad="50800" dist="50800" dir="5400000" algn="ctr" rotWithShape="0">
              <a:schemeClr val="tx1">
                <a:lumMod val="85000"/>
                <a:lumOff val="15000"/>
                <a:alpha val="27325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9E750-96BE-A04B-3A8D-58CE8EF7C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059" y="4030896"/>
            <a:ext cx="10407883" cy="723068"/>
          </a:xfrm>
        </p:spPr>
        <p:txBody>
          <a:bodyPr anchor="b">
            <a:noAutofit/>
          </a:bodyPr>
          <a:lstStyle>
            <a:lvl1pPr>
              <a:defRPr sz="3200">
                <a:solidFill>
                  <a:srgbClr val="00417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1" name="Picture 10" descr="Graphical user interface, website&#10;&#10;Description automatically generated with medium confidence">
            <a:extLst>
              <a:ext uri="{FF2B5EF4-FFF2-40B4-BE49-F238E27FC236}">
                <a16:creationId xmlns:a16="http://schemas.microsoft.com/office/drawing/2014/main" id="{F7D508E4-3893-BC04-9535-9C6BCD0BAB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67729" y="6143285"/>
            <a:ext cx="3849067" cy="54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8270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27CDCAE-50F1-2BAD-F8A5-AFD06EF13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141" y="365127"/>
            <a:ext cx="10441659" cy="1016944"/>
          </a:xfrm>
        </p:spPr>
        <p:txBody>
          <a:bodyPr>
            <a:normAutofit/>
          </a:bodyPr>
          <a:lstStyle>
            <a:lvl1pPr>
              <a:defRPr sz="2800">
                <a:solidFill>
                  <a:srgbClr val="00417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C535CB-1FD3-927B-6F9C-2ABA4117C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143" y="1549594"/>
            <a:ext cx="10441659" cy="4327695"/>
          </a:xfrm>
        </p:spPr>
        <p:txBody>
          <a:bodyPr/>
          <a:lstStyle>
            <a:lvl1pPr marL="171450" indent="-171450">
              <a:buClr>
                <a:srgbClr val="E5BB25"/>
              </a:buClr>
              <a:buSzPct val="70000"/>
              <a:buFont typeface="Wingdings" pitchFamily="2" charset="2"/>
              <a:buChar char="§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14350" indent="-171450">
              <a:buClr>
                <a:srgbClr val="00417A"/>
              </a:buClr>
              <a:buSzPct val="70000"/>
              <a:buFont typeface="Wingdings" pitchFamily="2" charset="2"/>
              <a:buChar char="§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857250" indent="-171450">
              <a:buClr>
                <a:srgbClr val="00417A"/>
              </a:buClr>
              <a:buSzPct val="70000"/>
              <a:buFont typeface="Wingdings" pitchFamily="2" charset="2"/>
              <a:buChar char="§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200150" indent="-171450">
              <a:buClr>
                <a:srgbClr val="00417A"/>
              </a:buClr>
              <a:buSzPct val="70000"/>
              <a:buFont typeface="Wingdings" pitchFamily="2" charset="2"/>
              <a:buChar char="§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543050" indent="-171450">
              <a:buClr>
                <a:srgbClr val="00417A"/>
              </a:buClr>
              <a:buSzPct val="70000"/>
              <a:buFont typeface="Wingdings" pitchFamily="2" charset="2"/>
              <a:buChar char="§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Graphical user interface, website&#10;&#10;Description automatically generated with medium confidence">
            <a:extLst>
              <a:ext uri="{FF2B5EF4-FFF2-40B4-BE49-F238E27FC236}">
                <a16:creationId xmlns:a16="http://schemas.microsoft.com/office/drawing/2014/main" id="{42B8A5FF-D3A4-5EB1-A11B-F2BCE86A768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67729" y="6143285"/>
            <a:ext cx="3849067" cy="54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162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A5779D8-04CB-0BA6-C554-9E48C81CF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65760"/>
            <a:ext cx="10326600" cy="1016944"/>
          </a:xfrm>
        </p:spPr>
        <p:txBody>
          <a:bodyPr>
            <a:normAutofit/>
          </a:bodyPr>
          <a:lstStyle>
            <a:lvl1pPr>
              <a:defRPr sz="2800">
                <a:solidFill>
                  <a:srgbClr val="00417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033C8F5-C792-BD48-6CC4-564E4D763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1" y="1549594"/>
            <a:ext cx="10439401" cy="4327695"/>
          </a:xfrm>
        </p:spPr>
        <p:txBody>
          <a:bodyPr/>
          <a:lstStyle>
            <a:lvl1pPr marL="171450" indent="-171450">
              <a:buClr>
                <a:srgbClr val="E5BB25"/>
              </a:buClr>
              <a:buSzPct val="70000"/>
              <a:buFont typeface="Wingdings" pitchFamily="2" charset="2"/>
              <a:buChar char="§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14350" indent="-171450">
              <a:buClr>
                <a:srgbClr val="00417A"/>
              </a:buClr>
              <a:buSzPct val="70000"/>
              <a:buFont typeface="Wingdings" pitchFamily="2" charset="2"/>
              <a:buChar char="§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857250" indent="-171450">
              <a:buClr>
                <a:srgbClr val="00417A"/>
              </a:buClr>
              <a:buSzPct val="70000"/>
              <a:buFont typeface="Wingdings" pitchFamily="2" charset="2"/>
              <a:buChar char="§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200150" indent="-171450">
              <a:buClr>
                <a:srgbClr val="00417A"/>
              </a:buClr>
              <a:buSzPct val="70000"/>
              <a:buFont typeface="Wingdings" pitchFamily="2" charset="2"/>
              <a:buChar char="§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543050" indent="-171450">
              <a:buClr>
                <a:srgbClr val="00417A"/>
              </a:buClr>
              <a:buSzPct val="70000"/>
              <a:buFont typeface="Wingdings" pitchFamily="2" charset="2"/>
              <a:buChar char="§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2E2FD5-C503-9754-2ABE-B90343ECDC52}"/>
              </a:ext>
            </a:extLst>
          </p:cNvPr>
          <p:cNvSpPr/>
          <p:nvPr userDrawn="1"/>
        </p:nvSpPr>
        <p:spPr>
          <a:xfrm>
            <a:off x="1055040" y="1444072"/>
            <a:ext cx="11338560" cy="54864"/>
          </a:xfrm>
          <a:prstGeom prst="rect">
            <a:avLst/>
          </a:prstGeom>
          <a:solidFill>
            <a:srgbClr val="205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7" name="Picture 6" descr="Graphical user interface, website&#10;&#10;Description automatically generated with medium confidence">
            <a:extLst>
              <a:ext uri="{FF2B5EF4-FFF2-40B4-BE49-F238E27FC236}">
                <a16:creationId xmlns:a16="http://schemas.microsoft.com/office/drawing/2014/main" id="{91A8268F-4580-FD63-8691-ED1D39A08AC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67729" y="6143285"/>
            <a:ext cx="3849067" cy="54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6864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9550E-B80B-A1D2-31E3-B4BB75189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811" y="365127"/>
            <a:ext cx="9086989" cy="1016944"/>
          </a:xfrm>
        </p:spPr>
        <p:txBody>
          <a:bodyPr>
            <a:normAutofit/>
          </a:bodyPr>
          <a:lstStyle>
            <a:lvl1pPr>
              <a:defRPr sz="2800">
                <a:solidFill>
                  <a:srgbClr val="00417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C7341BE-D456-2DB0-97CB-342FD57AA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15077" y="1549594"/>
            <a:ext cx="8138724" cy="4327695"/>
          </a:xfrm>
        </p:spPr>
        <p:txBody>
          <a:bodyPr/>
          <a:lstStyle>
            <a:lvl1pPr marL="171450" indent="-171450">
              <a:buClr>
                <a:srgbClr val="E5BB25"/>
              </a:buClr>
              <a:buSzPct val="70000"/>
              <a:buFont typeface="Wingdings" pitchFamily="2" charset="2"/>
              <a:buChar char="§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14350" indent="-171450">
              <a:buClr>
                <a:srgbClr val="00417A"/>
              </a:buClr>
              <a:buSzPct val="70000"/>
              <a:buFont typeface="Wingdings" pitchFamily="2" charset="2"/>
              <a:buChar char="§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857250" indent="-171450">
              <a:buClr>
                <a:srgbClr val="00417A"/>
              </a:buClr>
              <a:buSzPct val="70000"/>
              <a:buFont typeface="Wingdings" pitchFamily="2" charset="2"/>
              <a:buChar char="§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200150" indent="-171450">
              <a:buClr>
                <a:srgbClr val="00417A"/>
              </a:buClr>
              <a:buSzPct val="70000"/>
              <a:buFont typeface="Wingdings" pitchFamily="2" charset="2"/>
              <a:buChar char="§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543050" indent="-171450">
              <a:buClr>
                <a:srgbClr val="00417A"/>
              </a:buClr>
              <a:buSzPct val="70000"/>
              <a:buFont typeface="Wingdings" pitchFamily="2" charset="2"/>
              <a:buChar char="§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3" descr="Graphical user interface, website&#10;&#10;Description automatically generated with medium confidence">
            <a:extLst>
              <a:ext uri="{FF2B5EF4-FFF2-40B4-BE49-F238E27FC236}">
                <a16:creationId xmlns:a16="http://schemas.microsoft.com/office/drawing/2014/main" id="{5D8F9026-B96F-800E-52AB-1FD6D1E5EA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67729" y="6143285"/>
            <a:ext cx="3849067" cy="54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92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9550E-B80B-A1D2-31E3-B4BB75189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811" y="365127"/>
            <a:ext cx="9086989" cy="1016944"/>
          </a:xfrm>
        </p:spPr>
        <p:txBody>
          <a:bodyPr>
            <a:normAutofit/>
          </a:bodyPr>
          <a:lstStyle>
            <a:lvl1pPr>
              <a:defRPr sz="2800">
                <a:solidFill>
                  <a:srgbClr val="00417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C7341BE-D456-2DB0-97CB-342FD57AA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15077" y="1549594"/>
            <a:ext cx="8138724" cy="4327695"/>
          </a:xfrm>
        </p:spPr>
        <p:txBody>
          <a:bodyPr/>
          <a:lstStyle>
            <a:lvl1pPr marL="171450" indent="-171450">
              <a:buClr>
                <a:srgbClr val="E5BB25"/>
              </a:buClr>
              <a:buSzPct val="70000"/>
              <a:buFont typeface="Wingdings" pitchFamily="2" charset="2"/>
              <a:buChar char="§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14350" indent="-171450">
              <a:buClr>
                <a:srgbClr val="00417A"/>
              </a:buClr>
              <a:buSzPct val="70000"/>
              <a:buFont typeface="Wingdings" pitchFamily="2" charset="2"/>
              <a:buChar char="§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857250" indent="-171450">
              <a:buClr>
                <a:srgbClr val="00417A"/>
              </a:buClr>
              <a:buSzPct val="70000"/>
              <a:buFont typeface="Wingdings" pitchFamily="2" charset="2"/>
              <a:buChar char="§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200150" indent="-171450">
              <a:buClr>
                <a:srgbClr val="00417A"/>
              </a:buClr>
              <a:buSzPct val="70000"/>
              <a:buFont typeface="Wingdings" pitchFamily="2" charset="2"/>
              <a:buChar char="§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543050" indent="-171450">
              <a:buClr>
                <a:srgbClr val="00417A"/>
              </a:buClr>
              <a:buSzPct val="70000"/>
              <a:buFont typeface="Wingdings" pitchFamily="2" charset="2"/>
              <a:buChar char="§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5185B5-5B8C-6A2C-BBCC-A4041E688FEA}"/>
              </a:ext>
            </a:extLst>
          </p:cNvPr>
          <p:cNvSpPr/>
          <p:nvPr userDrawn="1"/>
        </p:nvSpPr>
        <p:spPr>
          <a:xfrm>
            <a:off x="2388725" y="1444072"/>
            <a:ext cx="9875520" cy="54864"/>
          </a:xfrm>
          <a:prstGeom prst="rect">
            <a:avLst/>
          </a:prstGeom>
          <a:solidFill>
            <a:srgbClr val="205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6" name="Picture 5" descr="Graphical user interface, website&#10;&#10;Description automatically generated with medium confidence">
            <a:extLst>
              <a:ext uri="{FF2B5EF4-FFF2-40B4-BE49-F238E27FC236}">
                <a16:creationId xmlns:a16="http://schemas.microsoft.com/office/drawing/2014/main" id="{76CD2832-FD88-54E4-345F-9450662104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67729" y="6143285"/>
            <a:ext cx="3849067" cy="54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654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987BF72-170F-F67F-8B5F-BDFB2A98859A}"/>
              </a:ext>
            </a:extLst>
          </p:cNvPr>
          <p:cNvSpPr/>
          <p:nvPr userDrawn="1"/>
        </p:nvSpPr>
        <p:spPr>
          <a:xfrm>
            <a:off x="2388725" y="1444072"/>
            <a:ext cx="9875520" cy="54864"/>
          </a:xfrm>
          <a:prstGeom prst="rect">
            <a:avLst/>
          </a:prstGeom>
          <a:solidFill>
            <a:srgbClr val="205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CDB8FA-2072-F38C-0F86-E6507BD18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811" y="365127"/>
            <a:ext cx="9086989" cy="1016944"/>
          </a:xfrm>
        </p:spPr>
        <p:txBody>
          <a:bodyPr>
            <a:normAutofit/>
          </a:bodyPr>
          <a:lstStyle>
            <a:lvl1pPr>
              <a:defRPr sz="2800">
                <a:solidFill>
                  <a:srgbClr val="00417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69FA45E-D7CC-8BAF-286E-E9D7A272B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15077" y="1549594"/>
            <a:ext cx="8138724" cy="4327695"/>
          </a:xfrm>
        </p:spPr>
        <p:txBody>
          <a:bodyPr/>
          <a:lstStyle>
            <a:lvl1pPr marL="171450" indent="-171450">
              <a:buClr>
                <a:srgbClr val="E5BB25"/>
              </a:buClr>
              <a:buSzPct val="70000"/>
              <a:buFont typeface="Wingdings" pitchFamily="2" charset="2"/>
              <a:buChar char="§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14350" indent="-171450">
              <a:buClr>
                <a:srgbClr val="00417A"/>
              </a:buClr>
              <a:buSzPct val="70000"/>
              <a:buFont typeface="Wingdings" pitchFamily="2" charset="2"/>
              <a:buChar char="§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857250" indent="-171450">
              <a:buClr>
                <a:srgbClr val="00417A"/>
              </a:buClr>
              <a:buSzPct val="70000"/>
              <a:buFont typeface="Wingdings" pitchFamily="2" charset="2"/>
              <a:buChar char="§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200150" indent="-171450">
              <a:buClr>
                <a:srgbClr val="00417A"/>
              </a:buClr>
              <a:buSzPct val="70000"/>
              <a:buFont typeface="Wingdings" pitchFamily="2" charset="2"/>
              <a:buChar char="§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543050" indent="-171450">
              <a:buClr>
                <a:srgbClr val="00417A"/>
              </a:buClr>
              <a:buSzPct val="70000"/>
              <a:buFont typeface="Wingdings" pitchFamily="2" charset="2"/>
              <a:buChar char="§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 descr="Graphical user interface, website&#10;&#10;Description automatically generated with medium confidence">
            <a:extLst>
              <a:ext uri="{FF2B5EF4-FFF2-40B4-BE49-F238E27FC236}">
                <a16:creationId xmlns:a16="http://schemas.microsoft.com/office/drawing/2014/main" id="{9A454D7D-4A88-241B-CA5A-843FA14461D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67729" y="6143285"/>
            <a:ext cx="3849067" cy="54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36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column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ABB5640-67B5-E200-EDAA-17E870CE3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811" y="365127"/>
            <a:ext cx="9086989" cy="1016944"/>
          </a:xfrm>
        </p:spPr>
        <p:txBody>
          <a:bodyPr>
            <a:normAutofit/>
          </a:bodyPr>
          <a:lstStyle>
            <a:lvl1pPr>
              <a:defRPr sz="2800">
                <a:solidFill>
                  <a:srgbClr val="00417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295FE2B-1F74-EBD2-F124-10B8EBF2A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15077" y="1549594"/>
            <a:ext cx="8138724" cy="4327695"/>
          </a:xfrm>
        </p:spPr>
        <p:txBody>
          <a:bodyPr/>
          <a:lstStyle>
            <a:lvl1pPr marL="171450" indent="-171450">
              <a:buClr>
                <a:srgbClr val="E5BB25"/>
              </a:buClr>
              <a:buSzPct val="70000"/>
              <a:buFont typeface="Wingdings" pitchFamily="2" charset="2"/>
              <a:buChar char="§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14350" indent="-171450">
              <a:buClr>
                <a:srgbClr val="00417A"/>
              </a:buClr>
              <a:buSzPct val="70000"/>
              <a:buFont typeface="Wingdings" pitchFamily="2" charset="2"/>
              <a:buChar char="§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857250" indent="-171450">
              <a:buClr>
                <a:srgbClr val="00417A"/>
              </a:buClr>
              <a:buSzPct val="70000"/>
              <a:buFont typeface="Wingdings" pitchFamily="2" charset="2"/>
              <a:buChar char="§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200150" indent="-171450">
              <a:buClr>
                <a:srgbClr val="00417A"/>
              </a:buClr>
              <a:buSzPct val="70000"/>
              <a:buFont typeface="Wingdings" pitchFamily="2" charset="2"/>
              <a:buChar char="§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543050" indent="-171450">
              <a:buClr>
                <a:srgbClr val="00417A"/>
              </a:buClr>
              <a:buSzPct val="70000"/>
              <a:buFont typeface="Wingdings" pitchFamily="2" charset="2"/>
              <a:buChar char="§"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" name="Picture 2" descr="Graphical user interface, website&#10;&#10;Description automatically generated with medium confidence">
            <a:extLst>
              <a:ext uri="{FF2B5EF4-FFF2-40B4-BE49-F238E27FC236}">
                <a16:creationId xmlns:a16="http://schemas.microsoft.com/office/drawing/2014/main" id="{B2606D27-88A4-C104-16EB-89F7CFB117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67729" y="6143285"/>
            <a:ext cx="3849067" cy="54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391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92E8F-54AB-46D3-88CF-E717BC212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0E8A0-AA93-4D38-81C5-EC63E1EC3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FE646-8520-427D-ACD3-69976EEBF7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F822C-F838-414C-BE88-4C36BDF8A5E0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5FDAB-3FCC-421B-B8DF-073DEE2E2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FBED1-D092-4841-B651-580D34D551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5DBF2-A8CF-448E-B167-C826703D0B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11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806490-528E-A495-3D81-2858046A7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663E6-C94C-DD8D-9676-B10B099E4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074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yle.j.coder@va.gov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vagov.sharepoint.com/sites/vhahin/svc/ci/" TargetMode="External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mailto:Teneshia.Hudson@va.gov" TargetMode="External"/><Relationship Id="rId3" Type="http://schemas.openxmlformats.org/officeDocument/2006/relationships/image" Target="../media/image31.png"/><Relationship Id="rId7" Type="http://schemas.openxmlformats.org/officeDocument/2006/relationships/hyperlink" Target="mailto:Darius.Franche@va.gov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Candice.Kent@va.gov" TargetMode="External"/><Relationship Id="rId5" Type="http://schemas.openxmlformats.org/officeDocument/2006/relationships/hyperlink" Target="mailto:Tuesday.Majors@va.gov" TargetMode="External"/><Relationship Id="rId4" Type="http://schemas.openxmlformats.org/officeDocument/2006/relationships/hyperlink" Target="mailto:Christina.Conway@va.gov" TargetMode="External"/><Relationship Id="rId9" Type="http://schemas.openxmlformats.org/officeDocument/2006/relationships/hyperlink" Target="mailto:Kimberley.Richmond@va.gov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vagov.sharepoint.com/sites/vhahin/svc/ci/" TargetMode="External"/><Relationship Id="rId4" Type="http://schemas.openxmlformats.org/officeDocument/2006/relationships/hyperlink" Target="mailto:Kyle.Coder@va.gov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vagov.sharepoint.com/sites/vhahin/svc/ci/" TargetMode="Externa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vagov.sharepoint.com/sites/vhahin/svc/ci/" TargetMode="Externa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E7E1E-AC44-4E68-25AE-2059894075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Edward Hines Jr. VA Hospital</a:t>
            </a:r>
            <a:br>
              <a:rPr lang="en-US" sz="4800" dirty="0"/>
            </a:br>
            <a:r>
              <a:rPr lang="en-US" sz="6700" b="1" dirty="0"/>
              <a:t>Employee</a:t>
            </a:r>
            <a:br>
              <a:rPr lang="en-US" sz="6700" b="1" dirty="0"/>
            </a:br>
            <a:r>
              <a:rPr lang="en-US" sz="6700" b="1" dirty="0"/>
              <a:t>Recognition/Award</a:t>
            </a:r>
            <a:br>
              <a:rPr lang="en-US" sz="6700" b="1" dirty="0"/>
            </a:br>
            <a:r>
              <a:rPr lang="en-US" sz="6700" b="1" dirty="0"/>
              <a:t>Application</a:t>
            </a:r>
            <a:endParaRPr lang="en-US" b="1" dirty="0">
              <a:solidFill>
                <a:srgbClr val="E5BB25"/>
              </a:solidFill>
              <a:latin typeface="Georgia" panose="020405020504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529217-160D-9929-F5AD-27CBC03782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spc="600" dirty="0"/>
              <a:t>Current State, Flow Mapping,</a:t>
            </a:r>
          </a:p>
          <a:p>
            <a:r>
              <a:rPr lang="en-US" sz="2400" b="1" spc="600" dirty="0"/>
              <a:t>App Preview, &amp; Future State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7224D16-4D48-5C81-B98E-DF616761C361}"/>
              </a:ext>
            </a:extLst>
          </p:cNvPr>
          <p:cNvSpPr txBox="1">
            <a:spLocks/>
          </p:cNvSpPr>
          <p:nvPr/>
        </p:nvSpPr>
        <p:spPr>
          <a:xfrm>
            <a:off x="7837713" y="5109818"/>
            <a:ext cx="4354287" cy="1124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  <a:buSzPts val="1000"/>
              <a:tabLst>
                <a:tab pos="457200" algn="l"/>
              </a:tabLst>
            </a:pPr>
            <a:r>
              <a:rPr lang="en-US" sz="1600" b="1" dirty="0">
                <a:solidFill>
                  <a:schemeClr val="bg1"/>
                </a:solidFill>
                <a:latin typeface="Myriad Pro" panose="020B0503030403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    </a:t>
            </a:r>
            <a:r>
              <a:rPr lang="en-US" sz="1600" b="1" dirty="0">
                <a:solidFill>
                  <a:schemeClr val="bg1"/>
                </a:solidFill>
                <a:latin typeface="Myriad Pro" panose="020B0503030403020204" pitchFamily="34" charset="0"/>
                <a:ea typeface="Times New Roman" panose="02020603050405020304" pitchFamily="18" charset="0"/>
                <a:cs typeface="Aptos" panose="020B00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Kyle J. Coder</a:t>
            </a:r>
            <a:r>
              <a:rPr lang="en-US" sz="1600" b="1" dirty="0">
                <a:solidFill>
                  <a:schemeClr val="bg1"/>
                </a:solidFill>
                <a:latin typeface="Myriad Pro" panose="020B0503030403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,</a:t>
            </a:r>
            <a:endParaRPr lang="en-US" sz="1600" dirty="0">
              <a:solidFill>
                <a:schemeClr val="bg1"/>
              </a:solidFill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457200" algn="l"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Aptos" panose="020B0004020202020204" pitchFamily="34" charset="0"/>
                <a:cs typeface="Aptos" panose="020B0004020202020204" pitchFamily="34" charset="0"/>
              </a:rPr>
              <a:t>     Program Analyst,</a:t>
            </a:r>
          </a:p>
          <a:p>
            <a:pPr marL="457200" algn="l">
              <a:spcBef>
                <a:spcPts val="0"/>
              </a:spcBef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    Informatics and Advanced Analytics Team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8F762F-B920-DE7E-DC0B-B26800D0C7E8}"/>
              </a:ext>
            </a:extLst>
          </p:cNvPr>
          <p:cNvSpPr/>
          <p:nvPr/>
        </p:nvSpPr>
        <p:spPr>
          <a:xfrm>
            <a:off x="7933509" y="6130834"/>
            <a:ext cx="4014651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x_x_x_Picture 4">
            <a:extLst>
              <a:ext uri="{FF2B5EF4-FFF2-40B4-BE49-F238E27FC236}">
                <a16:creationId xmlns:a16="http://schemas.microsoft.com/office/drawing/2014/main" id="{2C5E08F3-8636-9A05-1976-36747E23B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710" y="6130834"/>
            <a:ext cx="32194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C0546406-26A1-5306-64C1-D3CC1EED24FF}"/>
              </a:ext>
            </a:extLst>
          </p:cNvPr>
          <p:cNvSpPr txBox="1">
            <a:spLocks/>
          </p:cNvSpPr>
          <p:nvPr/>
        </p:nvSpPr>
        <p:spPr>
          <a:xfrm>
            <a:off x="2926078" y="6418217"/>
            <a:ext cx="5405032" cy="32221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  <a:buSzPts val="1000"/>
              <a:tabLst>
                <a:tab pos="457200" algn="l"/>
              </a:tabLst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Aptos" panose="020B0004020202020204" pitchFamily="34" charset="0"/>
                <a:cs typeface="Aptos" panose="020B0004020202020204" pitchFamily="34" charset="0"/>
              </a:rPr>
              <a:t>April 9, 2025          </a:t>
            </a:r>
            <a:r>
              <a:rPr lang="en-US" sz="1600" i="1" u="sng" dirty="0">
                <a:solidFill>
                  <a:srgbClr val="0070C0"/>
                </a:solidFill>
                <a:latin typeface="Calibri" panose="020F0502020204030204" pitchFamily="34" charset="0"/>
                <a:ea typeface="Aptos" panose="020B0004020202020204" pitchFamily="34" charset="0"/>
                <a:cs typeface="Aptos" panose="020B0004020202020204" pitchFamily="34" charset="0"/>
                <a:hlinkClick r:id="rId5"/>
              </a:rPr>
              <a:t>https://dvagov.sharepoint.com/sites/vhahin/svc/ci/</a:t>
            </a:r>
            <a:endParaRPr lang="en-US" sz="1600" i="1" u="sng" dirty="0">
              <a:solidFill>
                <a:srgbClr val="0070C0"/>
              </a:solidFill>
              <a:latin typeface="Calibri" panose="020F050202020403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566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58119-CC6B-BAFC-8346-3B5FFF9AE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1325563"/>
          </a:xfrm>
        </p:spPr>
        <p:txBody>
          <a:bodyPr/>
          <a:lstStyle/>
          <a:p>
            <a:r>
              <a:rPr lang="en-US" dirty="0"/>
              <a:t>New Award: #5 Preview Before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CB0F6-1656-3B46-1B96-CB6E9315A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120346"/>
            <a:ext cx="4538258" cy="5737654"/>
          </a:xfrm>
        </p:spPr>
        <p:txBody>
          <a:bodyPr/>
          <a:lstStyle/>
          <a:p>
            <a:r>
              <a:rPr lang="en-US" dirty="0"/>
              <a:t>Allows the App User to review their prepared information prior to officially “Submitting” the finished Award Packet.</a:t>
            </a:r>
          </a:p>
          <a:p>
            <a:r>
              <a:rPr lang="en-US" dirty="0"/>
              <a:t>Can make any free-text changes to any data fields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AAA838-16FF-B4FC-5818-197BB39CD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697" y="974431"/>
            <a:ext cx="4337696" cy="573765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69657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58119-CC6B-BAFC-8346-3B5FFF9AE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1325563"/>
          </a:xfrm>
        </p:spPr>
        <p:txBody>
          <a:bodyPr/>
          <a:lstStyle/>
          <a:p>
            <a:r>
              <a:rPr lang="en-US" dirty="0"/>
              <a:t>New Award: #5 Preview Before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CB0F6-1656-3B46-1B96-CB6E9315A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120346"/>
            <a:ext cx="4355485" cy="5737654"/>
          </a:xfrm>
        </p:spPr>
        <p:txBody>
          <a:bodyPr/>
          <a:lstStyle/>
          <a:p>
            <a:r>
              <a:rPr lang="en-US" dirty="0"/>
              <a:t>Allows the App User to review their prepared information prior to officially “Submitting” the finished Award Packet.</a:t>
            </a:r>
          </a:p>
          <a:p>
            <a:r>
              <a:rPr lang="en-US" dirty="0"/>
              <a:t>Can make any free-text changes to any data fields</a:t>
            </a:r>
          </a:p>
          <a:p>
            <a:r>
              <a:rPr lang="en-US" dirty="0"/>
              <a:t>Can cancel/exit the Award Packet without submission, going back to the app’s Landing Page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AAA838-16FF-B4FC-5818-197BB39CD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486" y="1007382"/>
            <a:ext cx="3738034" cy="494445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242375-A8A2-C5EA-57F2-62DBBD714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911" y="1671668"/>
            <a:ext cx="3853422" cy="512498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90698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58119-CC6B-BAFC-8346-3B5FFF9AE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1325563"/>
          </a:xfrm>
        </p:spPr>
        <p:txBody>
          <a:bodyPr/>
          <a:lstStyle/>
          <a:p>
            <a:r>
              <a:rPr lang="en-US" dirty="0"/>
              <a:t>New Award: #6 Award Packet Submitted!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CB0F6-1656-3B46-1B96-CB6E9315A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120346"/>
            <a:ext cx="4355485" cy="5737654"/>
          </a:xfrm>
        </p:spPr>
        <p:txBody>
          <a:bodyPr/>
          <a:lstStyle/>
          <a:p>
            <a:r>
              <a:rPr lang="en-US" dirty="0"/>
              <a:t>“Submission Accepted”</a:t>
            </a:r>
            <a:br>
              <a:rPr lang="en-US" dirty="0"/>
            </a:br>
            <a:r>
              <a:rPr lang="en-US" dirty="0"/>
              <a:t>banner is displayed</a:t>
            </a:r>
          </a:p>
          <a:p>
            <a:r>
              <a:rPr lang="en-US" dirty="0"/>
              <a:t>Application returns to Landing Page, with newly submitted Award Packet added to gallery as a clickable object</a:t>
            </a:r>
          </a:p>
          <a:p>
            <a:r>
              <a:rPr lang="en-US" dirty="0"/>
              <a:t>Clicking previously submitted Award Packets opens pop-up to display read-only version of details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8EB6BA-75DE-D389-7D12-499CF8C7E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0971" y="1671668"/>
            <a:ext cx="3423362" cy="512498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7F9E610-73FD-BA79-A6E2-8E15124FB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0609" y="955911"/>
            <a:ext cx="3938677" cy="553243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43503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58119-CC6B-BAFC-8346-3B5FFF9AE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1325563"/>
          </a:xfrm>
        </p:spPr>
        <p:txBody>
          <a:bodyPr/>
          <a:lstStyle/>
          <a:p>
            <a:r>
              <a:rPr lang="en-US" dirty="0"/>
              <a:t>Automated Flow: #1 Submitter Thanks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CB0F6-1656-3B46-1B96-CB6E9315A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120346"/>
            <a:ext cx="4355485" cy="5737654"/>
          </a:xfrm>
        </p:spPr>
        <p:txBody>
          <a:bodyPr/>
          <a:lstStyle/>
          <a:p>
            <a:r>
              <a:rPr lang="en-US" dirty="0"/>
              <a:t>Automatic Microsoft Teams message is sent to the App User for taking the time to recognize one of their fellow employees.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53FB87-B48E-F55A-04A5-B45E1EA03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322" y="1447421"/>
            <a:ext cx="5736397" cy="428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310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58119-CC6B-BAFC-8346-3B5FFF9AE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1325563"/>
          </a:xfrm>
        </p:spPr>
        <p:txBody>
          <a:bodyPr/>
          <a:lstStyle/>
          <a:p>
            <a:r>
              <a:rPr lang="en-US" dirty="0"/>
              <a:t>Automated Flow: #2 Triage Team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CB0F6-1656-3B46-1B96-CB6E9315A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120346"/>
            <a:ext cx="4688731" cy="5737654"/>
          </a:xfrm>
        </p:spPr>
        <p:txBody>
          <a:bodyPr>
            <a:normAutofit/>
          </a:bodyPr>
          <a:lstStyle/>
          <a:p>
            <a:r>
              <a:rPr lang="en-US" dirty="0"/>
              <a:t>Automatic Microsoft Teams message is sent to the App User for taking the time to recognize one of their fellow employees.</a:t>
            </a:r>
          </a:p>
          <a:p>
            <a:r>
              <a:rPr lang="en-US" dirty="0"/>
              <a:t>Triage Team reviews summarized Award Packet, and can take various actions to: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805F2D-4FE8-24DA-D2EC-245BBEB6C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026" y="1008180"/>
            <a:ext cx="3345200" cy="35056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E33F1A-1AFF-596A-1C14-8F0394692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4502" y="2074124"/>
            <a:ext cx="4030559" cy="47073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E1ACD06-A3DB-649C-244B-D71DA82F13E4}"/>
              </a:ext>
            </a:extLst>
          </p:cNvPr>
          <p:cNvSpPr txBox="1"/>
          <p:nvPr/>
        </p:nvSpPr>
        <p:spPr>
          <a:xfrm>
            <a:off x="72353" y="4768158"/>
            <a:ext cx="793351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Re-assign request to the most appropriate Award Review Team / Sub-Committee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Request follow-up information about the submission from the App User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Reject the submission (for clear/blatant errors)</a:t>
            </a:r>
          </a:p>
        </p:txBody>
      </p:sp>
      <p:sp>
        <p:nvSpPr>
          <p:cNvPr id="11" name="Double Wave 10">
            <a:extLst>
              <a:ext uri="{FF2B5EF4-FFF2-40B4-BE49-F238E27FC236}">
                <a16:creationId xmlns:a16="http://schemas.microsoft.com/office/drawing/2014/main" id="{B47FE2C7-40F2-1024-AFC8-BEC56CE8EA51}"/>
              </a:ext>
            </a:extLst>
          </p:cNvPr>
          <p:cNvSpPr/>
          <p:nvPr/>
        </p:nvSpPr>
        <p:spPr>
          <a:xfrm>
            <a:off x="999241" y="1500073"/>
            <a:ext cx="10972799" cy="4134142"/>
          </a:xfrm>
          <a:prstGeom prst="doubleWav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u="sng" dirty="0">
                <a:solidFill>
                  <a:schemeClr val="bg1"/>
                </a:solidFill>
              </a:rPr>
              <a:t>Current Triage Team Members:</a:t>
            </a:r>
            <a:br>
              <a:rPr lang="en-US" sz="2400" b="1" u="sng" dirty="0">
                <a:solidFill>
                  <a:schemeClr val="bg1"/>
                </a:solidFill>
              </a:rPr>
            </a:b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HSS Director Representative (HR/Disciplinary or Medical Media):     </a:t>
            </a:r>
            <a:r>
              <a:rPr lang="en-US" b="1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Christina.Conway@va.gov</a:t>
            </a: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Quality Representative (HRO / Safety Story / </a:t>
            </a:r>
            <a:r>
              <a:rPr lang="en-US" b="1" dirty="0" err="1">
                <a:solidFill>
                  <a:schemeClr val="bg1"/>
                </a:solidFill>
              </a:rPr>
              <a:t>HeRO</a:t>
            </a:r>
            <a:r>
              <a:rPr lang="en-US" b="1" dirty="0">
                <a:solidFill>
                  <a:schemeClr val="bg1"/>
                </a:solidFill>
              </a:rPr>
              <a:t>):                               </a:t>
            </a:r>
            <a:r>
              <a:rPr lang="en-US" b="1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Tuesday.Majors@va.gov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Employee Engagement /  VEO:                                                                           </a:t>
            </a:r>
            <a:r>
              <a:rPr lang="en-US" b="1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Candice.Kent@va.gov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                                                                                                                                             &amp; </a:t>
            </a:r>
            <a:r>
              <a:rPr lang="en-US" b="1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Darius.Franche@va.gov</a:t>
            </a:r>
            <a:r>
              <a:rPr lang="en-US" b="1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Nursing Services (Daisy / Bee Awards):                                                            </a:t>
            </a:r>
            <a:r>
              <a:rPr lang="en-US" b="1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Teneshia.Hudson@va.gov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                                                                                                                                             &amp; </a:t>
            </a:r>
            <a:r>
              <a:rPr lang="en-US" b="1" dirty="0">
                <a:solidFill>
                  <a:schemeClr val="bg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Kimberley.Richmond@va.gov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56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58119-CC6B-BAFC-8346-3B5FFF9AE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1325563"/>
          </a:xfrm>
        </p:spPr>
        <p:txBody>
          <a:bodyPr/>
          <a:lstStyle/>
          <a:p>
            <a:r>
              <a:rPr lang="en-US" dirty="0"/>
              <a:t>Automated Flow: #3 Award Review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CB0F6-1656-3B46-1B96-CB6E9315A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120346"/>
            <a:ext cx="7471953" cy="57376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Triage Team filters down packets to Award Review Team by re-assigning submissions that are only relevant to their specific Award’s </a:t>
            </a:r>
            <a:br>
              <a:rPr lang="en-US" dirty="0"/>
            </a:br>
            <a:r>
              <a:rPr lang="en-US" dirty="0"/>
              <a:t>needs or oversight:</a:t>
            </a:r>
          </a:p>
          <a:p>
            <a:pPr lvl="1"/>
            <a:r>
              <a:rPr lang="en-US" dirty="0"/>
              <a:t>Daisy/Bee Award -&gt; Nursing Services</a:t>
            </a:r>
          </a:p>
          <a:p>
            <a:pPr lvl="1"/>
            <a:r>
              <a:rPr lang="en-US" dirty="0"/>
              <a:t>HRO/Safety Story/</a:t>
            </a:r>
            <a:r>
              <a:rPr lang="en-US" dirty="0" err="1"/>
              <a:t>HeRO</a:t>
            </a:r>
            <a:r>
              <a:rPr lang="en-US" dirty="0"/>
              <a:t> -&gt; Quality/PSM Team</a:t>
            </a:r>
          </a:p>
          <a:p>
            <a:pPr lvl="1"/>
            <a:r>
              <a:rPr lang="en-US" dirty="0"/>
              <a:t>Hines Hero -&gt; Public Affairs</a:t>
            </a:r>
          </a:p>
          <a:p>
            <a:r>
              <a:rPr lang="en-US" dirty="0"/>
              <a:t>Award Review Team notified of re-assignment via Microsoft Approvals and email, which both include the Award Packet details</a:t>
            </a:r>
          </a:p>
          <a:p>
            <a:r>
              <a:rPr lang="en-US" i="1" dirty="0"/>
              <a:t>*Current State*</a:t>
            </a:r>
            <a:r>
              <a:rPr lang="en-US" dirty="0"/>
              <a:t> Award Review Team evaluates the submission using the already established criteria unique to each of the awards they govern. No further automation progresses after packet delivered to Award Review Team.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A046F5-4108-083F-AB2F-46D33560F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4693" y="1026683"/>
            <a:ext cx="4260122" cy="5737654"/>
          </a:xfrm>
          <a:prstGeom prst="rect">
            <a:avLst/>
          </a:prstGeom>
        </p:spPr>
      </p:pic>
      <p:sp>
        <p:nvSpPr>
          <p:cNvPr id="4" name="Double Wave 3">
            <a:extLst>
              <a:ext uri="{FF2B5EF4-FFF2-40B4-BE49-F238E27FC236}">
                <a16:creationId xmlns:a16="http://schemas.microsoft.com/office/drawing/2014/main" id="{B5F5DA44-5A6E-C7C3-5175-4589054D0CC7}"/>
              </a:ext>
            </a:extLst>
          </p:cNvPr>
          <p:cNvSpPr/>
          <p:nvPr/>
        </p:nvSpPr>
        <p:spPr>
          <a:xfrm>
            <a:off x="999241" y="1500073"/>
            <a:ext cx="10972799" cy="4134142"/>
          </a:xfrm>
          <a:prstGeom prst="doubleWav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u="sng" dirty="0">
                <a:solidFill>
                  <a:schemeClr val="bg1"/>
                </a:solidFill>
              </a:rPr>
              <a:t>Current Award Review Team Members:</a:t>
            </a:r>
            <a:br>
              <a:rPr lang="en-US" sz="2400" b="1" u="sng" dirty="0">
                <a:solidFill>
                  <a:schemeClr val="bg1"/>
                </a:solidFill>
              </a:rPr>
            </a:br>
            <a:br>
              <a:rPr lang="en-US" sz="2400" b="1" u="sng" dirty="0">
                <a:solidFill>
                  <a:schemeClr val="bg1"/>
                </a:solidFill>
              </a:rPr>
            </a:b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No changes!</a:t>
            </a:r>
            <a:r>
              <a:rPr kumimoji="0" lang="en-US" sz="1800" b="1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rbel"/>
              </a:rPr>
              <a:t>Your colleagues that currently oversee awards remains the same!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589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58119-CC6B-BAFC-8346-3B5FFF9AE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1325563"/>
          </a:xfrm>
        </p:spPr>
        <p:txBody>
          <a:bodyPr/>
          <a:lstStyle/>
          <a:p>
            <a:r>
              <a:rPr lang="en-US" dirty="0"/>
              <a:t>Automated Flow:   Target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CB0F6-1656-3B46-1B96-CB6E9315A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120346"/>
            <a:ext cx="7471953" cy="573765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PowerBI &amp; within-App analytics and reports showing submissions by username, service line, nominee, location, subject/content, etc.</a:t>
            </a:r>
          </a:p>
          <a:p>
            <a:r>
              <a:rPr lang="en-US" dirty="0"/>
              <a:t>Automations for Award Review Team to respond to Microsoft Teams Chatbot to score/sort submissions in real time, allowing a consolidated monthly report with top scoring packets for formal selection</a:t>
            </a:r>
          </a:p>
          <a:p>
            <a:r>
              <a:rPr lang="en-US" dirty="0"/>
              <a:t>Automated notifications to Medical Media to schedule photographs or Print Shop to generate high-quality “award certificates” for winners</a:t>
            </a:r>
          </a:p>
          <a:p>
            <a:r>
              <a:rPr lang="en-US" dirty="0"/>
              <a:t>Automated emails/notifications to Service Chiefs/Supervisors of high-achieving subordinates, to prompt inter-team recognitions more regularly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C7A56A-2FE2-4343-305C-979E40CB1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251" y="984068"/>
            <a:ext cx="4316577" cy="566871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95448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8F762F-B920-DE7E-DC0B-B26800D0C7E8}"/>
              </a:ext>
            </a:extLst>
          </p:cNvPr>
          <p:cNvSpPr/>
          <p:nvPr/>
        </p:nvSpPr>
        <p:spPr>
          <a:xfrm>
            <a:off x="7933509" y="6130834"/>
            <a:ext cx="4014651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x_x_x_Picture 4">
            <a:extLst>
              <a:ext uri="{FF2B5EF4-FFF2-40B4-BE49-F238E27FC236}">
                <a16:creationId xmlns:a16="http://schemas.microsoft.com/office/drawing/2014/main" id="{2C5E08F3-8636-9A05-1976-36747E23B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710" y="6130834"/>
            <a:ext cx="32194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6C9E6EB-A42C-4F42-BFBC-0C05D51F5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8659"/>
            <a:ext cx="9144000" cy="2387600"/>
          </a:xfrm>
        </p:spPr>
        <p:txBody>
          <a:bodyPr/>
          <a:lstStyle/>
          <a:p>
            <a:r>
              <a:rPr lang="en-US" sz="4800" b="1" dirty="0"/>
              <a:t>Questions?</a:t>
            </a:r>
            <a:endParaRPr lang="en-US" b="1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35292E2-3BAF-4941-67FB-96D1E62B0DA3}"/>
              </a:ext>
            </a:extLst>
          </p:cNvPr>
          <p:cNvSpPr txBox="1">
            <a:spLocks/>
          </p:cNvSpPr>
          <p:nvPr/>
        </p:nvSpPr>
        <p:spPr>
          <a:xfrm>
            <a:off x="992779" y="2297395"/>
            <a:ext cx="11434353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rgbClr val="FFD64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chemeClr val="bg1"/>
                </a:solidFill>
                <a:latin typeface="Myriad Pro" panose="020B0503030403020204" pitchFamily="34" charset="0"/>
              </a:rPr>
              <a:t>Contact:</a:t>
            </a:r>
            <a:br>
              <a:rPr lang="en-US" sz="2800" b="1" i="1" dirty="0">
                <a:solidFill>
                  <a:srgbClr val="00B0F0"/>
                </a:solidFill>
                <a:latin typeface="Myriad Pro" panose="020B0503030403020204" pitchFamily="34" charset="0"/>
              </a:rPr>
            </a:br>
            <a:r>
              <a:rPr lang="en-US" sz="2800" b="1" dirty="0">
                <a:solidFill>
                  <a:schemeClr val="bg1"/>
                </a:solidFill>
                <a:latin typeface="Myriad Pro" panose="020B0503030403020204" pitchFamily="34" charset="0"/>
              </a:rPr>
              <a:t>SharePoint:</a:t>
            </a:r>
            <a:br>
              <a:rPr lang="en-US" sz="2800" b="1" dirty="0">
                <a:solidFill>
                  <a:schemeClr val="bg1"/>
                </a:solidFill>
                <a:latin typeface="Myriad Pro" panose="020B0503030403020204" pitchFamily="34" charset="0"/>
              </a:rPr>
            </a:br>
            <a:r>
              <a:rPr lang="en-US" sz="2800" b="1" dirty="0">
                <a:solidFill>
                  <a:schemeClr val="bg1"/>
                </a:solidFill>
                <a:latin typeface="Myriad Pro" panose="020B0503030403020204" pitchFamily="34" charset="0"/>
              </a:rPr>
              <a:t>Live App Link: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4C05A6E-960A-1258-2DC6-CDABE6F94ABE}"/>
              </a:ext>
            </a:extLst>
          </p:cNvPr>
          <p:cNvSpPr txBox="1">
            <a:spLocks/>
          </p:cNvSpPr>
          <p:nvPr/>
        </p:nvSpPr>
        <p:spPr>
          <a:xfrm>
            <a:off x="3579223" y="1891829"/>
            <a:ext cx="9091749" cy="27931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rgbClr val="FFD64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en-US" dirty="0"/>
            </a:br>
            <a:r>
              <a:rPr lang="en-US" sz="2800" b="1" i="1" dirty="0">
                <a:solidFill>
                  <a:srgbClr val="00B0F0"/>
                </a:solidFill>
                <a:latin typeface="Myriad Pro" panose="020B05030304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Kyle.Coder@va.gov</a:t>
            </a:r>
            <a:br>
              <a:rPr lang="en-US" sz="2800" b="1" i="1" dirty="0">
                <a:solidFill>
                  <a:srgbClr val="00B0F0"/>
                </a:solidFill>
                <a:latin typeface="Myriad Pro" panose="020B0503030403020204" pitchFamily="34" charset="0"/>
              </a:rPr>
            </a:br>
            <a:r>
              <a:rPr lang="en-US" sz="2800" b="1" i="1" dirty="0">
                <a:solidFill>
                  <a:srgbClr val="00B0F0"/>
                </a:solidFill>
                <a:latin typeface="Myriad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https://dvagov.sharepoint.com/sites/vhahin/svc/ci/</a:t>
            </a:r>
            <a:br>
              <a:rPr lang="en-US" sz="2800" b="1" dirty="0">
                <a:solidFill>
                  <a:schemeClr val="bg1"/>
                </a:solidFill>
                <a:latin typeface="Myriad Pro" panose="020B0503030403020204" pitchFamily="34" charset="0"/>
              </a:rPr>
            </a:br>
            <a:r>
              <a:rPr lang="en-US" sz="2800" b="1" i="1" u="sng" dirty="0">
                <a:solidFill>
                  <a:srgbClr val="00B0F0"/>
                </a:solidFill>
                <a:latin typeface="Myriad Pro" panose="020B0503030403020204" pitchFamily="34" charset="0"/>
              </a:rPr>
              <a:t>t</a:t>
            </a:r>
            <a:r>
              <a:rPr lang="en-US" sz="2800" b="1" i="1" u="sng" dirty="0">
                <a:solidFill>
                  <a:srgbClr val="00B0F0"/>
                </a:solidFill>
                <a:latin typeface="Myriad Pro" panose="020B0503030403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inyurl.com/2nwvddyw</a:t>
            </a:r>
            <a:endParaRPr lang="en-US" i="1" u="sng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957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E7E1E-AC44-4E68-25AE-205989407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2800952" cy="2012950"/>
          </a:xfrm>
        </p:spPr>
        <p:txBody>
          <a:bodyPr>
            <a:normAutofit/>
          </a:bodyPr>
          <a:lstStyle/>
          <a:p>
            <a:r>
              <a:rPr lang="en-US" sz="4000" b="1" dirty="0"/>
              <a:t>Employee Recognition</a:t>
            </a:r>
            <a:br>
              <a:rPr lang="en-US" sz="4000" b="1" dirty="0"/>
            </a:br>
            <a:r>
              <a:rPr lang="en-US" sz="4000" b="1" dirty="0"/>
              <a:t>Application</a:t>
            </a:r>
            <a:endParaRPr lang="en-US" sz="2800" b="1" dirty="0">
              <a:solidFill>
                <a:srgbClr val="E5BB25"/>
              </a:solidFill>
              <a:latin typeface="Georgia" panose="020405020504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529217-160D-9929-F5AD-27CBC0378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2084333"/>
            <a:ext cx="2800952" cy="1180060"/>
          </a:xfrm>
        </p:spPr>
        <p:txBody>
          <a:bodyPr>
            <a:normAutofit lnSpcReduction="10000"/>
          </a:bodyPr>
          <a:lstStyle/>
          <a:p>
            <a:r>
              <a:rPr lang="en-US" sz="2000" b="1" spc="200"/>
              <a:t>Award Triage</a:t>
            </a:r>
            <a:br>
              <a:rPr lang="en-US" sz="2000" b="1" spc="200"/>
            </a:br>
            <a:r>
              <a:rPr lang="en-US" sz="2000" b="1" spc="200"/>
              <a:t>Automation </a:t>
            </a:r>
            <a:r>
              <a:rPr lang="en-US" sz="2000" b="1" spc="200" dirty="0"/>
              <a:t>&amp;</a:t>
            </a:r>
            <a:r>
              <a:rPr lang="en-US" sz="2000" b="1" spc="200"/>
              <a:t> </a:t>
            </a:r>
            <a:r>
              <a:rPr lang="en-US" sz="2000" b="1" spc="200" dirty="0"/>
              <a:t>Routing Flow Infographic Guide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8F762F-B920-DE7E-DC0B-B26800D0C7E8}"/>
              </a:ext>
            </a:extLst>
          </p:cNvPr>
          <p:cNvSpPr/>
          <p:nvPr/>
        </p:nvSpPr>
        <p:spPr>
          <a:xfrm>
            <a:off x="7911967" y="6130834"/>
            <a:ext cx="4036194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x_x_x_Picture 4">
            <a:extLst>
              <a:ext uri="{FF2B5EF4-FFF2-40B4-BE49-F238E27FC236}">
                <a16:creationId xmlns:a16="http://schemas.microsoft.com/office/drawing/2014/main" id="{2C5E08F3-8636-9A05-1976-36747E23B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0630" y="6130834"/>
            <a:ext cx="32194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C0546406-26A1-5306-64C1-D3CC1EED24FF}"/>
              </a:ext>
            </a:extLst>
          </p:cNvPr>
          <p:cNvSpPr txBox="1">
            <a:spLocks/>
          </p:cNvSpPr>
          <p:nvPr/>
        </p:nvSpPr>
        <p:spPr>
          <a:xfrm>
            <a:off x="5443152" y="6605827"/>
            <a:ext cx="1305695" cy="2619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  <a:buSzPts val="1000"/>
              <a:tabLst>
                <a:tab pos="4572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ea typeface="Aptos" panose="020B0004020202020204" pitchFamily="34" charset="0"/>
                <a:cs typeface="Aptos" panose="020B0004020202020204" pitchFamily="34" charset="0"/>
              </a:rPr>
              <a:t>April 9, 2025</a:t>
            </a:r>
            <a:endParaRPr lang="en-US" sz="1600" b="1" i="1" u="sng" dirty="0">
              <a:solidFill>
                <a:srgbClr val="0070C0"/>
              </a:solidFill>
              <a:latin typeface="Calibri" panose="020F050202020403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E7F7E6-5F7F-465B-35E5-8DE82CCD6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3323" y="209399"/>
            <a:ext cx="4584838" cy="5396117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E7224D16-4D48-5C81-B98E-DF616761C361}"/>
              </a:ext>
            </a:extLst>
          </p:cNvPr>
          <p:cNvSpPr txBox="1">
            <a:spLocks/>
          </p:cNvSpPr>
          <p:nvPr/>
        </p:nvSpPr>
        <p:spPr>
          <a:xfrm>
            <a:off x="7523739" y="5641793"/>
            <a:ext cx="4805598" cy="422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  <a:buSzPts val="1000"/>
              <a:tabLst>
                <a:tab pos="457200" algn="l"/>
              </a:tabLst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Aptos" panose="020B0004020202020204" pitchFamily="34" charset="0"/>
                <a:cs typeface="Aptos" panose="020B0004020202020204" pitchFamily="34" charset="0"/>
              </a:rPr>
              <a:t>Kyle J. Coder, Program Analyst, 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Aptos" panose="020B0004020202020204" pitchFamily="34" charset="0"/>
                <a:cs typeface="Aptos" panose="020B0004020202020204" pitchFamily="34" charset="0"/>
                <a:hlinkClick r:id="rId5"/>
              </a:rPr>
              <a:t>Informatics and Advanced Analytics Team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7FC276F-E9D9-80EC-DF6D-4AD06DA43097}"/>
              </a:ext>
            </a:extLst>
          </p:cNvPr>
          <p:cNvSpPr/>
          <p:nvPr/>
        </p:nvSpPr>
        <p:spPr>
          <a:xfrm>
            <a:off x="2800953" y="1503865"/>
            <a:ext cx="4395608" cy="797658"/>
          </a:xfrm>
          <a:prstGeom prst="roundRect">
            <a:avLst/>
          </a:prstGeom>
          <a:ln w="254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Click “Approve” button, to acknowledge the submitted award packet has been chosen to formally ‘win’ the specified award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EF26684-1B21-EE06-9A6E-800AB126BD1B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7196561" y="1902694"/>
            <a:ext cx="3985789" cy="2653784"/>
          </a:xfrm>
          <a:prstGeom prst="straightConnector1">
            <a:avLst/>
          </a:prstGeom>
          <a:ln w="25400">
            <a:solidFill>
              <a:srgbClr val="FFFF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4C4BCA2-9131-5F2F-7DCB-EDE5D3EA3827}"/>
              </a:ext>
            </a:extLst>
          </p:cNvPr>
          <p:cNvSpPr/>
          <p:nvPr/>
        </p:nvSpPr>
        <p:spPr>
          <a:xfrm>
            <a:off x="2800953" y="121208"/>
            <a:ext cx="4395608" cy="589590"/>
          </a:xfrm>
          <a:prstGeom prst="roundRect">
            <a:avLst/>
          </a:prstGeom>
          <a:ln w="254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View the submitted award packet’s information in an easy-to-read table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3CC5C60-CA35-936F-C13E-13FF8369D7F8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7196561" y="416003"/>
            <a:ext cx="866352" cy="731760"/>
          </a:xfrm>
          <a:prstGeom prst="straightConnector1">
            <a:avLst/>
          </a:prstGeom>
          <a:ln w="25400">
            <a:solidFill>
              <a:srgbClr val="FFFF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8C4402A-3E84-3F87-411C-90BB15FFDB95}"/>
              </a:ext>
            </a:extLst>
          </p:cNvPr>
          <p:cNvSpPr/>
          <p:nvPr/>
        </p:nvSpPr>
        <p:spPr>
          <a:xfrm>
            <a:off x="2800953" y="820873"/>
            <a:ext cx="4395608" cy="575615"/>
          </a:xfrm>
          <a:prstGeom prst="roundRect">
            <a:avLst/>
          </a:prstGeom>
          <a:ln w="254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Click this link to generate a downloadable file for this award packet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D1F4BAB-7377-BC3D-DA5D-58E35EBEEF4D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7196561" y="1108681"/>
            <a:ext cx="785389" cy="904269"/>
          </a:xfrm>
          <a:prstGeom prst="straightConnector1">
            <a:avLst/>
          </a:prstGeom>
          <a:ln w="25400">
            <a:solidFill>
              <a:srgbClr val="FFFF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6122CB4-3332-C075-D498-55F47C99ACB5}"/>
              </a:ext>
            </a:extLst>
          </p:cNvPr>
          <p:cNvSpPr/>
          <p:nvPr/>
        </p:nvSpPr>
        <p:spPr>
          <a:xfrm>
            <a:off x="2797635" y="2414014"/>
            <a:ext cx="4395609" cy="867541"/>
          </a:xfrm>
          <a:prstGeom prst="roundRect">
            <a:avLst/>
          </a:prstGeom>
          <a:ln w="254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Click “Reject” button to indicate this award packet was not chosen to formally ‘win’, but to officially acknowledge receipt &amp; consideration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74FF1E9-59B4-B0E6-DF35-0EB7F6EAD970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7193244" y="2847785"/>
            <a:ext cx="3131856" cy="1708693"/>
          </a:xfrm>
          <a:prstGeom prst="straightConnector1">
            <a:avLst/>
          </a:prstGeom>
          <a:ln w="25400">
            <a:solidFill>
              <a:srgbClr val="FFFF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9A03DC3-1A58-0106-6543-9C9A6E6CB214}"/>
              </a:ext>
            </a:extLst>
          </p:cNvPr>
          <p:cNvSpPr/>
          <p:nvPr/>
        </p:nvSpPr>
        <p:spPr>
          <a:xfrm>
            <a:off x="137689" y="4007246"/>
            <a:ext cx="7056084" cy="1323446"/>
          </a:xfrm>
          <a:prstGeom prst="roundRect">
            <a:avLst/>
          </a:prstGeom>
          <a:ln w="254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Use the “More actions” button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Permanently </a:t>
            </a:r>
            <a:r>
              <a:rPr lang="en-US" sz="1600" u="sng" dirty="0"/>
              <a:t>cancel</a:t>
            </a:r>
            <a:r>
              <a:rPr lang="en-US" sz="1600" dirty="0"/>
              <a:t> this award packet entirely without consideration, 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Request a </a:t>
            </a:r>
            <a:r>
              <a:rPr lang="en-US" sz="1600" u="sng" dirty="0"/>
              <a:t>follow up</a:t>
            </a:r>
            <a:r>
              <a:rPr lang="en-US" sz="1600" dirty="0"/>
              <a:t> from the submitting person, 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Identify a specific individual(s) that you want to </a:t>
            </a:r>
            <a:r>
              <a:rPr lang="en-US" sz="1600" u="sng" dirty="0"/>
              <a:t>reassign</a:t>
            </a:r>
            <a:r>
              <a:rPr lang="en-US" sz="1600" dirty="0"/>
              <a:t> this approval packet to instead of yourself</a:t>
            </a:r>
          </a:p>
        </p:txBody>
      </p: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89FFD938-243C-4BC2-F8F0-B1EBB3D22E50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7193773" y="4589085"/>
            <a:ext cx="528356" cy="79884"/>
          </a:xfrm>
          <a:prstGeom prst="straightConnector1">
            <a:avLst/>
          </a:prstGeom>
          <a:ln w="25400">
            <a:solidFill>
              <a:srgbClr val="FFFF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6" name="Rectangle: Rounded Corners 1055">
            <a:extLst>
              <a:ext uri="{FF2B5EF4-FFF2-40B4-BE49-F238E27FC236}">
                <a16:creationId xmlns:a16="http://schemas.microsoft.com/office/drawing/2014/main" id="{4D804997-1CE8-DAC1-9F22-E7A70C83E74A}"/>
              </a:ext>
            </a:extLst>
          </p:cNvPr>
          <p:cNvSpPr/>
          <p:nvPr/>
        </p:nvSpPr>
        <p:spPr>
          <a:xfrm>
            <a:off x="133844" y="3386485"/>
            <a:ext cx="7056084" cy="508270"/>
          </a:xfrm>
          <a:prstGeom prst="roundRect">
            <a:avLst/>
          </a:prstGeom>
          <a:ln w="254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Add any free-text comments or additional context that you want to permanently recorded about the action that you are about to submit on this award packet</a:t>
            </a:r>
          </a:p>
        </p:txBody>
      </p:sp>
      <p:cxnSp>
        <p:nvCxnSpPr>
          <p:cNvPr id="1057" name="Straight Arrow Connector 1056">
            <a:extLst>
              <a:ext uri="{FF2B5EF4-FFF2-40B4-BE49-F238E27FC236}">
                <a16:creationId xmlns:a16="http://schemas.microsoft.com/office/drawing/2014/main" id="{150A4182-49A1-4A58-E209-C69DE7F55B01}"/>
              </a:ext>
            </a:extLst>
          </p:cNvPr>
          <p:cNvCxnSpPr>
            <a:cxnSpLocks/>
            <a:stCxn id="1056" idx="3"/>
          </p:cNvCxnSpPr>
          <p:nvPr/>
        </p:nvCxnSpPr>
        <p:spPr>
          <a:xfrm>
            <a:off x="7189928" y="3640620"/>
            <a:ext cx="531672" cy="315816"/>
          </a:xfrm>
          <a:prstGeom prst="straightConnector1">
            <a:avLst/>
          </a:prstGeom>
          <a:ln w="25400">
            <a:solidFill>
              <a:srgbClr val="FFFF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074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E7E1E-AC44-4E68-25AE-205989407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2800952" cy="2012950"/>
          </a:xfrm>
        </p:spPr>
        <p:txBody>
          <a:bodyPr>
            <a:normAutofit/>
          </a:bodyPr>
          <a:lstStyle/>
          <a:p>
            <a:r>
              <a:rPr lang="en-US" sz="4000" b="1" dirty="0"/>
              <a:t>Employee Recognition</a:t>
            </a:r>
            <a:br>
              <a:rPr lang="en-US" sz="4000" b="1" dirty="0"/>
            </a:br>
            <a:r>
              <a:rPr lang="en-US" sz="4000" b="1" dirty="0"/>
              <a:t>Application</a:t>
            </a:r>
            <a:endParaRPr lang="en-US" sz="2800" b="1" dirty="0">
              <a:solidFill>
                <a:srgbClr val="E5BB25"/>
              </a:solidFill>
              <a:latin typeface="Georgia" panose="0204050205040502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529217-160D-9929-F5AD-27CBC0378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2084333"/>
            <a:ext cx="2800952" cy="1180060"/>
          </a:xfrm>
        </p:spPr>
        <p:txBody>
          <a:bodyPr>
            <a:normAutofit lnSpcReduction="10000"/>
          </a:bodyPr>
          <a:lstStyle/>
          <a:p>
            <a:r>
              <a:rPr lang="en-US" sz="2000" b="1" spc="200" dirty="0"/>
              <a:t>New Award Packet Automation / Routing Flow Infographic Guide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8F762F-B920-DE7E-DC0B-B26800D0C7E8}"/>
              </a:ext>
            </a:extLst>
          </p:cNvPr>
          <p:cNvSpPr/>
          <p:nvPr/>
        </p:nvSpPr>
        <p:spPr>
          <a:xfrm>
            <a:off x="7911967" y="6130834"/>
            <a:ext cx="4036194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x_x_x_Picture 4">
            <a:extLst>
              <a:ext uri="{FF2B5EF4-FFF2-40B4-BE49-F238E27FC236}">
                <a16:creationId xmlns:a16="http://schemas.microsoft.com/office/drawing/2014/main" id="{2C5E08F3-8636-9A05-1976-36747E23B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0630" y="6130834"/>
            <a:ext cx="32194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C0546406-26A1-5306-64C1-D3CC1EED24FF}"/>
              </a:ext>
            </a:extLst>
          </p:cNvPr>
          <p:cNvSpPr txBox="1">
            <a:spLocks/>
          </p:cNvSpPr>
          <p:nvPr/>
        </p:nvSpPr>
        <p:spPr>
          <a:xfrm>
            <a:off x="5443152" y="6605827"/>
            <a:ext cx="1305695" cy="2619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  <a:buSzPts val="1000"/>
              <a:tabLst>
                <a:tab pos="457200" algn="l"/>
              </a:tabLst>
            </a:pP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ea typeface="Aptos" panose="020B0004020202020204" pitchFamily="34" charset="0"/>
                <a:cs typeface="Aptos" panose="020B0004020202020204" pitchFamily="34" charset="0"/>
              </a:rPr>
              <a:t>April 9, 2025</a:t>
            </a:r>
            <a:endParaRPr lang="en-US" sz="1600" b="1" i="1" u="sng" dirty="0">
              <a:solidFill>
                <a:srgbClr val="0070C0"/>
              </a:solidFill>
              <a:latin typeface="Calibri" panose="020F050202020403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E7F7E6-5F7F-465B-35E5-8DE82CCD6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3323" y="209399"/>
            <a:ext cx="4584838" cy="5396117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E7224D16-4D48-5C81-B98E-DF616761C361}"/>
              </a:ext>
            </a:extLst>
          </p:cNvPr>
          <p:cNvSpPr txBox="1">
            <a:spLocks/>
          </p:cNvSpPr>
          <p:nvPr/>
        </p:nvSpPr>
        <p:spPr>
          <a:xfrm>
            <a:off x="7523739" y="5641793"/>
            <a:ext cx="4805598" cy="422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  <a:buSzPts val="1000"/>
              <a:tabLst>
                <a:tab pos="457200" algn="l"/>
              </a:tabLst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ea typeface="Aptos" panose="020B0004020202020204" pitchFamily="34" charset="0"/>
                <a:cs typeface="Aptos" panose="020B0004020202020204" pitchFamily="34" charset="0"/>
              </a:rPr>
              <a:t>Kyle J. Coder, Program Analyst, 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ea typeface="Aptos" panose="020B0004020202020204" pitchFamily="34" charset="0"/>
                <a:cs typeface="Aptos" panose="020B0004020202020204" pitchFamily="34" charset="0"/>
                <a:hlinkClick r:id="rId5"/>
              </a:rPr>
              <a:t>Informatics and Advanced Analytics Team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7FC276F-E9D9-80EC-DF6D-4AD06DA43097}"/>
              </a:ext>
            </a:extLst>
          </p:cNvPr>
          <p:cNvSpPr/>
          <p:nvPr/>
        </p:nvSpPr>
        <p:spPr>
          <a:xfrm>
            <a:off x="2800953" y="1503865"/>
            <a:ext cx="4395608" cy="797658"/>
          </a:xfrm>
          <a:prstGeom prst="roundRect">
            <a:avLst/>
          </a:prstGeom>
          <a:ln w="254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Click “Approve” button, to acknowledge the submitted award packet has been chosen to formally ‘win’ the specified award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EF26684-1B21-EE06-9A6E-800AB126BD1B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7196561" y="1902694"/>
            <a:ext cx="3985789" cy="2653784"/>
          </a:xfrm>
          <a:prstGeom prst="straightConnector1">
            <a:avLst/>
          </a:prstGeom>
          <a:ln w="25400">
            <a:solidFill>
              <a:srgbClr val="FFFF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4C4BCA2-9131-5F2F-7DCB-EDE5D3EA3827}"/>
              </a:ext>
            </a:extLst>
          </p:cNvPr>
          <p:cNvSpPr/>
          <p:nvPr/>
        </p:nvSpPr>
        <p:spPr>
          <a:xfrm>
            <a:off x="2800953" y="121208"/>
            <a:ext cx="4395608" cy="589590"/>
          </a:xfrm>
          <a:prstGeom prst="roundRect">
            <a:avLst/>
          </a:prstGeom>
          <a:ln w="254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View the submitted award packet’s information in an easy-to-read table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3CC5C60-CA35-936F-C13E-13FF8369D7F8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7196561" y="416003"/>
            <a:ext cx="866352" cy="731760"/>
          </a:xfrm>
          <a:prstGeom prst="straightConnector1">
            <a:avLst/>
          </a:prstGeom>
          <a:ln w="25400">
            <a:solidFill>
              <a:srgbClr val="FFFF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8C4402A-3E84-3F87-411C-90BB15FFDB95}"/>
              </a:ext>
            </a:extLst>
          </p:cNvPr>
          <p:cNvSpPr/>
          <p:nvPr/>
        </p:nvSpPr>
        <p:spPr>
          <a:xfrm>
            <a:off x="2800953" y="820873"/>
            <a:ext cx="4395608" cy="575615"/>
          </a:xfrm>
          <a:prstGeom prst="roundRect">
            <a:avLst/>
          </a:prstGeom>
          <a:ln w="254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Click this link to generate a downloadable file for this award packet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D1F4BAB-7377-BC3D-DA5D-58E35EBEEF4D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7196561" y="1108681"/>
            <a:ext cx="785389" cy="904269"/>
          </a:xfrm>
          <a:prstGeom prst="straightConnector1">
            <a:avLst/>
          </a:prstGeom>
          <a:ln w="25400">
            <a:solidFill>
              <a:srgbClr val="FFFF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6122CB4-3332-C075-D498-55F47C99ACB5}"/>
              </a:ext>
            </a:extLst>
          </p:cNvPr>
          <p:cNvSpPr/>
          <p:nvPr/>
        </p:nvSpPr>
        <p:spPr>
          <a:xfrm>
            <a:off x="2797635" y="2414014"/>
            <a:ext cx="4395609" cy="867541"/>
          </a:xfrm>
          <a:prstGeom prst="roundRect">
            <a:avLst/>
          </a:prstGeom>
          <a:ln w="254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Click “Reject” button to indicate this award packet was not chosen to formally ‘win’, but to officially acknowledge receipt &amp; consideration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74FF1E9-59B4-B0E6-DF35-0EB7F6EAD970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7193244" y="2847785"/>
            <a:ext cx="3131856" cy="1708693"/>
          </a:xfrm>
          <a:prstGeom prst="straightConnector1">
            <a:avLst/>
          </a:prstGeom>
          <a:ln w="25400">
            <a:solidFill>
              <a:srgbClr val="FFFF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9A03DC3-1A58-0106-6543-9C9A6E6CB214}"/>
              </a:ext>
            </a:extLst>
          </p:cNvPr>
          <p:cNvSpPr/>
          <p:nvPr/>
        </p:nvSpPr>
        <p:spPr>
          <a:xfrm>
            <a:off x="137689" y="4007246"/>
            <a:ext cx="7056084" cy="1323446"/>
          </a:xfrm>
          <a:prstGeom prst="roundRect">
            <a:avLst/>
          </a:prstGeom>
          <a:ln w="254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Use the “More actions” button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Permanently </a:t>
            </a:r>
            <a:r>
              <a:rPr lang="en-US" sz="1600" u="sng" dirty="0"/>
              <a:t>cancel</a:t>
            </a:r>
            <a:r>
              <a:rPr lang="en-US" sz="1600" dirty="0"/>
              <a:t> this award packet entirely without consideration, 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Request a </a:t>
            </a:r>
            <a:r>
              <a:rPr lang="en-US" sz="1600" u="sng" dirty="0"/>
              <a:t>follow up</a:t>
            </a:r>
            <a:r>
              <a:rPr lang="en-US" sz="1600" dirty="0"/>
              <a:t> from the submitting person, 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Identify a specific individual(s) that you want to </a:t>
            </a:r>
            <a:r>
              <a:rPr lang="en-US" sz="1600" u="sng" dirty="0"/>
              <a:t>reassign</a:t>
            </a:r>
            <a:r>
              <a:rPr lang="en-US" sz="1600" dirty="0"/>
              <a:t> this approval packet to instead of yourself</a:t>
            </a:r>
          </a:p>
        </p:txBody>
      </p: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89FFD938-243C-4BC2-F8F0-B1EBB3D22E50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7193773" y="4589085"/>
            <a:ext cx="528356" cy="79884"/>
          </a:xfrm>
          <a:prstGeom prst="straightConnector1">
            <a:avLst/>
          </a:prstGeom>
          <a:ln w="25400">
            <a:solidFill>
              <a:srgbClr val="FFFF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6" name="Rectangle: Rounded Corners 1055">
            <a:extLst>
              <a:ext uri="{FF2B5EF4-FFF2-40B4-BE49-F238E27FC236}">
                <a16:creationId xmlns:a16="http://schemas.microsoft.com/office/drawing/2014/main" id="{4D804997-1CE8-DAC1-9F22-E7A70C83E74A}"/>
              </a:ext>
            </a:extLst>
          </p:cNvPr>
          <p:cNvSpPr/>
          <p:nvPr/>
        </p:nvSpPr>
        <p:spPr>
          <a:xfrm>
            <a:off x="133844" y="3386485"/>
            <a:ext cx="7056084" cy="508270"/>
          </a:xfrm>
          <a:prstGeom prst="roundRect">
            <a:avLst/>
          </a:prstGeom>
          <a:ln w="254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Add any free-text comments or additional context that you want to permanently recorded about the action that you are about to submit on this award packet</a:t>
            </a:r>
          </a:p>
        </p:txBody>
      </p:sp>
      <p:cxnSp>
        <p:nvCxnSpPr>
          <p:cNvPr id="1057" name="Straight Arrow Connector 1056">
            <a:extLst>
              <a:ext uri="{FF2B5EF4-FFF2-40B4-BE49-F238E27FC236}">
                <a16:creationId xmlns:a16="http://schemas.microsoft.com/office/drawing/2014/main" id="{150A4182-49A1-4A58-E209-C69DE7F55B01}"/>
              </a:ext>
            </a:extLst>
          </p:cNvPr>
          <p:cNvCxnSpPr>
            <a:cxnSpLocks/>
            <a:stCxn id="1056" idx="3"/>
          </p:cNvCxnSpPr>
          <p:nvPr/>
        </p:nvCxnSpPr>
        <p:spPr>
          <a:xfrm>
            <a:off x="7189928" y="3640620"/>
            <a:ext cx="531672" cy="315816"/>
          </a:xfrm>
          <a:prstGeom prst="straightConnector1">
            <a:avLst/>
          </a:prstGeom>
          <a:ln w="25400">
            <a:solidFill>
              <a:srgbClr val="FFFF00"/>
            </a:solidFill>
            <a:headEnd type="oval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65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9F6E5-B39C-4C4A-9E5D-25FBF30DD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418"/>
            <a:ext cx="11221994" cy="1325563"/>
          </a:xfrm>
        </p:spPr>
        <p:txBody>
          <a:bodyPr/>
          <a:lstStyle/>
          <a:p>
            <a:r>
              <a:rPr lang="en-US" dirty="0"/>
              <a:t>App Flow Map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A2C861-580F-423B-C04D-1109BFDBBC99}"/>
              </a:ext>
            </a:extLst>
          </p:cNvPr>
          <p:cNvSpPr txBox="1"/>
          <p:nvPr/>
        </p:nvSpPr>
        <p:spPr>
          <a:xfrm>
            <a:off x="4053016" y="-39025"/>
            <a:ext cx="81389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Definitions: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u="sng" dirty="0"/>
              <a:t>App User</a:t>
            </a:r>
            <a:r>
              <a:rPr lang="en-US" sz="1600" dirty="0"/>
              <a:t>: Any individual employee of Hines who wants to recognize another employee’s great work by loading &amp; using this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u="sng" dirty="0"/>
              <a:t>Award Packet</a:t>
            </a:r>
            <a:r>
              <a:rPr lang="en-US" sz="1600" dirty="0"/>
              <a:t>: The information written by the App User, collected within this application, and submitted to storage &amp; automation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u="sng" dirty="0"/>
              <a:t>Triage Team</a:t>
            </a:r>
            <a:r>
              <a:rPr lang="en-US" sz="1600" dirty="0"/>
              <a:t>: Initially receives all submitted Award Packets from App Users, and re-routes it to the most appropriate Award Review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u="sng" dirty="0"/>
              <a:t>Award Review Team</a:t>
            </a:r>
            <a:r>
              <a:rPr lang="en-US" sz="1600" dirty="0"/>
              <a:t>: Receives triaged packets that are unique to their specific award (HRO to HRO, Daisy/Bee to Nursing, Hines Hero to </a:t>
            </a:r>
            <a:r>
              <a:rPr lang="en-US" sz="1600" dirty="0" err="1"/>
              <a:t>PubAffairs</a:t>
            </a:r>
            <a:r>
              <a:rPr lang="en-US" sz="1600" dirty="0"/>
              <a:t>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2" name="Callout: Down Arrow 11">
            <a:extLst>
              <a:ext uri="{FF2B5EF4-FFF2-40B4-BE49-F238E27FC236}">
                <a16:creationId xmlns:a16="http://schemas.microsoft.com/office/drawing/2014/main" id="{B044EC91-B7D1-01DA-81C8-F911569624B7}"/>
              </a:ext>
            </a:extLst>
          </p:cNvPr>
          <p:cNvSpPr/>
          <p:nvPr/>
        </p:nvSpPr>
        <p:spPr>
          <a:xfrm>
            <a:off x="131806" y="3168329"/>
            <a:ext cx="2125362" cy="1837039"/>
          </a:xfrm>
          <a:prstGeom prst="downArrowCallou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Application loads &amp; pulls current data from SharePoint &amp; </a:t>
            </a:r>
            <a:r>
              <a:rPr lang="en-US" dirty="0" err="1">
                <a:solidFill>
                  <a:schemeClr val="tx1"/>
                </a:solidFill>
              </a:rPr>
              <a:t>ActiveDirectory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Callout: Right Arrow 15">
            <a:extLst>
              <a:ext uri="{FF2B5EF4-FFF2-40B4-BE49-F238E27FC236}">
                <a16:creationId xmlns:a16="http://schemas.microsoft.com/office/drawing/2014/main" id="{A7346490-0F7B-8E3B-D01B-479610F1F7DD}"/>
              </a:ext>
            </a:extLst>
          </p:cNvPr>
          <p:cNvSpPr/>
          <p:nvPr/>
        </p:nvSpPr>
        <p:spPr>
          <a:xfrm>
            <a:off x="80412" y="5088099"/>
            <a:ext cx="3208637" cy="1655452"/>
          </a:xfrm>
          <a:prstGeom prst="rightArrowCallout">
            <a:avLst>
              <a:gd name="adj1" fmla="val 21483"/>
              <a:gd name="adj2" fmla="val 24239"/>
              <a:gd name="adj3" fmla="val 22632"/>
              <a:gd name="adj4" fmla="val 8179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Application displays “Landing Page”, allowing App User to click “Start New Award Packet” button or review previous submissions</a:t>
            </a:r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6584951D-6DB4-67CA-2DDE-7F38582FF175}"/>
              </a:ext>
            </a:extLst>
          </p:cNvPr>
          <p:cNvSpPr/>
          <p:nvPr/>
        </p:nvSpPr>
        <p:spPr>
          <a:xfrm>
            <a:off x="4546302" y="4449478"/>
            <a:ext cx="708454" cy="788207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EB95C86D-FDA2-4E4A-97C4-47E4949E525F}"/>
              </a:ext>
            </a:extLst>
          </p:cNvPr>
          <p:cNvSpPr/>
          <p:nvPr/>
        </p:nvSpPr>
        <p:spPr>
          <a:xfrm rot="3914791">
            <a:off x="5645808" y="2782105"/>
            <a:ext cx="708454" cy="788207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lowchart: Terminator 17">
            <a:extLst>
              <a:ext uri="{FF2B5EF4-FFF2-40B4-BE49-F238E27FC236}">
                <a16:creationId xmlns:a16="http://schemas.microsoft.com/office/drawing/2014/main" id="{A5407BB1-B4AB-32B3-9EE7-BEF9CBABE504}"/>
              </a:ext>
            </a:extLst>
          </p:cNvPr>
          <p:cNvSpPr/>
          <p:nvPr/>
        </p:nvSpPr>
        <p:spPr>
          <a:xfrm>
            <a:off x="2888019" y="3052799"/>
            <a:ext cx="2907956" cy="1257840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User answers “Award Specific Questions”, unique to their intended award type</a:t>
            </a:r>
          </a:p>
        </p:txBody>
      </p: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33AE3FF6-EABA-06EA-077F-F7585853F79D}"/>
              </a:ext>
            </a:extLst>
          </p:cNvPr>
          <p:cNvSpPr/>
          <p:nvPr/>
        </p:nvSpPr>
        <p:spPr>
          <a:xfrm>
            <a:off x="3393989" y="5210987"/>
            <a:ext cx="3023286" cy="1532237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User answers “Preparatory Questions” that use algorithmic / logic gates to identify award type and demographics</a:t>
            </a:r>
          </a:p>
        </p:txBody>
      </p:sp>
      <p:sp>
        <p:nvSpPr>
          <p:cNvPr id="21" name="Flowchart: Terminator 20">
            <a:extLst>
              <a:ext uri="{FF2B5EF4-FFF2-40B4-BE49-F238E27FC236}">
                <a16:creationId xmlns:a16="http://schemas.microsoft.com/office/drawing/2014/main" id="{49FF1580-80A0-85BB-474D-015EC74DC4CF}"/>
              </a:ext>
            </a:extLst>
          </p:cNvPr>
          <p:cNvSpPr/>
          <p:nvPr/>
        </p:nvSpPr>
        <p:spPr>
          <a:xfrm>
            <a:off x="6639042" y="2469601"/>
            <a:ext cx="1589902" cy="1166396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 User “Submits” Award Packet</a:t>
            </a:r>
          </a:p>
        </p:txBody>
      </p:sp>
      <p:sp>
        <p:nvSpPr>
          <p:cNvPr id="23" name="Callout: Down Arrow 22">
            <a:extLst>
              <a:ext uri="{FF2B5EF4-FFF2-40B4-BE49-F238E27FC236}">
                <a16:creationId xmlns:a16="http://schemas.microsoft.com/office/drawing/2014/main" id="{B0CC334B-F7A5-0555-840D-A42CA55B417C}"/>
              </a:ext>
            </a:extLst>
          </p:cNvPr>
          <p:cNvSpPr/>
          <p:nvPr/>
        </p:nvSpPr>
        <p:spPr>
          <a:xfrm>
            <a:off x="6443064" y="4193940"/>
            <a:ext cx="2575637" cy="1532238"/>
          </a:xfrm>
          <a:prstGeom prst="downArrowCallout">
            <a:avLst>
              <a:gd name="adj1" fmla="val 26075"/>
              <a:gd name="adj2" fmla="val 29301"/>
              <a:gd name="adj3" fmla="val 14238"/>
              <a:gd name="adj4" fmla="val 74843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Application saves data to SharePoint &amp; routes packet to Triage Team via Microsoft Approvals</a:t>
            </a:r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D7E51454-2A95-3221-6023-24D56BB1F470}"/>
              </a:ext>
            </a:extLst>
          </p:cNvPr>
          <p:cNvSpPr/>
          <p:nvPr/>
        </p:nvSpPr>
        <p:spPr>
          <a:xfrm rot="10800000">
            <a:off x="7137103" y="3592139"/>
            <a:ext cx="593780" cy="503664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lowchart: Terminator 24">
            <a:extLst>
              <a:ext uri="{FF2B5EF4-FFF2-40B4-BE49-F238E27FC236}">
                <a16:creationId xmlns:a16="http://schemas.microsoft.com/office/drawing/2014/main" id="{5780AF40-D40C-0605-0A0A-BAAAB17239C1}"/>
              </a:ext>
            </a:extLst>
          </p:cNvPr>
          <p:cNvSpPr/>
          <p:nvPr/>
        </p:nvSpPr>
        <p:spPr>
          <a:xfrm>
            <a:off x="6560820" y="5753385"/>
            <a:ext cx="2575636" cy="1061472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Triage Team reviews submission &amp; re-routes to specific Award Review Team</a:t>
            </a:r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4CA2AB42-7F0F-C11F-6CE0-456199F6606B}"/>
              </a:ext>
            </a:extLst>
          </p:cNvPr>
          <p:cNvSpPr/>
          <p:nvPr/>
        </p:nvSpPr>
        <p:spPr>
          <a:xfrm rot="10800000">
            <a:off x="953112" y="2581934"/>
            <a:ext cx="593780" cy="503664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EB495BCE-6741-DF89-D943-7F5CB8D9BEB8}"/>
              </a:ext>
            </a:extLst>
          </p:cNvPr>
          <p:cNvSpPr/>
          <p:nvPr/>
        </p:nvSpPr>
        <p:spPr>
          <a:xfrm rot="5400000">
            <a:off x="8983111" y="6032289"/>
            <a:ext cx="593780" cy="503664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49BF0923-7271-B289-E521-441E2B80608C}"/>
              </a:ext>
            </a:extLst>
          </p:cNvPr>
          <p:cNvSpPr/>
          <p:nvPr/>
        </p:nvSpPr>
        <p:spPr>
          <a:xfrm>
            <a:off x="193589" y="1500819"/>
            <a:ext cx="2100649" cy="1325563"/>
          </a:xfrm>
          <a:prstGeom prst="flowChartDecisi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App User runs app</a:t>
            </a:r>
          </a:p>
        </p:txBody>
      </p:sp>
      <p:sp>
        <p:nvSpPr>
          <p:cNvPr id="36" name="Arrow: Up 35">
            <a:extLst>
              <a:ext uri="{FF2B5EF4-FFF2-40B4-BE49-F238E27FC236}">
                <a16:creationId xmlns:a16="http://schemas.microsoft.com/office/drawing/2014/main" id="{C99ED465-C272-5F46-83B9-AB618A5061AB}"/>
              </a:ext>
            </a:extLst>
          </p:cNvPr>
          <p:cNvSpPr/>
          <p:nvPr/>
        </p:nvSpPr>
        <p:spPr>
          <a:xfrm rot="21123924">
            <a:off x="9910119" y="4133245"/>
            <a:ext cx="593780" cy="739847"/>
          </a:xfrm>
          <a:prstGeom prst="up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58BB298-0FFF-4EDF-A49A-DFC1A43DC924}"/>
              </a:ext>
            </a:extLst>
          </p:cNvPr>
          <p:cNvSpPr/>
          <p:nvPr/>
        </p:nvSpPr>
        <p:spPr>
          <a:xfrm>
            <a:off x="9665790" y="4802659"/>
            <a:ext cx="2445798" cy="19755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Application updates record storage with Triage Actions, &amp; compiles detailed Award Packet for routing to Award Review Team</a:t>
            </a:r>
          </a:p>
        </p:txBody>
      </p: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AFE39FAB-9BA1-4DD9-376A-444C61A305DC}"/>
              </a:ext>
            </a:extLst>
          </p:cNvPr>
          <p:cNvSpPr/>
          <p:nvPr/>
        </p:nvSpPr>
        <p:spPr>
          <a:xfrm>
            <a:off x="10131301" y="1983695"/>
            <a:ext cx="2020237" cy="842687"/>
          </a:xfrm>
          <a:prstGeom prst="flowChartDecision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You Notify Winners</a:t>
            </a:r>
          </a:p>
        </p:txBody>
      </p:sp>
      <p:sp>
        <p:nvSpPr>
          <p:cNvPr id="39" name="Arrow: Up 38">
            <a:extLst>
              <a:ext uri="{FF2B5EF4-FFF2-40B4-BE49-F238E27FC236}">
                <a16:creationId xmlns:a16="http://schemas.microsoft.com/office/drawing/2014/main" id="{C9DDDC0E-7D53-D4A5-0242-8820CD23FFF2}"/>
              </a:ext>
            </a:extLst>
          </p:cNvPr>
          <p:cNvSpPr/>
          <p:nvPr/>
        </p:nvSpPr>
        <p:spPr>
          <a:xfrm rot="2340961">
            <a:off x="9446015" y="2368295"/>
            <a:ext cx="593780" cy="739847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lowchart: Terminator 27">
            <a:extLst>
              <a:ext uri="{FF2B5EF4-FFF2-40B4-BE49-F238E27FC236}">
                <a16:creationId xmlns:a16="http://schemas.microsoft.com/office/drawing/2014/main" id="{8B732D4B-FDB8-0A15-073E-08EDE2E35DF8}"/>
              </a:ext>
            </a:extLst>
          </p:cNvPr>
          <p:cNvSpPr/>
          <p:nvPr/>
        </p:nvSpPr>
        <p:spPr>
          <a:xfrm>
            <a:off x="8727004" y="2935755"/>
            <a:ext cx="2808594" cy="1166396"/>
          </a:xfrm>
          <a:prstGeom prst="flowChartTermina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Award Review Team chooses award winners I.A.W. current guidelines &amp; selection criteria</a:t>
            </a:r>
          </a:p>
        </p:txBody>
      </p:sp>
    </p:spTree>
    <p:extLst>
      <p:ext uri="{BB962C8B-B14F-4D97-AF65-F5344CB8AC3E}">
        <p14:creationId xmlns:p14="http://schemas.microsoft.com/office/powerpoint/2010/main" val="74226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92EF7-FC71-1598-0605-9EE440F76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Application Landing Page: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799037-3CB2-D877-2D7F-C520357B5A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73" b="1591"/>
          <a:stretch/>
        </p:blipFill>
        <p:spPr>
          <a:xfrm>
            <a:off x="8496172" y="749643"/>
            <a:ext cx="3485305" cy="565115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2A4A9E8A-8904-1D5B-1F69-2A798974FDA4}"/>
              </a:ext>
            </a:extLst>
          </p:cNvPr>
          <p:cNvSpPr/>
          <p:nvPr/>
        </p:nvSpPr>
        <p:spPr>
          <a:xfrm>
            <a:off x="5993315" y="3395256"/>
            <a:ext cx="2347784" cy="1013254"/>
          </a:xfrm>
          <a:prstGeom prst="wedgeRectCallout">
            <a:avLst>
              <a:gd name="adj1" fmla="val 135242"/>
              <a:gd name="adj2" fmla="val -4319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Gallery of user’s previously submitted award packets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8B973382-D09D-1C9F-6FD7-065D72683269}"/>
              </a:ext>
            </a:extLst>
          </p:cNvPr>
          <p:cNvSpPr/>
          <p:nvPr/>
        </p:nvSpPr>
        <p:spPr>
          <a:xfrm>
            <a:off x="5317524" y="1626877"/>
            <a:ext cx="2075935" cy="1013254"/>
          </a:xfrm>
          <a:prstGeom prst="wedgeRectCallout">
            <a:avLst>
              <a:gd name="adj1" fmla="val 250059"/>
              <a:gd name="adj2" fmla="val -10559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Start a new award packet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CC63F17D-481A-5284-8405-D5FFF9595CE1}"/>
              </a:ext>
            </a:extLst>
          </p:cNvPr>
          <p:cNvSpPr/>
          <p:nvPr/>
        </p:nvSpPr>
        <p:spPr>
          <a:xfrm>
            <a:off x="5796366" y="5231123"/>
            <a:ext cx="2347784" cy="1013254"/>
          </a:xfrm>
          <a:prstGeom prst="wedgeRectCallout">
            <a:avLst>
              <a:gd name="adj1" fmla="val 76645"/>
              <a:gd name="adj2" fmla="val 2997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Button to find more detailed general info about award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8167AB-E392-37FF-BC9F-5BABFD67C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851" y="4031393"/>
            <a:ext cx="4305300" cy="160972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711ECFC9-0BAB-1654-6E38-5F6BAC9171A8}"/>
              </a:ext>
            </a:extLst>
          </p:cNvPr>
          <p:cNvSpPr/>
          <p:nvPr/>
        </p:nvSpPr>
        <p:spPr>
          <a:xfrm>
            <a:off x="5317524" y="1626877"/>
            <a:ext cx="2075935" cy="1013254"/>
          </a:xfrm>
          <a:prstGeom prst="wedgeRectCallout">
            <a:avLst>
              <a:gd name="adj1" fmla="val -65417"/>
              <a:gd name="adj2" fmla="val 26675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Start a new award packet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43E904AD-72D7-BE6D-86B6-3E5C1AFC0F81}"/>
              </a:ext>
            </a:extLst>
          </p:cNvPr>
          <p:cNvSpPr/>
          <p:nvPr/>
        </p:nvSpPr>
        <p:spPr>
          <a:xfrm>
            <a:off x="5993315" y="3395256"/>
            <a:ext cx="2347784" cy="1013254"/>
          </a:xfrm>
          <a:prstGeom prst="wedgeRectCallout">
            <a:avLst>
              <a:gd name="adj1" fmla="val -99144"/>
              <a:gd name="adj2" fmla="val 14380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Gallery of user’s previously submitted award packets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EBFF35CA-2C97-91F4-2FBC-AD25C6FA60E3}"/>
              </a:ext>
            </a:extLst>
          </p:cNvPr>
          <p:cNvSpPr/>
          <p:nvPr/>
        </p:nvSpPr>
        <p:spPr>
          <a:xfrm>
            <a:off x="210520" y="1825624"/>
            <a:ext cx="2491492" cy="964689"/>
          </a:xfrm>
          <a:prstGeom prst="wedgeRectCallout">
            <a:avLst>
              <a:gd name="adj1" fmla="val 40875"/>
              <a:gd name="adj2" fmla="val 20334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*Disabled Currently*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Tabs to view individual/ specific awards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49D94010-FCA6-BE04-49B2-12C5BC71A644}"/>
              </a:ext>
            </a:extLst>
          </p:cNvPr>
          <p:cNvSpPr/>
          <p:nvPr/>
        </p:nvSpPr>
        <p:spPr>
          <a:xfrm>
            <a:off x="2833960" y="2325804"/>
            <a:ext cx="2099169" cy="1169744"/>
          </a:xfrm>
          <a:prstGeom prst="wedgeRectCallout">
            <a:avLst>
              <a:gd name="adj1" fmla="val 34230"/>
              <a:gd name="adj2" fmla="val 12055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Button to find more general info the app, submit bugs, or other info</a:t>
            </a:r>
          </a:p>
        </p:txBody>
      </p:sp>
    </p:spTree>
    <p:extLst>
      <p:ext uri="{BB962C8B-B14F-4D97-AF65-F5344CB8AC3E}">
        <p14:creationId xmlns:p14="http://schemas.microsoft.com/office/powerpoint/2010/main" val="303565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58119-CC6B-BAFC-8346-3B5FFF9AE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New Award: #1 Person Picker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CB0F6-1656-3B46-1B96-CB6E9315A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6712085" cy="4351338"/>
          </a:xfrm>
        </p:spPr>
        <p:txBody>
          <a:bodyPr/>
          <a:lstStyle/>
          <a:p>
            <a:r>
              <a:rPr lang="en-US" dirty="0"/>
              <a:t>Populates from Microsoft’s</a:t>
            </a:r>
            <a:br>
              <a:rPr lang="en-US" dirty="0"/>
            </a:br>
            <a:r>
              <a:rPr lang="en-US" dirty="0" err="1"/>
              <a:t>ActiveDirectory</a:t>
            </a:r>
            <a:endParaRPr lang="en-US" dirty="0"/>
          </a:p>
          <a:p>
            <a:r>
              <a:rPr lang="en-US" dirty="0"/>
              <a:t>Selecting any person will</a:t>
            </a:r>
            <a:br>
              <a:rPr lang="en-US" dirty="0"/>
            </a:br>
            <a:r>
              <a:rPr lang="en-US" dirty="0"/>
              <a:t>populate their info into all</a:t>
            </a:r>
            <a:br>
              <a:rPr lang="en-US" dirty="0"/>
            </a:br>
            <a:r>
              <a:rPr lang="en-US" dirty="0"/>
              <a:t>the next tabs &amp; forms</a:t>
            </a:r>
          </a:p>
          <a:p>
            <a:r>
              <a:rPr lang="en-US" dirty="0"/>
              <a:t>Selecting any person also</a:t>
            </a:r>
            <a:br>
              <a:rPr lang="en-US" dirty="0"/>
            </a:br>
            <a:r>
              <a:rPr lang="en-US" dirty="0"/>
              <a:t>populates their profile info</a:t>
            </a:r>
            <a:br>
              <a:rPr lang="en-US" dirty="0"/>
            </a:br>
            <a:r>
              <a:rPr lang="en-US" dirty="0"/>
              <a:t>into the background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707A71-9ABB-8AFF-6337-DC6AB5BE1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658" y="1601214"/>
            <a:ext cx="3906671" cy="51673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DE23C5-4FA5-733E-A5FE-50E7E9D48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5329" y="1601214"/>
            <a:ext cx="3906671" cy="5191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236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58119-CC6B-BAFC-8346-3B5FFF9AE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New Award: #2 Preparatory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CB0F6-1656-3B46-1B96-CB6E9315A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53607"/>
            <a:ext cx="4421716" cy="5704393"/>
          </a:xfrm>
        </p:spPr>
        <p:txBody>
          <a:bodyPr>
            <a:normAutofit/>
          </a:bodyPr>
          <a:lstStyle/>
          <a:p>
            <a:r>
              <a:rPr lang="en-US" dirty="0"/>
              <a:t>Algorithmic / Logic Gates</a:t>
            </a:r>
            <a:br>
              <a:rPr lang="en-US" dirty="0"/>
            </a:br>
            <a:r>
              <a:rPr lang="en-US" dirty="0"/>
              <a:t>to identify:</a:t>
            </a:r>
          </a:p>
          <a:p>
            <a:pPr lvl="1"/>
            <a:r>
              <a:rPr lang="en-US" dirty="0"/>
              <a:t>Nominee demographics</a:t>
            </a:r>
          </a:p>
          <a:p>
            <a:pPr lvl="1"/>
            <a:r>
              <a:rPr lang="en-US" dirty="0"/>
              <a:t>Event Date/Time</a:t>
            </a:r>
          </a:p>
          <a:p>
            <a:pPr lvl="1"/>
            <a:r>
              <a:rPr lang="en-US" dirty="0"/>
              <a:t>Event Location</a:t>
            </a:r>
          </a:p>
          <a:p>
            <a:pPr lvl="1"/>
            <a:r>
              <a:rPr lang="en-US" dirty="0"/>
              <a:t>Nursing Affiliated Nominee</a:t>
            </a:r>
          </a:p>
          <a:p>
            <a:pPr lvl="1"/>
            <a:r>
              <a:rPr lang="en-US" dirty="0"/>
              <a:t>Safety Related Event</a:t>
            </a:r>
          </a:p>
          <a:p>
            <a:r>
              <a:rPr lang="en-US" dirty="0"/>
              <a:t>Used to trigger automation</a:t>
            </a:r>
            <a:br>
              <a:rPr lang="en-US" dirty="0"/>
            </a:br>
            <a:r>
              <a:rPr lang="en-US" dirty="0"/>
              <a:t>and hidden flows to pre-fill</a:t>
            </a:r>
            <a:br>
              <a:rPr lang="en-US" dirty="0"/>
            </a:br>
            <a:r>
              <a:rPr lang="en-US" dirty="0"/>
              <a:t>as much info as possible </a:t>
            </a:r>
            <a:br>
              <a:rPr lang="en-US" dirty="0"/>
            </a:br>
            <a:r>
              <a:rPr lang="en-US" dirty="0"/>
              <a:t>without the App User being</a:t>
            </a:r>
            <a:br>
              <a:rPr lang="en-US" dirty="0"/>
            </a:br>
            <a:r>
              <a:rPr lang="en-US" dirty="0"/>
              <a:t>required to manually free text everything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33AB6C-14B0-2C3B-A364-6D1736D64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716" y="1024355"/>
            <a:ext cx="3574420" cy="264544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B3917B-848E-ED2D-518F-989DDD851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979" y="1024355"/>
            <a:ext cx="3805119" cy="264544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1F81D2-A3EB-C863-DCB8-117DF3317A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1716" y="3820500"/>
            <a:ext cx="3574420" cy="288679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68ED70-C692-AC65-190F-9DE90EF750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2979" y="3820500"/>
            <a:ext cx="3805119" cy="288679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99571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58119-CC6B-BAFC-8346-3B5FFF9AE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245174" cy="1325563"/>
          </a:xfrm>
        </p:spPr>
        <p:txBody>
          <a:bodyPr/>
          <a:lstStyle/>
          <a:p>
            <a:r>
              <a:rPr lang="en-US" dirty="0"/>
              <a:t>New Award: #3 Award Specific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CB0F6-1656-3B46-1B96-CB6E9315A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120346"/>
            <a:ext cx="4538258" cy="5737654"/>
          </a:xfrm>
        </p:spPr>
        <p:txBody>
          <a:bodyPr/>
          <a:lstStyle/>
          <a:p>
            <a:r>
              <a:rPr lang="en-US" dirty="0"/>
              <a:t>Interactable buttons hide /</a:t>
            </a:r>
            <a:br>
              <a:rPr lang="en-US" dirty="0"/>
            </a:br>
            <a:r>
              <a:rPr lang="en-US" dirty="0"/>
              <a:t>show detailed questions, </a:t>
            </a:r>
            <a:br>
              <a:rPr lang="en-US" dirty="0"/>
            </a:br>
            <a:r>
              <a:rPr lang="en-US" dirty="0"/>
              <a:t>definitions, &amp; prompts, which allows App Users to quickly jump past sections that may be irrelevant to their current packet</a:t>
            </a:r>
          </a:p>
          <a:p>
            <a:r>
              <a:rPr lang="en-US" dirty="0"/>
              <a:t>Free-text boxes are available to type unlimited amounts of details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4EE32C-2881-3DAF-641E-1BD6753F0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216" y="1055462"/>
            <a:ext cx="5514975" cy="20574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550130-3A2A-8229-89D0-6BF10AE62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258" y="3238986"/>
            <a:ext cx="3874446" cy="329995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5762B0-B0BD-420D-EE89-1E418B321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9066" y="3238986"/>
            <a:ext cx="3551443" cy="329995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0666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58119-CC6B-BAFC-8346-3B5FFF9AE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1325563"/>
          </a:xfrm>
        </p:spPr>
        <p:txBody>
          <a:bodyPr/>
          <a:lstStyle/>
          <a:p>
            <a:r>
              <a:rPr lang="en-US" dirty="0"/>
              <a:t>New Award: #4 Free-Text Additional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CB0F6-1656-3B46-1B96-CB6E9315A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120346"/>
            <a:ext cx="4538258" cy="5737654"/>
          </a:xfrm>
        </p:spPr>
        <p:txBody>
          <a:bodyPr/>
          <a:lstStyle/>
          <a:p>
            <a:r>
              <a:rPr lang="en-US" dirty="0"/>
              <a:t>Allows optional free-text additional information to be added before submission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5EC20C-14C2-64B6-87E5-86CAFE07E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434" y="1325563"/>
            <a:ext cx="553402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077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cordsur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D184F"/>
      </a:accent1>
      <a:accent2>
        <a:srgbClr val="F59120"/>
      </a:accent2>
      <a:accent3>
        <a:srgbClr val="EA2B7B"/>
      </a:accent3>
      <a:accent4>
        <a:srgbClr val="3F3F3F"/>
      </a:accent4>
      <a:accent5>
        <a:srgbClr val="F2F2F2"/>
      </a:accent5>
      <a:accent6>
        <a:srgbClr val="2D184F"/>
      </a:accent6>
      <a:hlink>
        <a:srgbClr val="2D184F"/>
      </a:hlink>
      <a:folHlink>
        <a:srgbClr val="2D184F"/>
      </a:folHlink>
    </a:clrScheme>
    <a:fontScheme name="Custom 242">
      <a:majorFont>
        <a:latin typeface="Rockwell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imeline from Smartart_03_SB_MO - v5" id="{425EA364-DCB0-43CA-AF00-818259ABB39D}" vid="{79945F6C-7F23-4807-8DFE-8CDF775AD492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PBVAHCS Network Director SR.HRO Presentation Todds version" id="{826E6D6A-45C1-46AD-8999-854820389F8B}" vid="{0FE98E3A-BAF1-4C08-8CA8-19F2DB6AF47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74EB9B-7266-4B7D-8D05-61AFFA2D98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ECF931-103B-45DC-BD65-E857FF219F3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8612E19-D4B9-46B2-8454-FD75D2F4E6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milestones timeline</Template>
  <TotalTime>681</TotalTime>
  <Words>1513</Words>
  <Application>Microsoft Office PowerPoint</Application>
  <PresentationFormat>Widescreen</PresentationFormat>
  <Paragraphs>123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Aptos</vt:lpstr>
      <vt:lpstr>Arial</vt:lpstr>
      <vt:lpstr>Calibri</vt:lpstr>
      <vt:lpstr>Calibri Light</vt:lpstr>
      <vt:lpstr>Corbel</vt:lpstr>
      <vt:lpstr>Georgia</vt:lpstr>
      <vt:lpstr>Myriad Pro</vt:lpstr>
      <vt:lpstr>Rockwell</vt:lpstr>
      <vt:lpstr>Wingdings</vt:lpstr>
      <vt:lpstr>Office Theme</vt:lpstr>
      <vt:lpstr>2_Office Theme</vt:lpstr>
      <vt:lpstr>Edward Hines Jr. VA Hospital Employee Recognition/Award Application</vt:lpstr>
      <vt:lpstr>Employee Recognition Application</vt:lpstr>
      <vt:lpstr>Employee Recognition Application</vt:lpstr>
      <vt:lpstr>App Flow Map</vt:lpstr>
      <vt:lpstr>Application Landing Page:</vt:lpstr>
      <vt:lpstr>New Award: #1 Person Picker</vt:lpstr>
      <vt:lpstr>New Award: #2 Preparatory Questions</vt:lpstr>
      <vt:lpstr>New Award: #3 Award Specific Questions</vt:lpstr>
      <vt:lpstr>New Award: #4 Free-Text Additional Info</vt:lpstr>
      <vt:lpstr>New Award: #5 Preview Before Submission</vt:lpstr>
      <vt:lpstr>New Award: #5 Preview Before Submission</vt:lpstr>
      <vt:lpstr>New Award: #6 Award Packet Submitted!</vt:lpstr>
      <vt:lpstr>Automated Flow: #1 Submitter Thanks</vt:lpstr>
      <vt:lpstr>Automated Flow: #2 Triage Team Review</vt:lpstr>
      <vt:lpstr>Automated Flow: #3 Award Review Team</vt:lpstr>
      <vt:lpstr>Automated Flow:   Target State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Coder, Kyle J.</dc:creator>
  <cp:lastModifiedBy>Coder, Kyle J.</cp:lastModifiedBy>
  <cp:revision>5</cp:revision>
  <dcterms:created xsi:type="dcterms:W3CDTF">2025-04-09T13:31:57Z</dcterms:created>
  <dcterms:modified xsi:type="dcterms:W3CDTF">2025-04-10T22:08:30Z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