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70" r:id="rId3"/>
    <p:sldId id="268" r:id="rId4"/>
    <p:sldId id="272" r:id="rId5"/>
    <p:sldId id="256" r:id="rId6"/>
    <p:sldId id="266" r:id="rId7"/>
    <p:sldId id="265" r:id="rId8"/>
    <p:sldId id="267" r:id="rId9"/>
    <p:sldId id="257" r:id="rId10"/>
    <p:sldId id="258" r:id="rId11"/>
    <p:sldId id="259" r:id="rId12"/>
    <p:sldId id="260" r:id="rId13"/>
    <p:sldId id="262" r:id="rId14"/>
    <p:sldId id="261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18" y="132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conv\Masters_Capstone_EDA\algorithm_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Number of Dependents for Telco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Sheet3!$E$1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Sheet3!$D$2:$D$11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Sheet3!$E$2:$E$11</c:f>
              <c:numCache>
                <c:formatCode>General</c:formatCode>
                <c:ptCount val="10"/>
                <c:pt idx="0">
                  <c:v>5416</c:v>
                </c:pt>
                <c:pt idx="1">
                  <c:v>553</c:v>
                </c:pt>
                <c:pt idx="2">
                  <c:v>531</c:v>
                </c:pt>
                <c:pt idx="3">
                  <c:v>517</c:v>
                </c:pt>
                <c:pt idx="4">
                  <c:v>9</c:v>
                </c:pt>
                <c:pt idx="5">
                  <c:v>10</c:v>
                </c:pt>
                <c:pt idx="6">
                  <c:v>3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7D-430B-AB22-964EE5DD7F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23087"/>
        <c:axId val="5724047"/>
      </c:barChart>
      <c:catAx>
        <c:axId val="572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4047"/>
        <c:crosses val="autoZero"/>
        <c:auto val="1"/>
        <c:lblAlgn val="ctr"/>
        <c:lblOffset val="100"/>
        <c:noMultiLvlLbl val="0"/>
      </c:catAx>
      <c:valAx>
        <c:axId val="5724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3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 that Stream</a:t>
            </a:r>
            <a:r>
              <a:rPr lang="en-US" baseline="0"/>
              <a:t> TV</a:t>
            </a:r>
            <a:endParaRPr lang="en-US"/>
          </a:p>
        </c:rich>
      </c:tx>
      <c:layout>
        <c:manualLayout>
          <c:xMode val="edge"/>
          <c:yMode val="edge"/>
          <c:x val="0.16172230115181344"/>
          <c:y val="0.177809005118630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39191716246100833"/>
          <c:w val="0.93888888888888888"/>
          <c:h val="0.451253605590132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Sheet4!$E$18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DA117AC-BDF6-4605-88E9-FBA158DC9109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F172-44D1-953A-61647134FE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Sheet4!$F$17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Sheet4!$F$18</c:f>
              <c:numCache>
                <c:formatCode>0.00%</c:formatCode>
                <c:ptCount val="1"/>
                <c:pt idx="0">
                  <c:v>0.38440000000000002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72-44D1-953A-61647134FE8E}"/>
            </c:ext>
          </c:extLst>
        </c:ser>
        <c:ser>
          <c:idx val="1"/>
          <c:order val="1"/>
          <c:tx>
            <c:strRef>
              <c:f>Sheet4!$E$19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3C08CD7-8233-4303-AADB-407F62A7AA49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72-44D1-953A-61647134FE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Sheet4!$F$17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Sheet4!$F$19</c:f>
              <c:numCache>
                <c:formatCode>0.00%</c:formatCode>
                <c:ptCount val="1"/>
                <c:pt idx="0">
                  <c:v>0.61560000000000004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72-44D1-953A-61647134F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927"/>
        <c:axId val="5727407"/>
      </c:barChart>
      <c:catAx>
        <c:axId val="5738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7407"/>
        <c:crosses val="autoZero"/>
        <c:auto val="1"/>
        <c:lblAlgn val="ctr"/>
        <c:lblOffset val="100"/>
        <c:noMultiLvlLbl val="0"/>
      </c:catAx>
      <c:valAx>
        <c:axId val="572740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57389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 that Stream</a:t>
            </a:r>
            <a:r>
              <a:rPr lang="en-US" baseline="0"/>
              <a:t> Movies</a:t>
            </a:r>
            <a:endParaRPr lang="en-US"/>
          </a:p>
        </c:rich>
      </c:tx>
      <c:layout>
        <c:manualLayout>
          <c:xMode val="edge"/>
          <c:yMode val="edge"/>
          <c:x val="0.16172221639118622"/>
          <c:y val="0.140211751227976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36606084385759879"/>
          <c:w val="0.93888888888888888"/>
          <c:h val="0.463785776777902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Sheet4!$E$22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5EBE75B-A3A4-414A-B032-CBD2F81B6144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4DA-4460-8709-F39120421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Sheet4!$F$21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Sheet4!$F$22</c:f>
              <c:numCache>
                <c:formatCode>0.00%</c:formatCode>
                <c:ptCount val="1"/>
                <c:pt idx="0">
                  <c:v>0.38790000000000002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DA-4460-8709-F3912042175D}"/>
            </c:ext>
          </c:extLst>
        </c:ser>
        <c:ser>
          <c:idx val="1"/>
          <c:order val="1"/>
          <c:tx>
            <c:strRef>
              <c:f>Sheet4!$E$23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1DC1B1C-4B13-4ADF-8E65-B2B264EB00F9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4DA-4460-8709-F39120421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Sheet4!$F$21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Sheet4!$F$23</c:f>
              <c:numCache>
                <c:formatCode>0.00%</c:formatCode>
                <c:ptCount val="1"/>
                <c:pt idx="0">
                  <c:v>0.61209999999999998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DA-4460-8709-F39120421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927"/>
        <c:axId val="5727407"/>
      </c:barChart>
      <c:catAx>
        <c:axId val="5738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7407"/>
        <c:crosses val="autoZero"/>
        <c:auto val="1"/>
        <c:lblAlgn val="ctr"/>
        <c:lblOffset val="100"/>
        <c:noMultiLvlLbl val="0"/>
      </c:catAx>
      <c:valAx>
        <c:axId val="572740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57389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 that Stream</a:t>
            </a:r>
            <a:r>
              <a:rPr lang="en-US" baseline="0"/>
              <a:t> Music</a:t>
            </a:r>
            <a:endParaRPr lang="en-US"/>
          </a:p>
        </c:rich>
      </c:tx>
      <c:layout>
        <c:manualLayout>
          <c:xMode val="edge"/>
          <c:yMode val="edge"/>
          <c:x val="0.16172222222222221"/>
          <c:y val="0.140211395867899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35560868124523787"/>
          <c:w val="0.93888888888888888"/>
          <c:h val="0.463785776777902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Sheet4!$E$26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41AEA6E-AA89-4B54-88CF-3E2501D4448F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125-429C-852B-88510C0ECA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Sheet4!$F$25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Sheet4!$F$26</c:f>
              <c:numCache>
                <c:formatCode>0.00%</c:formatCode>
                <c:ptCount val="1"/>
                <c:pt idx="0">
                  <c:v>0.3533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5-429C-852B-88510C0ECAEC}"/>
            </c:ext>
          </c:extLst>
        </c:ser>
        <c:ser>
          <c:idx val="1"/>
          <c:order val="1"/>
          <c:tx>
            <c:strRef>
              <c:f>Sheet4!$E$27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BB9ECD4-5A95-468D-BA97-68C505FBFEEE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125-429C-852B-88510C0ECA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Sheet4!$F$25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Sheet4!$F$27</c:f>
              <c:numCache>
                <c:formatCode>0.00%</c:formatCode>
                <c:ptCount val="1"/>
                <c:pt idx="0">
                  <c:v>0.64670000000000005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25-429C-852B-88510C0ECA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927"/>
        <c:axId val="5727407"/>
      </c:barChart>
      <c:catAx>
        <c:axId val="5738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7407"/>
        <c:crosses val="autoZero"/>
        <c:auto val="1"/>
        <c:lblAlgn val="ctr"/>
        <c:lblOffset val="100"/>
        <c:noMultiLvlLbl val="0"/>
      </c:catAx>
      <c:valAx>
        <c:axId val="572740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57389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Model Performance</a:t>
            </a:r>
            <a:r>
              <a:rPr lang="en-US" baseline="0"/>
              <a:t> Metric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7929910350448247E-2"/>
          <c:y val="6.8685185185185182E-2"/>
          <c:w val="0.96578683999489878"/>
          <c:h val="0.8461418780985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Sheet1!$A$17</c:f>
              <c:strCache>
                <c:ptCount val="1"/>
                <c:pt idx="0">
                  <c:v>SVC 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Sheet1!$B$16:$D$16</c:f>
              <c:strCache>
                <c:ptCount val="3"/>
                <c:pt idx="0">
                  <c:v>Class 1 Recall</c:v>
                </c:pt>
                <c:pt idx="1">
                  <c:v>Class 1 f1-score</c:v>
                </c:pt>
                <c:pt idx="2">
                  <c:v>ROC-AUC</c:v>
                </c:pt>
              </c:strCache>
            </c:strRef>
          </c:cat>
          <c:val>
            <c:numRef>
              <c:f>Sheet1!$B$17:$D$17</c:f>
              <c:numCache>
                <c:formatCode>General</c:formatCode>
                <c:ptCount val="3"/>
                <c:pt idx="0">
                  <c:v>0.76</c:v>
                </c:pt>
                <c:pt idx="1">
                  <c:v>0.69</c:v>
                </c:pt>
                <c:pt idx="2">
                  <c:v>0.88109999999999999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C5-4C83-A7EF-46CF472C874C}"/>
            </c:ext>
          </c:extLst>
        </c:ser>
        <c:ser>
          <c:idx val="1"/>
          <c:order val="1"/>
          <c:tx>
            <c:strRef>
              <c:f>Sheet1!$A$18</c:f>
              <c:strCache>
                <c:ptCount val="1"/>
                <c:pt idx="0">
                  <c:v>Tuned LR without SMOTENC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Sheet1!$B$16:$D$16</c:f>
              <c:strCache>
                <c:ptCount val="3"/>
                <c:pt idx="0">
                  <c:v>Class 1 Recall</c:v>
                </c:pt>
                <c:pt idx="1">
                  <c:v>Class 1 f1-score</c:v>
                </c:pt>
                <c:pt idx="2">
                  <c:v>ROC-AUC</c:v>
                </c:pt>
              </c:strCache>
            </c:strRef>
          </c:cat>
          <c:val>
            <c:numRef>
              <c:f>Sheet1!$B$18:$D$18</c:f>
              <c:numCache>
                <c:formatCode>General</c:formatCode>
                <c:ptCount val="3"/>
                <c:pt idx="0">
                  <c:v>0.77</c:v>
                </c:pt>
                <c:pt idx="1">
                  <c:v>0.69</c:v>
                </c:pt>
                <c:pt idx="2">
                  <c:v>0.88480000000000003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C5-4C83-A7EF-46CF472C874C}"/>
            </c:ext>
          </c:extLst>
        </c:ser>
        <c:ser>
          <c:idx val="2"/>
          <c:order val="2"/>
          <c:tx>
            <c:strRef>
              <c:f>Sheet1!$A$19</c:f>
              <c:strCache>
                <c:ptCount val="1"/>
                <c:pt idx="0">
                  <c:v>Tuned XGB without SMOTENC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Sheet1!$B$16:$D$16</c:f>
              <c:strCache>
                <c:ptCount val="3"/>
                <c:pt idx="0">
                  <c:v>Class 1 Recall</c:v>
                </c:pt>
                <c:pt idx="1">
                  <c:v>Class 1 f1-score</c:v>
                </c:pt>
                <c:pt idx="2">
                  <c:v>ROC-AUC</c:v>
                </c:pt>
              </c:strCache>
            </c:strRef>
          </c:cat>
          <c:val>
            <c:numRef>
              <c:f>Sheet1!$B$19:$D$19</c:f>
              <c:numCache>
                <c:formatCode>General</c:formatCode>
                <c:ptCount val="3"/>
                <c:pt idx="0">
                  <c:v>0.79</c:v>
                </c:pt>
                <c:pt idx="1">
                  <c:v>0.7</c:v>
                </c:pt>
                <c:pt idx="2">
                  <c:v>0.88280000000000003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C5-4C83-A7EF-46CF472C874C}"/>
            </c:ext>
          </c:extLst>
        </c:ser>
        <c:ser>
          <c:idx val="3"/>
          <c:order val="3"/>
          <c:tx>
            <c:strRef>
              <c:f>Sheet1!$A$20</c:f>
              <c:strCache>
                <c:ptCount val="1"/>
                <c:pt idx="0">
                  <c:v>Tuned SVC without SMOTENC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Sheet1!$B$16:$D$16</c:f>
              <c:strCache>
                <c:ptCount val="3"/>
                <c:pt idx="0">
                  <c:v>Class 1 Recall</c:v>
                </c:pt>
                <c:pt idx="1">
                  <c:v>Class 1 f1-score</c:v>
                </c:pt>
                <c:pt idx="2">
                  <c:v>ROC-AUC</c:v>
                </c:pt>
              </c:strCache>
            </c:strRef>
          </c:cat>
          <c:val>
            <c:numRef>
              <c:f>Sheet1!$B$20:$D$20</c:f>
              <c:numCache>
                <c:formatCode>General</c:formatCode>
                <c:ptCount val="3"/>
                <c:pt idx="0">
                  <c:v>0.74</c:v>
                </c:pt>
                <c:pt idx="1">
                  <c:v>0.69</c:v>
                </c:pt>
                <c:pt idx="2">
                  <c:v>0.88080000000000003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C5-4C83-A7EF-46CF472C874C}"/>
            </c:ext>
          </c:extLst>
        </c:ser>
        <c:ser>
          <c:idx val="4"/>
          <c:order val="4"/>
          <c:tx>
            <c:strRef>
              <c:f>Sheet1!$A$21</c:f>
              <c:strCache>
                <c:ptCount val="1"/>
                <c:pt idx="0">
                  <c:v>Tuned LR with SMOTENC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Sheet1!$B$16:$D$16</c:f>
              <c:strCache>
                <c:ptCount val="3"/>
                <c:pt idx="0">
                  <c:v>Class 1 Recall</c:v>
                </c:pt>
                <c:pt idx="1">
                  <c:v>Class 1 f1-score</c:v>
                </c:pt>
                <c:pt idx="2">
                  <c:v>ROC-AUC</c:v>
                </c:pt>
              </c:strCache>
            </c:strRef>
          </c:cat>
          <c:val>
            <c:numRef>
              <c:f>Sheet1!$B$21:$D$21</c:f>
              <c:numCache>
                <c:formatCode>General</c:formatCode>
                <c:ptCount val="3"/>
                <c:pt idx="0">
                  <c:v>0.84</c:v>
                </c:pt>
                <c:pt idx="1">
                  <c:v>0.68</c:v>
                </c:pt>
                <c:pt idx="2">
                  <c:v>0.88149999999999995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C5-4C83-A7EF-46CF472C8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0467439"/>
        <c:axId val="1990472719"/>
      </c:barChart>
      <c:catAx>
        <c:axId val="1990467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0472719"/>
        <c:crosses val="autoZero"/>
        <c:auto val="1"/>
        <c:lblAlgn val="ctr"/>
        <c:lblOffset val="100"/>
        <c:noMultiLvlLbl val="0"/>
      </c:catAx>
      <c:valAx>
        <c:axId val="19904727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90467439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916672647364879E-3"/>
          <c:y val="0.14644351464435146"/>
          <c:w val="0.97522038838749925"/>
          <c:h val="0.77370968273317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'Sheet1 (2)'!$A$20</c:f>
              <c:strCache>
                <c:ptCount val="1"/>
                <c:pt idx="0">
                  <c:v>SVC Baseline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(2)'!$B$19:$E$19</c:f>
              <c:strCache>
                <c:ptCount val="4"/>
                <c:pt idx="0">
                  <c:v>True Negative</c:v>
                </c:pt>
                <c:pt idx="1">
                  <c:v>False Negative</c:v>
                </c:pt>
                <c:pt idx="2">
                  <c:v>True Positive</c:v>
                </c:pt>
                <c:pt idx="3">
                  <c:v>False Positive</c:v>
                </c:pt>
              </c:strCache>
            </c:strRef>
          </c:cat>
          <c:val>
            <c:numRef>
              <c:f>'Sheet1 (2)'!$B$20:$E$20</c:f>
              <c:numCache>
                <c:formatCode>General</c:formatCode>
                <c:ptCount val="4"/>
                <c:pt idx="0">
                  <c:v>862</c:v>
                </c:pt>
                <c:pt idx="1">
                  <c:v>89</c:v>
                </c:pt>
                <c:pt idx="2">
                  <c:v>285</c:v>
                </c:pt>
                <c:pt idx="3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8-4448-AF4C-D6938F58A562}"/>
            </c:ext>
          </c:extLst>
        </c:ser>
        <c:ser>
          <c:idx val="1"/>
          <c:order val="1"/>
          <c:tx>
            <c:strRef>
              <c:f>'Sheet1 (2)'!$A$21</c:f>
              <c:strCache>
                <c:ptCount val="1"/>
                <c:pt idx="0">
                  <c:v>Tuned LR without SMOTENC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(2)'!$B$19:$E$19</c:f>
              <c:strCache>
                <c:ptCount val="4"/>
                <c:pt idx="0">
                  <c:v>True Negative</c:v>
                </c:pt>
                <c:pt idx="1">
                  <c:v>False Negative</c:v>
                </c:pt>
                <c:pt idx="2">
                  <c:v>True Positive</c:v>
                </c:pt>
                <c:pt idx="3">
                  <c:v>False Positive</c:v>
                </c:pt>
              </c:strCache>
            </c:strRef>
          </c:cat>
          <c:val>
            <c:numRef>
              <c:f>'Sheet1 (2)'!$B$21:$E$21</c:f>
              <c:numCache>
                <c:formatCode>General</c:formatCode>
                <c:ptCount val="4"/>
                <c:pt idx="0">
                  <c:v>859</c:v>
                </c:pt>
                <c:pt idx="1">
                  <c:v>85</c:v>
                </c:pt>
                <c:pt idx="2">
                  <c:v>289</c:v>
                </c:pt>
                <c:pt idx="3">
                  <c:v>176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88-4448-AF4C-D6938F58A562}"/>
            </c:ext>
          </c:extLst>
        </c:ser>
        <c:ser>
          <c:idx val="2"/>
          <c:order val="2"/>
          <c:tx>
            <c:strRef>
              <c:f>'Sheet1 (2)'!$A$22</c:f>
              <c:strCache>
                <c:ptCount val="1"/>
                <c:pt idx="0">
                  <c:v>Tuned XGB without SMOTENC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(2)'!$B$19:$E$19</c:f>
              <c:strCache>
                <c:ptCount val="4"/>
                <c:pt idx="0">
                  <c:v>True Negative</c:v>
                </c:pt>
                <c:pt idx="1">
                  <c:v>False Negative</c:v>
                </c:pt>
                <c:pt idx="2">
                  <c:v>True Positive</c:v>
                </c:pt>
                <c:pt idx="3">
                  <c:v>False Positive</c:v>
                </c:pt>
              </c:strCache>
            </c:strRef>
          </c:cat>
          <c:val>
            <c:numRef>
              <c:f>'Sheet1 (2)'!$B$22:$E$22</c:f>
              <c:numCache>
                <c:formatCode>General</c:formatCode>
                <c:ptCount val="4"/>
                <c:pt idx="0">
                  <c:v>854</c:v>
                </c:pt>
                <c:pt idx="1">
                  <c:v>78</c:v>
                </c:pt>
                <c:pt idx="2">
                  <c:v>296</c:v>
                </c:pt>
                <c:pt idx="3">
                  <c:v>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388-4448-AF4C-D6938F58A562}"/>
            </c:ext>
          </c:extLst>
        </c:ser>
        <c:ser>
          <c:idx val="3"/>
          <c:order val="3"/>
          <c:tx>
            <c:strRef>
              <c:f>'Sheet1 (2)'!$A$23</c:f>
              <c:strCache>
                <c:ptCount val="1"/>
                <c:pt idx="0">
                  <c:v>Tuned SVC without SMOTENC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(2)'!$B$19:$E$19</c:f>
              <c:strCache>
                <c:ptCount val="4"/>
                <c:pt idx="0">
                  <c:v>True Negative</c:v>
                </c:pt>
                <c:pt idx="1">
                  <c:v>False Negative</c:v>
                </c:pt>
                <c:pt idx="2">
                  <c:v>True Positive</c:v>
                </c:pt>
                <c:pt idx="3">
                  <c:v>False Positive</c:v>
                </c:pt>
              </c:strCache>
            </c:strRef>
          </c:cat>
          <c:val>
            <c:numRef>
              <c:f>'Sheet1 (2)'!$B$23:$E$23</c:f>
              <c:numCache>
                <c:formatCode>General</c:formatCode>
                <c:ptCount val="4"/>
                <c:pt idx="0">
                  <c:v>879</c:v>
                </c:pt>
                <c:pt idx="1">
                  <c:v>96</c:v>
                </c:pt>
                <c:pt idx="2">
                  <c:v>278</c:v>
                </c:pt>
                <c:pt idx="3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388-4448-AF4C-D6938F58A562}"/>
            </c:ext>
          </c:extLst>
        </c:ser>
        <c:ser>
          <c:idx val="4"/>
          <c:order val="4"/>
          <c:tx>
            <c:strRef>
              <c:f>'Sheet1 (2)'!$A$24</c:f>
              <c:strCache>
                <c:ptCount val="1"/>
                <c:pt idx="0">
                  <c:v>Tuned LR with SMOTENC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'Sheet1 (2)'!$B$19:$E$19</c:f>
              <c:strCache>
                <c:ptCount val="4"/>
                <c:pt idx="0">
                  <c:v>True Negative</c:v>
                </c:pt>
                <c:pt idx="1">
                  <c:v>False Negative</c:v>
                </c:pt>
                <c:pt idx="2">
                  <c:v>True Positive</c:v>
                </c:pt>
                <c:pt idx="3">
                  <c:v>False Positive</c:v>
                </c:pt>
              </c:strCache>
            </c:strRef>
          </c:cat>
          <c:val>
            <c:numRef>
              <c:f>'Sheet1 (2)'!$B$24:$E$24</c:f>
              <c:numCache>
                <c:formatCode>General</c:formatCode>
                <c:ptCount val="4"/>
                <c:pt idx="0">
                  <c:v>808</c:v>
                </c:pt>
                <c:pt idx="1">
                  <c:v>61</c:v>
                </c:pt>
                <c:pt idx="2">
                  <c:v>313</c:v>
                </c:pt>
                <c:pt idx="3">
                  <c:v>227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388-4448-AF4C-D6938F58A5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67247"/>
        <c:axId val="5761007"/>
      </c:barChart>
      <c:catAx>
        <c:axId val="576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61007"/>
        <c:crosses val="autoZero"/>
        <c:auto val="1"/>
        <c:lblAlgn val="ctr"/>
        <c:lblOffset val="100"/>
        <c:noMultiLvlLbl val="0"/>
      </c:catAx>
      <c:valAx>
        <c:axId val="576100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6724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.13308350829097018"/>
          <c:y val="2.9811221296082758E-2"/>
          <c:w val="0.76299957045600131"/>
          <c:h val="0.14592099627713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Referrals</a:t>
            </a:r>
            <a:r>
              <a:rPr lang="en-US" baseline="0" dirty="0">
                <a:solidFill>
                  <a:schemeClr val="tx1"/>
                </a:solidFill>
              </a:rPr>
              <a:t> Made by Telco </a:t>
            </a:r>
            <a:r>
              <a:rPr lang="en-US" dirty="0">
                <a:solidFill>
                  <a:schemeClr val="tx1"/>
                </a:solidFill>
              </a:rPr>
              <a:t>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Sheet3!$A$2:$A$13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</c:numCache>
            </c:numRef>
          </c:cat>
          <c:val>
            <c:numRef>
              <c:f>Sheet3!$B$2:$B$13</c:f>
              <c:numCache>
                <c:formatCode>General</c:formatCode>
                <c:ptCount val="12"/>
                <c:pt idx="0">
                  <c:v>3821</c:v>
                </c:pt>
                <c:pt idx="1">
                  <c:v>1086</c:v>
                </c:pt>
                <c:pt idx="2">
                  <c:v>236</c:v>
                </c:pt>
                <c:pt idx="3">
                  <c:v>255</c:v>
                </c:pt>
                <c:pt idx="4">
                  <c:v>236</c:v>
                </c:pt>
                <c:pt idx="5">
                  <c:v>264</c:v>
                </c:pt>
                <c:pt idx="6">
                  <c:v>221</c:v>
                </c:pt>
                <c:pt idx="7">
                  <c:v>248</c:v>
                </c:pt>
                <c:pt idx="8">
                  <c:v>213</c:v>
                </c:pt>
                <c:pt idx="9">
                  <c:v>238</c:v>
                </c:pt>
                <c:pt idx="10">
                  <c:v>223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2-45F1-BF9A-B541062523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48367"/>
        <c:axId val="5850287"/>
      </c:barChart>
      <c:catAx>
        <c:axId val="584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50287"/>
        <c:crosses val="autoZero"/>
        <c:auto val="1"/>
        <c:lblAlgn val="ctr"/>
        <c:lblOffset val="100"/>
        <c:noMultiLvlLbl val="0"/>
      </c:catAx>
      <c:valAx>
        <c:axId val="58502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4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Male</a:t>
            </a:r>
            <a:r>
              <a:rPr lang="en-US" baseline="0" dirty="0"/>
              <a:t> to </a:t>
            </a:r>
            <a:r>
              <a:rPr lang="en-US" dirty="0"/>
              <a:t>Female </a:t>
            </a:r>
          </a:p>
          <a:p>
            <a:pPr>
              <a:defRPr/>
            </a:pPr>
            <a:r>
              <a:rPr lang="en-US" dirty="0"/>
              <a:t>Customer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Sheet4!$C$1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199-4A35-8170-7147BA4400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99-4A35-8170-7147BA4400E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CBEEEF5-6C6D-4E42-A883-20A73CC42BEA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199-4A35-8170-7147BA4400E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B38ED2B-1727-4DE0-9A29-F4A501423418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9-4A35-8170-7147BA4400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Sheet4!$B$2:$B$3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Sheet4!$C$2:$C$3</c:f>
              <c:numCache>
                <c:formatCode>0.00%</c:formatCode>
                <c:ptCount val="2"/>
                <c:pt idx="0">
                  <c:v>0.50475649581144399</c:v>
                </c:pt>
                <c:pt idx="1">
                  <c:v>0.49524350418855601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99-4A35-8170-7147BA4400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Partner</a:t>
            </a:r>
            <a:r>
              <a:rPr lang="en-US" baseline="0"/>
              <a:t> to No Partner Customer Ratio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Sheet4!$C$6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C6-444A-89B0-9F28862B45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C6-444A-89B0-9F28862B45B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E74EC54-5E1C-4126-9448-7B9D91D64BC9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8C6-444A-89B0-9F28862B45B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594C839-F4A7-4D3F-9313-FB30D653C3B8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8C6-444A-89B0-9F28862B45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Sheet4!$B$7:$B$8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Sheet4!$C$7:$C$8</c:f>
              <c:numCache>
                <c:formatCode>0.00%</c:formatCode>
                <c:ptCount val="2"/>
                <c:pt idx="0">
                  <c:v>0.48303279852335651</c:v>
                </c:pt>
                <c:pt idx="1">
                  <c:v>0.51696720147664343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8C6-444A-89B0-9F28862B45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Customers with Unlimited Data</a:t>
            </a:r>
          </a:p>
        </c:rich>
      </c:tx>
      <c:layout>
        <c:manualLayout>
          <c:xMode val="edge"/>
          <c:yMode val="edge"/>
          <c:x val="0.2145"/>
          <c:y val="0.16552786838623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37938460817397823"/>
          <c:w val="0.93888888888888888"/>
          <c:h val="0.463785776777902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Sheet4!$B$18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FAC35E9-51C6-4212-9830-028F16E69EC6}" type="VALUE">
                      <a:rPr lang="en-US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6A3-49C0-BC1F-8B382AEBD1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Sheet4!$C$17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Sheet4!$C$18</c:f>
              <c:numCache>
                <c:formatCode>0.00%</c:formatCode>
                <c:ptCount val="1"/>
                <c:pt idx="0">
                  <c:v>0.67369999999999997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A3-49C0-BC1F-8B382AEBD1E9}"/>
            </c:ext>
          </c:extLst>
        </c:ser>
        <c:ser>
          <c:idx val="1"/>
          <c:order val="1"/>
          <c:tx>
            <c:strRef>
              <c:f>Sheet4!$B$19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60680EF-DE3D-4DF1-B077-1DD0834560FF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6A3-49C0-BC1F-8B382AEBD1E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Sheet4!$C$17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Sheet4!$C$19</c:f>
              <c:numCache>
                <c:formatCode>0.00%</c:formatCode>
                <c:ptCount val="1"/>
                <c:pt idx="0">
                  <c:v>0.32629999999999998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A3-49C0-BC1F-8B382AEBD1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927"/>
        <c:axId val="5727407"/>
      </c:barChart>
      <c:catAx>
        <c:axId val="5738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7407"/>
        <c:crosses val="autoZero"/>
        <c:auto val="1"/>
        <c:lblAlgn val="ctr"/>
        <c:lblOffset val="100"/>
        <c:noMultiLvlLbl val="0"/>
      </c:catAx>
      <c:valAx>
        <c:axId val="572740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57389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 with Device Protection</a:t>
            </a:r>
          </a:p>
        </c:rich>
      </c:tx>
      <c:layout>
        <c:manualLayout>
          <c:xMode val="edge"/>
          <c:yMode val="edge"/>
          <c:x val="0.16172222222222221"/>
          <c:y val="0.140211395867899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37938460817397823"/>
          <c:w val="0.93888888888888888"/>
          <c:h val="0.463785776777902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Sheet4!$B$22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9E586F5-E908-4D3F-A565-C9F6676D8CF7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67-412B-A5E1-F9F825B2A5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Sheet4!$C$21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Sheet4!$C$22</c:f>
              <c:numCache>
                <c:formatCode>0.00%</c:formatCode>
                <c:ptCount val="1"/>
                <c:pt idx="0">
                  <c:v>0.34389999999999998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7-412B-A5E1-F9F825B2A5D9}"/>
            </c:ext>
          </c:extLst>
        </c:ser>
        <c:ser>
          <c:idx val="1"/>
          <c:order val="1"/>
          <c:tx>
            <c:strRef>
              <c:f>Sheet4!$B$23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6B20EDF-EE66-4953-BA43-8877337508BE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967-412B-A5E1-F9F825B2A5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Sheet4!$C$21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Sheet4!$C$23</c:f>
              <c:numCache>
                <c:formatCode>0.00%</c:formatCode>
                <c:ptCount val="1"/>
                <c:pt idx="0">
                  <c:v>0.65610000000000002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67-412B-A5E1-F9F825B2A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927"/>
        <c:axId val="5727407"/>
      </c:barChart>
      <c:catAx>
        <c:axId val="5738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7407"/>
        <c:crosses val="autoZero"/>
        <c:auto val="1"/>
        <c:lblAlgn val="ctr"/>
        <c:lblOffset val="100"/>
        <c:noMultiLvlLbl val="0"/>
      </c:catAx>
      <c:valAx>
        <c:axId val="572740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57389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 with Online Security</a:t>
            </a:r>
          </a:p>
        </c:rich>
      </c:tx>
      <c:layout>
        <c:manualLayout>
          <c:xMode val="edge"/>
          <c:yMode val="edge"/>
          <c:x val="0.16172222222222221"/>
          <c:y val="0.140211395867899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37938460817397823"/>
          <c:w val="0.93888888888888888"/>
          <c:h val="0.463785776777902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Sheet4!$B$26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FA7CF41-979A-424C-BAC2-C5E67A4FDB69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B937-498C-89E4-2AE21EFCE9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Sheet4!$C$25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Sheet4!$C$26</c:f>
              <c:numCache>
                <c:formatCode>0.00%</c:formatCode>
                <c:ptCount val="1"/>
                <c:pt idx="0">
                  <c:v>0.28670000000000001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37-498C-89E4-2AE21EFCE9C5}"/>
            </c:ext>
          </c:extLst>
        </c:ser>
        <c:ser>
          <c:idx val="1"/>
          <c:order val="1"/>
          <c:tx>
            <c:strRef>
              <c:f>Sheet4!$B$27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620D198-BF2A-4FD4-8502-D37493635E26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937-498C-89E4-2AE21EFCE9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Sheet4!$C$25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Sheet4!$C$27</c:f>
              <c:numCache>
                <c:formatCode>0.00%</c:formatCode>
                <c:ptCount val="1"/>
                <c:pt idx="0">
                  <c:v>0.71330000000000005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37-498C-89E4-2AE21EFCE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927"/>
        <c:axId val="5727407"/>
      </c:barChart>
      <c:catAx>
        <c:axId val="5738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7407"/>
        <c:crosses val="autoZero"/>
        <c:auto val="1"/>
        <c:lblAlgn val="ctr"/>
        <c:lblOffset val="100"/>
        <c:noMultiLvlLbl val="0"/>
      </c:catAx>
      <c:valAx>
        <c:axId val="572740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57389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 with Online Backup</a:t>
            </a:r>
          </a:p>
        </c:rich>
      </c:tx>
      <c:layout>
        <c:manualLayout>
          <c:xMode val="edge"/>
          <c:yMode val="edge"/>
          <c:x val="0.16172222222222221"/>
          <c:y val="0.187761975277209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37938460817397823"/>
          <c:w val="0.93888888888888888"/>
          <c:h val="0.463785776777902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Sheet4!$B$30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4D98BA1-69FA-4445-930F-6E1C35C59C9E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6EA-4E24-9AF7-CEED9DE4B5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Sheet4!$C$29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Sheet4!$C$30</c:f>
              <c:numCache>
                <c:formatCode>0.00%</c:formatCode>
                <c:ptCount val="1"/>
                <c:pt idx="0">
                  <c:v>0.34489999999999998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A-4E24-9AF7-CEED9DE4B5A4}"/>
            </c:ext>
          </c:extLst>
        </c:ser>
        <c:ser>
          <c:idx val="1"/>
          <c:order val="1"/>
          <c:tx>
            <c:strRef>
              <c:f>Sheet4!$B$31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1417ADF-C9E1-4EDB-840A-082C4DF62451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76EA-4E24-9AF7-CEED9DE4B5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Sheet4!$C$29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Sheet4!$C$31</c:f>
              <c:numCache>
                <c:formatCode>0.00%</c:formatCode>
                <c:ptCount val="1"/>
                <c:pt idx="0">
                  <c:v>0.65510000000000002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EA-4E24-9AF7-CEED9DE4B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927"/>
        <c:axId val="5727407"/>
      </c:barChart>
      <c:catAx>
        <c:axId val="5738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7407"/>
        <c:crosses val="autoZero"/>
        <c:auto val="1"/>
        <c:lblAlgn val="ctr"/>
        <c:lblOffset val="100"/>
        <c:noMultiLvlLbl val="0"/>
      </c:catAx>
      <c:valAx>
        <c:axId val="572740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57389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Customers with Premium Tech Support</a:t>
            </a:r>
          </a:p>
        </c:rich>
      </c:tx>
      <c:layout>
        <c:manualLayout>
          <c:xMode val="edge"/>
          <c:yMode val="edge"/>
          <c:x val="0.16172222222222221"/>
          <c:y val="0.140211395867899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0555555555555555E-2"/>
          <c:y val="0.37938460817397823"/>
          <c:w val="0.93888888888888888"/>
          <c:h val="0.4637857767779027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Sheet4!$B$34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9CC9ADF-66E0-4DCD-BDE3-49FAD23670D2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FB7-43E4-9BCC-94197A008A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Sheet4!$C$33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Sheet4!$C$34</c:f>
              <c:numCache>
                <c:formatCode>0.00%</c:formatCode>
                <c:ptCount val="1"/>
                <c:pt idx="0">
                  <c:v>0.29020000000000001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7-43E4-9BCC-94197A008A0C}"/>
            </c:ext>
          </c:extLst>
        </c:ser>
        <c:ser>
          <c:idx val="1"/>
          <c:order val="1"/>
          <c:tx>
            <c:strRef>
              <c:f>Sheet4!$B$35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A224E54-B316-43FC-8E49-489CB7A4EB65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FB7-43E4-9BCC-94197A008A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Sheet4!$C$33</c:f>
              <c:strCache>
                <c:ptCount val="1"/>
                <c:pt idx="0">
                  <c:v>Percentage</c:v>
                </c:pt>
              </c:strCache>
            </c:strRef>
          </c:cat>
          <c:val>
            <c:numRef>
              <c:f>Sheet4!$C$35</c:f>
              <c:numCache>
                <c:formatCode>0.00%</c:formatCode>
                <c:ptCount val="1"/>
                <c:pt idx="0">
                  <c:v>0.70979999999999999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7-43E4-9BCC-94197A008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738927"/>
        <c:axId val="5727407"/>
      </c:barChart>
      <c:catAx>
        <c:axId val="57389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7407"/>
        <c:crosses val="autoZero"/>
        <c:auto val="1"/>
        <c:lblAlgn val="ctr"/>
        <c:lblOffset val="100"/>
        <c:noMultiLvlLbl val="0"/>
      </c:catAx>
      <c:valAx>
        <c:axId val="572740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573892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5986AF-B1F3-4ECC-8F9F-64D741B6CF1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9DDA46C-2664-43FA-9A79-3D27A5A8AD92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900" dirty="0"/>
            <a:t>“A firm’s </a:t>
          </a:r>
          <a:r>
            <a:rPr lang="en-US" sz="900" dirty="0">
              <a:effectLst/>
              <a:ea typeface="Aptos" panose="020B0004020202020204" pitchFamily="34" charset="0"/>
            </a:rPr>
            <a:t>acquisition cost per customer is more sensitive to market position and competition than retention cost per customer.”</a:t>
          </a:r>
        </a:p>
        <a:p>
          <a:pPr algn="ctr">
            <a:lnSpc>
              <a:spcPct val="100000"/>
            </a:lnSpc>
          </a:pPr>
          <a:endParaRPr lang="en-US" sz="900" dirty="0">
            <a:effectLst/>
            <a:ea typeface="Aptos" panose="020B0004020202020204" pitchFamily="34" charset="0"/>
          </a:endParaRPr>
        </a:p>
        <a:p>
          <a:pPr algn="ctr">
            <a:lnSpc>
              <a:spcPct val="100000"/>
            </a:lnSpc>
          </a:pPr>
          <a:r>
            <a:rPr lang="en-US" sz="900" dirty="0"/>
            <a:t> - </a:t>
          </a:r>
          <a:r>
            <a:rPr lang="en-US" sz="900" i="1" dirty="0"/>
            <a:t>Journal of Marketing Research 2016</a:t>
          </a:r>
        </a:p>
      </dgm:t>
    </dgm:pt>
    <dgm:pt modelId="{F6A4EA89-C287-43B3-9F98-EF363EE3938C}" type="parTrans" cxnId="{41CEF9B2-85B3-4E2C-BF49-E07CF868679F}">
      <dgm:prSet/>
      <dgm:spPr/>
      <dgm:t>
        <a:bodyPr/>
        <a:lstStyle/>
        <a:p>
          <a:endParaRPr lang="en-US"/>
        </a:p>
      </dgm:t>
    </dgm:pt>
    <dgm:pt modelId="{1065EF28-030F-4886-A522-7F678300C087}" type="sibTrans" cxnId="{41CEF9B2-85B3-4E2C-BF49-E07CF868679F}">
      <dgm:prSet/>
      <dgm:spPr/>
      <dgm:t>
        <a:bodyPr/>
        <a:lstStyle/>
        <a:p>
          <a:endParaRPr lang="en-US"/>
        </a:p>
      </dgm:t>
    </dgm:pt>
    <dgm:pt modelId="{A844DD84-4FA1-4C8C-BBBA-FC9BD1BCE4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dirty="0"/>
            <a:t>“A five percent churn reduction can improve a company’s profitability by up to twenty-five percent.”</a:t>
          </a:r>
        </a:p>
        <a:p>
          <a:pPr>
            <a:lnSpc>
              <a:spcPct val="100000"/>
            </a:lnSpc>
          </a:pPr>
          <a:endParaRPr lang="en-US" sz="900" dirty="0"/>
        </a:p>
        <a:p>
          <a:pPr>
            <a:lnSpc>
              <a:spcPct val="100000"/>
            </a:lnSpc>
          </a:pPr>
          <a:r>
            <a:rPr lang="en-US" sz="900" dirty="0"/>
            <a:t>- </a:t>
          </a:r>
          <a:r>
            <a:rPr lang="en-US" sz="900" i="1" dirty="0"/>
            <a:t>Uday Bhale, Doctor of Marketing from Lovely Professional University</a:t>
          </a:r>
        </a:p>
        <a:p>
          <a:pPr>
            <a:lnSpc>
              <a:spcPct val="100000"/>
            </a:lnSpc>
          </a:pPr>
          <a:r>
            <a:rPr lang="en-US" sz="900" dirty="0"/>
            <a:t>- </a:t>
          </a:r>
          <a:r>
            <a:rPr lang="en-US" sz="900" i="1" dirty="0"/>
            <a:t>Harpreet Bedi, Professor at the Mittal School of Business</a:t>
          </a:r>
        </a:p>
        <a:p>
          <a:pPr>
            <a:lnSpc>
              <a:spcPct val="100000"/>
            </a:lnSpc>
          </a:pPr>
          <a:r>
            <a:rPr lang="en-US" sz="1200" dirty="0"/>
            <a:t> </a:t>
          </a:r>
        </a:p>
      </dgm:t>
    </dgm:pt>
    <dgm:pt modelId="{2F639560-DF55-4E01-982B-250F39605775}" type="parTrans" cxnId="{D918E1EA-D204-4E03-BF91-D753AAC49E31}">
      <dgm:prSet/>
      <dgm:spPr/>
      <dgm:t>
        <a:bodyPr/>
        <a:lstStyle/>
        <a:p>
          <a:endParaRPr lang="en-US"/>
        </a:p>
      </dgm:t>
    </dgm:pt>
    <dgm:pt modelId="{CE908768-2036-4433-98CF-C9AD590456CA}" type="sibTrans" cxnId="{D918E1EA-D204-4E03-BF91-D753AAC49E31}">
      <dgm:prSet/>
      <dgm:spPr/>
      <dgm:t>
        <a:bodyPr/>
        <a:lstStyle/>
        <a:p>
          <a:endParaRPr lang="en-US"/>
        </a:p>
      </dgm:t>
    </dgm:pt>
    <dgm:pt modelId="{6A6413E5-56AE-4EC5-B726-92915AAE66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900" dirty="0"/>
            <a:t>“Across a wide range of businesses, customers generate increasing profits each year they stay with a company. Return customers tend to buy more from a company over time. As they do, your operating costs to serve them decline. And they’ll often pay a premium to continue to do business with you rather than switch to a competitor with whom they’re neither familiar nor comfortable”</a:t>
          </a:r>
        </a:p>
        <a:p>
          <a:pPr>
            <a:lnSpc>
              <a:spcPct val="100000"/>
            </a:lnSpc>
          </a:pPr>
          <a:endParaRPr lang="en-US" sz="900" dirty="0"/>
        </a:p>
        <a:p>
          <a:pPr>
            <a:lnSpc>
              <a:spcPct val="100000"/>
            </a:lnSpc>
          </a:pPr>
          <a:r>
            <a:rPr lang="en-US" sz="900" i="1" dirty="0"/>
            <a:t>- Fred Reichheld, New York Times Best-selling author, Harvard Business School Graduate, and creator of the Net Promotor System of management</a:t>
          </a:r>
        </a:p>
      </dgm:t>
    </dgm:pt>
    <dgm:pt modelId="{5A45F67F-265E-40CA-A0C5-17B1547AFD76}" type="parTrans" cxnId="{AE634986-57BF-4513-BCF2-FC35B5B39A46}">
      <dgm:prSet/>
      <dgm:spPr/>
      <dgm:t>
        <a:bodyPr/>
        <a:lstStyle/>
        <a:p>
          <a:endParaRPr lang="en-US"/>
        </a:p>
      </dgm:t>
    </dgm:pt>
    <dgm:pt modelId="{9F5EC286-67A3-4361-A4C0-D823CDBC4FA6}" type="sibTrans" cxnId="{AE634986-57BF-4513-BCF2-FC35B5B39A46}">
      <dgm:prSet/>
      <dgm:spPr/>
      <dgm:t>
        <a:bodyPr/>
        <a:lstStyle/>
        <a:p>
          <a:endParaRPr lang="en-US"/>
        </a:p>
      </dgm:t>
    </dgm:pt>
    <dgm:pt modelId="{FD6DC943-28A9-435B-878F-23B02B8352CB}" type="pres">
      <dgm:prSet presAssocID="{0A5986AF-B1F3-4ECC-8F9F-64D741B6CF10}" presName="root" presStyleCnt="0">
        <dgm:presLayoutVars>
          <dgm:dir/>
          <dgm:resizeHandles val="exact"/>
        </dgm:presLayoutVars>
      </dgm:prSet>
      <dgm:spPr/>
    </dgm:pt>
    <dgm:pt modelId="{4A5CD870-68A9-4654-B6FF-694E56834A32}" type="pres">
      <dgm:prSet presAssocID="{E9DDA46C-2664-43FA-9A79-3D27A5A8AD92}" presName="compNode" presStyleCnt="0"/>
      <dgm:spPr/>
    </dgm:pt>
    <dgm:pt modelId="{F1E6224F-4093-48D6-814B-DAA1D7931D27}" type="pres">
      <dgm:prSet presAssocID="{E9DDA46C-2664-43FA-9A79-3D27A5A8AD92}" presName="iconRect" presStyleLbl="node1" presStyleIdx="0" presStyleCnt="3" custLinFactNeighborX="-17607" custLinFactNeighborY="-9237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C3A4D562-C8A3-4419-80C1-92D3F3EABAE4}" type="pres">
      <dgm:prSet presAssocID="{E9DDA46C-2664-43FA-9A79-3D27A5A8AD92}" presName="spaceRect" presStyleCnt="0"/>
      <dgm:spPr/>
    </dgm:pt>
    <dgm:pt modelId="{63BA254A-5AA8-4BE4-9CD7-904CFF0C064A}" type="pres">
      <dgm:prSet presAssocID="{E9DDA46C-2664-43FA-9A79-3D27A5A8AD92}" presName="textRect" presStyleLbl="revTx" presStyleIdx="0" presStyleCnt="3" custScaleY="160387" custLinFactNeighborX="-8619" custLinFactNeighborY="-78250">
        <dgm:presLayoutVars>
          <dgm:chMax val="1"/>
          <dgm:chPref val="1"/>
        </dgm:presLayoutVars>
      </dgm:prSet>
      <dgm:spPr/>
    </dgm:pt>
    <dgm:pt modelId="{10D1644A-AE74-497D-998A-DE2182ADFB1A}" type="pres">
      <dgm:prSet presAssocID="{1065EF28-030F-4886-A522-7F678300C087}" presName="sibTrans" presStyleCnt="0"/>
      <dgm:spPr/>
    </dgm:pt>
    <dgm:pt modelId="{39B22453-C07E-4E2C-92E4-8F41C8232D79}" type="pres">
      <dgm:prSet presAssocID="{A844DD84-4FA1-4C8C-BBBA-FC9BD1BCE408}" presName="compNode" presStyleCnt="0"/>
      <dgm:spPr/>
    </dgm:pt>
    <dgm:pt modelId="{7538E7EC-D1C3-411B-9EB2-8BD3E7372CA0}" type="pres">
      <dgm:prSet presAssocID="{A844DD84-4FA1-4C8C-BBBA-FC9BD1BCE408}" presName="iconRect" presStyleLbl="node1" presStyleIdx="1" presStyleCnt="3" custLinFactNeighborX="6728" custLinFactNeighborY="-9885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5C4D84B-5552-4240-ACB2-37A526F5BBEB}" type="pres">
      <dgm:prSet presAssocID="{A844DD84-4FA1-4C8C-BBBA-FC9BD1BCE408}" presName="spaceRect" presStyleCnt="0"/>
      <dgm:spPr/>
    </dgm:pt>
    <dgm:pt modelId="{2E364126-AB17-4414-A089-DD666F5C192B}" type="pres">
      <dgm:prSet presAssocID="{A844DD84-4FA1-4C8C-BBBA-FC9BD1BCE408}" presName="textRect" presStyleLbl="revTx" presStyleIdx="1" presStyleCnt="3" custLinFactY="-22101" custLinFactNeighborX="3028" custLinFactNeighborY="-100000">
        <dgm:presLayoutVars>
          <dgm:chMax val="1"/>
          <dgm:chPref val="1"/>
        </dgm:presLayoutVars>
      </dgm:prSet>
      <dgm:spPr/>
    </dgm:pt>
    <dgm:pt modelId="{E5BFEB28-1DFC-4650-A383-6C7300A07E4F}" type="pres">
      <dgm:prSet presAssocID="{CE908768-2036-4433-98CF-C9AD590456CA}" presName="sibTrans" presStyleCnt="0"/>
      <dgm:spPr/>
    </dgm:pt>
    <dgm:pt modelId="{F2ABFDBC-3A36-4DB7-92AF-2E746F27FE37}" type="pres">
      <dgm:prSet presAssocID="{6A6413E5-56AE-4EC5-B726-92915AAE6620}" presName="compNode" presStyleCnt="0"/>
      <dgm:spPr/>
    </dgm:pt>
    <dgm:pt modelId="{8F3992A4-1A43-42C1-8ED9-9CEA7BA6B241}" type="pres">
      <dgm:prSet presAssocID="{6A6413E5-56AE-4EC5-B726-92915AAE6620}" presName="iconRect" presStyleLbl="node1" presStyleIdx="2" presStyleCnt="3" custLinFactY="-2617" custLinFactNeighborX="1853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8EF2F80-3CBB-44AA-8121-CDAC8287EC6E}" type="pres">
      <dgm:prSet presAssocID="{6A6413E5-56AE-4EC5-B726-92915AAE6620}" presName="spaceRect" presStyleCnt="0"/>
      <dgm:spPr/>
    </dgm:pt>
    <dgm:pt modelId="{4E78B10F-BC74-4C98-8A9F-44AC8FFDA74D}" type="pres">
      <dgm:prSet presAssocID="{6A6413E5-56AE-4EC5-B726-92915AAE6620}" presName="textRect" presStyleLbl="revTx" presStyleIdx="2" presStyleCnt="3" custScaleY="73980" custLinFactY="-42392" custLinFactNeighborX="4535" custLinFactNeighborY="-100000">
        <dgm:presLayoutVars>
          <dgm:chMax val="1"/>
          <dgm:chPref val="1"/>
        </dgm:presLayoutVars>
      </dgm:prSet>
      <dgm:spPr/>
    </dgm:pt>
  </dgm:ptLst>
  <dgm:cxnLst>
    <dgm:cxn modelId="{4F5AB913-7B32-48D8-AC37-D2A8D6DD8B0D}" type="presOf" srcId="{6A6413E5-56AE-4EC5-B726-92915AAE6620}" destId="{4E78B10F-BC74-4C98-8A9F-44AC8FFDA74D}" srcOrd="0" destOrd="0" presId="urn:microsoft.com/office/officeart/2018/2/layout/IconLabelList"/>
    <dgm:cxn modelId="{684B226C-9371-4386-93D8-37F9579F5EE0}" type="presOf" srcId="{A844DD84-4FA1-4C8C-BBBA-FC9BD1BCE408}" destId="{2E364126-AB17-4414-A089-DD666F5C192B}" srcOrd="0" destOrd="0" presId="urn:microsoft.com/office/officeart/2018/2/layout/IconLabelList"/>
    <dgm:cxn modelId="{AE634986-57BF-4513-BCF2-FC35B5B39A46}" srcId="{0A5986AF-B1F3-4ECC-8F9F-64D741B6CF10}" destId="{6A6413E5-56AE-4EC5-B726-92915AAE6620}" srcOrd="2" destOrd="0" parTransId="{5A45F67F-265E-40CA-A0C5-17B1547AFD76}" sibTransId="{9F5EC286-67A3-4361-A4C0-D823CDBC4FA6}"/>
    <dgm:cxn modelId="{1916D996-DE99-43BC-9445-7427EA062B13}" type="presOf" srcId="{0A5986AF-B1F3-4ECC-8F9F-64D741B6CF10}" destId="{FD6DC943-28A9-435B-878F-23B02B8352CB}" srcOrd="0" destOrd="0" presId="urn:microsoft.com/office/officeart/2018/2/layout/IconLabelList"/>
    <dgm:cxn modelId="{41CEF9B2-85B3-4E2C-BF49-E07CF868679F}" srcId="{0A5986AF-B1F3-4ECC-8F9F-64D741B6CF10}" destId="{E9DDA46C-2664-43FA-9A79-3D27A5A8AD92}" srcOrd="0" destOrd="0" parTransId="{F6A4EA89-C287-43B3-9F98-EF363EE3938C}" sibTransId="{1065EF28-030F-4886-A522-7F678300C087}"/>
    <dgm:cxn modelId="{D918E1EA-D204-4E03-BF91-D753AAC49E31}" srcId="{0A5986AF-B1F3-4ECC-8F9F-64D741B6CF10}" destId="{A844DD84-4FA1-4C8C-BBBA-FC9BD1BCE408}" srcOrd="1" destOrd="0" parTransId="{2F639560-DF55-4E01-982B-250F39605775}" sibTransId="{CE908768-2036-4433-98CF-C9AD590456CA}"/>
    <dgm:cxn modelId="{DB7C09F0-CFAA-40BD-905C-F18AB64D1C6A}" type="presOf" srcId="{E9DDA46C-2664-43FA-9A79-3D27A5A8AD92}" destId="{63BA254A-5AA8-4BE4-9CD7-904CFF0C064A}" srcOrd="0" destOrd="0" presId="urn:microsoft.com/office/officeart/2018/2/layout/IconLabelList"/>
    <dgm:cxn modelId="{3A008325-3DCA-4DE7-9D9E-A1FE5194EBFC}" type="presParOf" srcId="{FD6DC943-28A9-435B-878F-23B02B8352CB}" destId="{4A5CD870-68A9-4654-B6FF-694E56834A32}" srcOrd="0" destOrd="0" presId="urn:microsoft.com/office/officeart/2018/2/layout/IconLabelList"/>
    <dgm:cxn modelId="{19A4E40A-0CAD-43B5-BDD8-3888E249F586}" type="presParOf" srcId="{4A5CD870-68A9-4654-B6FF-694E56834A32}" destId="{F1E6224F-4093-48D6-814B-DAA1D7931D27}" srcOrd="0" destOrd="0" presId="urn:microsoft.com/office/officeart/2018/2/layout/IconLabelList"/>
    <dgm:cxn modelId="{BB180FA6-F055-42FE-A3F3-A4A5EF45567F}" type="presParOf" srcId="{4A5CD870-68A9-4654-B6FF-694E56834A32}" destId="{C3A4D562-C8A3-4419-80C1-92D3F3EABAE4}" srcOrd="1" destOrd="0" presId="urn:microsoft.com/office/officeart/2018/2/layout/IconLabelList"/>
    <dgm:cxn modelId="{C809918F-9461-4836-BF43-8B94A8A58615}" type="presParOf" srcId="{4A5CD870-68A9-4654-B6FF-694E56834A32}" destId="{63BA254A-5AA8-4BE4-9CD7-904CFF0C064A}" srcOrd="2" destOrd="0" presId="urn:microsoft.com/office/officeart/2018/2/layout/IconLabelList"/>
    <dgm:cxn modelId="{0D91721A-0F81-44A1-901F-272A5BDE46F4}" type="presParOf" srcId="{FD6DC943-28A9-435B-878F-23B02B8352CB}" destId="{10D1644A-AE74-497D-998A-DE2182ADFB1A}" srcOrd="1" destOrd="0" presId="urn:microsoft.com/office/officeart/2018/2/layout/IconLabelList"/>
    <dgm:cxn modelId="{ED8073F3-2236-492D-900B-6A04C4EB9536}" type="presParOf" srcId="{FD6DC943-28A9-435B-878F-23B02B8352CB}" destId="{39B22453-C07E-4E2C-92E4-8F41C8232D79}" srcOrd="2" destOrd="0" presId="urn:microsoft.com/office/officeart/2018/2/layout/IconLabelList"/>
    <dgm:cxn modelId="{7C1EE065-87D9-49DE-A514-910A6476ED8B}" type="presParOf" srcId="{39B22453-C07E-4E2C-92E4-8F41C8232D79}" destId="{7538E7EC-D1C3-411B-9EB2-8BD3E7372CA0}" srcOrd="0" destOrd="0" presId="urn:microsoft.com/office/officeart/2018/2/layout/IconLabelList"/>
    <dgm:cxn modelId="{DB753EA2-45AE-4B77-B8A8-0C65FE0C3604}" type="presParOf" srcId="{39B22453-C07E-4E2C-92E4-8F41C8232D79}" destId="{15C4D84B-5552-4240-ACB2-37A526F5BBEB}" srcOrd="1" destOrd="0" presId="urn:microsoft.com/office/officeart/2018/2/layout/IconLabelList"/>
    <dgm:cxn modelId="{271AFAA1-0BD6-48D4-8AF1-79DA32B6C18E}" type="presParOf" srcId="{39B22453-C07E-4E2C-92E4-8F41C8232D79}" destId="{2E364126-AB17-4414-A089-DD666F5C192B}" srcOrd="2" destOrd="0" presId="urn:microsoft.com/office/officeart/2018/2/layout/IconLabelList"/>
    <dgm:cxn modelId="{2E599AB1-9465-4054-8E15-381BB71703F0}" type="presParOf" srcId="{FD6DC943-28A9-435B-878F-23B02B8352CB}" destId="{E5BFEB28-1DFC-4650-A383-6C7300A07E4F}" srcOrd="3" destOrd="0" presId="urn:microsoft.com/office/officeart/2018/2/layout/IconLabelList"/>
    <dgm:cxn modelId="{9AFFD3D2-E232-407D-B8A1-91EE6437318F}" type="presParOf" srcId="{FD6DC943-28A9-435B-878F-23B02B8352CB}" destId="{F2ABFDBC-3A36-4DB7-92AF-2E746F27FE37}" srcOrd="4" destOrd="0" presId="urn:microsoft.com/office/officeart/2018/2/layout/IconLabelList"/>
    <dgm:cxn modelId="{69691A6C-5AD8-48A6-A386-1607298A6658}" type="presParOf" srcId="{F2ABFDBC-3A36-4DB7-92AF-2E746F27FE37}" destId="{8F3992A4-1A43-42C1-8ED9-9CEA7BA6B241}" srcOrd="0" destOrd="0" presId="urn:microsoft.com/office/officeart/2018/2/layout/IconLabelList"/>
    <dgm:cxn modelId="{A37DDDC1-5E12-4202-9631-8B05C702C183}" type="presParOf" srcId="{F2ABFDBC-3A36-4DB7-92AF-2E746F27FE37}" destId="{18EF2F80-3CBB-44AA-8121-CDAC8287EC6E}" srcOrd="1" destOrd="0" presId="urn:microsoft.com/office/officeart/2018/2/layout/IconLabelList"/>
    <dgm:cxn modelId="{4DC0412D-403F-41A6-9054-4ADA6AE91299}" type="presParOf" srcId="{F2ABFDBC-3A36-4DB7-92AF-2E746F27FE37}" destId="{4E78B10F-BC74-4C98-8A9F-44AC8FFDA7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A9C39-573D-4BE6-801F-2DD9FE6EBAF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187F3D-335A-4346-9234-FDAC78E50C42}">
      <dgm:prSet/>
      <dgm:spPr/>
      <dgm:t>
        <a:bodyPr/>
        <a:lstStyle/>
        <a:p>
          <a:r>
            <a:rPr lang="en-US" dirty="0"/>
            <a:t>Split data with an 80/20 train-test split with stratified y. Resample later with SMOTENC.</a:t>
          </a:r>
        </a:p>
      </dgm:t>
    </dgm:pt>
    <dgm:pt modelId="{9C0A45B0-0ABA-4472-897A-15DC96F7E520}" type="parTrans" cxnId="{0517A4D3-F08B-4CB3-BC8C-1F4135938CF7}">
      <dgm:prSet/>
      <dgm:spPr/>
      <dgm:t>
        <a:bodyPr/>
        <a:lstStyle/>
        <a:p>
          <a:endParaRPr lang="en-US"/>
        </a:p>
      </dgm:t>
    </dgm:pt>
    <dgm:pt modelId="{77D4BDD1-84F3-4E57-8554-927EE3C7EF66}" type="sibTrans" cxnId="{0517A4D3-F08B-4CB3-BC8C-1F4135938CF7}">
      <dgm:prSet/>
      <dgm:spPr/>
      <dgm:t>
        <a:bodyPr/>
        <a:lstStyle/>
        <a:p>
          <a:endParaRPr lang="en-US"/>
        </a:p>
      </dgm:t>
    </dgm:pt>
    <dgm:pt modelId="{D7BCAD8C-5ED3-481C-AAAC-CA9C5DD06BC8}">
      <dgm:prSet/>
      <dgm:spPr/>
      <dgm:t>
        <a:bodyPr/>
        <a:lstStyle/>
        <a:p>
          <a:r>
            <a:rPr lang="en-US" dirty="0"/>
            <a:t>Encoded categorical variables using OneHotEncoding</a:t>
          </a:r>
        </a:p>
      </dgm:t>
    </dgm:pt>
    <dgm:pt modelId="{0856C52E-1D02-482F-A5E2-A58F2FF2B96B}" type="parTrans" cxnId="{93536218-7B04-4A07-A41E-AF580EA6EBFA}">
      <dgm:prSet/>
      <dgm:spPr/>
      <dgm:t>
        <a:bodyPr/>
        <a:lstStyle/>
        <a:p>
          <a:endParaRPr lang="en-US"/>
        </a:p>
      </dgm:t>
    </dgm:pt>
    <dgm:pt modelId="{048C307B-7394-4813-AB14-76F9B6470EA4}" type="sibTrans" cxnId="{93536218-7B04-4A07-A41E-AF580EA6EBFA}">
      <dgm:prSet/>
      <dgm:spPr/>
      <dgm:t>
        <a:bodyPr/>
        <a:lstStyle/>
        <a:p>
          <a:endParaRPr lang="en-US"/>
        </a:p>
      </dgm:t>
    </dgm:pt>
    <dgm:pt modelId="{F337304F-CD99-47BD-AEB3-902CF0DD354B}">
      <dgm:prSet/>
      <dgm:spPr/>
      <dgm:t>
        <a:bodyPr/>
        <a:lstStyle/>
        <a:p>
          <a:r>
            <a:rPr lang="en-US" dirty="0"/>
            <a:t>Standardized numerical values using standard scaler</a:t>
          </a:r>
        </a:p>
      </dgm:t>
    </dgm:pt>
    <dgm:pt modelId="{431BBD76-62B7-4AD8-AC95-1A7DF52F87FB}" type="parTrans" cxnId="{8D47FAF5-ECE8-4717-8ED2-3CC33C8567DC}">
      <dgm:prSet/>
      <dgm:spPr/>
      <dgm:t>
        <a:bodyPr/>
        <a:lstStyle/>
        <a:p>
          <a:endParaRPr lang="en-US"/>
        </a:p>
      </dgm:t>
    </dgm:pt>
    <dgm:pt modelId="{8F7CD37C-4960-4097-A36F-74BD0E8E34A2}" type="sibTrans" cxnId="{8D47FAF5-ECE8-4717-8ED2-3CC33C8567DC}">
      <dgm:prSet/>
      <dgm:spPr/>
      <dgm:t>
        <a:bodyPr/>
        <a:lstStyle/>
        <a:p>
          <a:endParaRPr lang="en-US"/>
        </a:p>
      </dgm:t>
    </dgm:pt>
    <dgm:pt modelId="{62DB9524-2C26-4AD5-A0F4-BAF0229E6324}">
      <dgm:prSet/>
      <dgm:spPr/>
      <dgm:t>
        <a:bodyPr/>
        <a:lstStyle/>
        <a:p>
          <a:r>
            <a:rPr lang="en-US" dirty="0"/>
            <a:t>Column transformer + pipeline for repeatability</a:t>
          </a:r>
        </a:p>
      </dgm:t>
    </dgm:pt>
    <dgm:pt modelId="{7F391D8E-8A50-4CCA-A9F7-9F27B1CC63B6}" type="parTrans" cxnId="{C3373EBE-5819-49DD-A450-226293CC923A}">
      <dgm:prSet/>
      <dgm:spPr/>
      <dgm:t>
        <a:bodyPr/>
        <a:lstStyle/>
        <a:p>
          <a:endParaRPr lang="en-US"/>
        </a:p>
      </dgm:t>
    </dgm:pt>
    <dgm:pt modelId="{66865682-0CAD-4974-979D-79A8F5D1788D}" type="sibTrans" cxnId="{C3373EBE-5819-49DD-A450-226293CC923A}">
      <dgm:prSet/>
      <dgm:spPr/>
      <dgm:t>
        <a:bodyPr/>
        <a:lstStyle/>
        <a:p>
          <a:endParaRPr lang="en-US"/>
        </a:p>
      </dgm:t>
    </dgm:pt>
    <dgm:pt modelId="{EE0E2180-2333-4765-A24F-F3F86372EB86}">
      <dgm:prSet/>
      <dgm:spPr/>
      <dgm:t>
        <a:bodyPr/>
        <a:lstStyle/>
        <a:p>
          <a:r>
            <a:rPr lang="en-US"/>
            <a:t>5-fold cross-validated grid searches for hyperparameters</a:t>
          </a:r>
        </a:p>
      </dgm:t>
    </dgm:pt>
    <dgm:pt modelId="{93E8707F-5F43-438E-B1AD-54E39B07B750}" type="parTrans" cxnId="{05EB94F3-D4D0-4EE1-8E3D-79951BFE1845}">
      <dgm:prSet/>
      <dgm:spPr/>
      <dgm:t>
        <a:bodyPr/>
        <a:lstStyle/>
        <a:p>
          <a:endParaRPr lang="en-US"/>
        </a:p>
      </dgm:t>
    </dgm:pt>
    <dgm:pt modelId="{7C94E2F3-F245-4E51-BD06-504BA8F83F9E}" type="sibTrans" cxnId="{05EB94F3-D4D0-4EE1-8E3D-79951BFE1845}">
      <dgm:prSet/>
      <dgm:spPr/>
      <dgm:t>
        <a:bodyPr/>
        <a:lstStyle/>
        <a:p>
          <a:endParaRPr lang="en-US"/>
        </a:p>
      </dgm:t>
    </dgm:pt>
    <dgm:pt modelId="{F2A89CD3-D389-49C6-88C0-63FFA7666E04}">
      <dgm:prSet/>
      <dgm:spPr/>
      <dgm:t>
        <a:bodyPr/>
        <a:lstStyle/>
        <a:p>
          <a:r>
            <a:rPr lang="en-US" dirty="0"/>
            <a:t>Precision-recall graphs for optimal thresholds</a:t>
          </a:r>
        </a:p>
      </dgm:t>
    </dgm:pt>
    <dgm:pt modelId="{D0374888-16F0-4AA2-A0B4-3C8C627A8599}" type="parTrans" cxnId="{43EA2CF8-A275-4614-AE25-32FFDB4AE496}">
      <dgm:prSet/>
      <dgm:spPr/>
      <dgm:t>
        <a:bodyPr/>
        <a:lstStyle/>
        <a:p>
          <a:endParaRPr lang="en-US"/>
        </a:p>
      </dgm:t>
    </dgm:pt>
    <dgm:pt modelId="{B814EC36-E2AC-4A12-AB0B-5DDF82BACDA1}" type="sibTrans" cxnId="{43EA2CF8-A275-4614-AE25-32FFDB4AE496}">
      <dgm:prSet/>
      <dgm:spPr/>
      <dgm:t>
        <a:bodyPr/>
        <a:lstStyle/>
        <a:p>
          <a:endParaRPr lang="en-US"/>
        </a:p>
      </dgm:t>
    </dgm:pt>
    <dgm:pt modelId="{CFA760C5-5EB2-4CB4-8BFF-51F767AE8DC3}">
      <dgm:prSet/>
      <dgm:spPr/>
      <dgm:t>
        <a:bodyPr/>
        <a:lstStyle/>
        <a:p>
          <a:r>
            <a:rPr lang="en-US" dirty="0"/>
            <a:t>Evaluate Results</a:t>
          </a:r>
        </a:p>
      </dgm:t>
    </dgm:pt>
    <dgm:pt modelId="{74EDDF71-C86A-4905-8279-405BBB6DEB4B}" type="parTrans" cxnId="{CDD4D24E-7A30-40A6-9D41-546A8BC7D0AB}">
      <dgm:prSet/>
      <dgm:spPr/>
      <dgm:t>
        <a:bodyPr/>
        <a:lstStyle/>
        <a:p>
          <a:endParaRPr lang="en-US"/>
        </a:p>
      </dgm:t>
    </dgm:pt>
    <dgm:pt modelId="{8A339417-B996-49C9-B655-DA1AC5BA0948}" type="sibTrans" cxnId="{CDD4D24E-7A30-40A6-9D41-546A8BC7D0AB}">
      <dgm:prSet/>
      <dgm:spPr/>
      <dgm:t>
        <a:bodyPr/>
        <a:lstStyle/>
        <a:p>
          <a:endParaRPr lang="en-US"/>
        </a:p>
      </dgm:t>
    </dgm:pt>
    <dgm:pt modelId="{87824378-62A6-4B23-A3B6-74D44E8871E4}" type="pres">
      <dgm:prSet presAssocID="{EC9A9C39-573D-4BE6-801F-2DD9FE6EBAFB}" presName="Name0" presStyleCnt="0">
        <dgm:presLayoutVars>
          <dgm:dir/>
          <dgm:resizeHandles val="exact"/>
        </dgm:presLayoutVars>
      </dgm:prSet>
      <dgm:spPr/>
    </dgm:pt>
    <dgm:pt modelId="{5A278955-2ACB-49C6-9E9E-A885FCE6FFDF}" type="pres">
      <dgm:prSet presAssocID="{1D187F3D-335A-4346-9234-FDAC78E50C42}" presName="node" presStyleLbl="node1" presStyleIdx="0" presStyleCnt="7">
        <dgm:presLayoutVars>
          <dgm:bulletEnabled val="1"/>
        </dgm:presLayoutVars>
      </dgm:prSet>
      <dgm:spPr/>
    </dgm:pt>
    <dgm:pt modelId="{049D1E3A-D601-4027-96D6-4FCDA0947A7E}" type="pres">
      <dgm:prSet presAssocID="{77D4BDD1-84F3-4E57-8554-927EE3C7EF66}" presName="sibTrans" presStyleLbl="sibTrans1D1" presStyleIdx="0" presStyleCnt="6"/>
      <dgm:spPr/>
    </dgm:pt>
    <dgm:pt modelId="{DDC0D06C-6AF9-40F6-B1FE-370A878AE941}" type="pres">
      <dgm:prSet presAssocID="{77D4BDD1-84F3-4E57-8554-927EE3C7EF66}" presName="connectorText" presStyleLbl="sibTrans1D1" presStyleIdx="0" presStyleCnt="6"/>
      <dgm:spPr/>
    </dgm:pt>
    <dgm:pt modelId="{7487911F-EA5B-4048-B001-B1F75E848C53}" type="pres">
      <dgm:prSet presAssocID="{D7BCAD8C-5ED3-481C-AAAC-CA9C5DD06BC8}" presName="node" presStyleLbl="node1" presStyleIdx="1" presStyleCnt="7">
        <dgm:presLayoutVars>
          <dgm:bulletEnabled val="1"/>
        </dgm:presLayoutVars>
      </dgm:prSet>
      <dgm:spPr/>
    </dgm:pt>
    <dgm:pt modelId="{6FD90C17-8F30-4D97-872C-F0AC18862F53}" type="pres">
      <dgm:prSet presAssocID="{048C307B-7394-4813-AB14-76F9B6470EA4}" presName="sibTrans" presStyleLbl="sibTrans1D1" presStyleIdx="1" presStyleCnt="6"/>
      <dgm:spPr/>
    </dgm:pt>
    <dgm:pt modelId="{F42FCCEF-44C9-4428-8ED5-D06264DD2880}" type="pres">
      <dgm:prSet presAssocID="{048C307B-7394-4813-AB14-76F9B6470EA4}" presName="connectorText" presStyleLbl="sibTrans1D1" presStyleIdx="1" presStyleCnt="6"/>
      <dgm:spPr/>
    </dgm:pt>
    <dgm:pt modelId="{E1C25A2E-2523-4463-BD09-73019DA054EB}" type="pres">
      <dgm:prSet presAssocID="{F337304F-CD99-47BD-AEB3-902CF0DD354B}" presName="node" presStyleLbl="node1" presStyleIdx="2" presStyleCnt="7">
        <dgm:presLayoutVars>
          <dgm:bulletEnabled val="1"/>
        </dgm:presLayoutVars>
      </dgm:prSet>
      <dgm:spPr/>
    </dgm:pt>
    <dgm:pt modelId="{10A5B5FF-9F5E-4803-AFAF-50A56BD769B2}" type="pres">
      <dgm:prSet presAssocID="{8F7CD37C-4960-4097-A36F-74BD0E8E34A2}" presName="sibTrans" presStyleLbl="sibTrans1D1" presStyleIdx="2" presStyleCnt="6"/>
      <dgm:spPr/>
    </dgm:pt>
    <dgm:pt modelId="{3E05207B-B0CB-4DC4-8612-09A3C0FDA1FC}" type="pres">
      <dgm:prSet presAssocID="{8F7CD37C-4960-4097-A36F-74BD0E8E34A2}" presName="connectorText" presStyleLbl="sibTrans1D1" presStyleIdx="2" presStyleCnt="6"/>
      <dgm:spPr/>
    </dgm:pt>
    <dgm:pt modelId="{57F4677A-D850-4882-BB5D-4C86ADFEB506}" type="pres">
      <dgm:prSet presAssocID="{62DB9524-2C26-4AD5-A0F4-BAF0229E6324}" presName="node" presStyleLbl="node1" presStyleIdx="3" presStyleCnt="7">
        <dgm:presLayoutVars>
          <dgm:bulletEnabled val="1"/>
        </dgm:presLayoutVars>
      </dgm:prSet>
      <dgm:spPr/>
    </dgm:pt>
    <dgm:pt modelId="{426CBF44-06A1-48EC-8A04-79C77756F190}" type="pres">
      <dgm:prSet presAssocID="{66865682-0CAD-4974-979D-79A8F5D1788D}" presName="sibTrans" presStyleLbl="sibTrans1D1" presStyleIdx="3" presStyleCnt="6"/>
      <dgm:spPr/>
    </dgm:pt>
    <dgm:pt modelId="{917DC524-6FBC-46AD-A008-1D74DEFDAE19}" type="pres">
      <dgm:prSet presAssocID="{66865682-0CAD-4974-979D-79A8F5D1788D}" presName="connectorText" presStyleLbl="sibTrans1D1" presStyleIdx="3" presStyleCnt="6"/>
      <dgm:spPr/>
    </dgm:pt>
    <dgm:pt modelId="{F4826938-87D8-4F36-8FAE-2676C4DE0E62}" type="pres">
      <dgm:prSet presAssocID="{EE0E2180-2333-4765-A24F-F3F86372EB86}" presName="node" presStyleLbl="node1" presStyleIdx="4" presStyleCnt="7">
        <dgm:presLayoutVars>
          <dgm:bulletEnabled val="1"/>
        </dgm:presLayoutVars>
      </dgm:prSet>
      <dgm:spPr/>
    </dgm:pt>
    <dgm:pt modelId="{38505A14-BEAF-44ED-9D17-F354CBF8B710}" type="pres">
      <dgm:prSet presAssocID="{7C94E2F3-F245-4E51-BD06-504BA8F83F9E}" presName="sibTrans" presStyleLbl="sibTrans1D1" presStyleIdx="4" presStyleCnt="6"/>
      <dgm:spPr/>
    </dgm:pt>
    <dgm:pt modelId="{427A8FA9-64F3-4614-AF84-C9BDC3FFAE38}" type="pres">
      <dgm:prSet presAssocID="{7C94E2F3-F245-4E51-BD06-504BA8F83F9E}" presName="connectorText" presStyleLbl="sibTrans1D1" presStyleIdx="4" presStyleCnt="6"/>
      <dgm:spPr/>
    </dgm:pt>
    <dgm:pt modelId="{09968C23-DF5D-4BC6-BB60-31114B6895E5}" type="pres">
      <dgm:prSet presAssocID="{F2A89CD3-D389-49C6-88C0-63FFA7666E04}" presName="node" presStyleLbl="node1" presStyleIdx="5" presStyleCnt="7">
        <dgm:presLayoutVars>
          <dgm:bulletEnabled val="1"/>
        </dgm:presLayoutVars>
      </dgm:prSet>
      <dgm:spPr/>
    </dgm:pt>
    <dgm:pt modelId="{4C8254D7-1006-4615-8422-0DC057D022FC}" type="pres">
      <dgm:prSet presAssocID="{B814EC36-E2AC-4A12-AB0B-5DDF82BACDA1}" presName="sibTrans" presStyleLbl="sibTrans1D1" presStyleIdx="5" presStyleCnt="6"/>
      <dgm:spPr/>
    </dgm:pt>
    <dgm:pt modelId="{9A946145-3483-4768-B16A-1B5D3D50F26B}" type="pres">
      <dgm:prSet presAssocID="{B814EC36-E2AC-4A12-AB0B-5DDF82BACDA1}" presName="connectorText" presStyleLbl="sibTrans1D1" presStyleIdx="5" presStyleCnt="6"/>
      <dgm:spPr/>
    </dgm:pt>
    <dgm:pt modelId="{6CEA5A51-FB09-4CA1-8965-87E716B61C96}" type="pres">
      <dgm:prSet presAssocID="{CFA760C5-5EB2-4CB4-8BFF-51F767AE8DC3}" presName="node" presStyleLbl="node1" presStyleIdx="6" presStyleCnt="7">
        <dgm:presLayoutVars>
          <dgm:bulletEnabled val="1"/>
        </dgm:presLayoutVars>
      </dgm:prSet>
      <dgm:spPr/>
    </dgm:pt>
  </dgm:ptLst>
  <dgm:cxnLst>
    <dgm:cxn modelId="{CF06C003-7A8A-4A20-95F1-302A81E2C2F0}" type="presOf" srcId="{7C94E2F3-F245-4E51-BD06-504BA8F83F9E}" destId="{427A8FA9-64F3-4614-AF84-C9BDC3FFAE38}" srcOrd="1" destOrd="0" presId="urn:microsoft.com/office/officeart/2016/7/layout/RepeatingBendingProcessNew"/>
    <dgm:cxn modelId="{CADCDF17-AD3F-4EF8-A40D-880DE80CE4C9}" type="presOf" srcId="{D7BCAD8C-5ED3-481C-AAAC-CA9C5DD06BC8}" destId="{7487911F-EA5B-4048-B001-B1F75E848C53}" srcOrd="0" destOrd="0" presId="urn:microsoft.com/office/officeart/2016/7/layout/RepeatingBendingProcessNew"/>
    <dgm:cxn modelId="{93536218-7B04-4A07-A41E-AF580EA6EBFA}" srcId="{EC9A9C39-573D-4BE6-801F-2DD9FE6EBAFB}" destId="{D7BCAD8C-5ED3-481C-AAAC-CA9C5DD06BC8}" srcOrd="1" destOrd="0" parTransId="{0856C52E-1D02-482F-A5E2-A58F2FF2B96B}" sibTransId="{048C307B-7394-4813-AB14-76F9B6470EA4}"/>
    <dgm:cxn modelId="{4C1DF367-0646-4E52-BAB8-1A512C832935}" type="presOf" srcId="{8F7CD37C-4960-4097-A36F-74BD0E8E34A2}" destId="{10A5B5FF-9F5E-4803-AFAF-50A56BD769B2}" srcOrd="0" destOrd="0" presId="urn:microsoft.com/office/officeart/2016/7/layout/RepeatingBendingProcessNew"/>
    <dgm:cxn modelId="{A0F4A249-4A28-458C-A495-D345FE183506}" type="presOf" srcId="{048C307B-7394-4813-AB14-76F9B6470EA4}" destId="{F42FCCEF-44C9-4428-8ED5-D06264DD2880}" srcOrd="1" destOrd="0" presId="urn:microsoft.com/office/officeart/2016/7/layout/RepeatingBendingProcessNew"/>
    <dgm:cxn modelId="{A391D46B-2662-4465-8EE7-50A85B79C237}" type="presOf" srcId="{048C307B-7394-4813-AB14-76F9B6470EA4}" destId="{6FD90C17-8F30-4D97-872C-F0AC18862F53}" srcOrd="0" destOrd="0" presId="urn:microsoft.com/office/officeart/2016/7/layout/RepeatingBendingProcessNew"/>
    <dgm:cxn modelId="{CDD4D24E-7A30-40A6-9D41-546A8BC7D0AB}" srcId="{EC9A9C39-573D-4BE6-801F-2DD9FE6EBAFB}" destId="{CFA760C5-5EB2-4CB4-8BFF-51F767AE8DC3}" srcOrd="6" destOrd="0" parTransId="{74EDDF71-C86A-4905-8279-405BBB6DEB4B}" sibTransId="{8A339417-B996-49C9-B655-DA1AC5BA0948}"/>
    <dgm:cxn modelId="{B782B779-E788-44A0-9D5E-DB3C69AB11FD}" type="presOf" srcId="{F2A89CD3-D389-49C6-88C0-63FFA7666E04}" destId="{09968C23-DF5D-4BC6-BB60-31114B6895E5}" srcOrd="0" destOrd="0" presId="urn:microsoft.com/office/officeart/2016/7/layout/RepeatingBendingProcessNew"/>
    <dgm:cxn modelId="{821C087F-DA37-45A5-A31D-65AB342B7549}" type="presOf" srcId="{EC9A9C39-573D-4BE6-801F-2DD9FE6EBAFB}" destId="{87824378-62A6-4B23-A3B6-74D44E8871E4}" srcOrd="0" destOrd="0" presId="urn:microsoft.com/office/officeart/2016/7/layout/RepeatingBendingProcessNew"/>
    <dgm:cxn modelId="{E9902190-8E60-44A8-A8F7-6D18F4BDA11F}" type="presOf" srcId="{EE0E2180-2333-4765-A24F-F3F86372EB86}" destId="{F4826938-87D8-4F36-8FAE-2676C4DE0E62}" srcOrd="0" destOrd="0" presId="urn:microsoft.com/office/officeart/2016/7/layout/RepeatingBendingProcessNew"/>
    <dgm:cxn modelId="{790F5BA3-718A-48E0-B4B8-2B617ADAD4A4}" type="presOf" srcId="{7C94E2F3-F245-4E51-BD06-504BA8F83F9E}" destId="{38505A14-BEAF-44ED-9D17-F354CBF8B710}" srcOrd="0" destOrd="0" presId="urn:microsoft.com/office/officeart/2016/7/layout/RepeatingBendingProcessNew"/>
    <dgm:cxn modelId="{3205DBA3-7DD2-49EE-92FA-F2D1851D4295}" type="presOf" srcId="{66865682-0CAD-4974-979D-79A8F5D1788D}" destId="{917DC524-6FBC-46AD-A008-1D74DEFDAE19}" srcOrd="1" destOrd="0" presId="urn:microsoft.com/office/officeart/2016/7/layout/RepeatingBendingProcessNew"/>
    <dgm:cxn modelId="{A282B1B6-4998-4363-B12B-5859D5D66C3A}" type="presOf" srcId="{B814EC36-E2AC-4A12-AB0B-5DDF82BACDA1}" destId="{9A946145-3483-4768-B16A-1B5D3D50F26B}" srcOrd="1" destOrd="0" presId="urn:microsoft.com/office/officeart/2016/7/layout/RepeatingBendingProcessNew"/>
    <dgm:cxn modelId="{952068BC-5E46-4150-92E5-AC44080890F8}" type="presOf" srcId="{66865682-0CAD-4974-979D-79A8F5D1788D}" destId="{426CBF44-06A1-48EC-8A04-79C77756F190}" srcOrd="0" destOrd="0" presId="urn:microsoft.com/office/officeart/2016/7/layout/RepeatingBendingProcessNew"/>
    <dgm:cxn modelId="{7D8DFABC-E0CD-4D83-94AF-701D0689E8D6}" type="presOf" srcId="{CFA760C5-5EB2-4CB4-8BFF-51F767AE8DC3}" destId="{6CEA5A51-FB09-4CA1-8965-87E716B61C96}" srcOrd="0" destOrd="0" presId="urn:microsoft.com/office/officeart/2016/7/layout/RepeatingBendingProcessNew"/>
    <dgm:cxn modelId="{C3373EBE-5819-49DD-A450-226293CC923A}" srcId="{EC9A9C39-573D-4BE6-801F-2DD9FE6EBAFB}" destId="{62DB9524-2C26-4AD5-A0F4-BAF0229E6324}" srcOrd="3" destOrd="0" parTransId="{7F391D8E-8A50-4CCA-A9F7-9F27B1CC63B6}" sibTransId="{66865682-0CAD-4974-979D-79A8F5D1788D}"/>
    <dgm:cxn modelId="{D8E218C0-E590-400D-AAD5-25B211C3191E}" type="presOf" srcId="{B814EC36-E2AC-4A12-AB0B-5DDF82BACDA1}" destId="{4C8254D7-1006-4615-8422-0DC057D022FC}" srcOrd="0" destOrd="0" presId="urn:microsoft.com/office/officeart/2016/7/layout/RepeatingBendingProcessNew"/>
    <dgm:cxn modelId="{31BDA9C6-B54B-43EC-898C-E7AAB0F89B33}" type="presOf" srcId="{77D4BDD1-84F3-4E57-8554-927EE3C7EF66}" destId="{049D1E3A-D601-4027-96D6-4FCDA0947A7E}" srcOrd="0" destOrd="0" presId="urn:microsoft.com/office/officeart/2016/7/layout/RepeatingBendingProcessNew"/>
    <dgm:cxn modelId="{D490E5C8-4A0E-463A-9ABF-CE57FD1BFB4A}" type="presOf" srcId="{F337304F-CD99-47BD-AEB3-902CF0DD354B}" destId="{E1C25A2E-2523-4463-BD09-73019DA054EB}" srcOrd="0" destOrd="0" presId="urn:microsoft.com/office/officeart/2016/7/layout/RepeatingBendingProcessNew"/>
    <dgm:cxn modelId="{F2131BC9-8B8F-48E8-9C50-8E6B4B419F1C}" type="presOf" srcId="{77D4BDD1-84F3-4E57-8554-927EE3C7EF66}" destId="{DDC0D06C-6AF9-40F6-B1FE-370A878AE941}" srcOrd="1" destOrd="0" presId="urn:microsoft.com/office/officeart/2016/7/layout/RepeatingBendingProcessNew"/>
    <dgm:cxn modelId="{3A38C6D0-CE6D-4D4F-8A71-000C8AC0E3F0}" type="presOf" srcId="{1D187F3D-335A-4346-9234-FDAC78E50C42}" destId="{5A278955-2ACB-49C6-9E9E-A885FCE6FFDF}" srcOrd="0" destOrd="0" presId="urn:microsoft.com/office/officeart/2016/7/layout/RepeatingBendingProcessNew"/>
    <dgm:cxn modelId="{0517A4D3-F08B-4CB3-BC8C-1F4135938CF7}" srcId="{EC9A9C39-573D-4BE6-801F-2DD9FE6EBAFB}" destId="{1D187F3D-335A-4346-9234-FDAC78E50C42}" srcOrd="0" destOrd="0" parTransId="{9C0A45B0-0ABA-4472-897A-15DC96F7E520}" sibTransId="{77D4BDD1-84F3-4E57-8554-927EE3C7EF66}"/>
    <dgm:cxn modelId="{F25193F3-F088-4039-8666-ADB7D316D26B}" type="presOf" srcId="{62DB9524-2C26-4AD5-A0F4-BAF0229E6324}" destId="{57F4677A-D850-4882-BB5D-4C86ADFEB506}" srcOrd="0" destOrd="0" presId="urn:microsoft.com/office/officeart/2016/7/layout/RepeatingBendingProcessNew"/>
    <dgm:cxn modelId="{05EB94F3-D4D0-4EE1-8E3D-79951BFE1845}" srcId="{EC9A9C39-573D-4BE6-801F-2DD9FE6EBAFB}" destId="{EE0E2180-2333-4765-A24F-F3F86372EB86}" srcOrd="4" destOrd="0" parTransId="{93E8707F-5F43-438E-B1AD-54E39B07B750}" sibTransId="{7C94E2F3-F245-4E51-BD06-504BA8F83F9E}"/>
    <dgm:cxn modelId="{8D47FAF5-ECE8-4717-8ED2-3CC33C8567DC}" srcId="{EC9A9C39-573D-4BE6-801F-2DD9FE6EBAFB}" destId="{F337304F-CD99-47BD-AEB3-902CF0DD354B}" srcOrd="2" destOrd="0" parTransId="{431BBD76-62B7-4AD8-AC95-1A7DF52F87FB}" sibTransId="{8F7CD37C-4960-4097-A36F-74BD0E8E34A2}"/>
    <dgm:cxn modelId="{43EA2CF8-A275-4614-AE25-32FFDB4AE496}" srcId="{EC9A9C39-573D-4BE6-801F-2DD9FE6EBAFB}" destId="{F2A89CD3-D389-49C6-88C0-63FFA7666E04}" srcOrd="5" destOrd="0" parTransId="{D0374888-16F0-4AA2-A0B4-3C8C627A8599}" sibTransId="{B814EC36-E2AC-4A12-AB0B-5DDF82BACDA1}"/>
    <dgm:cxn modelId="{7631CFFF-2BBA-4621-9FC3-3F2AB6266703}" type="presOf" srcId="{8F7CD37C-4960-4097-A36F-74BD0E8E34A2}" destId="{3E05207B-B0CB-4DC4-8612-09A3C0FDA1FC}" srcOrd="1" destOrd="0" presId="urn:microsoft.com/office/officeart/2016/7/layout/RepeatingBendingProcessNew"/>
    <dgm:cxn modelId="{8C8EC86F-E02B-4FC3-B72A-646672324487}" type="presParOf" srcId="{87824378-62A6-4B23-A3B6-74D44E8871E4}" destId="{5A278955-2ACB-49C6-9E9E-A885FCE6FFDF}" srcOrd="0" destOrd="0" presId="urn:microsoft.com/office/officeart/2016/7/layout/RepeatingBendingProcessNew"/>
    <dgm:cxn modelId="{14F6315C-78DC-4D06-AFD1-0CC4D32F8BA0}" type="presParOf" srcId="{87824378-62A6-4B23-A3B6-74D44E8871E4}" destId="{049D1E3A-D601-4027-96D6-4FCDA0947A7E}" srcOrd="1" destOrd="0" presId="urn:microsoft.com/office/officeart/2016/7/layout/RepeatingBendingProcessNew"/>
    <dgm:cxn modelId="{2C69AFA3-D9B8-40BA-9888-F409E4762984}" type="presParOf" srcId="{049D1E3A-D601-4027-96D6-4FCDA0947A7E}" destId="{DDC0D06C-6AF9-40F6-B1FE-370A878AE941}" srcOrd="0" destOrd="0" presId="urn:microsoft.com/office/officeart/2016/7/layout/RepeatingBendingProcessNew"/>
    <dgm:cxn modelId="{A8716404-5F0E-4D3A-8CA2-589F84227EE4}" type="presParOf" srcId="{87824378-62A6-4B23-A3B6-74D44E8871E4}" destId="{7487911F-EA5B-4048-B001-B1F75E848C53}" srcOrd="2" destOrd="0" presId="urn:microsoft.com/office/officeart/2016/7/layout/RepeatingBendingProcessNew"/>
    <dgm:cxn modelId="{85583AC8-DD4C-4D22-9882-B118849E32E6}" type="presParOf" srcId="{87824378-62A6-4B23-A3B6-74D44E8871E4}" destId="{6FD90C17-8F30-4D97-872C-F0AC18862F53}" srcOrd="3" destOrd="0" presId="urn:microsoft.com/office/officeart/2016/7/layout/RepeatingBendingProcessNew"/>
    <dgm:cxn modelId="{C0AFCDC5-946B-4AB1-BD2E-DEE74518DEB9}" type="presParOf" srcId="{6FD90C17-8F30-4D97-872C-F0AC18862F53}" destId="{F42FCCEF-44C9-4428-8ED5-D06264DD2880}" srcOrd="0" destOrd="0" presId="urn:microsoft.com/office/officeart/2016/7/layout/RepeatingBendingProcessNew"/>
    <dgm:cxn modelId="{9D84AF6A-9DF5-4567-9F37-1FB2E9EB7441}" type="presParOf" srcId="{87824378-62A6-4B23-A3B6-74D44E8871E4}" destId="{E1C25A2E-2523-4463-BD09-73019DA054EB}" srcOrd="4" destOrd="0" presId="urn:microsoft.com/office/officeart/2016/7/layout/RepeatingBendingProcessNew"/>
    <dgm:cxn modelId="{424774E8-6F40-4BE1-9724-5F5C54944206}" type="presParOf" srcId="{87824378-62A6-4B23-A3B6-74D44E8871E4}" destId="{10A5B5FF-9F5E-4803-AFAF-50A56BD769B2}" srcOrd="5" destOrd="0" presId="urn:microsoft.com/office/officeart/2016/7/layout/RepeatingBendingProcessNew"/>
    <dgm:cxn modelId="{385C930E-3F6E-4B2B-A28B-3CC684DA86A5}" type="presParOf" srcId="{10A5B5FF-9F5E-4803-AFAF-50A56BD769B2}" destId="{3E05207B-B0CB-4DC4-8612-09A3C0FDA1FC}" srcOrd="0" destOrd="0" presId="urn:microsoft.com/office/officeart/2016/7/layout/RepeatingBendingProcessNew"/>
    <dgm:cxn modelId="{317B6F8A-6712-442C-A0A1-08F361DD57AC}" type="presParOf" srcId="{87824378-62A6-4B23-A3B6-74D44E8871E4}" destId="{57F4677A-D850-4882-BB5D-4C86ADFEB506}" srcOrd="6" destOrd="0" presId="urn:microsoft.com/office/officeart/2016/7/layout/RepeatingBendingProcessNew"/>
    <dgm:cxn modelId="{D4E65AFD-DC11-46F8-A221-D39A6FFBC9F7}" type="presParOf" srcId="{87824378-62A6-4B23-A3B6-74D44E8871E4}" destId="{426CBF44-06A1-48EC-8A04-79C77756F190}" srcOrd="7" destOrd="0" presId="urn:microsoft.com/office/officeart/2016/7/layout/RepeatingBendingProcessNew"/>
    <dgm:cxn modelId="{A79C3098-EF93-4D81-84BF-CF1060CA31C4}" type="presParOf" srcId="{426CBF44-06A1-48EC-8A04-79C77756F190}" destId="{917DC524-6FBC-46AD-A008-1D74DEFDAE19}" srcOrd="0" destOrd="0" presId="urn:microsoft.com/office/officeart/2016/7/layout/RepeatingBendingProcessNew"/>
    <dgm:cxn modelId="{71143B19-EA5C-4AE5-BCE3-EB8CB3CDB968}" type="presParOf" srcId="{87824378-62A6-4B23-A3B6-74D44E8871E4}" destId="{F4826938-87D8-4F36-8FAE-2676C4DE0E62}" srcOrd="8" destOrd="0" presId="urn:microsoft.com/office/officeart/2016/7/layout/RepeatingBendingProcessNew"/>
    <dgm:cxn modelId="{715007DE-1EE2-4391-B5C1-5C157E153FF2}" type="presParOf" srcId="{87824378-62A6-4B23-A3B6-74D44E8871E4}" destId="{38505A14-BEAF-44ED-9D17-F354CBF8B710}" srcOrd="9" destOrd="0" presId="urn:microsoft.com/office/officeart/2016/7/layout/RepeatingBendingProcessNew"/>
    <dgm:cxn modelId="{A47F9EE8-EBA9-4D38-8F91-35DDC6F10AC2}" type="presParOf" srcId="{38505A14-BEAF-44ED-9D17-F354CBF8B710}" destId="{427A8FA9-64F3-4614-AF84-C9BDC3FFAE38}" srcOrd="0" destOrd="0" presId="urn:microsoft.com/office/officeart/2016/7/layout/RepeatingBendingProcessNew"/>
    <dgm:cxn modelId="{2C64AEA4-B8F6-433A-A350-1BD2FC1ECD7C}" type="presParOf" srcId="{87824378-62A6-4B23-A3B6-74D44E8871E4}" destId="{09968C23-DF5D-4BC6-BB60-31114B6895E5}" srcOrd="10" destOrd="0" presId="urn:microsoft.com/office/officeart/2016/7/layout/RepeatingBendingProcessNew"/>
    <dgm:cxn modelId="{3FA1DCE9-7A1D-4C26-916D-A0D7E23D70B6}" type="presParOf" srcId="{87824378-62A6-4B23-A3B6-74D44E8871E4}" destId="{4C8254D7-1006-4615-8422-0DC057D022FC}" srcOrd="11" destOrd="0" presId="urn:microsoft.com/office/officeart/2016/7/layout/RepeatingBendingProcessNew"/>
    <dgm:cxn modelId="{615FFC49-EB6B-47C8-B41B-8870D472C2DB}" type="presParOf" srcId="{4C8254D7-1006-4615-8422-0DC057D022FC}" destId="{9A946145-3483-4768-B16A-1B5D3D50F26B}" srcOrd="0" destOrd="0" presId="urn:microsoft.com/office/officeart/2016/7/layout/RepeatingBendingProcessNew"/>
    <dgm:cxn modelId="{5F524A16-3ABC-4584-81EF-244E2228F980}" type="presParOf" srcId="{87824378-62A6-4B23-A3B6-74D44E8871E4}" destId="{6CEA5A51-FB09-4CA1-8965-87E716B61C96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3ABA15-9C40-48B6-951F-50F6508D5FE0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7523CEE-4427-42F9-849C-47D6B8BD05D8}">
      <dgm:prSet/>
      <dgm:spPr/>
      <dgm:t>
        <a:bodyPr/>
        <a:lstStyle/>
        <a:p>
          <a:r>
            <a:rPr lang="en-US"/>
            <a:t>Monitor</a:t>
          </a:r>
        </a:p>
      </dgm:t>
    </dgm:pt>
    <dgm:pt modelId="{D559A41B-F956-4628-A197-9046447E0EE1}" type="parTrans" cxnId="{ED4D76B3-6FD1-42D5-B69A-2C9538D3DF66}">
      <dgm:prSet/>
      <dgm:spPr/>
      <dgm:t>
        <a:bodyPr/>
        <a:lstStyle/>
        <a:p>
          <a:endParaRPr lang="en-US"/>
        </a:p>
      </dgm:t>
    </dgm:pt>
    <dgm:pt modelId="{67ADBD49-20BD-497F-A4F7-B74121EF3F33}" type="sibTrans" cxnId="{ED4D76B3-6FD1-42D5-B69A-2C9538D3DF66}">
      <dgm:prSet/>
      <dgm:spPr/>
      <dgm:t>
        <a:bodyPr/>
        <a:lstStyle/>
        <a:p>
          <a:endParaRPr lang="en-US"/>
        </a:p>
      </dgm:t>
    </dgm:pt>
    <dgm:pt modelId="{5D0946AE-C6E7-4913-AAFA-FF31593EB031}">
      <dgm:prSet/>
      <dgm:spPr/>
      <dgm:t>
        <a:bodyPr/>
        <a:lstStyle/>
        <a:p>
          <a:r>
            <a:rPr lang="en-US"/>
            <a:t>Monitor customer segments for movement</a:t>
          </a:r>
        </a:p>
      </dgm:t>
    </dgm:pt>
    <dgm:pt modelId="{9D46CA06-4998-4F78-AD96-364BD878BCF5}" type="parTrans" cxnId="{53FAD970-B1B6-492E-8B38-A1586ABEA98F}">
      <dgm:prSet/>
      <dgm:spPr/>
      <dgm:t>
        <a:bodyPr/>
        <a:lstStyle/>
        <a:p>
          <a:endParaRPr lang="en-US"/>
        </a:p>
      </dgm:t>
    </dgm:pt>
    <dgm:pt modelId="{EAD697FD-707E-422C-976A-6910A6146741}" type="sibTrans" cxnId="{53FAD970-B1B6-492E-8B38-A1586ABEA98F}">
      <dgm:prSet/>
      <dgm:spPr/>
      <dgm:t>
        <a:bodyPr/>
        <a:lstStyle/>
        <a:p>
          <a:endParaRPr lang="en-US"/>
        </a:p>
      </dgm:t>
    </dgm:pt>
    <dgm:pt modelId="{E7BE69F1-4F94-4A5C-8AA2-4BF5F5E202EE}">
      <dgm:prSet/>
      <dgm:spPr/>
      <dgm:t>
        <a:bodyPr/>
        <a:lstStyle/>
        <a:p>
          <a:r>
            <a:rPr lang="en-US" dirty="0"/>
            <a:t>Note and Respond</a:t>
          </a:r>
        </a:p>
      </dgm:t>
    </dgm:pt>
    <dgm:pt modelId="{62DAC290-CB6C-40E0-9D69-642991BB1348}" type="parTrans" cxnId="{D0274A9D-072D-4BAB-A356-E23CF2EFECA4}">
      <dgm:prSet/>
      <dgm:spPr/>
      <dgm:t>
        <a:bodyPr/>
        <a:lstStyle/>
        <a:p>
          <a:endParaRPr lang="en-US"/>
        </a:p>
      </dgm:t>
    </dgm:pt>
    <dgm:pt modelId="{A0158A7B-198B-4224-B27C-4B58ACD68B56}" type="sibTrans" cxnId="{D0274A9D-072D-4BAB-A356-E23CF2EFECA4}">
      <dgm:prSet/>
      <dgm:spPr/>
      <dgm:t>
        <a:bodyPr/>
        <a:lstStyle/>
        <a:p>
          <a:endParaRPr lang="en-US"/>
        </a:p>
      </dgm:t>
    </dgm:pt>
    <dgm:pt modelId="{A13A542B-B9D8-417A-BB40-92E8BD4EAD1F}">
      <dgm:prSet/>
      <dgm:spPr/>
      <dgm:t>
        <a:bodyPr/>
        <a:lstStyle/>
        <a:p>
          <a:r>
            <a:rPr lang="en-US"/>
            <a:t>Note where retention efforts were effective and take stronger/reduced action when needed.</a:t>
          </a:r>
        </a:p>
      </dgm:t>
    </dgm:pt>
    <dgm:pt modelId="{1D072EFC-4F08-481E-ABB1-F4C282DA910A}" type="parTrans" cxnId="{18845040-8CC3-422E-B2BA-AE6DF67395E4}">
      <dgm:prSet/>
      <dgm:spPr/>
      <dgm:t>
        <a:bodyPr/>
        <a:lstStyle/>
        <a:p>
          <a:endParaRPr lang="en-US"/>
        </a:p>
      </dgm:t>
    </dgm:pt>
    <dgm:pt modelId="{0421F992-1A96-4374-AFFB-E11CC77C90F9}" type="sibTrans" cxnId="{18845040-8CC3-422E-B2BA-AE6DF67395E4}">
      <dgm:prSet/>
      <dgm:spPr/>
      <dgm:t>
        <a:bodyPr/>
        <a:lstStyle/>
        <a:p>
          <a:endParaRPr lang="en-US"/>
        </a:p>
      </dgm:t>
    </dgm:pt>
    <dgm:pt modelId="{EB0ED63E-7BC9-4E00-8269-385FC41E0800}">
      <dgm:prSet/>
      <dgm:spPr/>
      <dgm:t>
        <a:bodyPr/>
        <a:lstStyle/>
        <a:p>
          <a:r>
            <a:rPr lang="en-US"/>
            <a:t>Refresh and validate</a:t>
          </a:r>
        </a:p>
      </dgm:t>
    </dgm:pt>
    <dgm:pt modelId="{2DE17A07-4023-492C-952A-36C840603B2C}" type="parTrans" cxnId="{21B39C66-66F4-473F-BABE-2B9B4922C067}">
      <dgm:prSet/>
      <dgm:spPr/>
      <dgm:t>
        <a:bodyPr/>
        <a:lstStyle/>
        <a:p>
          <a:endParaRPr lang="en-US"/>
        </a:p>
      </dgm:t>
    </dgm:pt>
    <dgm:pt modelId="{D177D999-91B9-4985-9A28-070D28DDEBAC}" type="sibTrans" cxnId="{21B39C66-66F4-473F-BABE-2B9B4922C067}">
      <dgm:prSet/>
      <dgm:spPr/>
      <dgm:t>
        <a:bodyPr/>
        <a:lstStyle/>
        <a:p>
          <a:endParaRPr lang="en-US"/>
        </a:p>
      </dgm:t>
    </dgm:pt>
    <dgm:pt modelId="{2FEC9DC4-24DA-49A3-9BF4-8570DBD0A83D}">
      <dgm:prSet/>
      <dgm:spPr/>
      <dgm:t>
        <a:bodyPr/>
        <a:lstStyle/>
        <a:p>
          <a:r>
            <a:rPr lang="en-US"/>
            <a:t>Refresh and validate the model</a:t>
          </a:r>
        </a:p>
      </dgm:t>
    </dgm:pt>
    <dgm:pt modelId="{9A0212CC-9FB5-4B76-9046-CABA31A62C81}" type="parTrans" cxnId="{19C3617A-DEB9-403D-8B92-376B0B2A6A3B}">
      <dgm:prSet/>
      <dgm:spPr/>
      <dgm:t>
        <a:bodyPr/>
        <a:lstStyle/>
        <a:p>
          <a:endParaRPr lang="en-US"/>
        </a:p>
      </dgm:t>
    </dgm:pt>
    <dgm:pt modelId="{39F6AC86-171D-4482-BCB0-467971C7E296}" type="sibTrans" cxnId="{19C3617A-DEB9-403D-8B92-376B0B2A6A3B}">
      <dgm:prSet/>
      <dgm:spPr/>
      <dgm:t>
        <a:bodyPr/>
        <a:lstStyle/>
        <a:p>
          <a:endParaRPr lang="en-US"/>
        </a:p>
      </dgm:t>
    </dgm:pt>
    <dgm:pt modelId="{55C315EE-3240-4F6B-8381-ADEDBDC3F9B8}" type="pres">
      <dgm:prSet presAssocID="{253ABA15-9C40-48B6-951F-50F6508D5FE0}" presName="Name0" presStyleCnt="0">
        <dgm:presLayoutVars>
          <dgm:dir/>
          <dgm:animLvl val="lvl"/>
          <dgm:resizeHandles val="exact"/>
        </dgm:presLayoutVars>
      </dgm:prSet>
      <dgm:spPr/>
    </dgm:pt>
    <dgm:pt modelId="{1F50AA08-BF57-44A7-94BB-09825697917A}" type="pres">
      <dgm:prSet presAssocID="{A7523CEE-4427-42F9-849C-47D6B8BD05D8}" presName="linNode" presStyleCnt="0"/>
      <dgm:spPr/>
    </dgm:pt>
    <dgm:pt modelId="{5C5792A9-5FC3-40C0-93E0-3C782E895780}" type="pres">
      <dgm:prSet presAssocID="{A7523CEE-4427-42F9-849C-47D6B8BD05D8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4AF7467-BFF0-439B-A343-69C8372642EC}" type="pres">
      <dgm:prSet presAssocID="{A7523CEE-4427-42F9-849C-47D6B8BD05D8}" presName="descendantText" presStyleLbl="alignAccFollowNode1" presStyleIdx="0" presStyleCnt="3">
        <dgm:presLayoutVars>
          <dgm:bulletEnabled/>
        </dgm:presLayoutVars>
      </dgm:prSet>
      <dgm:spPr/>
    </dgm:pt>
    <dgm:pt modelId="{E5A70686-F1F2-422F-B51F-4162AB97155E}" type="pres">
      <dgm:prSet presAssocID="{67ADBD49-20BD-497F-A4F7-B74121EF3F33}" presName="sp" presStyleCnt="0"/>
      <dgm:spPr/>
    </dgm:pt>
    <dgm:pt modelId="{1BAE6EFA-E71B-449D-8A66-539EC9DBBA89}" type="pres">
      <dgm:prSet presAssocID="{E7BE69F1-4F94-4A5C-8AA2-4BF5F5E202EE}" presName="linNode" presStyleCnt="0"/>
      <dgm:spPr/>
    </dgm:pt>
    <dgm:pt modelId="{9D6FC2B6-45BF-46E1-815F-E5F1CDFEABD2}" type="pres">
      <dgm:prSet presAssocID="{E7BE69F1-4F94-4A5C-8AA2-4BF5F5E202EE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C18F4703-B843-4C76-AC33-B3B7C7B20263}" type="pres">
      <dgm:prSet presAssocID="{E7BE69F1-4F94-4A5C-8AA2-4BF5F5E202EE}" presName="descendantText" presStyleLbl="alignAccFollowNode1" presStyleIdx="1" presStyleCnt="3">
        <dgm:presLayoutVars>
          <dgm:bulletEnabled/>
        </dgm:presLayoutVars>
      </dgm:prSet>
      <dgm:spPr/>
    </dgm:pt>
    <dgm:pt modelId="{7504D284-A38C-4A8C-A038-55A2504BA327}" type="pres">
      <dgm:prSet presAssocID="{A0158A7B-198B-4224-B27C-4B58ACD68B56}" presName="sp" presStyleCnt="0"/>
      <dgm:spPr/>
    </dgm:pt>
    <dgm:pt modelId="{52F63682-70BD-4428-BD17-A66F767CBA55}" type="pres">
      <dgm:prSet presAssocID="{EB0ED63E-7BC9-4E00-8269-385FC41E0800}" presName="linNode" presStyleCnt="0"/>
      <dgm:spPr/>
    </dgm:pt>
    <dgm:pt modelId="{48A43E6D-5B40-4BE1-8B2D-8E0CCB5FBDC7}" type="pres">
      <dgm:prSet presAssocID="{EB0ED63E-7BC9-4E00-8269-385FC41E0800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3FD1134-289E-4230-B8DE-E374A12D2F5C}" type="pres">
      <dgm:prSet presAssocID="{EB0ED63E-7BC9-4E00-8269-385FC41E0800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C0A9406-BD83-492D-BE93-78DF95355426}" type="presOf" srcId="{253ABA15-9C40-48B6-951F-50F6508D5FE0}" destId="{55C315EE-3240-4F6B-8381-ADEDBDC3F9B8}" srcOrd="0" destOrd="0" presId="urn:microsoft.com/office/officeart/2016/7/layout/VerticalSolidActionList"/>
    <dgm:cxn modelId="{3EE4B325-F5AA-4EDD-866F-880512C02B41}" type="presOf" srcId="{E7BE69F1-4F94-4A5C-8AA2-4BF5F5E202EE}" destId="{9D6FC2B6-45BF-46E1-815F-E5F1CDFEABD2}" srcOrd="0" destOrd="0" presId="urn:microsoft.com/office/officeart/2016/7/layout/VerticalSolidActionList"/>
    <dgm:cxn modelId="{DC398B2B-173D-4B7E-A4CC-D8884B423265}" type="presOf" srcId="{2FEC9DC4-24DA-49A3-9BF4-8570DBD0A83D}" destId="{D3FD1134-289E-4230-B8DE-E374A12D2F5C}" srcOrd="0" destOrd="0" presId="urn:microsoft.com/office/officeart/2016/7/layout/VerticalSolidActionList"/>
    <dgm:cxn modelId="{18845040-8CC3-422E-B2BA-AE6DF67395E4}" srcId="{E7BE69F1-4F94-4A5C-8AA2-4BF5F5E202EE}" destId="{A13A542B-B9D8-417A-BB40-92E8BD4EAD1F}" srcOrd="0" destOrd="0" parTransId="{1D072EFC-4F08-481E-ABB1-F4C282DA910A}" sibTransId="{0421F992-1A96-4374-AFFB-E11CC77C90F9}"/>
    <dgm:cxn modelId="{21B39C66-66F4-473F-BABE-2B9B4922C067}" srcId="{253ABA15-9C40-48B6-951F-50F6508D5FE0}" destId="{EB0ED63E-7BC9-4E00-8269-385FC41E0800}" srcOrd="2" destOrd="0" parTransId="{2DE17A07-4023-492C-952A-36C840603B2C}" sibTransId="{D177D999-91B9-4985-9A28-070D28DDEBAC}"/>
    <dgm:cxn modelId="{53FAD970-B1B6-492E-8B38-A1586ABEA98F}" srcId="{A7523CEE-4427-42F9-849C-47D6B8BD05D8}" destId="{5D0946AE-C6E7-4913-AAFA-FF31593EB031}" srcOrd="0" destOrd="0" parTransId="{9D46CA06-4998-4F78-AD96-364BD878BCF5}" sibTransId="{EAD697FD-707E-422C-976A-6910A6146741}"/>
    <dgm:cxn modelId="{FC0AF150-B2E2-4831-B0AC-7FE84A91A861}" type="presOf" srcId="{A13A542B-B9D8-417A-BB40-92E8BD4EAD1F}" destId="{C18F4703-B843-4C76-AC33-B3B7C7B20263}" srcOrd="0" destOrd="0" presId="urn:microsoft.com/office/officeart/2016/7/layout/VerticalSolidActionList"/>
    <dgm:cxn modelId="{19C3617A-DEB9-403D-8B92-376B0B2A6A3B}" srcId="{EB0ED63E-7BC9-4E00-8269-385FC41E0800}" destId="{2FEC9DC4-24DA-49A3-9BF4-8570DBD0A83D}" srcOrd="0" destOrd="0" parTransId="{9A0212CC-9FB5-4B76-9046-CABA31A62C81}" sibTransId="{39F6AC86-171D-4482-BCB0-467971C7E296}"/>
    <dgm:cxn modelId="{D0274A9D-072D-4BAB-A356-E23CF2EFECA4}" srcId="{253ABA15-9C40-48B6-951F-50F6508D5FE0}" destId="{E7BE69F1-4F94-4A5C-8AA2-4BF5F5E202EE}" srcOrd="1" destOrd="0" parTransId="{62DAC290-CB6C-40E0-9D69-642991BB1348}" sibTransId="{A0158A7B-198B-4224-B27C-4B58ACD68B56}"/>
    <dgm:cxn modelId="{87AD379E-0614-4B55-9CB6-86D4BCD0927C}" type="presOf" srcId="{A7523CEE-4427-42F9-849C-47D6B8BD05D8}" destId="{5C5792A9-5FC3-40C0-93E0-3C782E895780}" srcOrd="0" destOrd="0" presId="urn:microsoft.com/office/officeart/2016/7/layout/VerticalSolidActionList"/>
    <dgm:cxn modelId="{ED4D76B3-6FD1-42D5-B69A-2C9538D3DF66}" srcId="{253ABA15-9C40-48B6-951F-50F6508D5FE0}" destId="{A7523CEE-4427-42F9-849C-47D6B8BD05D8}" srcOrd="0" destOrd="0" parTransId="{D559A41B-F956-4628-A197-9046447E0EE1}" sibTransId="{67ADBD49-20BD-497F-A4F7-B74121EF3F33}"/>
    <dgm:cxn modelId="{D2E6D9C2-6B3A-4BCA-BE47-F38DF01D4013}" type="presOf" srcId="{5D0946AE-C6E7-4913-AAFA-FF31593EB031}" destId="{64AF7467-BFF0-439B-A343-69C8372642EC}" srcOrd="0" destOrd="0" presId="urn:microsoft.com/office/officeart/2016/7/layout/VerticalSolidActionList"/>
    <dgm:cxn modelId="{6DB84BCC-6864-4EC6-A866-25FCE39BD35B}" type="presOf" srcId="{EB0ED63E-7BC9-4E00-8269-385FC41E0800}" destId="{48A43E6D-5B40-4BE1-8B2D-8E0CCB5FBDC7}" srcOrd="0" destOrd="0" presId="urn:microsoft.com/office/officeart/2016/7/layout/VerticalSolidActionList"/>
    <dgm:cxn modelId="{3CCA72E6-905A-4D9E-A718-485FB5F2A5FA}" type="presParOf" srcId="{55C315EE-3240-4F6B-8381-ADEDBDC3F9B8}" destId="{1F50AA08-BF57-44A7-94BB-09825697917A}" srcOrd="0" destOrd="0" presId="urn:microsoft.com/office/officeart/2016/7/layout/VerticalSolidActionList"/>
    <dgm:cxn modelId="{F64E6E09-C1C5-4E4A-A5CE-EACE27B7EF3E}" type="presParOf" srcId="{1F50AA08-BF57-44A7-94BB-09825697917A}" destId="{5C5792A9-5FC3-40C0-93E0-3C782E895780}" srcOrd="0" destOrd="0" presId="urn:microsoft.com/office/officeart/2016/7/layout/VerticalSolidActionList"/>
    <dgm:cxn modelId="{EC91A3B4-60AF-47F9-8FF1-77878D2B7E24}" type="presParOf" srcId="{1F50AA08-BF57-44A7-94BB-09825697917A}" destId="{64AF7467-BFF0-439B-A343-69C8372642EC}" srcOrd="1" destOrd="0" presId="urn:microsoft.com/office/officeart/2016/7/layout/VerticalSolidActionList"/>
    <dgm:cxn modelId="{68824410-03A8-4BF7-9944-EFCD90163F32}" type="presParOf" srcId="{55C315EE-3240-4F6B-8381-ADEDBDC3F9B8}" destId="{E5A70686-F1F2-422F-B51F-4162AB97155E}" srcOrd="1" destOrd="0" presId="urn:microsoft.com/office/officeart/2016/7/layout/VerticalSolidActionList"/>
    <dgm:cxn modelId="{1E2D044A-0F62-4D48-8835-B3E3C1BEBCF6}" type="presParOf" srcId="{55C315EE-3240-4F6B-8381-ADEDBDC3F9B8}" destId="{1BAE6EFA-E71B-449D-8A66-539EC9DBBA89}" srcOrd="2" destOrd="0" presId="urn:microsoft.com/office/officeart/2016/7/layout/VerticalSolidActionList"/>
    <dgm:cxn modelId="{22D6EE45-16D5-4B81-87EE-D66C6EACD960}" type="presParOf" srcId="{1BAE6EFA-E71B-449D-8A66-539EC9DBBA89}" destId="{9D6FC2B6-45BF-46E1-815F-E5F1CDFEABD2}" srcOrd="0" destOrd="0" presId="urn:microsoft.com/office/officeart/2016/7/layout/VerticalSolidActionList"/>
    <dgm:cxn modelId="{6CE99965-080B-4E71-ADD5-9CADDEACD9AA}" type="presParOf" srcId="{1BAE6EFA-E71B-449D-8A66-539EC9DBBA89}" destId="{C18F4703-B843-4C76-AC33-B3B7C7B20263}" srcOrd="1" destOrd="0" presId="urn:microsoft.com/office/officeart/2016/7/layout/VerticalSolidActionList"/>
    <dgm:cxn modelId="{678D23F8-9D62-4DD2-BBC4-7750E93F016E}" type="presParOf" srcId="{55C315EE-3240-4F6B-8381-ADEDBDC3F9B8}" destId="{7504D284-A38C-4A8C-A038-55A2504BA327}" srcOrd="3" destOrd="0" presId="urn:microsoft.com/office/officeart/2016/7/layout/VerticalSolidActionList"/>
    <dgm:cxn modelId="{A2EFFE5A-8597-43C2-B5A9-EB7AAC36B15F}" type="presParOf" srcId="{55C315EE-3240-4F6B-8381-ADEDBDC3F9B8}" destId="{52F63682-70BD-4428-BD17-A66F767CBA55}" srcOrd="4" destOrd="0" presId="urn:microsoft.com/office/officeart/2016/7/layout/VerticalSolidActionList"/>
    <dgm:cxn modelId="{5BE3CC6E-257C-47F0-9A4E-2B2545532D15}" type="presParOf" srcId="{52F63682-70BD-4428-BD17-A66F767CBA55}" destId="{48A43E6D-5B40-4BE1-8B2D-8E0CCB5FBDC7}" srcOrd="0" destOrd="0" presId="urn:microsoft.com/office/officeart/2016/7/layout/VerticalSolidActionList"/>
    <dgm:cxn modelId="{F79168A4-90C4-49FA-9BEE-58EECE4DA3EE}" type="presParOf" srcId="{52F63682-70BD-4428-BD17-A66F767CBA55}" destId="{D3FD1134-289E-4230-B8DE-E374A12D2F5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6224F-4093-48D6-814B-DAA1D7931D27}">
      <dsp:nvSpPr>
        <dsp:cNvPr id="0" name=""/>
        <dsp:cNvSpPr/>
      </dsp:nvSpPr>
      <dsp:spPr>
        <a:xfrm>
          <a:off x="565173" y="754692"/>
          <a:ext cx="882138" cy="88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A254A-5AA8-4BE4-9CD7-904CFF0C064A}">
      <dsp:nvSpPr>
        <dsp:cNvPr id="0" name=""/>
        <dsp:cNvSpPr/>
      </dsp:nvSpPr>
      <dsp:spPr>
        <a:xfrm>
          <a:off x="12447" y="2110837"/>
          <a:ext cx="1960307" cy="957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“A firm’s </a:t>
          </a:r>
          <a:r>
            <a:rPr lang="en-US" sz="900" kern="1200" dirty="0">
              <a:effectLst/>
              <a:ea typeface="Aptos" panose="020B0004020202020204" pitchFamily="34" charset="0"/>
            </a:rPr>
            <a:t>acquisition cost per customer is more sensitive to market position and competition than retention cost per customer.”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effectLst/>
            <a:ea typeface="Aptos" panose="020B0004020202020204" pitchFamily="34" charset="0"/>
          </a:endParaRP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 - </a:t>
          </a:r>
          <a:r>
            <a:rPr lang="en-US" sz="900" i="1" kern="1200" dirty="0"/>
            <a:t>Journal of Marketing Research 2016</a:t>
          </a:r>
        </a:p>
      </dsp:txBody>
      <dsp:txXfrm>
        <a:off x="12447" y="2110837"/>
        <a:ext cx="1960307" cy="957046"/>
      </dsp:txXfrm>
    </dsp:sp>
    <dsp:sp modelId="{7538E7EC-D1C3-411B-9EB2-8BD3E7372CA0}">
      <dsp:nvSpPr>
        <dsp:cNvPr id="0" name=""/>
        <dsp:cNvSpPr/>
      </dsp:nvSpPr>
      <dsp:spPr>
        <a:xfrm>
          <a:off x="3083203" y="787622"/>
          <a:ext cx="882138" cy="88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64126-AB17-4414-A089-DD666F5C192B}">
      <dsp:nvSpPr>
        <dsp:cNvPr id="0" name=""/>
        <dsp:cNvSpPr/>
      </dsp:nvSpPr>
      <dsp:spPr>
        <a:xfrm>
          <a:off x="2544126" y="2119425"/>
          <a:ext cx="1960307" cy="596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“A five percent churn reduction can improve a company’s profitability by up to twenty-five percent.”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 </a:t>
          </a:r>
          <a:r>
            <a:rPr lang="en-US" sz="900" i="1" kern="1200" dirty="0"/>
            <a:t>Uday Bhale, Doctor of Marketing from Lovely Professional University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- </a:t>
          </a:r>
          <a:r>
            <a:rPr lang="en-US" sz="900" i="1" kern="1200" dirty="0"/>
            <a:t>Harpreet Bedi, Professor at the Mittal School of Business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</a:t>
          </a:r>
        </a:p>
      </dsp:txBody>
      <dsp:txXfrm>
        <a:off x="2544126" y="2119425"/>
        <a:ext cx="1960307" cy="596710"/>
      </dsp:txXfrm>
    </dsp:sp>
    <dsp:sp modelId="{8F3992A4-1A43-42C1-8ED9-9CEA7BA6B241}">
      <dsp:nvSpPr>
        <dsp:cNvPr id="0" name=""/>
        <dsp:cNvSpPr/>
      </dsp:nvSpPr>
      <dsp:spPr>
        <a:xfrm>
          <a:off x="5490674" y="793208"/>
          <a:ext cx="882138" cy="88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8B10F-BC74-4C98-8A9F-44AC8FFDA74D}">
      <dsp:nvSpPr>
        <dsp:cNvPr id="0" name=""/>
        <dsp:cNvSpPr/>
      </dsp:nvSpPr>
      <dsp:spPr>
        <a:xfrm>
          <a:off x="4877029" y="2114795"/>
          <a:ext cx="1960307" cy="441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“Across a wide range of businesses, customers generate increasing profits each year they stay with a company. Return customers tend to buy more from a company over time. As they do, your operating costs to serve them decline. And they’ll often pay a premium to continue to do business with you rather than switch to a competitor with whom they’re neither familiar nor comfortable”</a:t>
          </a:r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/>
        </a:p>
        <a:p>
          <a:pPr marL="0" lvl="0" indent="0" algn="ctr" defTabSz="400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i="1" kern="1200" dirty="0"/>
            <a:t>- Fred Reichheld, New York Times Best-selling author, Harvard Business School Graduate, and creator of the Net Promotor System of management</a:t>
          </a:r>
        </a:p>
      </dsp:txBody>
      <dsp:txXfrm>
        <a:off x="4877029" y="2114795"/>
        <a:ext cx="1960307" cy="4414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D1E3A-D601-4027-96D6-4FCDA0947A7E}">
      <dsp:nvSpPr>
        <dsp:cNvPr id="0" name=""/>
        <dsp:cNvSpPr/>
      </dsp:nvSpPr>
      <dsp:spPr>
        <a:xfrm>
          <a:off x="2756963" y="479068"/>
          <a:ext cx="370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899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2375" y="522781"/>
        <a:ext cx="20074" cy="4014"/>
      </dsp:txXfrm>
    </dsp:sp>
    <dsp:sp modelId="{5A278955-2ACB-49C6-9E9E-A885FCE6FFDF}">
      <dsp:nvSpPr>
        <dsp:cNvPr id="0" name=""/>
        <dsp:cNvSpPr/>
      </dsp:nvSpPr>
      <dsp:spPr>
        <a:xfrm>
          <a:off x="1013112" y="1093"/>
          <a:ext cx="1745650" cy="104739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38" tIns="89788" rIns="85538" bIns="897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Split data with an 80/20 train-test split with stratified y. Resample later with SMOTENC.</a:t>
          </a:r>
        </a:p>
      </dsp:txBody>
      <dsp:txXfrm>
        <a:off x="1013112" y="1093"/>
        <a:ext cx="1745650" cy="1047390"/>
      </dsp:txXfrm>
    </dsp:sp>
    <dsp:sp modelId="{6FD90C17-8F30-4D97-872C-F0AC18862F53}">
      <dsp:nvSpPr>
        <dsp:cNvPr id="0" name=""/>
        <dsp:cNvSpPr/>
      </dsp:nvSpPr>
      <dsp:spPr>
        <a:xfrm>
          <a:off x="1885938" y="1046684"/>
          <a:ext cx="2147149" cy="370899"/>
        </a:xfrm>
        <a:custGeom>
          <a:avLst/>
          <a:gdLst/>
          <a:ahLst/>
          <a:cxnLst/>
          <a:rect l="0" t="0" r="0" b="0"/>
          <a:pathLst>
            <a:path>
              <a:moveTo>
                <a:pt x="2147149" y="0"/>
              </a:moveTo>
              <a:lnTo>
                <a:pt x="2147149" y="202549"/>
              </a:lnTo>
              <a:lnTo>
                <a:pt x="0" y="202549"/>
              </a:lnTo>
              <a:lnTo>
                <a:pt x="0" y="370899"/>
              </a:lnTo>
            </a:path>
          </a:pathLst>
        </a:custGeom>
        <a:noFill/>
        <a:ln w="1270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4903" y="1230126"/>
        <a:ext cx="109218" cy="4014"/>
      </dsp:txXfrm>
    </dsp:sp>
    <dsp:sp modelId="{7487911F-EA5B-4048-B001-B1F75E848C53}">
      <dsp:nvSpPr>
        <dsp:cNvPr id="0" name=""/>
        <dsp:cNvSpPr/>
      </dsp:nvSpPr>
      <dsp:spPr>
        <a:xfrm>
          <a:off x="3160262" y="1093"/>
          <a:ext cx="1745650" cy="1047390"/>
        </a:xfrm>
        <a:prstGeom prst="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38" tIns="89788" rIns="85538" bIns="897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Encoded categorical variables using OneHotEncoding</a:t>
          </a:r>
        </a:p>
      </dsp:txBody>
      <dsp:txXfrm>
        <a:off x="3160262" y="1093"/>
        <a:ext cx="1745650" cy="1047390"/>
      </dsp:txXfrm>
    </dsp:sp>
    <dsp:sp modelId="{10A5B5FF-9F5E-4803-AFAF-50A56BD769B2}">
      <dsp:nvSpPr>
        <dsp:cNvPr id="0" name=""/>
        <dsp:cNvSpPr/>
      </dsp:nvSpPr>
      <dsp:spPr>
        <a:xfrm>
          <a:off x="2756963" y="1927958"/>
          <a:ext cx="370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899" y="45720"/>
              </a:lnTo>
            </a:path>
          </a:pathLst>
        </a:custGeom>
        <a:noFill/>
        <a:ln w="1270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2375" y="1971671"/>
        <a:ext cx="20074" cy="4014"/>
      </dsp:txXfrm>
    </dsp:sp>
    <dsp:sp modelId="{E1C25A2E-2523-4463-BD09-73019DA054EB}">
      <dsp:nvSpPr>
        <dsp:cNvPr id="0" name=""/>
        <dsp:cNvSpPr/>
      </dsp:nvSpPr>
      <dsp:spPr>
        <a:xfrm>
          <a:off x="1013112" y="1449983"/>
          <a:ext cx="1745650" cy="1047390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38" tIns="89788" rIns="85538" bIns="897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Standardized numerical values using standard scaler</a:t>
          </a:r>
        </a:p>
      </dsp:txBody>
      <dsp:txXfrm>
        <a:off x="1013112" y="1449983"/>
        <a:ext cx="1745650" cy="1047390"/>
      </dsp:txXfrm>
    </dsp:sp>
    <dsp:sp modelId="{426CBF44-06A1-48EC-8A04-79C77756F190}">
      <dsp:nvSpPr>
        <dsp:cNvPr id="0" name=""/>
        <dsp:cNvSpPr/>
      </dsp:nvSpPr>
      <dsp:spPr>
        <a:xfrm>
          <a:off x="1885938" y="2495573"/>
          <a:ext cx="2147149" cy="370899"/>
        </a:xfrm>
        <a:custGeom>
          <a:avLst/>
          <a:gdLst/>
          <a:ahLst/>
          <a:cxnLst/>
          <a:rect l="0" t="0" r="0" b="0"/>
          <a:pathLst>
            <a:path>
              <a:moveTo>
                <a:pt x="2147149" y="0"/>
              </a:moveTo>
              <a:lnTo>
                <a:pt x="2147149" y="202549"/>
              </a:lnTo>
              <a:lnTo>
                <a:pt x="0" y="202549"/>
              </a:lnTo>
              <a:lnTo>
                <a:pt x="0" y="370899"/>
              </a:lnTo>
            </a:path>
          </a:pathLst>
        </a:custGeom>
        <a:noFill/>
        <a:ln w="1270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4903" y="2679016"/>
        <a:ext cx="109218" cy="4014"/>
      </dsp:txXfrm>
    </dsp:sp>
    <dsp:sp modelId="{57F4677A-D850-4882-BB5D-4C86ADFEB506}">
      <dsp:nvSpPr>
        <dsp:cNvPr id="0" name=""/>
        <dsp:cNvSpPr/>
      </dsp:nvSpPr>
      <dsp:spPr>
        <a:xfrm>
          <a:off x="3160262" y="1449983"/>
          <a:ext cx="1745650" cy="104739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38" tIns="89788" rIns="85538" bIns="897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Column transformer + pipeline for repeatability</a:t>
          </a:r>
        </a:p>
      </dsp:txBody>
      <dsp:txXfrm>
        <a:off x="3160262" y="1449983"/>
        <a:ext cx="1745650" cy="1047390"/>
      </dsp:txXfrm>
    </dsp:sp>
    <dsp:sp modelId="{38505A14-BEAF-44ED-9D17-F354CBF8B710}">
      <dsp:nvSpPr>
        <dsp:cNvPr id="0" name=""/>
        <dsp:cNvSpPr/>
      </dsp:nvSpPr>
      <dsp:spPr>
        <a:xfrm>
          <a:off x="2756963" y="3376848"/>
          <a:ext cx="3708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0899" y="45720"/>
              </a:lnTo>
            </a:path>
          </a:pathLst>
        </a:custGeom>
        <a:noFill/>
        <a:ln w="1270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2375" y="3420560"/>
        <a:ext cx="20074" cy="4014"/>
      </dsp:txXfrm>
    </dsp:sp>
    <dsp:sp modelId="{F4826938-87D8-4F36-8FAE-2676C4DE0E62}">
      <dsp:nvSpPr>
        <dsp:cNvPr id="0" name=""/>
        <dsp:cNvSpPr/>
      </dsp:nvSpPr>
      <dsp:spPr>
        <a:xfrm>
          <a:off x="1013112" y="2898873"/>
          <a:ext cx="1745650" cy="1047390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38" tIns="89788" rIns="85538" bIns="897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5-fold cross-validated grid searches for hyperparameters</a:t>
          </a:r>
        </a:p>
      </dsp:txBody>
      <dsp:txXfrm>
        <a:off x="1013112" y="2898873"/>
        <a:ext cx="1745650" cy="1047390"/>
      </dsp:txXfrm>
    </dsp:sp>
    <dsp:sp modelId="{4C8254D7-1006-4615-8422-0DC057D022FC}">
      <dsp:nvSpPr>
        <dsp:cNvPr id="0" name=""/>
        <dsp:cNvSpPr/>
      </dsp:nvSpPr>
      <dsp:spPr>
        <a:xfrm>
          <a:off x="1885938" y="3944463"/>
          <a:ext cx="2147149" cy="370899"/>
        </a:xfrm>
        <a:custGeom>
          <a:avLst/>
          <a:gdLst/>
          <a:ahLst/>
          <a:cxnLst/>
          <a:rect l="0" t="0" r="0" b="0"/>
          <a:pathLst>
            <a:path>
              <a:moveTo>
                <a:pt x="2147149" y="0"/>
              </a:moveTo>
              <a:lnTo>
                <a:pt x="2147149" y="202549"/>
              </a:lnTo>
              <a:lnTo>
                <a:pt x="0" y="202549"/>
              </a:lnTo>
              <a:lnTo>
                <a:pt x="0" y="370899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4903" y="4127905"/>
        <a:ext cx="109218" cy="4014"/>
      </dsp:txXfrm>
    </dsp:sp>
    <dsp:sp modelId="{09968C23-DF5D-4BC6-BB60-31114B6895E5}">
      <dsp:nvSpPr>
        <dsp:cNvPr id="0" name=""/>
        <dsp:cNvSpPr/>
      </dsp:nvSpPr>
      <dsp:spPr>
        <a:xfrm>
          <a:off x="3160262" y="2898873"/>
          <a:ext cx="1745650" cy="1047390"/>
        </a:xfrm>
        <a:prstGeom prst="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38" tIns="89788" rIns="85538" bIns="897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Precision-recall graphs for optimal thresholds</a:t>
          </a:r>
        </a:p>
      </dsp:txBody>
      <dsp:txXfrm>
        <a:off x="3160262" y="2898873"/>
        <a:ext cx="1745650" cy="1047390"/>
      </dsp:txXfrm>
    </dsp:sp>
    <dsp:sp modelId="{6CEA5A51-FB09-4CA1-8965-87E716B61C96}">
      <dsp:nvSpPr>
        <dsp:cNvPr id="0" name=""/>
        <dsp:cNvSpPr/>
      </dsp:nvSpPr>
      <dsp:spPr>
        <a:xfrm>
          <a:off x="1013112" y="4347762"/>
          <a:ext cx="1745650" cy="104739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38" tIns="89788" rIns="85538" bIns="8978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Evaluate Results</a:t>
          </a:r>
        </a:p>
      </dsp:txBody>
      <dsp:txXfrm>
        <a:off x="1013112" y="4347762"/>
        <a:ext cx="1745650" cy="10473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F7467-BFF0-439B-A343-69C8372642EC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 customer segments for movement</a:t>
          </a:r>
        </a:p>
      </dsp:txBody>
      <dsp:txXfrm>
        <a:off x="2103120" y="1359"/>
        <a:ext cx="8412480" cy="1393787"/>
      </dsp:txXfrm>
    </dsp:sp>
    <dsp:sp modelId="{5C5792A9-5FC3-40C0-93E0-3C782E895780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Monitor</a:t>
          </a:r>
        </a:p>
      </dsp:txBody>
      <dsp:txXfrm>
        <a:off x="0" y="1359"/>
        <a:ext cx="2103120" cy="1393787"/>
      </dsp:txXfrm>
    </dsp:sp>
    <dsp:sp modelId="{C18F4703-B843-4C76-AC33-B3B7C7B20263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Note where retention efforts were effective and take stronger/reduced action when needed.</a:t>
          </a:r>
        </a:p>
      </dsp:txBody>
      <dsp:txXfrm>
        <a:off x="2103120" y="1478775"/>
        <a:ext cx="8412480" cy="1393787"/>
      </dsp:txXfrm>
    </dsp:sp>
    <dsp:sp modelId="{9D6FC2B6-45BF-46E1-815F-E5F1CDFEABD2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Note and Respond</a:t>
          </a:r>
        </a:p>
      </dsp:txBody>
      <dsp:txXfrm>
        <a:off x="0" y="1478775"/>
        <a:ext cx="2103120" cy="1393787"/>
      </dsp:txXfrm>
    </dsp:sp>
    <dsp:sp modelId="{D3FD1134-289E-4230-B8DE-E374A12D2F5C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Refresh and validate the model</a:t>
          </a:r>
        </a:p>
      </dsp:txBody>
      <dsp:txXfrm>
        <a:off x="2103120" y="2956190"/>
        <a:ext cx="8412480" cy="1393787"/>
      </dsp:txXfrm>
    </dsp:sp>
    <dsp:sp modelId="{48A43E6D-5B40-4BE1-8B2D-8E0CCB5FBDC7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Refresh and validate</a:t>
          </a:r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0E171-5DC7-4E18-81AD-5E8B78AE518B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D8C23-C07D-45B0-B1AE-AD5F94794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6D8C23-C07D-45B0-B1AE-AD5F94794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0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208C-E250-32B0-1183-4FD36FC9E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CC18F-ABFC-EE14-5250-B8911339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1867-DC36-ACB0-2267-81CB4120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B876-7011-DF14-1002-3759E892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D587-8D6A-7F17-58AD-E339A6BE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616F-D486-B388-8D4C-5301430F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2741-6974-4096-E96F-7EECD8993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796-EE17-D04E-C6A2-24812797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144D4-ED43-1540-FACF-1AE7F8A6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23824-545D-02C3-D484-30F17DEA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7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BBC0A-4C96-047C-254A-386400875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AAC4E-82EC-7060-2798-DB94E2FE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A670B-6D38-5258-8C8B-BC86987B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BC75-E978-B8B7-5318-CF762CA9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54AA-8CD0-706E-4494-11D3CD35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ED9A-C108-528B-57EC-B11918B7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494A5-9D11-20F6-1414-2C2727B9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C0689-3072-5195-C91E-479CF2D5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3053E-5063-9EF7-8086-B21428AC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81E9-EEC9-B578-AA8C-28F6817D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BDD6-C514-DB8E-BAFE-32ABE76E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5EE4F-0DA8-E474-8291-F4324D319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1FBEF-AC33-B047-9C02-9DD8D334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A9232-52B3-7F2A-43C8-66FF898A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6124-C961-CEA2-D1D5-FA8758A4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1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7201-394E-E4EE-2B7A-A111B9C4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FCBE-9D3C-6211-53BD-C17C4D2F1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3D799-9D78-DD8B-E645-C18B493F0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592FF-4C62-420C-08D5-07E7CD64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6E53D-D666-0673-1DBA-49E9AE17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3DB97-5D8C-7D9B-BB4B-4AC0D5F7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359D-84F7-5C59-162C-982FAB9D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6138-09CD-D47A-CF3C-76E3470A0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2CE1A-CC67-A04D-7BBD-64E70D9B4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71BA0-6CFE-EC96-0283-D9D556F28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32777-7287-96B0-CA75-F9E561FF8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96FAB-D487-6CA7-B176-741621E4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632EA-EA60-E408-375B-D5DB6502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D9B7AC-2DA1-3138-DD7D-F5CEB108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F60-D277-D02E-18A3-C61D318C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DB307-5096-46D0-776E-AD9F3AA1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706E5-AB63-1724-7904-340132DD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C9EEA-71EC-CC55-C931-B81A0ECE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5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032DF-BCD1-DE68-5C2C-955C61D1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5C2FB-5DE6-9B11-5455-67B66453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0499E-5F4B-84C8-671B-C50A4A9D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4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C13A-7694-167C-7075-BABE1AE0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6F61-754A-7734-EBBA-97EFBB8AA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7CAA5-CAB3-A201-F23F-F54A23694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0BE56-BEF6-81AD-3CA5-2DA73DA1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0FB9B-B482-8865-F3FE-797BA91E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65C93-7D2B-3355-689A-7D93CD0E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2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C427-2D53-903B-3D01-EB99EBC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A04D3-03AB-4A1D-1E04-090251C87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5D741-31F9-1F61-4BA4-800B3D04D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1A0FC-6485-C369-4FCB-32A363B9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E02A-72EC-3C80-E093-4CB1A1B0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6ED7F-0B87-4D64-87A3-A1D2FBF4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1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1B354-C3FF-A8DB-80D9-5F69CF00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75D95-71FF-A61A-6EF1-41CF087D4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A1AD-3643-38B0-2605-1CFA0332F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49AA2-635A-4D05-8CD0-A0E44393DE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277E-ACC5-9B94-6872-6A23C4E6A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00085-FA97-A494-CDE1-B53B5764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4BFF3C-6AA6-48E3-8BBB-7730D90B9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7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09/jmr.14.0170" TargetMode="External"/><Relationship Id="rId2" Type="http://schemas.openxmlformats.org/officeDocument/2006/relationships/hyperlink" Target="https://managementdynamics.researchcommons.org/cgi/viewcontent.cgi?article=1327&amp;context=jour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bain.com/Images/BB_Prescription_cutting_cost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13" Type="http://schemas.openxmlformats.org/officeDocument/2006/relationships/chart" Target="../charts/chart12.xml"/><Relationship Id="rId3" Type="http://schemas.openxmlformats.org/officeDocument/2006/relationships/image" Target="../media/image14.png"/><Relationship Id="rId7" Type="http://schemas.openxmlformats.org/officeDocument/2006/relationships/chart" Target="../charts/chart6.xml"/><Relationship Id="rId12" Type="http://schemas.openxmlformats.org/officeDocument/2006/relationships/chart" Target="../charts/chart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11" Type="http://schemas.openxmlformats.org/officeDocument/2006/relationships/chart" Target="../charts/chart10.xml"/><Relationship Id="rId5" Type="http://schemas.openxmlformats.org/officeDocument/2006/relationships/chart" Target="../charts/chart4.xml"/><Relationship Id="rId10" Type="http://schemas.openxmlformats.org/officeDocument/2006/relationships/chart" Target="../charts/chart9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17F001-7988-EAAB-BFE9-2BD02646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Telco Customer Churn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64554-EBCB-1DC1-378B-FEF93631AAF9}"/>
              </a:ext>
            </a:extLst>
          </p:cNvPr>
          <p:cNvSpPr txBox="1"/>
          <p:nvPr/>
        </p:nvSpPr>
        <p:spPr>
          <a:xfrm>
            <a:off x="2342763" y="4863054"/>
            <a:ext cx="4079551" cy="811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Prepared by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Kyle Converse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220B01AB-1A28-9776-A2E6-F65DAE564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51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36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DE1B36-FCA6-63D8-FAC1-FF24E31D3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952632"/>
              </p:ext>
            </p:extLst>
          </p:nvPr>
        </p:nvGraphicFramePr>
        <p:xfrm>
          <a:off x="0" y="0"/>
          <a:ext cx="12192000" cy="382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A37C0A3-0D87-A507-825A-4A5BA6528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2331037"/>
              </p:ext>
            </p:extLst>
          </p:nvPr>
        </p:nvGraphicFramePr>
        <p:xfrm>
          <a:off x="0" y="3822700"/>
          <a:ext cx="12191999" cy="303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91137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381421-1EA0-D57D-1740-6B69D4509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60404"/>
              </p:ext>
            </p:extLst>
          </p:nvPr>
        </p:nvGraphicFramePr>
        <p:xfrm>
          <a:off x="0" y="2025546"/>
          <a:ext cx="4578981" cy="244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53">
                  <a:extLst>
                    <a:ext uri="{9D8B030D-6E8A-4147-A177-3AD203B41FA5}">
                      <a16:colId xmlns:a16="http://schemas.microsoft.com/office/drawing/2014/main" val="905911969"/>
                    </a:ext>
                  </a:extLst>
                </a:gridCol>
                <a:gridCol w="1200587">
                  <a:extLst>
                    <a:ext uri="{9D8B030D-6E8A-4147-A177-3AD203B41FA5}">
                      <a16:colId xmlns:a16="http://schemas.microsoft.com/office/drawing/2014/main" val="1602809709"/>
                    </a:ext>
                  </a:extLst>
                </a:gridCol>
                <a:gridCol w="1849741">
                  <a:extLst>
                    <a:ext uri="{9D8B030D-6E8A-4147-A177-3AD203B41FA5}">
                      <a16:colId xmlns:a16="http://schemas.microsoft.com/office/drawing/2014/main" val="5814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Churn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241902"/>
                  </a:ext>
                </a:extLst>
              </a:tr>
              <a:tr h="32039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Number of Referrals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-31.6%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41754"/>
                  </a:ext>
                </a:extLst>
              </a:tr>
              <a:tr h="2536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Log_Total_Charges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24716"/>
                  </a:ext>
                </a:extLst>
              </a:tr>
              <a:tr h="29236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Tenure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43600"/>
                  </a:ext>
                </a:extLst>
              </a:tr>
              <a:tr h="33746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Log_Total_Revenue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-12.2%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83071"/>
                  </a:ext>
                </a:extLst>
              </a:tr>
              <a:tr h="6201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Senior Citizen_No_Streaming Music_No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-10.4%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83106"/>
                  </a:ext>
                </a:extLst>
              </a:tr>
              <a:tr h="3071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40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4A98C7-DAF8-6EAF-9A90-8D894399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391615"/>
              </p:ext>
            </p:extLst>
          </p:nvPr>
        </p:nvGraphicFramePr>
        <p:xfrm>
          <a:off x="5018730" y="2017915"/>
          <a:ext cx="7173270" cy="416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4287">
                  <a:extLst>
                    <a:ext uri="{9D8B030D-6E8A-4147-A177-3AD203B41FA5}">
                      <a16:colId xmlns:a16="http://schemas.microsoft.com/office/drawing/2014/main" val="905911969"/>
                    </a:ext>
                  </a:extLst>
                </a:gridCol>
                <a:gridCol w="1403011">
                  <a:extLst>
                    <a:ext uri="{9D8B030D-6E8A-4147-A177-3AD203B41FA5}">
                      <a16:colId xmlns:a16="http://schemas.microsoft.com/office/drawing/2014/main" val="1602809709"/>
                    </a:ext>
                  </a:extLst>
                </a:gridCol>
                <a:gridCol w="2705972">
                  <a:extLst>
                    <a:ext uri="{9D8B030D-6E8A-4147-A177-3AD203B41FA5}">
                      <a16:colId xmlns:a16="http://schemas.microsoft.com/office/drawing/2014/main" val="5814959"/>
                    </a:ext>
                  </a:extLst>
                </a:gridCol>
              </a:tblGrid>
              <a:tr h="2151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Feature Name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Correlation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Churn Odds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241902"/>
                  </a:ext>
                </a:extLst>
              </a:tr>
              <a:tr h="2681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Dependents_No_Number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41754"/>
                  </a:ext>
                </a:extLst>
              </a:tr>
              <a:tr h="2681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Partner_Yes_Number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+13.9%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24716"/>
                  </a:ext>
                </a:extLst>
              </a:tr>
              <a:tr h="2681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Total Extra Data Charges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+12.7%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443600"/>
                  </a:ext>
                </a:extLst>
              </a:tr>
              <a:tr h="26815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Referred a Friend_Yes_Number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+11.6%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83071"/>
                  </a:ext>
                </a:extLst>
              </a:tr>
              <a:tr h="27378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Paperless_Billing_Yes_Number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+10.5%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83106"/>
                  </a:ext>
                </a:extLst>
              </a:tr>
              <a:tr h="27941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Phone_Service_Yes_Number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+10.5%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840806"/>
                  </a:ext>
                </a:extLst>
              </a:tr>
              <a:tr h="25014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Senior Citizen_No_Number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+10.5%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26406"/>
                  </a:ext>
                </a:extLst>
              </a:tr>
              <a:tr h="255778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Online Security_No_Number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926835"/>
                  </a:ext>
                </a:extLst>
              </a:tr>
              <a:tr h="26838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Unlimited Data_Yes_Number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902500"/>
                  </a:ext>
                </a:extLst>
              </a:tr>
              <a:tr h="36476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Payment Method_Electronic Check_Number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36123"/>
                  </a:ext>
                </a:extLst>
              </a:tr>
              <a:tr h="25329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Premium Tech Support_No_Number of Referrals_1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33396"/>
                  </a:ext>
                </a:extLst>
              </a:tr>
              <a:tr h="29382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Payment Method_Mailed Check_Tenure Months_1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365851"/>
                  </a:ext>
                </a:extLst>
              </a:tr>
              <a:tr h="18252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13225"/>
                  </a:ext>
                </a:extLst>
              </a:tr>
              <a:tr h="27356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Contract_Month-to_month_Tenure Months_1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+8.3%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436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A7E2D1-1E7B-48C5-C7FF-2779AC91747F}"/>
              </a:ext>
            </a:extLst>
          </p:cNvPr>
          <p:cNvSpPr txBox="1"/>
          <p:nvPr/>
        </p:nvSpPr>
        <p:spPr>
          <a:xfrm>
            <a:off x="2779264" y="674369"/>
            <a:ext cx="663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20 Most Important Model </a:t>
            </a:r>
            <a:r>
              <a:rPr lang="en-US" sz="2000" dirty="0"/>
              <a:t>Features</a:t>
            </a:r>
            <a:r>
              <a:rPr lang="en-US" dirty="0"/>
              <a:t> in Relation to Churn Odds </a:t>
            </a:r>
          </a:p>
        </p:txBody>
      </p:sp>
    </p:spTree>
    <p:extLst>
      <p:ext uri="{BB962C8B-B14F-4D97-AF65-F5344CB8AC3E}">
        <p14:creationId xmlns:p14="http://schemas.microsoft.com/office/powerpoint/2010/main" val="1976273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DD785D-7734-D8D6-A9A3-1C99DDFB5D22}"/>
              </a:ext>
            </a:extLst>
          </p:cNvPr>
          <p:cNvSpPr txBox="1"/>
          <p:nvPr/>
        </p:nvSpPr>
        <p:spPr>
          <a:xfrm>
            <a:off x="1182604" y="1463576"/>
            <a:ext cx="339933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that are on month-to-month contracts and/or new customers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 paying customers (mailed check and electronic check)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Single referral customers that do not have deep product/service adoption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without premium support or online security services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that accrue extra data charges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D7ECC-19DD-57E2-8F9D-121880CB3328}"/>
              </a:ext>
            </a:extLst>
          </p:cNvPr>
          <p:cNvSpPr txBox="1"/>
          <p:nvPr/>
        </p:nvSpPr>
        <p:spPr>
          <a:xfrm>
            <a:off x="1468789" y="786197"/>
            <a:ext cx="282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High-Risk</a:t>
            </a:r>
            <a:r>
              <a:rPr lang="en-US" sz="2000" dirty="0"/>
              <a:t> Customers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5E53F-FBF0-33DF-C56A-3079A10F858A}"/>
              </a:ext>
            </a:extLst>
          </p:cNvPr>
          <p:cNvSpPr txBox="1"/>
          <p:nvPr/>
        </p:nvSpPr>
        <p:spPr>
          <a:xfrm>
            <a:off x="7883549" y="786197"/>
            <a:ext cx="282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17DC0-9A7C-57FF-769A-6C3A01FFDF2A}"/>
              </a:ext>
            </a:extLst>
          </p:cNvPr>
          <p:cNvSpPr txBox="1"/>
          <p:nvPr/>
        </p:nvSpPr>
        <p:spPr>
          <a:xfrm>
            <a:off x="7597362" y="1463576"/>
            <a:ext cx="339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Offer 3–6-month discounted bundles upon sign-up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Incentivize autopay services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30 day free-trials for new customers on premium tech support and online security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Offer referral bonuses such as a month of a free service upon a customer achieving 2+ referrals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56AC1A1-86E8-0E65-263E-113F63C2B7B0}"/>
              </a:ext>
            </a:extLst>
          </p:cNvPr>
          <p:cNvSpPr/>
          <p:nvPr/>
        </p:nvSpPr>
        <p:spPr>
          <a:xfrm>
            <a:off x="5600446" y="274475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0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B3A1C-0135-50D0-22F1-459C77ABE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757B8A-BB3F-ADCB-9EB3-C59979F66570}"/>
              </a:ext>
            </a:extLst>
          </p:cNvPr>
          <p:cNvSpPr txBox="1"/>
          <p:nvPr/>
        </p:nvSpPr>
        <p:spPr>
          <a:xfrm>
            <a:off x="1188954" y="1711226"/>
            <a:ext cx="33993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Single service customers (only on phone plans or cable plans)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that are enrolled in paperless billing and have low engagement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Senior Citizen customers without support services (premium tech support, device protection, online security,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EA0E6-0BDB-E157-BAFC-796196E538BA}"/>
              </a:ext>
            </a:extLst>
          </p:cNvPr>
          <p:cNvSpPr txBox="1"/>
          <p:nvPr/>
        </p:nvSpPr>
        <p:spPr>
          <a:xfrm>
            <a:off x="1475139" y="1027408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Moderate-Risk</a:t>
            </a:r>
            <a:r>
              <a:rPr lang="en-US" sz="2000" dirty="0"/>
              <a:t> Customers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E5DC1-139E-D2FD-BD74-3953E949120D}"/>
              </a:ext>
            </a:extLst>
          </p:cNvPr>
          <p:cNvSpPr txBox="1"/>
          <p:nvPr/>
        </p:nvSpPr>
        <p:spPr>
          <a:xfrm>
            <a:off x="7889899" y="1096093"/>
            <a:ext cx="282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BE9E5-A4F3-1BF2-18F0-8EFBC348E73D}"/>
              </a:ext>
            </a:extLst>
          </p:cNvPr>
          <p:cNvSpPr txBox="1"/>
          <p:nvPr/>
        </p:nvSpPr>
        <p:spPr>
          <a:xfrm>
            <a:off x="7603713" y="1742274"/>
            <a:ext cx="33993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bundles at a discount to promote service adoption and future engagement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“Digital loyalty” program that rewards customers that continue to be enrolled in autopay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Launch a “Senior Care” program to offer senior citizen customers easier and discounted access to tech support and security services.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C308611-33A7-9A1D-5E94-80D8EABB42F4}"/>
              </a:ext>
            </a:extLst>
          </p:cNvPr>
          <p:cNvSpPr/>
          <p:nvPr/>
        </p:nvSpPr>
        <p:spPr>
          <a:xfrm>
            <a:off x="5606796" y="2626977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54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1B0ED-E3EF-DC91-6978-5A99267E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81490-BCEC-F604-0EAE-6B17C7ED4C25}"/>
              </a:ext>
            </a:extLst>
          </p:cNvPr>
          <p:cNvSpPr txBox="1"/>
          <p:nvPr/>
        </p:nvSpPr>
        <p:spPr>
          <a:xfrm>
            <a:off x="1277854" y="2258028"/>
            <a:ext cx="33993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that are high total spenders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that have made multiple referrals (2+)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Customers with longer tenure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A4B83-34C5-161D-8461-5F32EDC2E400}"/>
              </a:ext>
            </a:extLst>
          </p:cNvPr>
          <p:cNvSpPr txBox="1"/>
          <p:nvPr/>
        </p:nvSpPr>
        <p:spPr>
          <a:xfrm>
            <a:off x="1564039" y="1580649"/>
            <a:ext cx="282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Low-Risk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Customers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248E7-A753-54A3-AB95-DC86B940644F}"/>
              </a:ext>
            </a:extLst>
          </p:cNvPr>
          <p:cNvSpPr txBox="1"/>
          <p:nvPr/>
        </p:nvSpPr>
        <p:spPr>
          <a:xfrm>
            <a:off x="7978799" y="1642895"/>
            <a:ext cx="2826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0D5AF-79B0-8750-42DE-72ED540807DA}"/>
              </a:ext>
            </a:extLst>
          </p:cNvPr>
          <p:cNvSpPr txBox="1"/>
          <p:nvPr/>
        </p:nvSpPr>
        <p:spPr>
          <a:xfrm>
            <a:off x="7692613" y="2289076"/>
            <a:ext cx="3399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VIP program to recognize and incentivize these customers: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Exclusive offers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Loyalty credits on bills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Early access on deals for new devices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“Thank you” gifts for tenure milestones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D60E4522-DB74-6E48-2B35-A37A7910F237}"/>
              </a:ext>
            </a:extLst>
          </p:cNvPr>
          <p:cNvSpPr/>
          <p:nvPr/>
        </p:nvSpPr>
        <p:spPr>
          <a:xfrm>
            <a:off x="5695696" y="3165969"/>
            <a:ext cx="978408" cy="4846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23D1064-065F-7CE2-F5F1-360C379C9CC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7448" b="828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6EC584-F202-C369-A960-F559080B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Moving Forward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DE6AE6EB-E84D-784F-1A1F-BF57791EA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6526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68153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E73FB-6958-455C-88F9-E83C5558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39" y="1108195"/>
            <a:ext cx="8074815" cy="135107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References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97CEB-2494-268F-6E4E-54C465E3B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581281"/>
            <a:ext cx="7128511" cy="3470269"/>
          </a:xfrm>
        </p:spPr>
        <p:txBody>
          <a:bodyPr anchor="t">
            <a:normAutofit fontScale="62500" lnSpcReduction="20000"/>
          </a:bodyPr>
          <a:lstStyle/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Bhale, U.A., Bedi, H.S. (2024).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Customer Churn Construct: Literature Review and Bibliometric</a:t>
            </a:r>
            <a:r>
              <a:rPr lang="en-US" sz="1800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Management 	Dynamics: Vol. 24: No. 1, Article 1. 	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https://managementdynamics.researchcommons.org/cgi/viewcontent.cgi?article=1327&amp;context=journal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Min, S., Zhang, X., Kim, N., &amp; Srivastava, R.K. (2016).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Customer Acquisition and Retention Spending: An Analytical 	Model and Empirical Investigation in Wireless</a:t>
            </a:r>
            <a:r>
              <a:rPr lang="en-US" sz="1800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Telecommunications Markets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Journal of Marketing 	Research, 53(5), 728-744.</a:t>
            </a: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https://doi.org/10.1509/jmr.14.0170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Reichheld, F. (2001).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Prescription for cutting costs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Bain &amp; Company. 	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https://media.bain.com/Images/BB_Prescription_cutting_costs.pdf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194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A59EB-1884-09F8-C46D-17DA765B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4"/>
            <a:ext cx="2910051" cy="13055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Why is this project beneficial?</a:t>
            </a:r>
          </a:p>
        </p:txBody>
      </p:sp>
      <p:pic>
        <p:nvPicPr>
          <p:cNvPr id="14" name="Picture 13" descr="A close-up of a blue and green wavy surface&#10;&#10;AI-generated content may be incorrect.">
            <a:extLst>
              <a:ext uri="{FF2B5EF4-FFF2-40B4-BE49-F238E27FC236}">
                <a16:creationId xmlns:a16="http://schemas.microsoft.com/office/drawing/2014/main" id="{6A7D20BE-1A6D-E4CA-7547-0B5D3EA25A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92" r="3181"/>
          <a:stretch/>
        </p:blipFill>
        <p:spPr>
          <a:xfrm>
            <a:off x="1156850" y="2259335"/>
            <a:ext cx="3497445" cy="39551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2052748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3DF6C-4954-3D00-3665-A1C12173DAE7}"/>
              </a:ext>
            </a:extLst>
          </p:cNvPr>
          <p:cNvSpPr txBox="1"/>
          <p:nvPr/>
        </p:nvSpPr>
        <p:spPr>
          <a:xfrm>
            <a:off x="5668576" y="388879"/>
            <a:ext cx="591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Customer retention is more cost-effective than acquisition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400" dirty="0"/>
              <a:t>Managing customer churn can have an impact on a company’s revenue and profitability</a:t>
            </a:r>
          </a:p>
        </p:txBody>
      </p:sp>
      <p:graphicFrame>
        <p:nvGraphicFramePr>
          <p:cNvPr id="12" name="TextBox 4">
            <a:extLst>
              <a:ext uri="{FF2B5EF4-FFF2-40B4-BE49-F238E27FC236}">
                <a16:creationId xmlns:a16="http://schemas.microsoft.com/office/drawing/2014/main" id="{92500E7A-0EA9-A2F6-6240-BE6EAA0F9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114811"/>
              </p:ext>
            </p:extLst>
          </p:nvPr>
        </p:nvGraphicFramePr>
        <p:xfrm>
          <a:off x="5103406" y="1753658"/>
          <a:ext cx="6929844" cy="5104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545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D9628D-D023-FE7F-7299-EC4C48EC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Data Description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F554-2433-EC05-45C8-169735947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000"/>
              <a:t>Found on Kaggle, but originates from IBM</a:t>
            </a:r>
          </a:p>
          <a:p>
            <a:endParaRPr lang="en-US" sz="2000"/>
          </a:p>
          <a:p>
            <a:r>
              <a:rPr lang="en-US" sz="2000"/>
              <a:t>Made up of 7,043 California customers during Q3 (July – September)</a:t>
            </a:r>
          </a:p>
          <a:p>
            <a:endParaRPr lang="en-US" sz="2000"/>
          </a:p>
          <a:p>
            <a:r>
              <a:rPr lang="en-US" sz="2000"/>
              <a:t>Includes customer demographics, locations, services provided, and their status with the company</a:t>
            </a:r>
          </a:p>
        </p:txBody>
      </p:sp>
    </p:spTree>
    <p:extLst>
      <p:ext uri="{BB962C8B-B14F-4D97-AF65-F5344CB8AC3E}">
        <p14:creationId xmlns:p14="http://schemas.microsoft.com/office/powerpoint/2010/main" val="19261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575F69-5B10-04FE-3D0E-85A5206CB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133351"/>
            <a:ext cx="3435073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3F0650-213F-B060-204D-57958357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798" y="545385"/>
            <a:ext cx="99695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Age Descriptives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mean 47.0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min 19.0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25% 32.0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50% 46.0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75% 60.0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max 80.0 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A6AB6525-74AA-0E03-42B1-AAFA100B8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187" y="162719"/>
            <a:ext cx="3510233" cy="27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9566A9EF-670C-6770-5B7B-A42BED80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809" y="545385"/>
            <a:ext cx="1388201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Tenure Months Descriptives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mean 32.37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min 0.00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25% 9.00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50% 29.00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75% 55.00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max 72.00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B53D623-19C4-2B62-F491-F639953DB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" y="3216834"/>
            <a:ext cx="3597196" cy="316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6BE4B8E8-B753-1C17-5274-EA61F914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510" y="3692897"/>
            <a:ext cx="148919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Monthly Charges Descriptives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mean 64.76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min 18.25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25% 35.50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50% 70.35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75% 89.85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max 118.75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049BBAD-6FCF-73B1-3658-42AD464296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731680"/>
              </p:ext>
            </p:extLst>
          </p:nvPr>
        </p:nvGraphicFramePr>
        <p:xfrm>
          <a:off x="5219700" y="3182938"/>
          <a:ext cx="3407967" cy="3579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F367E71-97B5-3AC0-8808-48E40ECFC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7705769"/>
              </p:ext>
            </p:extLst>
          </p:nvPr>
        </p:nvGraphicFramePr>
        <p:xfrm>
          <a:off x="8779682" y="3216834"/>
          <a:ext cx="3329767" cy="3545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20741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01D6414-5A98-74BB-257E-813C743D0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42" y="0"/>
            <a:ext cx="3103082" cy="30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8A8309-608B-7432-D7E4-7B46E88E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24" y="1"/>
            <a:ext cx="4123604" cy="305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926122-E457-CDB4-4469-73A351B689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5764767"/>
              </p:ext>
            </p:extLst>
          </p:nvPr>
        </p:nvGraphicFramePr>
        <p:xfrm>
          <a:off x="7339580" y="-16465"/>
          <a:ext cx="2530356" cy="2433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05770D1-2D08-E7CA-C804-B0D6F8034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224057"/>
              </p:ext>
            </p:extLst>
          </p:nvPr>
        </p:nvGraphicFramePr>
        <p:xfrm>
          <a:off x="9304543" y="0"/>
          <a:ext cx="2887457" cy="241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7B38380-452D-8347-5826-71EE61858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971197"/>
              </p:ext>
            </p:extLst>
          </p:nvPr>
        </p:nvGraphicFramePr>
        <p:xfrm>
          <a:off x="0" y="4088111"/>
          <a:ext cx="4572000" cy="101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7B38380-452D-8347-5826-71EE61858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6785836"/>
              </p:ext>
            </p:extLst>
          </p:nvPr>
        </p:nvGraphicFramePr>
        <p:xfrm>
          <a:off x="6980" y="4933728"/>
          <a:ext cx="4572000" cy="101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7B38380-452D-8347-5826-71EE61858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10400"/>
              </p:ext>
            </p:extLst>
          </p:nvPr>
        </p:nvGraphicFramePr>
        <p:xfrm>
          <a:off x="6980" y="5786543"/>
          <a:ext cx="4572000" cy="106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7B38380-452D-8347-5826-71EE61858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440045"/>
              </p:ext>
            </p:extLst>
          </p:nvPr>
        </p:nvGraphicFramePr>
        <p:xfrm>
          <a:off x="4027349" y="4060626"/>
          <a:ext cx="4572000" cy="106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7B38380-452D-8347-5826-71EE61858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5962669"/>
              </p:ext>
            </p:extLst>
          </p:nvPr>
        </p:nvGraphicFramePr>
        <p:xfrm>
          <a:off x="4027349" y="4979933"/>
          <a:ext cx="4572000" cy="918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7B38380-452D-8347-5826-71EE61858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901014"/>
              </p:ext>
            </p:extLst>
          </p:nvPr>
        </p:nvGraphicFramePr>
        <p:xfrm>
          <a:off x="8040738" y="4088111"/>
          <a:ext cx="4137302" cy="101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87B38380-452D-8347-5826-71EE61858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32079"/>
              </p:ext>
            </p:extLst>
          </p:nvPr>
        </p:nvGraphicFramePr>
        <p:xfrm>
          <a:off x="8047718" y="4984541"/>
          <a:ext cx="4137302" cy="953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7B38380-452D-8347-5826-71EE618588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845193"/>
              </p:ext>
            </p:extLst>
          </p:nvPr>
        </p:nvGraphicFramePr>
        <p:xfrm>
          <a:off x="8054698" y="5795260"/>
          <a:ext cx="4137302" cy="1068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2572090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9847A-7FA8-08A3-DC08-17B654DA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Additional EDA Conducted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4A89-0870-4994-0483-C63808A8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058" y="827630"/>
            <a:ext cx="5825341" cy="13186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200" dirty="0"/>
              <a:t>Numerical</a:t>
            </a:r>
          </a:p>
          <a:p>
            <a:pPr>
              <a:buFontTx/>
              <a:buChar char="-"/>
            </a:pPr>
            <a:r>
              <a:rPr lang="en-US" sz="1200" dirty="0"/>
              <a:t>Correlation with churn</a:t>
            </a:r>
          </a:p>
          <a:p>
            <a:pPr>
              <a:buFontTx/>
              <a:buChar char="-"/>
            </a:pPr>
            <a:r>
              <a:rPr lang="en-US" sz="1200" dirty="0"/>
              <a:t>Explored transforms such as taking the natural log, using a MinMax Scaler, and a Standard Scaler to compare predictive power on low/moderate correlating variables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F9D8C1-2D70-E1E1-158C-A6A3A8EC026E}"/>
              </a:ext>
            </a:extLst>
          </p:cNvPr>
          <p:cNvSpPr txBox="1">
            <a:spLocks/>
          </p:cNvSpPr>
          <p:nvPr/>
        </p:nvSpPr>
        <p:spPr>
          <a:xfrm>
            <a:off x="4885408" y="2152440"/>
            <a:ext cx="5825341" cy="1318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Categorical</a:t>
            </a:r>
          </a:p>
          <a:p>
            <a:pPr>
              <a:buFontTx/>
              <a:buChar char="-"/>
            </a:pPr>
            <a:r>
              <a:rPr lang="en-US" sz="1200" dirty="0"/>
              <a:t>Correlation with churn using Chi-Square test</a:t>
            </a:r>
          </a:p>
          <a:p>
            <a:pPr>
              <a:buFontTx/>
              <a:buChar char="-"/>
            </a:pPr>
            <a:r>
              <a:rPr lang="en-US" sz="1200" dirty="0"/>
              <a:t>Strength of Association testing using Cramer’s V test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CA42B8-45F7-C364-2709-DB7F214174AD}"/>
              </a:ext>
            </a:extLst>
          </p:cNvPr>
          <p:cNvSpPr txBox="1">
            <a:spLocks/>
          </p:cNvSpPr>
          <p:nvPr/>
        </p:nvSpPr>
        <p:spPr>
          <a:xfrm>
            <a:off x="4842642" y="3529393"/>
            <a:ext cx="5825341" cy="1318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Feature Engineering</a:t>
            </a:r>
          </a:p>
          <a:p>
            <a:pPr>
              <a:buFontTx/>
              <a:buChar char="-"/>
            </a:pPr>
            <a:r>
              <a:rPr lang="en-US" sz="1200" dirty="0"/>
              <a:t>Interaction terms between categorical variables</a:t>
            </a:r>
          </a:p>
          <a:p>
            <a:pPr>
              <a:buFontTx/>
              <a:buChar char="-"/>
            </a:pPr>
            <a:r>
              <a:rPr lang="en-US" sz="1200" dirty="0"/>
              <a:t>Interaction terms between categorical and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20874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909E-85E6-402D-FED6-D9A9718DF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00" y="1730375"/>
            <a:ext cx="3549650" cy="232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Logistic Regression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Easy to interpret results from</a:t>
            </a:r>
          </a:p>
          <a:p>
            <a:pPr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Fast to run and predict on datasets of all sizes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Sensitive to multicollinearity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Struggles with class imbalance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E2ECDB-F0E1-33FE-BEB1-86ED5518CEFD}"/>
              </a:ext>
            </a:extLst>
          </p:cNvPr>
          <p:cNvSpPr txBox="1">
            <a:spLocks/>
          </p:cNvSpPr>
          <p:nvPr/>
        </p:nvSpPr>
        <p:spPr>
          <a:xfrm>
            <a:off x="165100" y="4371975"/>
            <a:ext cx="3549650" cy="232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Random Forest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Robust against overfitting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Easy to determine feature importance</a:t>
            </a:r>
            <a:endParaRPr lang="en-US" sz="19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Can perform slower than other algorithms on large datasets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Can be difficult to interpret due to its tricky to follow decision making process</a:t>
            </a:r>
          </a:p>
          <a:p>
            <a:pPr>
              <a:buFontTx/>
              <a:buChar char="-"/>
            </a:pP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51369C-15A6-E498-1CF3-0C973B0A3882}"/>
              </a:ext>
            </a:extLst>
          </p:cNvPr>
          <p:cNvSpPr txBox="1">
            <a:spLocks/>
          </p:cNvSpPr>
          <p:nvPr/>
        </p:nvSpPr>
        <p:spPr>
          <a:xfrm>
            <a:off x="3921127" y="1730375"/>
            <a:ext cx="3549650" cy="232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Extreme Gradient Boost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Powerful algorithm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Handles complex data patterns well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Provides feature importances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Needs tuned carefully to avoid overfitting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Results can be hard to interpret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C434AA-01C0-8375-D936-73E7D4FBB9DF}"/>
              </a:ext>
            </a:extLst>
          </p:cNvPr>
          <p:cNvSpPr txBox="1">
            <a:spLocks/>
          </p:cNvSpPr>
          <p:nvPr/>
        </p:nvSpPr>
        <p:spPr>
          <a:xfrm>
            <a:off x="3921127" y="4371975"/>
            <a:ext cx="3549650" cy="232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Scaled Vector Classifier</a:t>
            </a:r>
          </a:p>
          <a:p>
            <a:pPr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Very effective with highly dimensional data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Very slow to train and predict on large datasets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1500" dirty="0"/>
              <a:t>Difficult to interpret results from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FEA915-0D3E-9015-F181-AD03A4F295FE}"/>
              </a:ext>
            </a:extLst>
          </p:cNvPr>
          <p:cNvSpPr txBox="1"/>
          <p:nvPr/>
        </p:nvSpPr>
        <p:spPr>
          <a:xfrm>
            <a:off x="1939925" y="835025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Algorithms Utilized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D257EA-0302-9D85-3A54-9B5A54E432B6}"/>
              </a:ext>
            </a:extLst>
          </p:cNvPr>
          <p:cNvSpPr txBox="1"/>
          <p:nvPr/>
        </p:nvSpPr>
        <p:spPr>
          <a:xfrm>
            <a:off x="8477252" y="1730375"/>
            <a:ext cx="318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Evaluation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C1032-63C8-93FE-58BE-3F2660EF6FBC}"/>
              </a:ext>
            </a:extLst>
          </p:cNvPr>
          <p:cNvSpPr txBox="1"/>
          <p:nvPr/>
        </p:nvSpPr>
        <p:spPr>
          <a:xfrm>
            <a:off x="8477252" y="2623066"/>
            <a:ext cx="3181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Recall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f1-score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AUC-ROC</a:t>
            </a:r>
          </a:p>
        </p:txBody>
      </p:sp>
    </p:spTree>
    <p:extLst>
      <p:ext uri="{BB962C8B-B14F-4D97-AF65-F5344CB8AC3E}">
        <p14:creationId xmlns:p14="http://schemas.microsoft.com/office/powerpoint/2010/main" val="147656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A23076-63D2-3836-E1AC-39786E85D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20607"/>
              </p:ext>
            </p:extLst>
          </p:nvPr>
        </p:nvGraphicFramePr>
        <p:xfrm>
          <a:off x="0" y="1207395"/>
          <a:ext cx="5919026" cy="5396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graph of a graph">
            <a:extLst>
              <a:ext uri="{FF2B5EF4-FFF2-40B4-BE49-F238E27FC236}">
                <a16:creationId xmlns:a16="http://schemas.microsoft.com/office/drawing/2014/main" id="{DB2DE5D9-59AB-A29C-BFD3-FB24A55E5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976" y="1207395"/>
            <a:ext cx="5642293" cy="4524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0051C-77A5-1EF4-3E42-6F4BF178F630}"/>
              </a:ext>
            </a:extLst>
          </p:cNvPr>
          <p:cNvSpPr txBox="1"/>
          <p:nvPr/>
        </p:nvSpPr>
        <p:spPr>
          <a:xfrm>
            <a:off x="3925126" y="323850"/>
            <a:ext cx="398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Building Process</a:t>
            </a:r>
          </a:p>
        </p:txBody>
      </p:sp>
    </p:spTree>
    <p:extLst>
      <p:ext uri="{BB962C8B-B14F-4D97-AF65-F5344CB8AC3E}">
        <p14:creationId xmlns:p14="http://schemas.microsoft.com/office/powerpoint/2010/main" val="28237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EE4FC1-B178-11EB-C59E-CCB57A396D0A}"/>
              </a:ext>
            </a:extLst>
          </p:cNvPr>
          <p:cNvSpPr txBox="1"/>
          <p:nvPr/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Performance Metrics for All Models Tested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1AFA8F-A5A8-1D54-A94F-FD15B49C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01505"/>
              </p:ext>
            </p:extLst>
          </p:nvPr>
        </p:nvGraphicFramePr>
        <p:xfrm>
          <a:off x="4393016" y="961812"/>
          <a:ext cx="6479372" cy="493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024">
                  <a:extLst>
                    <a:ext uri="{9D8B030D-6E8A-4147-A177-3AD203B41FA5}">
                      <a16:colId xmlns:a16="http://schemas.microsoft.com/office/drawing/2014/main" val="3314847158"/>
                    </a:ext>
                  </a:extLst>
                </a:gridCol>
                <a:gridCol w="909173">
                  <a:extLst>
                    <a:ext uri="{9D8B030D-6E8A-4147-A177-3AD203B41FA5}">
                      <a16:colId xmlns:a16="http://schemas.microsoft.com/office/drawing/2014/main" val="3636582278"/>
                    </a:ext>
                  </a:extLst>
                </a:gridCol>
                <a:gridCol w="909174">
                  <a:extLst>
                    <a:ext uri="{9D8B030D-6E8A-4147-A177-3AD203B41FA5}">
                      <a16:colId xmlns:a16="http://schemas.microsoft.com/office/drawing/2014/main" val="3865348060"/>
                    </a:ext>
                  </a:extLst>
                </a:gridCol>
                <a:gridCol w="909174">
                  <a:extLst>
                    <a:ext uri="{9D8B030D-6E8A-4147-A177-3AD203B41FA5}">
                      <a16:colId xmlns:a16="http://schemas.microsoft.com/office/drawing/2014/main" val="1536606112"/>
                    </a:ext>
                  </a:extLst>
                </a:gridCol>
                <a:gridCol w="713135">
                  <a:extLst>
                    <a:ext uri="{9D8B030D-6E8A-4147-A177-3AD203B41FA5}">
                      <a16:colId xmlns:a16="http://schemas.microsoft.com/office/drawing/2014/main" val="2229906198"/>
                    </a:ext>
                  </a:extLst>
                </a:gridCol>
                <a:gridCol w="653954">
                  <a:extLst>
                    <a:ext uri="{9D8B030D-6E8A-4147-A177-3AD203B41FA5}">
                      <a16:colId xmlns:a16="http://schemas.microsoft.com/office/drawing/2014/main" val="1706783084"/>
                    </a:ext>
                  </a:extLst>
                </a:gridCol>
                <a:gridCol w="655187">
                  <a:extLst>
                    <a:ext uri="{9D8B030D-6E8A-4147-A177-3AD203B41FA5}">
                      <a16:colId xmlns:a16="http://schemas.microsoft.com/office/drawing/2014/main" val="314033098"/>
                    </a:ext>
                  </a:extLst>
                </a:gridCol>
                <a:gridCol w="556551">
                  <a:extLst>
                    <a:ext uri="{9D8B030D-6E8A-4147-A177-3AD203B41FA5}">
                      <a16:colId xmlns:a16="http://schemas.microsoft.com/office/drawing/2014/main" val="37469945"/>
                    </a:ext>
                  </a:extLst>
                </a:gridCol>
              </a:tblGrid>
              <a:tr h="383495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Model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Non-Churner Precision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Non-Churner Recall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Non-Churner f1-score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Churner Precision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Churner Recall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Churner f1-score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AUC-ROC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2827629380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Logistic Regression Baseline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0.91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0.81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0.86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0.60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0.78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0.68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0.8786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2057120188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Random Forest Baseline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0.91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0.80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0.85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0.58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0.78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0.8681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653442304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eXtreme Gradient Boosting  Baseline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0.90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0.84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0.62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0.74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0.68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0.8691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3704067556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Scaled Vector Classifier Baseline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0.91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0.83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0.62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0.76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0.69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0.8811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3172376967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Tuned LR w/o SMOTENC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0.91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0.83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0.62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0.77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0.69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0.8848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4104318267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Tuned RF w/o SMOTENC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0.90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0.81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0.85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0.59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0.75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0.66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0.8661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2098066146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Tuned XGB w/o SMOTENC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0.92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0.83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0.62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0.79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0.70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0.8828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4053573347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Tuned SVC w/o SMOTENC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0.90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0.85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0.64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0.74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0.69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0.8808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851784510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Tuned LR with SMOTENC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0.93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0.78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0.85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0.58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0.84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0.68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0.8815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3969003441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Tuned RF with SMOTENC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0.89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0.83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0.86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0.61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0.73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0.66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0.8600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23096782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Tuned XGB with SMOTENC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0.91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0.79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0.85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0.58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0.79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0.67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0.8690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2657787360"/>
                  </a:ext>
                </a:extLst>
              </a:tr>
              <a:tr h="359823"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Tuned SVC with SMOTENC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0.90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0.85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0.87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u="none"/>
                        <a:t>0.63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0.73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0.68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u="sng"/>
                        <a:t>0.8802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229853195"/>
                  </a:ext>
                </a:extLst>
              </a:tr>
              <a:tr h="229624">
                <a:tc>
                  <a:txBody>
                    <a:bodyPr/>
                    <a:lstStyle/>
                    <a:p>
                      <a:pPr algn="ctr"/>
                      <a:r>
                        <a:rPr lang="en-US" sz="900" b="1"/>
                        <a:t>Averages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.9075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.8210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.8617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.6075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.7670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.6792</a:t>
                      </a:r>
                    </a:p>
                  </a:txBody>
                  <a:tcPr marL="71018" marR="71018" marT="35509" marB="355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/>
                        <a:t>.8752</a:t>
                      </a:r>
                    </a:p>
                  </a:txBody>
                  <a:tcPr marL="71018" marR="71018" marT="35509" marB="35509"/>
                </a:tc>
                <a:extLst>
                  <a:ext uri="{0D108BD9-81ED-4DB2-BD59-A6C34878D82A}">
                    <a16:rowId xmlns:a16="http://schemas.microsoft.com/office/drawing/2014/main" val="101877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09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1012</TotalTime>
  <Words>1470</Words>
  <Application>Microsoft Office PowerPoint</Application>
  <PresentationFormat>Widescreen</PresentationFormat>
  <Paragraphs>361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Times New Roman</vt:lpstr>
      <vt:lpstr>Wingdings</vt:lpstr>
      <vt:lpstr>Office Theme</vt:lpstr>
      <vt:lpstr>Telco Customer Churn Prediction</vt:lpstr>
      <vt:lpstr>Why is this project beneficial?</vt:lpstr>
      <vt:lpstr>Data Description</vt:lpstr>
      <vt:lpstr>PowerPoint Presentation</vt:lpstr>
      <vt:lpstr>PowerPoint Presentation</vt:lpstr>
      <vt:lpstr>Additional EDA Conducted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Moving Forward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Converse</dc:creator>
  <cp:lastModifiedBy>Kyle Converse</cp:lastModifiedBy>
  <cp:revision>119</cp:revision>
  <dcterms:created xsi:type="dcterms:W3CDTF">2025-05-03T13:58:21Z</dcterms:created>
  <dcterms:modified xsi:type="dcterms:W3CDTF">2025-05-04T22:16:35Z</dcterms:modified>
</cp:coreProperties>
</file>