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463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461" r:id="rId13"/>
    <p:sldId id="360" r:id="rId14"/>
    <p:sldId id="359" r:id="rId15"/>
    <p:sldId id="343" r:id="rId16"/>
    <p:sldId id="340" r:id="rId17"/>
    <p:sldId id="371" r:id="rId18"/>
    <p:sldId id="372" r:id="rId19"/>
    <p:sldId id="375" r:id="rId20"/>
    <p:sldId id="377" r:id="rId21"/>
    <p:sldId id="379" r:id="rId22"/>
    <p:sldId id="380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96" r:id="rId31"/>
    <p:sldId id="397" r:id="rId32"/>
    <p:sldId id="421" r:id="rId33"/>
    <p:sldId id="422" r:id="rId34"/>
    <p:sldId id="427" r:id="rId35"/>
    <p:sldId id="428" r:id="rId36"/>
    <p:sldId id="431" r:id="rId37"/>
    <p:sldId id="432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6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4884" autoAdjust="0"/>
  </p:normalViewPr>
  <p:slideViewPr>
    <p:cSldViewPr snapToGrid="0">
      <p:cViewPr varScale="1">
        <p:scale>
          <a:sx n="107" d="100"/>
          <a:sy n="107" d="100"/>
        </p:scale>
        <p:origin x="116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A5E8B-3669-484D-8ECA-7099C4A31AF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309AC-25BE-4313-AC32-6253546B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55E-2BF4-49FD-848E-4E3C6A72E196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309F-1098-4E79-A7A7-B508D10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95ED-A5E2-4ACB-AD74-C288F1365E4F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309F-1098-4E79-A7A7-B508D10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BEA6-CEF8-47F5-A62A-18F1FB562327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309F-1098-4E79-A7A7-B508D10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B83D-45EF-4327-97E7-1F96B7125346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309F-1098-4E79-A7A7-B508D10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2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20A0-EA2F-467E-99C4-1E69E8525A3A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309F-1098-4E79-A7A7-B508D10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B9B5-C73A-4BE1-B83F-53A26331CEA9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309F-1098-4E79-A7A7-B508D10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2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61D6-8484-4BD0-AD94-F185F5E82662}" type="datetime1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309F-1098-4E79-A7A7-B508D10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0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1346-C6D2-4CBB-B355-85BCA238E992}" type="datetime1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309F-1098-4E79-A7A7-B508D10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0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D553-A189-4D0D-8427-28BE0A959E07}" type="datetime1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309F-1098-4E79-A7A7-B508D10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0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BA8A-F6D2-4741-9149-F85F5BF6437C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309F-1098-4E79-A7A7-B508D10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525E-8B9D-49EA-BBCF-2A59DE3555A5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309F-1098-4E79-A7A7-B508D10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7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F2B34-7FD0-49BC-8E3A-14F77F26D0A8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309F-1098-4E79-A7A7-B508D10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1.e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Introduction into Relational 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Konstantin Kuzmin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13EE-3154-AEBE-56BA-F2CA8D6D87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681" y="3999015"/>
            <a:ext cx="2517569" cy="2517569"/>
          </a:xfrm>
          <a:prstGeom prst="rect">
            <a:avLst/>
          </a:prstGeom>
        </p:spPr>
      </p:pic>
      <p:sp>
        <p:nvSpPr>
          <p:cNvPr id="6" name="Explosion 1 3">
            <a:extLst>
              <a:ext uri="{FF2B5EF4-FFF2-40B4-BE49-F238E27FC236}">
                <a16:creationId xmlns:a16="http://schemas.microsoft.com/office/drawing/2014/main" id="{9AD0D560-AD99-398E-D18F-D325C62CFE31}"/>
              </a:ext>
            </a:extLst>
          </p:cNvPr>
          <p:cNvSpPr/>
          <p:nvPr/>
        </p:nvSpPr>
        <p:spPr>
          <a:xfrm rot="19877754">
            <a:off x="244290" y="3724842"/>
            <a:ext cx="4029075" cy="23907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RCOS Special!</a:t>
            </a:r>
          </a:p>
        </p:txBody>
      </p:sp>
    </p:spTree>
    <p:extLst>
      <p:ext uri="{BB962C8B-B14F-4D97-AF65-F5344CB8AC3E}">
        <p14:creationId xmlns:p14="http://schemas.microsoft.com/office/powerpoint/2010/main" val="407923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Functionality of a DBMS</a:t>
            </a:r>
          </a:p>
        </p:txBody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8178800" cy="44577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The programmer sees SQL, which has two components: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 Definition Language - DDL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 Manipulation Language - DML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query language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Behind the scenes the DBMS has:</a:t>
            </a:r>
          </a:p>
          <a:p>
            <a:pPr>
              <a:lnSpc>
                <a:spcPct val="90000"/>
              </a:lnSpc>
            </a:pPr>
            <a:r>
              <a:rPr lang="en-US" altLang="en-US"/>
              <a:t>Query optimizer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Query engine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Storage management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Transaction Management (concurrency, recovery)</a:t>
            </a:r>
          </a:p>
        </p:txBody>
      </p:sp>
    </p:spTree>
    <p:extLst>
      <p:ext uri="{BB962C8B-B14F-4D97-AF65-F5344CB8AC3E}">
        <p14:creationId xmlns:p14="http://schemas.microsoft.com/office/powerpoint/2010/main" val="107460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Functionality of a DBMS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Two things to remember: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Client-server architecture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Slow, cumbersome connection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But good for the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 is just someone else’s C program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 the beginning we may be impressed by its speed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But later we discover that it can be frustratingly slow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We can do any particular task faster outside the DBMS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But the DBMS is </a:t>
            </a:r>
            <a:r>
              <a:rPr lang="en-US" altLang="en-US" i="1"/>
              <a:t>general</a:t>
            </a:r>
            <a:r>
              <a:rPr lang="en-US" altLang="en-US"/>
              <a:t> and </a:t>
            </a:r>
            <a:r>
              <a:rPr lang="en-US" altLang="en-US" i="1"/>
              <a:t>convenient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06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2A2F0-7E92-9C64-1408-A3C6333CC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46F2-265B-5D58-C51D-18B89C5C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Data-centric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256F-1A20-EB21-11E5-6F9CA434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02927" cy="4351338"/>
          </a:xfrm>
        </p:spPr>
        <p:txBody>
          <a:bodyPr/>
          <a:lstStyle/>
          <a:p>
            <a:r>
              <a:rPr lang="en-US" dirty="0"/>
              <a:t>Data is the primary and permanent asset</a:t>
            </a:r>
          </a:p>
          <a:p>
            <a:r>
              <a:rPr lang="en-US" dirty="0"/>
              <a:t>Applications come and go</a:t>
            </a:r>
          </a:p>
          <a:p>
            <a:r>
              <a:rPr lang="en-US" dirty="0"/>
              <a:t>Data model precedes the implementation of any given application and will be around and valid long after it is gone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9C56D-2F72-A3E4-AD14-D7FA1F431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32" y="1825625"/>
            <a:ext cx="4949928" cy="281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D75F-9FD9-B3A0-7C95-3FF130609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9419-CA5B-0CCF-C250-D5DCEE11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Extract, Transform, and Load (ETL)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4839-B0AB-9127-0AF5-58722D33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  <a:p>
            <a:r>
              <a:rPr lang="en-US" dirty="0"/>
              <a:t>Allows different data to</a:t>
            </a:r>
            <a:br>
              <a:rPr lang="en-US" dirty="0"/>
            </a:br>
            <a:r>
              <a:rPr lang="en-US" dirty="0"/>
              <a:t>work together</a:t>
            </a:r>
          </a:p>
          <a:p>
            <a:r>
              <a:rPr lang="en-US" dirty="0"/>
              <a:t>Allows consolidation of data</a:t>
            </a:r>
            <a:br>
              <a:rPr lang="en-US" dirty="0"/>
            </a:br>
            <a:r>
              <a:rPr lang="en-US" dirty="0"/>
              <a:t>from multiple sources into a single centralized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AA65D-1AF1-662B-5083-62E282F929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71" y="4211309"/>
            <a:ext cx="6734175" cy="2324100"/>
          </a:xfrm>
          <a:prstGeom prst="rect">
            <a:avLst/>
          </a:prstGeom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6BED076D-AE3E-E230-B8F9-DF30685B7332}"/>
              </a:ext>
            </a:extLst>
          </p:cNvPr>
          <p:cNvSpPr/>
          <p:nvPr/>
        </p:nvSpPr>
        <p:spPr>
          <a:xfrm rot="1250762">
            <a:off x="7945438" y="1046957"/>
            <a:ext cx="4029075" cy="23907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CSCI-4350 Data Science</a:t>
            </a:r>
          </a:p>
        </p:txBody>
      </p:sp>
    </p:spTree>
    <p:extLst>
      <p:ext uri="{BB962C8B-B14F-4D97-AF65-F5344CB8AC3E}">
        <p14:creationId xmlns:p14="http://schemas.microsoft.com/office/powerpoint/2010/main" val="6353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287CF-D064-960F-D2F6-990304351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ACD0-4158-9DCD-07AB-C738B32B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814D1-BE50-36FD-CDF4-6FD0E652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Extract raw data from different sources</a:t>
            </a:r>
          </a:p>
          <a:p>
            <a:r>
              <a:rPr lang="en-US" dirty="0"/>
              <a:t>Possible sources</a:t>
            </a:r>
          </a:p>
          <a:p>
            <a:pPr lvl="1"/>
            <a:r>
              <a:rPr lang="en-US" dirty="0"/>
              <a:t>Existing databases and legacy systems</a:t>
            </a:r>
          </a:p>
          <a:p>
            <a:pPr lvl="1"/>
            <a:r>
              <a:rPr lang="en-US" dirty="0"/>
              <a:t>Cloud, hybrid, and on-premises environments</a:t>
            </a:r>
          </a:p>
          <a:p>
            <a:pPr lvl="1"/>
            <a:r>
              <a:rPr lang="en-US" dirty="0"/>
              <a:t>Sales and marketing applications</a:t>
            </a:r>
          </a:p>
          <a:p>
            <a:pPr lvl="1"/>
            <a:r>
              <a:rPr lang="en-US" dirty="0"/>
              <a:t>Mobile devices and apps</a:t>
            </a:r>
          </a:p>
          <a:p>
            <a:pPr lvl="1"/>
            <a:r>
              <a:rPr lang="en-US" dirty="0"/>
              <a:t>CRM systems</a:t>
            </a:r>
          </a:p>
          <a:p>
            <a:pPr lvl="1"/>
            <a:r>
              <a:rPr lang="en-US" dirty="0"/>
              <a:t>Data storage platforms</a:t>
            </a:r>
          </a:p>
          <a:p>
            <a:pPr lvl="1"/>
            <a:r>
              <a:rPr lang="en-US" dirty="0"/>
              <a:t>Data warehouses</a:t>
            </a:r>
          </a:p>
          <a:p>
            <a:pPr lvl="1"/>
            <a:r>
              <a:rPr lang="en-US" dirty="0"/>
              <a:t>Analytics tools</a:t>
            </a:r>
          </a:p>
          <a:p>
            <a:pPr lvl="1"/>
            <a:r>
              <a:rPr lang="en-US" dirty="0"/>
              <a:t>Web sites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39383-A05B-27AF-EC28-13D958E6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993" y="365125"/>
            <a:ext cx="2475807" cy="24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4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5A9EA-758E-8AFC-C822-ECEFD85DF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74D1-F1E6-0DD1-80CC-0F5EAE2D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B40F-5D17-F3C2-9A58-7B99691E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rules and regulations to ensure</a:t>
            </a:r>
            <a:br>
              <a:rPr lang="en-US" dirty="0"/>
            </a:br>
            <a:r>
              <a:rPr lang="en-US" dirty="0"/>
              <a:t>data quality and accessibility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Cleansing — inconsistencies and missing values in the data are resolved</a:t>
            </a:r>
          </a:p>
          <a:p>
            <a:pPr lvl="1"/>
            <a:r>
              <a:rPr lang="en-US" dirty="0"/>
              <a:t>Standardization — formatting rule are applied to the data set</a:t>
            </a:r>
          </a:p>
          <a:p>
            <a:pPr lvl="1"/>
            <a:r>
              <a:rPr lang="en-US" dirty="0"/>
              <a:t>Deduplication — redundant data is excluded or discarded</a:t>
            </a:r>
          </a:p>
          <a:p>
            <a:pPr lvl="1"/>
            <a:r>
              <a:rPr lang="en-US" dirty="0"/>
              <a:t>Verification — unusable data is removed and anomalies are flagged</a:t>
            </a:r>
          </a:p>
          <a:p>
            <a:pPr lvl="1"/>
            <a:r>
              <a:rPr lang="en-US" dirty="0"/>
              <a:t>Sorting — data is organized according to type</a:t>
            </a:r>
          </a:p>
          <a:p>
            <a:pPr lvl="1"/>
            <a:r>
              <a:rPr lang="en-US" dirty="0"/>
              <a:t>Other tasks — any additional/optional rules can be applied to improve data 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0C97B-56B2-08B6-BEF7-2067B651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314" y="365125"/>
            <a:ext cx="3136486" cy="207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8E45C-8418-C8DE-0749-E43D39332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EBC1-C6B4-6B88-B40F-8EBC51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F4AB-E18F-F905-2572-F10AC440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newly transformed data into</a:t>
            </a:r>
            <a:br>
              <a:rPr lang="en-US" dirty="0"/>
            </a:br>
            <a:r>
              <a:rPr lang="en-US" dirty="0"/>
              <a:t>a new destination</a:t>
            </a:r>
          </a:p>
          <a:p>
            <a:r>
              <a:rPr lang="en-US" dirty="0"/>
              <a:t>Loading methods</a:t>
            </a:r>
          </a:p>
          <a:p>
            <a:pPr lvl="1"/>
            <a:r>
              <a:rPr lang="en-US" dirty="0"/>
              <a:t>Full loading — data loaded at once</a:t>
            </a:r>
          </a:p>
          <a:p>
            <a:pPr lvl="1"/>
            <a:r>
              <a:rPr lang="en-US" dirty="0"/>
              <a:t>Incremental loading — data loaded at scheduled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B1866-7FA2-EA4A-D238-8CE1FC56F3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837" y="365125"/>
            <a:ext cx="3241963" cy="18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the Programmer Sees the DBMS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Start with DDL to </a:t>
            </a:r>
            <a:r>
              <a:rPr lang="en-US" altLang="en-US" i="1" dirty="0"/>
              <a:t>create tables</a:t>
            </a:r>
            <a:r>
              <a:rPr lang="en-US" altLang="en-US" dirty="0"/>
              <a:t>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Continue with DML to </a:t>
            </a:r>
            <a:r>
              <a:rPr lang="en-US" altLang="en-US" i="1" dirty="0"/>
              <a:t>populate tables:</a:t>
            </a:r>
            <a:endParaRPr lang="en-US" altLang="en-US" dirty="0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429001" y="2590800"/>
            <a:ext cx="5845175" cy="147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CREATE TABLE Students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	Name CHAR(30)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	SSN CHAR(9) PRIMARY KEY NOT NULL,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	Category CHAR(20)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)   . . . 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429000" y="5029201"/>
            <a:ext cx="5494338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INSERT INTO Students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VALUES(‘Charles’, ‘123456789’, ‘undergraduate’)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.  .  .  .</a:t>
            </a:r>
          </a:p>
        </p:txBody>
      </p:sp>
    </p:spTree>
    <p:extLst>
      <p:ext uri="{BB962C8B-B14F-4D97-AF65-F5344CB8AC3E}">
        <p14:creationId xmlns:p14="http://schemas.microsoft.com/office/powerpoint/2010/main" val="400297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How the Programmer Sees the DBMS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78800" cy="4686300"/>
          </a:xfrm>
        </p:spPr>
        <p:txBody>
          <a:bodyPr/>
          <a:lstStyle/>
          <a:p>
            <a:r>
              <a:rPr lang="en-US" altLang="en-US" dirty="0"/>
              <a:t>Tables:</a:t>
            </a:r>
          </a:p>
          <a:p>
            <a:pPr>
              <a:spcBef>
                <a:spcPts val="1800"/>
              </a:spcBef>
            </a:pPr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r>
              <a:rPr lang="en-US" altLang="en-US" dirty="0"/>
              <a:t>Still implemented as files, but behind the scenes can be quite complex</a:t>
            </a:r>
          </a:p>
        </p:txBody>
      </p:sp>
      <p:graphicFrame>
        <p:nvGraphicFramePr>
          <p:cNvPr id="15365" name="Object 6"/>
          <p:cNvGraphicFramePr>
            <a:graphicFrameLocks noChangeAspect="1"/>
          </p:cNvGraphicFramePr>
          <p:nvPr/>
        </p:nvGraphicFramePr>
        <p:xfrm>
          <a:off x="3035300" y="5157789"/>
          <a:ext cx="42037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6105461" imgH="924032" progId="MSGraph.Chart.8">
                  <p:embed followColorScheme="full"/>
                </p:oleObj>
              </mc:Choice>
              <mc:Fallback>
                <p:oleObj name="Chart" r:id="rId2" imgW="6105461" imgH="924032" progId="MSGraph.Chart.8">
                  <p:embed followColorScheme="full"/>
                  <p:pic>
                    <p:nvPicPr>
                      <p:cNvPr id="1536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5157789"/>
                        <a:ext cx="42037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7"/>
          <p:cNvGraphicFramePr>
            <a:graphicFrameLocks noChangeAspect="1"/>
          </p:cNvGraphicFramePr>
          <p:nvPr/>
        </p:nvGraphicFramePr>
        <p:xfrm>
          <a:off x="2438400" y="2397125"/>
          <a:ext cx="3944938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632704" imgH="2057400" progId="Word.Document.8">
                  <p:embed/>
                </p:oleObj>
              </mc:Choice>
              <mc:Fallback>
                <p:oleObj name="Document" r:id="rId4" imgW="5632704" imgH="2057400" progId="Word.Document.8">
                  <p:embed/>
                  <p:pic>
                    <p:nvPicPr>
                      <p:cNvPr id="1536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97125"/>
                        <a:ext cx="3944938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3"/>
          <p:cNvGraphicFramePr>
            <a:graphicFrameLocks noChangeAspect="1"/>
          </p:cNvGraphicFramePr>
          <p:nvPr/>
        </p:nvGraphicFramePr>
        <p:xfrm>
          <a:off x="6557964" y="2397126"/>
          <a:ext cx="2814637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896868" imgH="2240280" progId="Word.Document.8">
                  <p:embed/>
                </p:oleObj>
              </mc:Choice>
              <mc:Fallback>
                <p:oleObj name="Document" r:id="rId6" imgW="3896868" imgH="2240280" progId="Word.Document.8">
                  <p:embed/>
                  <p:pic>
                    <p:nvPicPr>
                      <p:cNvPr id="1536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4" y="2397126"/>
                        <a:ext cx="2814637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14"/>
          <p:cNvSpPr txBox="1">
            <a:spLocks noChangeArrowheads="1"/>
          </p:cNvSpPr>
          <p:nvPr/>
        </p:nvSpPr>
        <p:spPr bwMode="auto">
          <a:xfrm>
            <a:off x="2346326" y="1981200"/>
            <a:ext cx="131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Students:</a:t>
            </a:r>
          </a:p>
        </p:txBody>
      </p:sp>
      <p:sp>
        <p:nvSpPr>
          <p:cNvPr id="15369" name="Text Box 15"/>
          <p:cNvSpPr txBox="1">
            <a:spLocks noChangeArrowheads="1"/>
          </p:cNvSpPr>
          <p:nvPr/>
        </p:nvSpPr>
        <p:spPr bwMode="auto">
          <a:xfrm>
            <a:off x="6461126" y="1981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Takes:</a:t>
            </a:r>
          </a:p>
        </p:txBody>
      </p:sp>
      <p:graphicFrame>
        <p:nvGraphicFramePr>
          <p:cNvPr id="15370" name="Object 17"/>
          <p:cNvGraphicFramePr>
            <a:graphicFrameLocks noChangeAspect="1"/>
          </p:cNvGraphicFramePr>
          <p:nvPr/>
        </p:nvGraphicFramePr>
        <p:xfrm>
          <a:off x="2427289" y="3924301"/>
          <a:ext cx="4960937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7345680" imgH="2142744" progId="Word.Document.8">
                  <p:embed/>
                </p:oleObj>
              </mc:Choice>
              <mc:Fallback>
                <p:oleObj name="Document" r:id="rId8" imgW="7345680" imgH="2142744" progId="Word.Document.8">
                  <p:embed/>
                  <p:pic>
                    <p:nvPicPr>
                      <p:cNvPr id="1537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9" y="3924301"/>
                        <a:ext cx="4960937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8"/>
          <p:cNvSpPr txBox="1">
            <a:spLocks noChangeArrowheads="1"/>
          </p:cNvSpPr>
          <p:nvPr/>
        </p:nvSpPr>
        <p:spPr bwMode="auto">
          <a:xfrm>
            <a:off x="2438400" y="3540125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Courses:</a:t>
            </a:r>
          </a:p>
        </p:txBody>
      </p:sp>
      <p:sp>
        <p:nvSpPr>
          <p:cNvPr id="15372" name="Rectangle 19"/>
          <p:cNvSpPr>
            <a:spLocks noChangeArrowheads="1"/>
          </p:cNvSpPr>
          <p:nvPr/>
        </p:nvSpPr>
        <p:spPr bwMode="auto">
          <a:xfrm>
            <a:off x="2667001" y="5715001"/>
            <a:ext cx="6653213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“</a:t>
            </a:r>
            <a:r>
              <a:rPr lang="en-US" altLang="en-US" sz="2800" i="1"/>
              <a:t>data independence</a:t>
            </a:r>
            <a:r>
              <a:rPr lang="en-US" altLang="en-US" sz="2800"/>
              <a:t>” = separate </a:t>
            </a:r>
            <a:r>
              <a:rPr lang="en-US" altLang="en-US" sz="2800" i="1"/>
              <a:t>logical</a:t>
            </a:r>
            <a:r>
              <a:rPr lang="en-US" altLang="en-US" sz="2800"/>
              <a:t> view </a:t>
            </a:r>
            <a:br>
              <a:rPr lang="en-US" altLang="en-US" sz="2800"/>
            </a:br>
            <a:r>
              <a:rPr lang="en-US" altLang="en-US" sz="2800"/>
              <a:t>from </a:t>
            </a:r>
            <a:r>
              <a:rPr lang="en-US" altLang="en-US" sz="2800" i="1"/>
              <a:t>physical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77793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Queries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Find all courses that “Mary” takes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What happens behind the scene 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Query processor figures out how to answer the query efficiently. 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352801" y="2521527"/>
            <a:ext cx="6137275" cy="163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800"/>
              <a:t>SELECT  C.name</a:t>
            </a:r>
            <a:br>
              <a:rPr lang="en-US" altLang="en-US" sz="2800"/>
            </a:br>
            <a:r>
              <a:rPr lang="en-US" altLang="en-US" sz="2800"/>
              <a:t>FROM </a:t>
            </a:r>
            <a:r>
              <a:rPr lang="en-US" altLang="en-US" sz="2800" b="1"/>
              <a:t>    </a:t>
            </a:r>
            <a:r>
              <a:rPr lang="en-US" altLang="en-US" sz="2800"/>
              <a:t>Students S, Takes T, Courses C</a:t>
            </a:r>
            <a:br>
              <a:rPr lang="en-US" altLang="en-US" sz="2800"/>
            </a:br>
            <a:r>
              <a:rPr lang="en-US" altLang="en-US" sz="2800"/>
              <a:t>WHERE  S.name=“Mary” and </a:t>
            </a:r>
            <a:br>
              <a:rPr lang="en-US" altLang="en-US" sz="2800"/>
            </a:br>
            <a:r>
              <a:rPr lang="en-US" altLang="en-US" sz="2800"/>
              <a:t>                S.ssn = T.ssn and T.cid = C.cid</a:t>
            </a:r>
          </a:p>
        </p:txBody>
      </p:sp>
    </p:spTree>
    <p:extLst>
      <p:ext uri="{BB962C8B-B14F-4D97-AF65-F5344CB8AC3E}">
        <p14:creationId xmlns:p14="http://schemas.microsoft.com/office/powerpoint/2010/main" val="47275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351338"/>
          </a:xfrm>
        </p:spPr>
        <p:txBody>
          <a:bodyPr/>
          <a:lstStyle/>
          <a:p>
            <a:r>
              <a:rPr lang="en-US" i="1" dirty="0"/>
              <a:t>DBMS (Database Management System)</a:t>
            </a:r>
            <a:r>
              <a:rPr lang="en-US" dirty="0"/>
              <a:t> is a software tool for storing and managing large amounts of data</a:t>
            </a:r>
            <a:endParaRPr lang="en-US" i="1" dirty="0"/>
          </a:p>
          <a:p>
            <a:r>
              <a:rPr lang="en-US" i="1" dirty="0"/>
              <a:t>Database</a:t>
            </a:r>
            <a:r>
              <a:rPr lang="en-US" dirty="0"/>
              <a:t> is a collection of data organized for a specific application, often stored in a DBMS</a:t>
            </a:r>
          </a:p>
          <a:p>
            <a:r>
              <a:rPr lang="en-US" i="1" dirty="0"/>
              <a:t>Database application</a:t>
            </a:r>
            <a:r>
              <a:rPr lang="en-US" dirty="0"/>
              <a:t> is a software product that uses DBMSs to store one or more databases to accomplish a specific purpose</a:t>
            </a:r>
          </a:p>
        </p:txBody>
      </p:sp>
      <p:sp>
        <p:nvSpPr>
          <p:cNvPr id="4" name="Explosion 1 3"/>
          <p:cNvSpPr/>
          <p:nvPr/>
        </p:nvSpPr>
        <p:spPr>
          <a:xfrm rot="1250762">
            <a:off x="7945438" y="1046957"/>
            <a:ext cx="4029075" cy="23907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CSCI-4380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338272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Systems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big commercial database vendors: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Oracle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IBM (with DB2)   bought Informix recently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Microsoft (SQL Server)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Sybase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Some free database systems (Unix) 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PostgreSQL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MySQL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Predator</a:t>
            </a:r>
          </a:p>
        </p:txBody>
      </p:sp>
    </p:spTree>
    <p:extLst>
      <p:ext uri="{BB962C8B-B14F-4D97-AF65-F5344CB8AC3E}">
        <p14:creationId xmlns:p14="http://schemas.microsoft.com/office/powerpoint/2010/main" val="385213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 Introduction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889125" y="1717676"/>
            <a:ext cx="7061549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/>
              <a:t> Standard language for querying and manipulating data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 S</a:t>
            </a:r>
            <a:r>
              <a:rPr lang="en-US" altLang="en-US" sz="2400" dirty="0"/>
              <a:t>tructured   </a:t>
            </a:r>
            <a:r>
              <a:rPr lang="en-US" altLang="en-US" sz="2400" b="1" dirty="0"/>
              <a:t>Q</a:t>
            </a:r>
            <a:r>
              <a:rPr lang="en-US" altLang="en-US" sz="2400" dirty="0"/>
              <a:t>uery   </a:t>
            </a:r>
            <a:r>
              <a:rPr lang="en-US" altLang="en-US" sz="2400" b="1" dirty="0"/>
              <a:t>L</a:t>
            </a:r>
            <a:r>
              <a:rPr lang="en-US" altLang="en-US" sz="2400" dirty="0"/>
              <a:t>anguage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965325" y="3241675"/>
            <a:ext cx="5589222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/>
              <a:t> Many standards out there: </a:t>
            </a:r>
          </a:p>
          <a:p>
            <a:r>
              <a:rPr lang="en-US" altLang="en-US" sz="2400" dirty="0"/>
              <a:t> ANSI SQL</a:t>
            </a:r>
          </a:p>
          <a:p>
            <a:r>
              <a:rPr lang="en-US" altLang="en-US" sz="2400" dirty="0"/>
              <a:t> SQL92 (a.k.a. SQL2)</a:t>
            </a:r>
          </a:p>
          <a:p>
            <a:r>
              <a:rPr lang="en-US" altLang="en-US" sz="2400" dirty="0"/>
              <a:t> SQL99 (a.k.a. SQL3)</a:t>
            </a:r>
          </a:p>
          <a:p>
            <a:r>
              <a:rPr lang="en-US" altLang="en-US" sz="2400" dirty="0"/>
              <a:t> Vendors support various subsets of these</a:t>
            </a:r>
          </a:p>
          <a:p>
            <a:r>
              <a:rPr lang="en-US" altLang="en-US" sz="2400" dirty="0"/>
              <a:t> What we discuss is common to all of them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90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Data Definition Language (DDL)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Create/alter/delete tables and their attributes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Data Manipulation Language (DML)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Query one or more tables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Insert/delete/modify tuples in tables</a:t>
            </a:r>
          </a:p>
        </p:txBody>
      </p:sp>
    </p:spTree>
    <p:extLst>
      <p:ext uri="{BB962C8B-B14F-4D97-AF65-F5344CB8AC3E}">
        <p14:creationId xmlns:p14="http://schemas.microsoft.com/office/powerpoint/2010/main" val="2849778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Types in SQL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/>
            <a:r>
              <a:rPr lang="en-US" altLang="en-US" dirty="0"/>
              <a:t>Characters: </a:t>
            </a:r>
          </a:p>
          <a:p>
            <a:pPr marL="990600" lvl="1" indent="-533400"/>
            <a:r>
              <a:rPr lang="en-US" altLang="en-US" dirty="0"/>
              <a:t>CHAR(20)	-- fixed length</a:t>
            </a:r>
          </a:p>
          <a:p>
            <a:pPr marL="990600" lvl="1" indent="-533400"/>
            <a:r>
              <a:rPr lang="en-US" altLang="en-US" dirty="0"/>
              <a:t>VARCHAR(40)	-- variable length</a:t>
            </a:r>
          </a:p>
          <a:p>
            <a:pPr marL="609600" indent="-609600"/>
            <a:r>
              <a:rPr lang="en-US" altLang="en-US" dirty="0"/>
              <a:t>Numbers:</a:t>
            </a:r>
          </a:p>
          <a:p>
            <a:pPr marL="990600" lvl="1" indent="-533400"/>
            <a:r>
              <a:rPr lang="en-US" altLang="en-US" dirty="0"/>
              <a:t>BIGINT, INT, SMALLINT, TINYINT</a:t>
            </a:r>
          </a:p>
          <a:p>
            <a:pPr marL="990600" lvl="1" indent="-533400"/>
            <a:r>
              <a:rPr lang="en-US" altLang="en-US" dirty="0"/>
              <a:t>REAL, FLOAT  	-- differ in precision</a:t>
            </a:r>
          </a:p>
          <a:p>
            <a:pPr marL="990600" lvl="1" indent="-533400"/>
            <a:r>
              <a:rPr lang="en-US" altLang="en-US" dirty="0"/>
              <a:t>MONEY</a:t>
            </a:r>
          </a:p>
          <a:p>
            <a:pPr marL="609600" indent="-609600"/>
            <a:r>
              <a:rPr lang="en-US" altLang="en-US" dirty="0"/>
              <a:t>Times and dates: </a:t>
            </a:r>
          </a:p>
          <a:p>
            <a:pPr marL="990600" lvl="1" indent="-533400"/>
            <a:r>
              <a:rPr lang="en-US" altLang="en-US" dirty="0"/>
              <a:t>DATE</a:t>
            </a:r>
          </a:p>
          <a:p>
            <a:pPr marL="990600" lvl="1" indent="-533400"/>
            <a:r>
              <a:rPr lang="en-US" altLang="en-US" dirty="0"/>
              <a:t>DATETIME	-- SQL Server</a:t>
            </a:r>
          </a:p>
          <a:p>
            <a:pPr marL="609600" indent="-609600"/>
            <a:r>
              <a:rPr lang="en-US" altLang="en-US" dirty="0"/>
              <a:t>Others...  All are simple</a:t>
            </a:r>
          </a:p>
        </p:txBody>
      </p:sp>
    </p:spTree>
    <p:extLst>
      <p:ext uri="{BB962C8B-B14F-4D97-AF65-F5344CB8AC3E}">
        <p14:creationId xmlns:p14="http://schemas.microsoft.com/office/powerpoint/2010/main" val="2592235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/>
        </p:nvGraphicFramePr>
        <p:xfrm>
          <a:off x="2667000" y="2209800"/>
          <a:ext cx="7696200" cy="3556000"/>
        </p:xfrm>
        <a:graphic>
          <a:graphicData uri="http://schemas.openxmlformats.org/drawingml/2006/table">
            <a:tbl>
              <a:tblPr/>
              <a:tblGrid>
                <a:gridCol w="1924050">
                  <a:extLst>
                    <a:ext uri="{9D8B030D-6E8A-4147-A177-3AD203B41FA5}">
                      <a16:colId xmlns:a16="http://schemas.microsoft.com/office/drawing/2014/main" val="19028161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19659100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49323053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956946625"/>
                    </a:ext>
                  </a:extLst>
                </a:gridCol>
              </a:tblGrid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625900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539358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79176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52042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67485"/>
                  </a:ext>
                </a:extLst>
              </a:tr>
            </a:tbl>
          </a:graphicData>
        </a:graphic>
      </p:graphicFrame>
      <p:sp>
        <p:nvSpPr>
          <p:cNvPr id="26660" name="Text Box 56"/>
          <p:cNvSpPr txBox="1">
            <a:spLocks noChangeArrowheads="1"/>
          </p:cNvSpPr>
          <p:nvPr/>
        </p:nvSpPr>
        <p:spPr bwMode="auto">
          <a:xfrm>
            <a:off x="2133600" y="1676401"/>
            <a:ext cx="12490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1369" name="AutoShape 57"/>
          <p:cNvSpPr>
            <a:spLocks noChangeArrowheads="1"/>
          </p:cNvSpPr>
          <p:nvPr/>
        </p:nvSpPr>
        <p:spPr bwMode="auto">
          <a:xfrm>
            <a:off x="7353925" y="304800"/>
            <a:ext cx="3183277" cy="649188"/>
          </a:xfrm>
          <a:prstGeom prst="wedgeEllipseCallout">
            <a:avLst>
              <a:gd name="adj1" fmla="val 593"/>
              <a:gd name="adj2" fmla="val 297181"/>
            </a:avLst>
          </a:prstGeom>
          <a:solidFill>
            <a:srgbClr val="C0C0C0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Attribute names</a:t>
            </a:r>
          </a:p>
        </p:txBody>
      </p:sp>
      <p:sp>
        <p:nvSpPr>
          <p:cNvPr id="141370" name="AutoShape 58"/>
          <p:cNvSpPr>
            <a:spLocks noChangeArrowheads="1"/>
          </p:cNvSpPr>
          <p:nvPr/>
        </p:nvSpPr>
        <p:spPr bwMode="auto">
          <a:xfrm>
            <a:off x="126054" y="2215342"/>
            <a:ext cx="2406956" cy="649188"/>
          </a:xfrm>
          <a:prstGeom prst="wedgeEllipseCallout">
            <a:avLst>
              <a:gd name="adj1" fmla="val 47679"/>
              <a:gd name="adj2" fmla="val -91678"/>
            </a:avLst>
          </a:prstGeom>
          <a:solidFill>
            <a:srgbClr val="C0C0C0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dirty="0"/>
              <a:t>Table name</a:t>
            </a:r>
          </a:p>
        </p:txBody>
      </p:sp>
      <p:sp>
        <p:nvSpPr>
          <p:cNvPr id="141372" name="AutoShape 60"/>
          <p:cNvSpPr>
            <a:spLocks noChangeArrowheads="1"/>
          </p:cNvSpPr>
          <p:nvPr/>
        </p:nvSpPr>
        <p:spPr bwMode="auto">
          <a:xfrm>
            <a:off x="1570941" y="6096000"/>
            <a:ext cx="2992218" cy="649188"/>
          </a:xfrm>
          <a:prstGeom prst="wedgeEllipseCallout">
            <a:avLst>
              <a:gd name="adj1" fmla="val -1884"/>
              <a:gd name="adj2" fmla="val -120514"/>
            </a:avLst>
          </a:prstGeom>
          <a:solidFill>
            <a:srgbClr val="C0C0C0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Tuples or rows</a:t>
            </a:r>
          </a:p>
        </p:txBody>
      </p:sp>
    </p:spTree>
    <p:extLst>
      <p:ext uri="{BB962C8B-B14F-4D97-AF65-F5344CB8AC3E}">
        <p14:creationId xmlns:p14="http://schemas.microsoft.com/office/powerpoint/2010/main" val="269523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69" grpId="0" animBg="1" autoUpdateAnimBg="0"/>
      <p:bldP spid="141370" grpId="0" animBg="1" autoUpdateAnimBg="0"/>
      <p:bldP spid="14137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Tables Explained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tuple = a record</a:t>
            </a:r>
          </a:p>
          <a:p>
            <a:pPr lvl="1"/>
            <a:r>
              <a:rPr lang="en-US" altLang="en-US"/>
              <a:t>Restriction: all attributes are of atomic type</a:t>
            </a:r>
          </a:p>
          <a:p>
            <a:r>
              <a:rPr lang="en-US" altLang="en-US"/>
              <a:t>A table = a set of tuples</a:t>
            </a:r>
          </a:p>
          <a:p>
            <a:pPr lvl="1"/>
            <a:r>
              <a:rPr lang="en-US" altLang="en-US"/>
              <a:t>Like a list…</a:t>
            </a:r>
          </a:p>
          <a:p>
            <a:pPr lvl="1"/>
            <a:r>
              <a:rPr lang="en-US" altLang="en-US"/>
              <a:t>…but it is unordered: no </a:t>
            </a:r>
            <a:r>
              <a:rPr lang="en-US" altLang="en-US" b="1"/>
              <a:t>first()</a:t>
            </a:r>
            <a:r>
              <a:rPr lang="en-US" altLang="en-US"/>
              <a:t>, no </a:t>
            </a:r>
            <a:r>
              <a:rPr lang="en-US" altLang="en-US" b="1"/>
              <a:t>next()</a:t>
            </a:r>
            <a:r>
              <a:rPr lang="en-US" altLang="en-US"/>
              <a:t>, no </a:t>
            </a:r>
            <a:r>
              <a:rPr lang="en-US" altLang="en-US" b="1"/>
              <a:t>last()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012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Tables Explained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i="1"/>
              <a:t>schema</a:t>
            </a:r>
            <a:r>
              <a:rPr lang="en-US" altLang="en-US"/>
              <a:t> of a table is the table name and its attributes: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Product(PName, Price, Category, Manfacturer)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key</a:t>
            </a:r>
            <a:r>
              <a:rPr lang="en-US" altLang="en-US"/>
              <a:t> is an attribute whose values are unique;</a:t>
            </a:r>
            <a:br>
              <a:rPr lang="en-US" altLang="en-US"/>
            </a:br>
            <a:r>
              <a:rPr lang="en-US" altLang="en-US"/>
              <a:t>we underline a key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Product(</a:t>
            </a:r>
            <a:r>
              <a:rPr lang="en-US" altLang="en-US" u="sng">
                <a:solidFill>
                  <a:schemeClr val="accent2"/>
                </a:solidFill>
              </a:rPr>
              <a:t>PName</a:t>
            </a:r>
            <a:r>
              <a:rPr lang="en-US" altLang="en-US">
                <a:solidFill>
                  <a:schemeClr val="accent2"/>
                </a:solidFill>
              </a:rPr>
              <a:t>, Price, Category, Manfacturer)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96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 Query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981200" y="2667000"/>
            <a:ext cx="7021474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  <a:p>
            <a:r>
              <a:rPr lang="en-US" altLang="en-US" sz="2400"/>
              <a:t>Basic form: (plus many many more bells and whistles)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2820988" y="3957639"/>
            <a:ext cx="5092700" cy="1347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SELECT </a:t>
            </a:r>
            <a:r>
              <a:rPr lang="en-US" altLang="en-US" sz="2400"/>
              <a:t> attributes</a:t>
            </a:r>
          </a:p>
          <a:p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relations (possibly multiple)</a:t>
            </a:r>
          </a:p>
          <a:p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conditions (selections)</a:t>
            </a:r>
          </a:p>
        </p:txBody>
      </p:sp>
    </p:spTree>
    <p:extLst>
      <p:ext uri="{BB962C8B-B14F-4D97-AF65-F5344CB8AC3E}">
        <p14:creationId xmlns:p14="http://schemas.microsoft.com/office/powerpoint/2010/main" val="2210538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SQL Query</a:t>
            </a:r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/>
        </p:nvGraphicFramePr>
        <p:xfrm>
          <a:off x="4876800" y="1981200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81047638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23469061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44135078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254481880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51320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208044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48316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158239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55603"/>
                  </a:ext>
                </a:extLst>
              </a:tr>
            </a:tbl>
          </a:graphicData>
        </a:graphic>
      </p:graphicFrame>
      <p:sp>
        <p:nvSpPr>
          <p:cNvPr id="30756" name="Rectangle 35"/>
          <p:cNvSpPr>
            <a:spLocks noChangeArrowheads="1"/>
          </p:cNvSpPr>
          <p:nvPr/>
        </p:nvSpPr>
        <p:spPr bwMode="auto">
          <a:xfrm>
            <a:off x="1752600" y="3810001"/>
            <a:ext cx="4022255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accent2"/>
                </a:solidFill>
              </a:rPr>
              <a:t>SELECT</a:t>
            </a:r>
            <a:r>
              <a:rPr lang="en-US" altLang="en-US" sz="2400" dirty="0"/>
              <a:t>   *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accent2"/>
                </a:solidFill>
              </a:rPr>
              <a:t>FROM</a:t>
            </a:r>
            <a:r>
              <a:rPr lang="en-US" altLang="en-US" sz="2400" dirty="0"/>
              <a:t>      Product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accent2"/>
                </a:solidFill>
              </a:rPr>
              <a:t>WHERE</a:t>
            </a:r>
            <a:r>
              <a:rPr lang="en-US" altLang="en-US" sz="2400" dirty="0"/>
              <a:t>   Category=‘Gadgets’</a:t>
            </a:r>
          </a:p>
        </p:txBody>
      </p:sp>
      <p:sp>
        <p:nvSpPr>
          <p:cNvPr id="144420" name="Text Box 36"/>
          <p:cNvSpPr txBox="1">
            <a:spLocks noChangeArrowheads="1"/>
          </p:cNvSpPr>
          <p:nvPr/>
        </p:nvSpPr>
        <p:spPr bwMode="auto">
          <a:xfrm>
            <a:off x="3886201" y="1981200"/>
            <a:ext cx="8963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543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/>
        </p:nvGraphicFramePr>
        <p:xfrm>
          <a:off x="4800600" y="5257801"/>
          <a:ext cx="5410200" cy="1006476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421915856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27655776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55094198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281456654"/>
                    </a:ext>
                  </a:extLst>
                </a:gridCol>
              </a:tblGrid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994915"/>
                  </a:ext>
                </a:extLst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64342"/>
                  </a:ext>
                </a:extLst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715438"/>
                  </a:ext>
                </a:extLst>
              </a:tr>
            </a:tbl>
          </a:graphicData>
        </a:graphic>
      </p:graphicFrame>
      <p:sp>
        <p:nvSpPr>
          <p:cNvPr id="144455" name="Oval 71"/>
          <p:cNvSpPr>
            <a:spLocks noChangeArrowheads="1"/>
          </p:cNvSpPr>
          <p:nvPr/>
        </p:nvSpPr>
        <p:spPr bwMode="auto">
          <a:xfrm>
            <a:off x="1717625" y="5852369"/>
            <a:ext cx="2328964" cy="649188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“selection”</a:t>
            </a:r>
          </a:p>
        </p:txBody>
      </p:sp>
    </p:spTree>
    <p:extLst>
      <p:ext uri="{BB962C8B-B14F-4D97-AF65-F5344CB8AC3E}">
        <p14:creationId xmlns:p14="http://schemas.microsoft.com/office/powerpoint/2010/main" val="21800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SQL Query</a:t>
            </a:r>
          </a:p>
        </p:txBody>
      </p:sp>
      <p:graphicFrame>
        <p:nvGraphicFramePr>
          <p:cNvPr id="145411" name="Group 3"/>
          <p:cNvGraphicFramePr>
            <a:graphicFrameLocks noGrp="1"/>
          </p:cNvGraphicFramePr>
          <p:nvPr/>
        </p:nvGraphicFramePr>
        <p:xfrm>
          <a:off x="4876800" y="1981200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1072588638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22773156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192580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579121213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83479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5015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76705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327978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6191"/>
                  </a:ext>
                </a:extLst>
              </a:tr>
            </a:tbl>
          </a:graphicData>
        </a:graphic>
      </p:graphicFrame>
      <p:sp>
        <p:nvSpPr>
          <p:cNvPr id="31780" name="Rectangle 35"/>
          <p:cNvSpPr>
            <a:spLocks noChangeArrowheads="1"/>
          </p:cNvSpPr>
          <p:nvPr/>
        </p:nvSpPr>
        <p:spPr bwMode="auto">
          <a:xfrm>
            <a:off x="1752600" y="3810001"/>
            <a:ext cx="516282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accent2"/>
                </a:solidFill>
              </a:rPr>
              <a:t>SELECT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PName</a:t>
            </a:r>
            <a:r>
              <a:rPr lang="en-US" altLang="en-US" sz="2400" dirty="0"/>
              <a:t>, Price, Manufacturer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accent2"/>
                </a:solidFill>
              </a:rPr>
              <a:t>FROM</a:t>
            </a:r>
            <a:r>
              <a:rPr lang="en-US" altLang="en-US" sz="2400" dirty="0"/>
              <a:t>      Product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accent2"/>
                </a:solidFill>
              </a:rPr>
              <a:t>WHERE</a:t>
            </a:r>
            <a:r>
              <a:rPr lang="en-US" altLang="en-US" sz="2400" dirty="0"/>
              <a:t>   Price &gt; 100</a:t>
            </a:r>
          </a:p>
        </p:txBody>
      </p:sp>
      <p:sp>
        <p:nvSpPr>
          <p:cNvPr id="145444" name="Text Box 36"/>
          <p:cNvSpPr txBox="1">
            <a:spLocks noChangeArrowheads="1"/>
          </p:cNvSpPr>
          <p:nvPr/>
        </p:nvSpPr>
        <p:spPr bwMode="auto">
          <a:xfrm>
            <a:off x="3886201" y="1981200"/>
            <a:ext cx="8963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5445" name="AutoShape 37"/>
          <p:cNvSpPr>
            <a:spLocks noChangeArrowheads="1"/>
          </p:cNvSpPr>
          <p:nvPr/>
        </p:nvSpPr>
        <p:spPr bwMode="auto">
          <a:xfrm>
            <a:off x="7543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graphicFrame>
        <p:nvGraphicFramePr>
          <p:cNvPr id="145468" name="Group 60"/>
          <p:cNvGraphicFramePr>
            <a:graphicFrameLocks noGrp="1"/>
          </p:cNvGraphicFramePr>
          <p:nvPr/>
        </p:nvGraphicFramePr>
        <p:xfrm>
          <a:off x="5638800" y="5257801"/>
          <a:ext cx="4057650" cy="1006476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11730049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74587105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714708003"/>
                    </a:ext>
                  </a:extLst>
                </a:gridCol>
              </a:tblGrid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311389"/>
                  </a:ext>
                </a:extLst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064321"/>
                  </a:ext>
                </a:extLst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817111"/>
                  </a:ext>
                </a:extLst>
              </a:tr>
            </a:tbl>
          </a:graphicData>
        </a:graphic>
      </p:graphicFrame>
      <p:sp>
        <p:nvSpPr>
          <p:cNvPr id="145470" name="Oval 62"/>
          <p:cNvSpPr>
            <a:spLocks noChangeArrowheads="1"/>
          </p:cNvSpPr>
          <p:nvPr/>
        </p:nvSpPr>
        <p:spPr bwMode="auto">
          <a:xfrm>
            <a:off x="1791861" y="5266122"/>
            <a:ext cx="3061555" cy="1272409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“selection” and</a:t>
            </a:r>
          </a:p>
          <a:p>
            <a:pPr algn="ctr"/>
            <a:r>
              <a:rPr lang="en-US" altLang="en-US" sz="2400"/>
              <a:t>“projection”</a:t>
            </a:r>
          </a:p>
        </p:txBody>
      </p:sp>
    </p:spTree>
    <p:extLst>
      <p:ext uri="{BB962C8B-B14F-4D97-AF65-F5344CB8AC3E}">
        <p14:creationId xmlns:p14="http://schemas.microsoft.com/office/powerpoint/2010/main" val="20174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4" grpId="0" autoUpdateAnimBg="0"/>
      <p:bldP spid="14547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</a:t>
            </a:r>
            <a:r>
              <a:rPr lang="en-US" altLang="en-US" i="1" dirty="0"/>
              <a:t>Is </a:t>
            </a:r>
            <a:r>
              <a:rPr lang="en-US" altLang="en-US" dirty="0"/>
              <a:t>a Relational Database Management System?</a:t>
            </a:r>
          </a:p>
        </p:txBody>
      </p:sp>
      <p:sp>
        <p:nvSpPr>
          <p:cNvPr id="512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Database Management System = DBMS</a:t>
            </a:r>
          </a:p>
          <a:p>
            <a:pPr>
              <a:buFontTx/>
              <a:buNone/>
            </a:pPr>
            <a:r>
              <a:rPr lang="en-US" altLang="en-US" dirty="0"/>
              <a:t>Relational DBMS = RDBMS</a:t>
            </a:r>
          </a:p>
          <a:p>
            <a:endParaRPr lang="en-US" altLang="en-US" dirty="0"/>
          </a:p>
          <a:p>
            <a:r>
              <a:rPr lang="en-US" altLang="en-US" dirty="0"/>
              <a:t>A collection of files that store the data</a:t>
            </a:r>
          </a:p>
          <a:p>
            <a:endParaRPr lang="en-US" altLang="en-US" dirty="0"/>
          </a:p>
          <a:p>
            <a:r>
              <a:rPr lang="en-US" altLang="en-US" dirty="0"/>
              <a:t>A big C program written by someone else that accesses and updates those files for you</a:t>
            </a:r>
          </a:p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400" dirty="0"/>
              <a:t>This and the following slides adopted from slides by Prof. Dan </a:t>
            </a:r>
            <a:r>
              <a:rPr lang="en-US" sz="400" dirty="0" err="1"/>
              <a:t>Suciu</a:t>
            </a:r>
            <a:r>
              <a:rPr lang="en-US" sz="400" dirty="0"/>
              <a:t>, University of Washington - Seattle - Paul G. Allen School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198167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Joins in SQL</a:t>
            </a:r>
          </a:p>
        </p:txBody>
      </p:sp>
      <p:sp>
        <p:nvSpPr>
          <p:cNvPr id="39940" name="Rectangle 6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Connect two or more tables:</a:t>
            </a:r>
          </a:p>
        </p:txBody>
      </p:sp>
      <p:graphicFrame>
        <p:nvGraphicFramePr>
          <p:cNvPr id="153698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61458"/>
              </p:ext>
            </p:extLst>
          </p:nvPr>
        </p:nvGraphicFramePr>
        <p:xfrm>
          <a:off x="3200400" y="2407920"/>
          <a:ext cx="6553200" cy="18288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314411884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631946557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601156169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767780228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639839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3273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51518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240769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47701"/>
                  </a:ext>
                </a:extLst>
              </a:tr>
            </a:tbl>
          </a:graphicData>
        </a:graphic>
      </p:graphicFrame>
      <p:sp>
        <p:nvSpPr>
          <p:cNvPr id="39973" name="Text Box 36"/>
          <p:cNvSpPr txBox="1">
            <a:spLocks noChangeArrowheads="1"/>
          </p:cNvSpPr>
          <p:nvPr/>
        </p:nvSpPr>
        <p:spPr bwMode="auto">
          <a:xfrm>
            <a:off x="2057401" y="2484120"/>
            <a:ext cx="9829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9974" name="Text Box 62"/>
          <p:cNvSpPr txBox="1">
            <a:spLocks noChangeArrowheads="1"/>
          </p:cNvSpPr>
          <p:nvPr/>
        </p:nvSpPr>
        <p:spPr bwMode="auto">
          <a:xfrm>
            <a:off x="3581400" y="4541520"/>
            <a:ext cx="1162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692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27196"/>
              </p:ext>
            </p:extLst>
          </p:nvPr>
        </p:nvGraphicFramePr>
        <p:xfrm>
          <a:off x="4724400" y="4541520"/>
          <a:ext cx="5410200" cy="193040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1612890667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388039526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591020058"/>
                    </a:ext>
                  </a:extLst>
                </a:gridCol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CName</a:t>
                      </a:r>
                      <a:endParaRPr kumimoji="0" lang="en-US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27857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893146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720136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602317"/>
                  </a:ext>
                </a:extLst>
              </a:tr>
            </a:tbl>
          </a:graphicData>
        </a:graphic>
      </p:graphicFrame>
      <p:sp>
        <p:nvSpPr>
          <p:cNvPr id="153699" name="Oval 99"/>
          <p:cNvSpPr>
            <a:spLocks noChangeArrowheads="1"/>
          </p:cNvSpPr>
          <p:nvPr/>
        </p:nvSpPr>
        <p:spPr bwMode="auto">
          <a:xfrm>
            <a:off x="1907682" y="4842917"/>
            <a:ext cx="2369537" cy="1861006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/>
              <a:t>What is</a:t>
            </a:r>
          </a:p>
          <a:p>
            <a:pPr algn="ctr">
              <a:lnSpc>
                <a:spcPct val="85000"/>
              </a:lnSpc>
              <a:buNone/>
            </a:pPr>
            <a:r>
              <a:rPr lang="en-US" altLang="en-US" sz="2000" dirty="0"/>
              <a:t>the connection</a:t>
            </a:r>
          </a:p>
          <a:p>
            <a:pPr algn="ctr">
              <a:lnSpc>
                <a:spcPct val="85000"/>
              </a:lnSpc>
              <a:buNone/>
            </a:pPr>
            <a:r>
              <a:rPr lang="en-US" altLang="en-US" sz="2000" dirty="0"/>
              <a:t>between</a:t>
            </a:r>
          </a:p>
          <a:p>
            <a:pPr algn="ctr">
              <a:lnSpc>
                <a:spcPct val="85000"/>
              </a:lnSpc>
              <a:buNone/>
            </a:pPr>
            <a:r>
              <a:rPr lang="en-US" altLang="en-US" sz="2000" dirty="0"/>
              <a:t>them ?</a:t>
            </a:r>
          </a:p>
        </p:txBody>
      </p:sp>
    </p:spTree>
    <p:extLst>
      <p:ext uri="{BB962C8B-B14F-4D97-AF65-F5344CB8AC3E}">
        <p14:creationId xmlns:p14="http://schemas.microsoft.com/office/powerpoint/2010/main" val="341769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Joins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2438401" y="1752600"/>
            <a:ext cx="71913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solidFill>
                  <a:schemeClr val="accent2"/>
                </a:solidFill>
              </a:rPr>
              <a:t>Product (</a:t>
            </a:r>
            <a:r>
              <a:rPr lang="en-US" altLang="en-US" sz="2400" u="sng" dirty="0" err="1">
                <a:solidFill>
                  <a:schemeClr val="accent2"/>
                </a:solidFill>
              </a:rPr>
              <a:t>PName</a:t>
            </a:r>
            <a:r>
              <a:rPr lang="en-US" altLang="en-US" sz="2400" dirty="0">
                <a:solidFill>
                  <a:schemeClr val="accent2"/>
                </a:solidFill>
              </a:rPr>
              <a:t>,  Price, Category, Manufacturer)</a:t>
            </a:r>
          </a:p>
          <a:p>
            <a:r>
              <a:rPr lang="en-US" altLang="en-US" sz="2400" dirty="0">
                <a:solidFill>
                  <a:schemeClr val="accent2"/>
                </a:solidFill>
              </a:rPr>
              <a:t>Company (</a:t>
            </a:r>
            <a:r>
              <a:rPr lang="en-US" altLang="en-US" sz="2400" u="sng" dirty="0" err="1">
                <a:solidFill>
                  <a:schemeClr val="accent2"/>
                </a:solidFill>
              </a:rPr>
              <a:t>CName</a:t>
            </a:r>
            <a:r>
              <a:rPr lang="en-US" altLang="en-US" sz="2400" dirty="0">
                <a:solidFill>
                  <a:schemeClr val="accent2"/>
                </a:solidFill>
              </a:rPr>
              <a:t>, </a:t>
            </a:r>
            <a:r>
              <a:rPr lang="en-US" altLang="en-US" sz="2400" dirty="0" err="1">
                <a:solidFill>
                  <a:schemeClr val="accent2"/>
                </a:solidFill>
              </a:rPr>
              <a:t>StockPrice</a:t>
            </a:r>
            <a:r>
              <a:rPr lang="en-US" altLang="en-US" sz="2400" dirty="0">
                <a:solidFill>
                  <a:schemeClr val="accent2"/>
                </a:solidFill>
              </a:rPr>
              <a:t>, Country)</a:t>
            </a:r>
          </a:p>
          <a:p>
            <a:endParaRPr lang="en-US" altLang="en-US" sz="2400" dirty="0"/>
          </a:p>
          <a:p>
            <a:r>
              <a:rPr lang="en-US" altLang="en-US" sz="2400" dirty="0"/>
              <a:t>Find all products under $200 manufactured in Japan;</a:t>
            </a:r>
            <a:br>
              <a:rPr lang="en-US" altLang="en-US" sz="2400" dirty="0"/>
            </a:br>
            <a:r>
              <a:rPr lang="en-US" altLang="en-US" sz="2400" dirty="0"/>
              <a:t>return their names and prices. 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2667001" y="4191000"/>
            <a:ext cx="7187224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accent2"/>
                </a:solidFill>
              </a:rPr>
              <a:t>SELECT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PName</a:t>
            </a:r>
            <a:r>
              <a:rPr lang="en-US" altLang="en-US" sz="2400" dirty="0"/>
              <a:t>, Price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accent2"/>
                </a:solidFill>
              </a:rPr>
              <a:t>FROM</a:t>
            </a:r>
            <a:r>
              <a:rPr lang="en-US" altLang="en-US" sz="2400" dirty="0"/>
              <a:t>      Product, Company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accent2"/>
                </a:solidFill>
              </a:rPr>
              <a:t>WHERE   </a:t>
            </a:r>
            <a:r>
              <a:rPr lang="en-US" altLang="en-US" sz="2400" dirty="0">
                <a:solidFill>
                  <a:schemeClr val="tx2"/>
                </a:solidFill>
              </a:rPr>
              <a:t>Manufacturer=</a:t>
            </a:r>
            <a:r>
              <a:rPr lang="en-US" altLang="en-US" sz="2400" dirty="0" err="1">
                <a:solidFill>
                  <a:schemeClr val="tx2"/>
                </a:solidFill>
              </a:rPr>
              <a:t>CName</a:t>
            </a:r>
            <a:r>
              <a:rPr lang="en-US" altLang="en-US" sz="2400" dirty="0">
                <a:solidFill>
                  <a:schemeClr val="tx2"/>
                </a:solidFill>
              </a:rPr>
              <a:t> AND Country=‘Japan’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             AND price &lt;= 200</a:t>
            </a:r>
          </a:p>
        </p:txBody>
      </p:sp>
      <p:grpSp>
        <p:nvGrpSpPr>
          <p:cNvPr id="116744" name="Group 8"/>
          <p:cNvGrpSpPr>
            <a:grpSpLocks/>
          </p:cNvGrpSpPr>
          <p:nvPr/>
        </p:nvGrpSpPr>
        <p:grpSpPr bwMode="auto">
          <a:xfrm>
            <a:off x="3962401" y="3424843"/>
            <a:ext cx="6860770" cy="2044095"/>
            <a:chOff x="1536" y="2016"/>
            <a:chExt cx="4027" cy="1429"/>
          </a:xfrm>
        </p:grpSpPr>
        <p:sp>
          <p:nvSpPr>
            <p:cNvPr id="40968" name="Oval 6"/>
            <p:cNvSpPr>
              <a:spLocks noChangeArrowheads="1"/>
            </p:cNvSpPr>
            <p:nvPr/>
          </p:nvSpPr>
          <p:spPr bwMode="auto">
            <a:xfrm>
              <a:off x="1536" y="3036"/>
              <a:ext cx="1728" cy="40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40969" name="AutoShape 7"/>
            <p:cNvSpPr>
              <a:spLocks noChangeArrowheads="1"/>
            </p:cNvSpPr>
            <p:nvPr/>
          </p:nvSpPr>
          <p:spPr bwMode="auto">
            <a:xfrm>
              <a:off x="3576" y="2016"/>
              <a:ext cx="1987" cy="1063"/>
            </a:xfrm>
            <a:prstGeom prst="wedgeEllipseCallout">
              <a:avLst>
                <a:gd name="adj1" fmla="val -79000"/>
                <a:gd name="adj2" fmla="val 57694"/>
              </a:avLst>
            </a:prstGeom>
            <a:solidFill>
              <a:srgbClr val="C0C0C0">
                <a:alpha val="89803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/>
                <a:t>Join</a:t>
              </a:r>
              <a:br>
                <a:rPr lang="en-US" altLang="en-US" sz="2400"/>
              </a:br>
              <a:r>
                <a:rPr lang="en-US" altLang="en-US" sz="2400"/>
                <a:t>between Product</a:t>
              </a:r>
              <a:br>
                <a:rPr lang="en-US" altLang="en-US" sz="2400"/>
              </a:br>
              <a:r>
                <a:rPr lang="en-US" altLang="en-US" sz="2400"/>
                <a:t>and Company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73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Modifying the Database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Three kinds of modifications</a:t>
            </a:r>
          </a:p>
          <a:p>
            <a:r>
              <a:rPr lang="en-US" altLang="en-US"/>
              <a:t>Insertions</a:t>
            </a:r>
          </a:p>
          <a:p>
            <a:r>
              <a:rPr lang="en-US" altLang="en-US"/>
              <a:t>Deletions</a:t>
            </a:r>
          </a:p>
          <a:p>
            <a:r>
              <a:rPr lang="en-US" altLang="en-US"/>
              <a:t>Updates</a:t>
            </a:r>
          </a:p>
          <a:p>
            <a:endParaRPr lang="en-US" altLang="en-US"/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Sometimes they are all called “updates”</a:t>
            </a:r>
          </a:p>
        </p:txBody>
      </p:sp>
    </p:spTree>
    <p:extLst>
      <p:ext uri="{BB962C8B-B14F-4D97-AF65-F5344CB8AC3E}">
        <p14:creationId xmlns:p14="http://schemas.microsoft.com/office/powerpoint/2010/main" val="863388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Insertions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1905001" y="1752601"/>
            <a:ext cx="2024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General form: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2971800" y="5715001"/>
            <a:ext cx="612283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Missing attribute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 NULL.</a:t>
            </a:r>
          </a:p>
          <a:p>
            <a:r>
              <a:rPr lang="en-US" altLang="en-US" sz="2400"/>
              <a:t>May drop attribute names if give them in order.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2514600" y="2438401"/>
            <a:ext cx="736721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INSERT   INTO</a:t>
            </a:r>
            <a:r>
              <a:rPr lang="en-US" altLang="en-US" sz="2400" dirty="0"/>
              <a:t>   R(A1,…., An)   </a:t>
            </a:r>
            <a:r>
              <a:rPr lang="en-US" altLang="en-US" sz="2400" dirty="0">
                <a:solidFill>
                  <a:schemeClr val="accent2"/>
                </a:solidFill>
              </a:rPr>
              <a:t>VALUES</a:t>
            </a:r>
            <a:r>
              <a:rPr lang="en-US" altLang="en-US" sz="2400" dirty="0"/>
              <a:t>  (v1,…., </a:t>
            </a:r>
            <a:r>
              <a:rPr lang="en-US" altLang="en-US" sz="2400" dirty="0" err="1"/>
              <a:t>vn</a:t>
            </a:r>
            <a:r>
              <a:rPr lang="en-US" altLang="en-US" sz="2400" dirty="0"/>
              <a:t>)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1752601" y="4114801"/>
            <a:ext cx="7712752" cy="12741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INSERT  INTO</a:t>
            </a:r>
            <a:r>
              <a:rPr lang="en-US" altLang="en-US" sz="2400" dirty="0"/>
              <a:t>  Purchase(buyer, seller, product, store)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VALUES</a:t>
            </a:r>
            <a:r>
              <a:rPr lang="en-US" altLang="en-US" sz="2400" dirty="0"/>
              <a:t>  (‘Joe’, ‘Fred’, ‘wakeup-clock-espresso-machine’,</a:t>
            </a:r>
            <a:br>
              <a:rPr lang="en-US" altLang="en-US" sz="2400" dirty="0"/>
            </a:br>
            <a:r>
              <a:rPr lang="en-US" altLang="en-US" sz="2400" dirty="0"/>
              <a:t>                                   ‘The Sharper Image’)</a:t>
            </a:r>
          </a:p>
        </p:txBody>
      </p:sp>
      <p:sp>
        <p:nvSpPr>
          <p:cNvPr id="66568" name="Text Box 7"/>
          <p:cNvSpPr txBox="1">
            <a:spLocks noChangeArrowheads="1"/>
          </p:cNvSpPr>
          <p:nvPr/>
        </p:nvSpPr>
        <p:spPr bwMode="auto">
          <a:xfrm>
            <a:off x="1752600" y="3581401"/>
            <a:ext cx="62071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Example: Insert a new purchase to the database:</a:t>
            </a:r>
          </a:p>
        </p:txBody>
      </p:sp>
    </p:spTree>
    <p:extLst>
      <p:ext uri="{BB962C8B-B14F-4D97-AF65-F5344CB8AC3E}">
        <p14:creationId xmlns:p14="http://schemas.microsoft.com/office/powerpoint/2010/main" val="381502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Deletions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3733801" y="2514600"/>
            <a:ext cx="5224463" cy="1347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DELETE    FROM</a:t>
            </a:r>
            <a:r>
              <a:rPr lang="en-US" altLang="en-US" sz="2400"/>
              <a:t>    PURCHASE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WHERE </a:t>
            </a:r>
            <a:r>
              <a:rPr lang="en-US" altLang="en-US" sz="2400"/>
              <a:t>   seller = ‘Joe’   AND</a:t>
            </a:r>
          </a:p>
          <a:p>
            <a:r>
              <a:rPr lang="en-US" altLang="en-US" sz="2400"/>
              <a:t>                  product = ‘Brooklyn Bridge’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2438400" y="4572000"/>
            <a:ext cx="75151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Factoid about SQL:  there is no way to delete only a single</a:t>
            </a:r>
            <a:br>
              <a:rPr lang="en-US" altLang="en-US" sz="2400" dirty="0"/>
            </a:br>
            <a:r>
              <a:rPr lang="en-US" altLang="en-US" sz="2400" dirty="0"/>
              <a:t>occurrence of a tuple that appears twice in a relation.</a:t>
            </a:r>
          </a:p>
        </p:txBody>
      </p:sp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2209800" y="1676401"/>
            <a:ext cx="14686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716376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Updates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2895601" y="2438401"/>
            <a:ext cx="6124575" cy="2678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UPDATE</a:t>
            </a:r>
            <a:r>
              <a:rPr lang="en-US" altLang="en-US" sz="2400" dirty="0"/>
              <a:t>   PRODUCT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SET</a:t>
            </a:r>
            <a:r>
              <a:rPr lang="en-US" altLang="en-US" sz="2400" dirty="0"/>
              <a:t>    price = price/2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WHERE</a:t>
            </a:r>
            <a:r>
              <a:rPr lang="en-US" altLang="en-US" sz="2400" dirty="0"/>
              <a:t>  Product.name  </a:t>
            </a:r>
            <a:r>
              <a:rPr lang="en-US" altLang="en-US" sz="2400" dirty="0">
                <a:solidFill>
                  <a:schemeClr val="accent2"/>
                </a:solidFill>
              </a:rPr>
              <a:t>IN </a:t>
            </a:r>
            <a:r>
              <a:rPr lang="en-US" altLang="en-US" sz="2400" dirty="0"/>
              <a:t> </a:t>
            </a:r>
          </a:p>
          <a:p>
            <a:pPr>
              <a:buNone/>
            </a:pPr>
            <a:r>
              <a:rPr lang="en-US" altLang="en-US" sz="2400" dirty="0"/>
              <a:t>                    (</a:t>
            </a:r>
            <a:r>
              <a:rPr lang="en-US" altLang="en-US" sz="2400" dirty="0">
                <a:solidFill>
                  <a:schemeClr val="accent2"/>
                </a:solidFill>
              </a:rPr>
              <a:t>SELECT</a:t>
            </a:r>
            <a:r>
              <a:rPr lang="en-US" altLang="en-US" sz="2400" dirty="0"/>
              <a:t> product</a:t>
            </a:r>
          </a:p>
          <a:p>
            <a:pPr>
              <a:buNone/>
            </a:pPr>
            <a:r>
              <a:rPr lang="en-US" altLang="en-US" sz="2400" dirty="0"/>
              <a:t>                      </a:t>
            </a:r>
            <a:r>
              <a:rPr lang="en-US" altLang="en-US" sz="2400" dirty="0">
                <a:solidFill>
                  <a:schemeClr val="accent2"/>
                </a:solidFill>
              </a:rPr>
              <a:t>FROM    </a:t>
            </a:r>
            <a:r>
              <a:rPr lang="en-US" altLang="en-US" sz="2400" dirty="0"/>
              <a:t>Purchase</a:t>
            </a:r>
          </a:p>
          <a:p>
            <a:pPr>
              <a:buNone/>
            </a:pPr>
            <a:r>
              <a:rPr lang="en-US" altLang="en-US" sz="2400" dirty="0"/>
              <a:t>                      </a:t>
            </a:r>
            <a:r>
              <a:rPr lang="en-US" altLang="en-US" sz="2400" dirty="0">
                <a:solidFill>
                  <a:schemeClr val="accent2"/>
                </a:solidFill>
              </a:rPr>
              <a:t>WHERE</a:t>
            </a:r>
            <a:r>
              <a:rPr lang="en-US" altLang="en-US" sz="2400" dirty="0"/>
              <a:t>  Date =‘Oct, 25, 1999’);</a:t>
            </a: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2270125" y="1717676"/>
            <a:ext cx="14686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704238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Tables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3124200" y="2362200"/>
            <a:ext cx="6573838" cy="4006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CREATE     TABLE</a:t>
            </a:r>
            <a:r>
              <a:rPr lang="en-US" altLang="en-US" sz="2400" dirty="0"/>
              <a:t> Person(</a:t>
            </a:r>
          </a:p>
          <a:p>
            <a:pPr>
              <a:buNone/>
            </a:pPr>
            <a:r>
              <a:rPr lang="en-US" altLang="en-US" sz="2400" dirty="0"/>
              <a:t>              name                                VARCHAR(30),</a:t>
            </a:r>
          </a:p>
          <a:p>
            <a:pPr>
              <a:buNone/>
            </a:pPr>
            <a:r>
              <a:rPr lang="en-US" altLang="en-US" sz="2400" dirty="0"/>
              <a:t>              social-security-number    INT,</a:t>
            </a:r>
          </a:p>
          <a:p>
            <a:pPr>
              <a:buNone/>
            </a:pPr>
            <a:r>
              <a:rPr lang="en-US" altLang="en-US" sz="2400" dirty="0"/>
              <a:t>              age                                   SHORTINT,</a:t>
            </a:r>
          </a:p>
          <a:p>
            <a:pPr>
              <a:buNone/>
            </a:pPr>
            <a:r>
              <a:rPr lang="en-US" altLang="en-US" sz="2400" dirty="0"/>
              <a:t>              city                                   VARCHAR(30),</a:t>
            </a:r>
          </a:p>
          <a:p>
            <a:pPr>
              <a:buNone/>
            </a:pPr>
            <a:r>
              <a:rPr lang="en-US" altLang="en-US" sz="2400" dirty="0"/>
              <a:t>              gender                              BIT(1),</a:t>
            </a:r>
          </a:p>
          <a:p>
            <a:pPr>
              <a:buNone/>
            </a:pPr>
            <a:r>
              <a:rPr lang="en-US" altLang="en-US" sz="2400" dirty="0"/>
              <a:t>              Birthdate                          DATE</a:t>
            </a:r>
          </a:p>
          <a:p>
            <a:pPr>
              <a:buNone/>
            </a:pPr>
            <a:endParaRPr lang="en-US" altLang="en-US" sz="2400" dirty="0"/>
          </a:p>
          <a:p>
            <a:pPr>
              <a:buNone/>
            </a:pPr>
            <a:r>
              <a:rPr lang="en-US" altLang="en-US" sz="2400" dirty="0"/>
              <a:t>  );         </a:t>
            </a: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2270125" y="1641476"/>
            <a:ext cx="14686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587399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 or Modifying a Table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1828800" y="1752601"/>
            <a:ext cx="14350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008000"/>
                </a:solidFill>
              </a:rPr>
              <a:t>Deleting:</a:t>
            </a:r>
            <a:endParaRPr lang="en-US" altLang="en-US" sz="2400"/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4495800" y="3505200"/>
            <a:ext cx="4687888" cy="223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    </a:t>
            </a:r>
            <a:r>
              <a:rPr lang="en-US" altLang="en-US" sz="2400">
                <a:solidFill>
                  <a:schemeClr val="accent2"/>
                </a:solidFill>
              </a:rPr>
              <a:t>ALTER TABLE</a:t>
            </a:r>
            <a:r>
              <a:rPr lang="en-US" altLang="en-US" sz="2400"/>
              <a:t>   Person</a:t>
            </a:r>
          </a:p>
          <a:p>
            <a:r>
              <a:rPr lang="en-US" altLang="en-US" sz="2400"/>
              <a:t>               </a:t>
            </a:r>
            <a:r>
              <a:rPr lang="en-US" altLang="en-US" sz="2400">
                <a:solidFill>
                  <a:srgbClr val="FF0066"/>
                </a:solidFill>
              </a:rPr>
              <a:t>ADD </a:t>
            </a:r>
            <a:r>
              <a:rPr lang="en-US" altLang="en-US" sz="2400"/>
              <a:t>  phone  </a:t>
            </a:r>
            <a:r>
              <a:rPr lang="en-US" altLang="en-US" sz="2400">
                <a:solidFill>
                  <a:schemeClr val="accent2"/>
                </a:solidFill>
              </a:rPr>
              <a:t>CHAR</a:t>
            </a:r>
            <a:r>
              <a:rPr lang="en-US" altLang="en-US" sz="2400"/>
              <a:t>(16);</a:t>
            </a:r>
          </a:p>
          <a:p>
            <a:pPr>
              <a:buFontTx/>
              <a:buNone/>
            </a:pPr>
            <a:endParaRPr lang="en-US" altLang="en-US" sz="2400"/>
          </a:p>
          <a:p>
            <a:r>
              <a:rPr lang="en-US" altLang="en-US" sz="2400"/>
              <a:t>     </a:t>
            </a:r>
            <a:r>
              <a:rPr lang="en-US" altLang="en-US" sz="2400">
                <a:solidFill>
                  <a:schemeClr val="accent2"/>
                </a:solidFill>
              </a:rPr>
              <a:t>ALTER  TABLE</a:t>
            </a:r>
            <a:r>
              <a:rPr lang="en-US" altLang="en-US" sz="2400"/>
              <a:t>   Person</a:t>
            </a:r>
          </a:p>
          <a:p>
            <a:r>
              <a:rPr lang="en-US" altLang="en-US" sz="2400"/>
              <a:t>               </a:t>
            </a:r>
            <a:r>
              <a:rPr lang="en-US" altLang="en-US" sz="2400">
                <a:solidFill>
                  <a:srgbClr val="FF0066"/>
                </a:solidFill>
              </a:rPr>
              <a:t>DROP</a:t>
            </a:r>
            <a:r>
              <a:rPr lang="en-US" altLang="en-US" sz="2400"/>
              <a:t>  age;</a:t>
            </a: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1828801" y="2895601"/>
            <a:ext cx="56525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008000"/>
                </a:solidFill>
              </a:rPr>
              <a:t>Altering: </a:t>
            </a:r>
            <a:r>
              <a:rPr lang="en-US" altLang="en-US" sz="2400"/>
              <a:t>(adding or removing an attribute).</a:t>
            </a:r>
          </a:p>
        </p:txBody>
      </p:sp>
      <p:sp>
        <p:nvSpPr>
          <p:cNvPr id="76807" name="Rectangle 6"/>
          <p:cNvSpPr>
            <a:spLocks noChangeArrowheads="1"/>
          </p:cNvSpPr>
          <p:nvPr/>
        </p:nvSpPr>
        <p:spPr bwMode="auto">
          <a:xfrm>
            <a:off x="2590800" y="5791201"/>
            <a:ext cx="7037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What happens when you make changes to the schema?</a:t>
            </a:r>
          </a:p>
        </p:txBody>
      </p:sp>
      <p:sp>
        <p:nvSpPr>
          <p:cNvPr id="76808" name="Text Box 7"/>
          <p:cNvSpPr txBox="1">
            <a:spLocks noChangeArrowheads="1"/>
          </p:cNvSpPr>
          <p:nvPr/>
        </p:nvSpPr>
        <p:spPr bwMode="auto">
          <a:xfrm>
            <a:off x="3124200" y="4114801"/>
            <a:ext cx="14686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Example:</a:t>
            </a:r>
          </a:p>
        </p:txBody>
      </p:sp>
      <p:sp>
        <p:nvSpPr>
          <p:cNvPr id="76809" name="Rectangle 8"/>
          <p:cNvSpPr>
            <a:spLocks noChangeArrowheads="1"/>
          </p:cNvSpPr>
          <p:nvPr/>
        </p:nvSpPr>
        <p:spPr bwMode="auto">
          <a:xfrm>
            <a:off x="4783138" y="2209801"/>
            <a:ext cx="218021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DROP</a:t>
            </a:r>
            <a:r>
              <a:rPr lang="en-US" altLang="en-US" sz="2400"/>
              <a:t> Person; </a:t>
            </a:r>
          </a:p>
        </p:txBody>
      </p:sp>
      <p:sp>
        <p:nvSpPr>
          <p:cNvPr id="76810" name="Text Box 9"/>
          <p:cNvSpPr txBox="1">
            <a:spLocks noChangeArrowheads="1"/>
          </p:cNvSpPr>
          <p:nvPr/>
        </p:nvSpPr>
        <p:spPr bwMode="auto">
          <a:xfrm>
            <a:off x="3259138" y="2209801"/>
            <a:ext cx="14686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Example:</a:t>
            </a:r>
          </a:p>
        </p:txBody>
      </p:sp>
      <p:sp>
        <p:nvSpPr>
          <p:cNvPr id="76811" name="Text Box 10"/>
          <p:cNvSpPr txBox="1">
            <a:spLocks noChangeArrowheads="1"/>
          </p:cNvSpPr>
          <p:nvPr/>
        </p:nvSpPr>
        <p:spPr bwMode="auto">
          <a:xfrm>
            <a:off x="7527925" y="2174876"/>
            <a:ext cx="28440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Exercise with care !!</a:t>
            </a:r>
          </a:p>
        </p:txBody>
      </p:sp>
    </p:spTree>
    <p:extLst>
      <p:ext uri="{BB962C8B-B14F-4D97-AF65-F5344CB8AC3E}">
        <p14:creationId xmlns:p14="http://schemas.microsoft.com/office/powerpoint/2010/main" val="3035719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Constraints in SQL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constraint = a property that we’d like our database to hold</a:t>
            </a:r>
          </a:p>
          <a:p>
            <a:r>
              <a:rPr lang="en-US" altLang="en-US"/>
              <a:t>The system will enforce the constraint by taking some actions:</a:t>
            </a:r>
          </a:p>
          <a:p>
            <a:pPr lvl="1"/>
            <a:r>
              <a:rPr lang="en-US" altLang="en-US"/>
              <a:t>forbid an update</a:t>
            </a:r>
          </a:p>
          <a:p>
            <a:pPr lvl="1"/>
            <a:r>
              <a:rPr lang="en-US" altLang="en-US"/>
              <a:t>or perform compensating updates</a:t>
            </a:r>
          </a:p>
        </p:txBody>
      </p:sp>
    </p:spTree>
    <p:extLst>
      <p:ext uri="{BB962C8B-B14F-4D97-AF65-F5344CB8AC3E}">
        <p14:creationId xmlns:p14="http://schemas.microsoft.com/office/powerpoint/2010/main" val="2608832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Constraints in SQL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Constraints in SQL:</a:t>
            </a:r>
          </a:p>
          <a:p>
            <a:r>
              <a:rPr lang="en-US" altLang="en-US"/>
              <a:t>Keys, foreign keys</a:t>
            </a:r>
          </a:p>
          <a:p>
            <a:r>
              <a:rPr lang="en-US" altLang="en-US"/>
              <a:t>Attribute-level constraints</a:t>
            </a:r>
          </a:p>
          <a:p>
            <a:r>
              <a:rPr lang="en-US" altLang="en-US"/>
              <a:t>Tuple-level constraints</a:t>
            </a:r>
          </a:p>
          <a:p>
            <a:r>
              <a:rPr lang="en-US" altLang="en-US"/>
              <a:t>Global constraints: assertions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The more complex the constraint, the harder it is to check and to enforce</a:t>
            </a:r>
          </a:p>
        </p:txBody>
      </p:sp>
      <p:sp>
        <p:nvSpPr>
          <p:cNvPr id="82949" name="AutoShape 4"/>
          <p:cNvSpPr>
            <a:spLocks noChangeArrowheads="1"/>
          </p:cNvSpPr>
          <p:nvPr/>
        </p:nvSpPr>
        <p:spPr bwMode="auto">
          <a:xfrm>
            <a:off x="7848600" y="2514600"/>
            <a:ext cx="2209800" cy="609600"/>
          </a:xfrm>
          <a:prstGeom prst="wedgeEllipseCallout">
            <a:avLst>
              <a:gd name="adj1" fmla="val -131176"/>
              <a:gd name="adj2" fmla="val -7551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simplest</a:t>
            </a:r>
          </a:p>
        </p:txBody>
      </p:sp>
      <p:sp>
        <p:nvSpPr>
          <p:cNvPr id="82950" name="AutoShape 5"/>
          <p:cNvSpPr>
            <a:spLocks noChangeArrowheads="1"/>
          </p:cNvSpPr>
          <p:nvPr/>
        </p:nvSpPr>
        <p:spPr bwMode="auto">
          <a:xfrm>
            <a:off x="8232201" y="3656014"/>
            <a:ext cx="1747398" cy="1168539"/>
          </a:xfrm>
          <a:prstGeom prst="wedgeEllipseCallout">
            <a:avLst>
              <a:gd name="adj1" fmla="val -129167"/>
              <a:gd name="adj2" fmla="val 51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Most</a:t>
            </a:r>
            <a:br>
              <a:rPr lang="en-US" altLang="en-US" sz="2400"/>
            </a:br>
            <a:r>
              <a:rPr lang="en-US" altLang="en-US" sz="2400"/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89466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Where are RDBMS used?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Backend for traditional “database” applications</a:t>
            </a:r>
          </a:p>
          <a:p>
            <a:r>
              <a:rPr lang="en-US" altLang="en-US"/>
              <a:t>Backend for large Websites</a:t>
            </a:r>
          </a:p>
          <a:p>
            <a:r>
              <a:rPr lang="en-US" altLang="en-US"/>
              <a:t>Backend for Web services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723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3429000"/>
            <a:ext cx="16002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OR:</a:t>
            </a: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2438401" y="1752600"/>
            <a:ext cx="5419725" cy="1347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CREATE TABLE</a:t>
            </a:r>
            <a:r>
              <a:rPr lang="en-US" altLang="en-US" sz="2400"/>
              <a:t> Product (</a:t>
            </a:r>
          </a:p>
          <a:p>
            <a:r>
              <a:rPr lang="en-US" altLang="en-US" sz="2400"/>
              <a:t>	name CHAR(30) </a:t>
            </a:r>
            <a:r>
              <a:rPr lang="en-US" altLang="en-US" sz="2400">
                <a:solidFill>
                  <a:schemeClr val="accent2"/>
                </a:solidFill>
              </a:rPr>
              <a:t>PRIMARY KEY</a:t>
            </a:r>
            <a:r>
              <a:rPr lang="en-US" altLang="en-US" sz="2400"/>
              <a:t>,</a:t>
            </a:r>
          </a:p>
          <a:p>
            <a:r>
              <a:rPr lang="en-US" altLang="en-US" sz="2400"/>
              <a:t>	category VARCHAR(20))</a:t>
            </a: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2514600" y="4343400"/>
            <a:ext cx="4217988" cy="179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CREATE TABLE</a:t>
            </a:r>
            <a:r>
              <a:rPr lang="en-US" altLang="en-US" sz="2400"/>
              <a:t> Product (</a:t>
            </a:r>
          </a:p>
          <a:p>
            <a:r>
              <a:rPr lang="en-US" altLang="en-US" sz="2400"/>
              <a:t>	name CHAR(30),</a:t>
            </a:r>
          </a:p>
          <a:p>
            <a:r>
              <a:rPr lang="en-US" altLang="en-US" sz="2400"/>
              <a:t>	category VARCHAR(20)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PRIMARY KEY </a:t>
            </a:r>
            <a:r>
              <a:rPr lang="en-US" altLang="en-US" sz="2400"/>
              <a:t>(name))</a:t>
            </a:r>
          </a:p>
        </p:txBody>
      </p:sp>
    </p:spTree>
    <p:extLst>
      <p:ext uri="{BB962C8B-B14F-4D97-AF65-F5344CB8AC3E}">
        <p14:creationId xmlns:p14="http://schemas.microsoft.com/office/powerpoint/2010/main" val="1670035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Keys with Multiple Attributes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2590801"/>
            <a:ext cx="5142690" cy="2031325"/>
          </a:xfrm>
          <a:solidFill>
            <a:schemeClr val="bg1"/>
          </a:solidFill>
          <a:ln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>
                <a:solidFill>
                  <a:schemeClr val="accent2"/>
                </a:solidFill>
              </a:rPr>
              <a:t>CREATE TABLE</a:t>
            </a:r>
            <a:r>
              <a:rPr lang="en-US" altLang="en-US"/>
              <a:t> Product (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/>
              <a:t>	name CHAR(30),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/>
              <a:t>	category VARCHAR(20),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/>
              <a:t>	price INT,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/>
              <a:t>    </a:t>
            </a:r>
            <a:r>
              <a:rPr lang="en-US" altLang="en-US">
                <a:solidFill>
                  <a:schemeClr val="accent2"/>
                </a:solidFill>
              </a:rPr>
              <a:t>PRIMARY KEY</a:t>
            </a:r>
            <a:r>
              <a:rPr lang="en-US" altLang="en-US"/>
              <a:t> (name, category))</a:t>
            </a:r>
          </a:p>
        </p:txBody>
      </p:sp>
    </p:spTree>
    <p:extLst>
      <p:ext uri="{BB962C8B-B14F-4D97-AF65-F5344CB8AC3E}">
        <p14:creationId xmlns:p14="http://schemas.microsoft.com/office/powerpoint/2010/main" val="3347261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Other Keys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600200"/>
            <a:ext cx="4970015" cy="2806922"/>
          </a:xfrm>
          <a:solidFill>
            <a:schemeClr val="bg1"/>
          </a:solidFill>
          <a:ln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>
                <a:solidFill>
                  <a:schemeClr val="accent2"/>
                </a:solidFill>
              </a:rPr>
              <a:t>CREATE TABLE</a:t>
            </a:r>
            <a:r>
              <a:rPr lang="en-US" altLang="en-US"/>
              <a:t> Product (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/>
              <a:t> 	productID  CHAR(10),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/>
              <a:t>	name CHAR(30),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/>
              <a:t>	category VARCHAR(20),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/>
              <a:t>	price INT,</a:t>
            </a:r>
            <a:br>
              <a:rPr lang="en-US" altLang="en-US"/>
            </a:br>
            <a:r>
              <a:rPr lang="en-US" altLang="en-US"/>
              <a:t>    	</a:t>
            </a:r>
            <a:r>
              <a:rPr lang="en-US" altLang="en-US">
                <a:solidFill>
                  <a:schemeClr val="accent2"/>
                </a:solidFill>
              </a:rPr>
              <a:t>PRIMARY</a:t>
            </a: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KEY</a:t>
            </a:r>
            <a:r>
              <a:rPr lang="en-US" altLang="en-US"/>
              <a:t> (productID),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/>
              <a:t>    	</a:t>
            </a:r>
            <a:r>
              <a:rPr lang="en-US" altLang="en-US">
                <a:solidFill>
                  <a:schemeClr val="accent2"/>
                </a:solidFill>
              </a:rPr>
              <a:t>UNIQUE</a:t>
            </a:r>
            <a:r>
              <a:rPr lang="en-US" altLang="en-US"/>
              <a:t> (name, category))</a:t>
            </a: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2819400" y="5867401"/>
            <a:ext cx="50325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There is at most one </a:t>
            </a:r>
            <a:r>
              <a:rPr lang="en-US" altLang="en-US" sz="2400">
                <a:solidFill>
                  <a:schemeClr val="accent2"/>
                </a:solidFill>
              </a:rPr>
              <a:t>PRIMARY KEY</a:t>
            </a:r>
            <a:r>
              <a:rPr lang="en-US" altLang="en-US" sz="2400"/>
              <a:t>;</a:t>
            </a:r>
            <a:br>
              <a:rPr lang="en-US" altLang="en-US" sz="2400"/>
            </a:br>
            <a:r>
              <a:rPr lang="en-US" altLang="en-US" sz="2400"/>
              <a:t>there can be many </a:t>
            </a:r>
            <a:r>
              <a:rPr lang="en-US" altLang="en-US" sz="2400">
                <a:solidFill>
                  <a:schemeClr val="accent2"/>
                </a:solidFill>
              </a:rPr>
              <a:t>UNIQUE</a:t>
            </a:r>
          </a:p>
        </p:txBody>
      </p:sp>
    </p:spTree>
    <p:extLst>
      <p:ext uri="{BB962C8B-B14F-4D97-AF65-F5344CB8AC3E}">
        <p14:creationId xmlns:p14="http://schemas.microsoft.com/office/powerpoint/2010/main" val="3127594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Foreign Key Constraints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209801"/>
            <a:ext cx="6231514" cy="1643527"/>
          </a:xfrm>
          <a:solidFill>
            <a:schemeClr val="bg1"/>
          </a:solidFill>
          <a:ln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>
                <a:solidFill>
                  <a:schemeClr val="accent2"/>
                </a:solidFill>
              </a:rPr>
              <a:t>CREATE TABLE</a:t>
            </a:r>
            <a:r>
              <a:rPr lang="en-US" altLang="en-US"/>
              <a:t> Purchase (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/>
              <a:t>	prodName CHAR(30)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chemeClr val="accent2"/>
                </a:solidFill>
              </a:rPr>
              <a:t>REFERENCES</a:t>
            </a:r>
            <a:r>
              <a:rPr lang="en-US" altLang="en-US"/>
              <a:t> Product(name),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/>
              <a:t>    	date DATETIME)</a:t>
            </a:r>
          </a:p>
        </p:txBody>
      </p:sp>
      <p:sp>
        <p:nvSpPr>
          <p:cNvPr id="87045" name="Text Box 4"/>
          <p:cNvSpPr txBox="1">
            <a:spLocks noChangeArrowheads="1"/>
          </p:cNvSpPr>
          <p:nvPr/>
        </p:nvSpPr>
        <p:spPr bwMode="auto">
          <a:xfrm>
            <a:off x="2438401" y="5181601"/>
            <a:ext cx="585532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prodName is a </a:t>
            </a:r>
            <a:r>
              <a:rPr lang="en-US" altLang="en-US" sz="2400" b="1"/>
              <a:t>foreign key</a:t>
            </a:r>
            <a:r>
              <a:rPr lang="en-US" altLang="en-US" sz="2400"/>
              <a:t> to Product(name)</a:t>
            </a:r>
            <a:br>
              <a:rPr lang="en-US" altLang="en-US" sz="2400"/>
            </a:br>
            <a:r>
              <a:rPr lang="en-US" altLang="en-US" sz="2400"/>
              <a:t>name must be a </a:t>
            </a:r>
            <a:r>
              <a:rPr lang="en-US" altLang="en-US" sz="2400" b="1"/>
              <a:t>key</a:t>
            </a:r>
            <a:r>
              <a:rPr lang="en-US" altLang="en-US" sz="2400"/>
              <a:t> in Product</a:t>
            </a:r>
          </a:p>
        </p:txBody>
      </p:sp>
      <p:sp>
        <p:nvSpPr>
          <p:cNvPr id="87046" name="AutoShape 5"/>
          <p:cNvSpPr>
            <a:spLocks noChangeArrowheads="1"/>
          </p:cNvSpPr>
          <p:nvPr/>
        </p:nvSpPr>
        <p:spPr bwMode="auto">
          <a:xfrm>
            <a:off x="8347025" y="914400"/>
            <a:ext cx="2328964" cy="1687890"/>
          </a:xfrm>
          <a:prstGeom prst="wedgeEllipseCallout">
            <a:avLst>
              <a:gd name="adj1" fmla="val -141634"/>
              <a:gd name="adj2" fmla="val -32403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Referential</a:t>
            </a:r>
            <a:br>
              <a:rPr lang="en-US" altLang="en-US" sz="2400"/>
            </a:br>
            <a:r>
              <a:rPr lang="en-US" altLang="en-US" sz="2400"/>
              <a:t>integrity</a:t>
            </a:r>
            <a:br>
              <a:rPr lang="en-US" altLang="en-US" sz="2400"/>
            </a:br>
            <a:r>
              <a:rPr lang="en-US" altLang="en-US" sz="240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2737648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930" name="Group 2"/>
          <p:cNvGraphicFramePr>
            <a:graphicFrameLocks noGrp="1"/>
          </p:cNvGraphicFramePr>
          <p:nvPr/>
        </p:nvGraphicFramePr>
        <p:xfrm>
          <a:off x="1981200" y="25400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1488260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36250147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36844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191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0527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741531"/>
                  </a:ext>
                </a:extLst>
              </a:tr>
            </a:tbl>
          </a:graphicData>
        </a:graphic>
      </p:graphicFrame>
      <p:graphicFrame>
        <p:nvGraphicFramePr>
          <p:cNvPr id="252947" name="Group 19"/>
          <p:cNvGraphicFramePr>
            <a:graphicFrameLocks noGrp="1"/>
          </p:cNvGraphicFramePr>
          <p:nvPr/>
        </p:nvGraphicFramePr>
        <p:xfrm>
          <a:off x="6553200" y="25400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12007374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4302620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ProdName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74414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01465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53883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684108"/>
                  </a:ext>
                </a:extLst>
              </a:tr>
            </a:tbl>
          </a:graphicData>
        </a:graphic>
      </p:graphicFrame>
      <p:sp>
        <p:nvSpPr>
          <p:cNvPr id="88101" name="Rectangle 36"/>
          <p:cNvSpPr>
            <a:spLocks noChangeArrowheads="1"/>
          </p:cNvSpPr>
          <p:nvPr/>
        </p:nvSpPr>
        <p:spPr bwMode="auto">
          <a:xfrm>
            <a:off x="1981200" y="2006601"/>
            <a:ext cx="12490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88102" name="Rectangle 37"/>
          <p:cNvSpPr>
            <a:spLocks noChangeArrowheads="1"/>
          </p:cNvSpPr>
          <p:nvPr/>
        </p:nvSpPr>
        <p:spPr bwMode="auto">
          <a:xfrm>
            <a:off x="6553200" y="2006601"/>
            <a:ext cx="14029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Purchase</a:t>
            </a:r>
          </a:p>
        </p:txBody>
      </p:sp>
    </p:spTree>
    <p:extLst>
      <p:ext uri="{BB962C8B-B14F-4D97-AF65-F5344CB8AC3E}">
        <p14:creationId xmlns:p14="http://schemas.microsoft.com/office/powerpoint/2010/main" val="2753984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Foreign Key Constraints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3600"/>
              <a:t>OR</a:t>
            </a:r>
          </a:p>
          <a:p>
            <a:pPr>
              <a:lnSpc>
                <a:spcPct val="90000"/>
              </a:lnSpc>
            </a:pPr>
            <a:endParaRPr lang="en-US" altLang="en-US" sz="3600"/>
          </a:p>
          <a:p>
            <a:pPr>
              <a:lnSpc>
                <a:spcPct val="90000"/>
              </a:lnSpc>
            </a:pPr>
            <a:endParaRPr lang="en-US" altLang="en-US" sz="3600"/>
          </a:p>
          <a:p>
            <a:pPr>
              <a:lnSpc>
                <a:spcPct val="90000"/>
              </a:lnSpc>
            </a:pPr>
            <a:endParaRPr lang="en-US" altLang="en-US" sz="3600"/>
          </a:p>
          <a:p>
            <a:pPr>
              <a:lnSpc>
                <a:spcPct val="90000"/>
              </a:lnSpc>
            </a:pPr>
            <a:endParaRPr lang="en-US" altLang="en-US" sz="3600"/>
          </a:p>
          <a:p>
            <a:pPr>
              <a:lnSpc>
                <a:spcPct val="90000"/>
              </a:lnSpc>
            </a:pPr>
            <a:endParaRPr lang="en-US" altLang="en-US" sz="3600"/>
          </a:p>
          <a:p>
            <a:pPr>
              <a:lnSpc>
                <a:spcPct val="90000"/>
              </a:lnSpc>
            </a:pPr>
            <a:endParaRPr lang="en-US" altLang="en-US" sz="3600"/>
          </a:p>
          <a:p>
            <a:pPr>
              <a:lnSpc>
                <a:spcPct val="90000"/>
              </a:lnSpc>
            </a:pPr>
            <a:r>
              <a:rPr lang="en-US" altLang="en-US" sz="3600"/>
              <a:t>(name, category) must be a PRIMARY KEY</a:t>
            </a: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1905000" y="2057401"/>
            <a:ext cx="8610600" cy="3324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000">
                <a:solidFill>
                  <a:schemeClr val="accent2"/>
                </a:solidFill>
              </a:rPr>
              <a:t>CREATE TABLE</a:t>
            </a:r>
            <a:r>
              <a:rPr lang="en-US" altLang="en-US" sz="3000"/>
              <a:t> Purchase (</a:t>
            </a:r>
          </a:p>
          <a:p>
            <a:r>
              <a:rPr lang="en-US" altLang="en-US" sz="3000"/>
              <a:t>	prodName CHAR(30),</a:t>
            </a:r>
          </a:p>
          <a:p>
            <a:r>
              <a:rPr lang="en-US" altLang="en-US" sz="3000"/>
              <a:t>	category VARCHAR(20),</a:t>
            </a:r>
          </a:p>
          <a:p>
            <a:r>
              <a:rPr lang="en-US" altLang="en-US" sz="3000"/>
              <a:t>    	date DATETIME,</a:t>
            </a:r>
          </a:p>
          <a:p>
            <a:r>
              <a:rPr lang="en-US" altLang="en-US" sz="3000"/>
              <a:t>    	</a:t>
            </a:r>
            <a:r>
              <a:rPr lang="en-US" altLang="en-US" sz="3000">
                <a:solidFill>
                  <a:schemeClr val="accent2"/>
                </a:solidFill>
              </a:rPr>
              <a:t>FOREIGN</a:t>
            </a:r>
            <a:r>
              <a:rPr lang="en-US" altLang="en-US" sz="3000"/>
              <a:t> </a:t>
            </a:r>
            <a:r>
              <a:rPr lang="en-US" altLang="en-US" sz="3000">
                <a:solidFill>
                  <a:schemeClr val="accent2"/>
                </a:solidFill>
              </a:rPr>
              <a:t>KEY</a:t>
            </a:r>
            <a:r>
              <a:rPr lang="en-US" altLang="en-US" sz="3000"/>
              <a:t> (prodName, category) </a:t>
            </a:r>
          </a:p>
          <a:p>
            <a:r>
              <a:rPr lang="en-US" altLang="en-US" sz="3000"/>
              <a:t>        	   </a:t>
            </a:r>
            <a:r>
              <a:rPr lang="en-US" altLang="en-US" sz="3000">
                <a:solidFill>
                  <a:schemeClr val="accent2"/>
                </a:solidFill>
              </a:rPr>
              <a:t>REFERENCES</a:t>
            </a:r>
            <a:r>
              <a:rPr lang="en-US" altLang="en-US" sz="3000"/>
              <a:t>  Product(name, category) </a:t>
            </a:r>
          </a:p>
        </p:txBody>
      </p:sp>
    </p:spTree>
    <p:extLst>
      <p:ext uri="{BB962C8B-B14F-4D97-AF65-F5344CB8AC3E}">
        <p14:creationId xmlns:p14="http://schemas.microsoft.com/office/powerpoint/2010/main" val="1338092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978" name="Group 2"/>
          <p:cNvGraphicFramePr>
            <a:graphicFrameLocks noGrp="1"/>
          </p:cNvGraphicFramePr>
          <p:nvPr/>
        </p:nvGraphicFramePr>
        <p:xfrm>
          <a:off x="1828800" y="44450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146776225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50765160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19242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5891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38249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56072"/>
                  </a:ext>
                </a:extLst>
              </a:tr>
            </a:tbl>
          </a:graphicData>
        </a:graphic>
      </p:graphicFrame>
      <p:graphicFrame>
        <p:nvGraphicFramePr>
          <p:cNvPr id="254995" name="Group 19"/>
          <p:cNvGraphicFramePr>
            <a:graphicFrameLocks noGrp="1"/>
          </p:cNvGraphicFramePr>
          <p:nvPr/>
        </p:nvGraphicFramePr>
        <p:xfrm>
          <a:off x="6400800" y="44450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9770374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8651052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ProdName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79030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9880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3492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505261"/>
                  </a:ext>
                </a:extLst>
              </a:tr>
            </a:tbl>
          </a:graphicData>
        </a:graphic>
      </p:graphicFrame>
      <p:sp>
        <p:nvSpPr>
          <p:cNvPr id="90149" name="Rectangle 36"/>
          <p:cNvSpPr>
            <a:spLocks noChangeArrowheads="1"/>
          </p:cNvSpPr>
          <p:nvPr/>
        </p:nvSpPr>
        <p:spPr bwMode="auto">
          <a:xfrm>
            <a:off x="1828800" y="3911601"/>
            <a:ext cx="12490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90150" name="Rectangle 37"/>
          <p:cNvSpPr>
            <a:spLocks noChangeArrowheads="1"/>
          </p:cNvSpPr>
          <p:nvPr/>
        </p:nvSpPr>
        <p:spPr bwMode="auto">
          <a:xfrm>
            <a:off x="6400800" y="3911601"/>
            <a:ext cx="14029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90151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happens during updates ?</a:t>
            </a:r>
          </a:p>
        </p:txBody>
      </p:sp>
      <p:sp>
        <p:nvSpPr>
          <p:cNvPr id="90152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Types of updates:</a:t>
            </a:r>
          </a:p>
          <a:p>
            <a:r>
              <a:rPr lang="en-US" altLang="en-US"/>
              <a:t>In Purchase: insert/update</a:t>
            </a:r>
          </a:p>
          <a:p>
            <a:r>
              <a:rPr lang="en-US" altLang="en-US"/>
              <a:t>In Product: delete/update</a:t>
            </a:r>
          </a:p>
        </p:txBody>
      </p:sp>
    </p:spTree>
    <p:extLst>
      <p:ext uri="{BB962C8B-B14F-4D97-AF65-F5344CB8AC3E}">
        <p14:creationId xmlns:p14="http://schemas.microsoft.com/office/powerpoint/2010/main" val="39088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0496-A0D3-5B27-6CCE-20DFFEF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FA5AC-88C6-6184-C069-E451DBCA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  <a:p>
            <a:r>
              <a:rPr lang="en-US" dirty="0"/>
              <a:t>Neo4j</a:t>
            </a:r>
          </a:p>
          <a:p>
            <a:r>
              <a:rPr lang="en-US" dirty="0"/>
              <a:t>DynamoDB</a:t>
            </a:r>
          </a:p>
        </p:txBody>
      </p:sp>
    </p:spTree>
    <p:extLst>
      <p:ext uri="{BB962C8B-B14F-4D97-AF65-F5344CB8AC3E}">
        <p14:creationId xmlns:p14="http://schemas.microsoft.com/office/powerpoint/2010/main" val="250679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Traditional Database Application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209801"/>
            <a:ext cx="7239000" cy="3060325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en-US"/>
              <a:t>Suppose we are building a system </a:t>
            </a:r>
          </a:p>
          <a:p>
            <a:pPr>
              <a:buFontTx/>
              <a:buNone/>
            </a:pPr>
            <a:r>
              <a:rPr lang="en-US" altLang="en-US"/>
              <a:t>to store the information about:</a:t>
            </a:r>
          </a:p>
          <a:p>
            <a:r>
              <a:rPr lang="en-US" altLang="en-US"/>
              <a:t>students</a:t>
            </a:r>
          </a:p>
          <a:p>
            <a:r>
              <a:rPr lang="en-US" altLang="en-US"/>
              <a:t>courses</a:t>
            </a:r>
          </a:p>
          <a:p>
            <a:r>
              <a:rPr lang="en-US" altLang="en-US"/>
              <a:t>professors</a:t>
            </a:r>
          </a:p>
          <a:p>
            <a:r>
              <a:rPr lang="en-US" altLang="en-US"/>
              <a:t>who takes what, who teaches what</a:t>
            </a: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198548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 we do it without a DBMS 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Sure we can!  Start by storing the data in files: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students.txt      courses.txt          professors.txt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Now write C or Java programs to implement specific tasks</a:t>
            </a:r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2438400" y="4056757"/>
            <a:ext cx="1447800" cy="573286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8198" name="AutoShape 5"/>
          <p:cNvSpPr>
            <a:spLocks noChangeArrowheads="1"/>
          </p:cNvSpPr>
          <p:nvPr/>
        </p:nvSpPr>
        <p:spPr bwMode="auto">
          <a:xfrm>
            <a:off x="4876800" y="4056757"/>
            <a:ext cx="1447800" cy="573286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8199" name="AutoShape 6"/>
          <p:cNvSpPr>
            <a:spLocks noChangeArrowheads="1"/>
          </p:cNvSpPr>
          <p:nvPr/>
        </p:nvSpPr>
        <p:spPr bwMode="auto">
          <a:xfrm>
            <a:off x="7848600" y="4056757"/>
            <a:ext cx="1447800" cy="573286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85092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Doing it without a DBMS...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Enroll “Mary Johnson” in “CSE444”:</a:t>
            </a:r>
          </a:p>
          <a:p>
            <a:endParaRPr lang="en-US" altLang="en-US"/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2743201" y="3124201"/>
            <a:ext cx="6524543" cy="2980623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Read ‘students.txt’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Read ‘courses.txt’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Find&amp;update the record “Mary Johnson”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Find&amp;update the record “CSE444”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Write “students.txt”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Write “courses.txt”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2346325" y="2632075"/>
            <a:ext cx="496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Write a C program to do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383961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without an DBMS...</a:t>
            </a:r>
          </a:p>
        </p:txBody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System crashes: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Large data sets (say, 50GB)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Simultaneous access by many users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Need locks:  we know them from OS, but now data on disk; and is there any fun to re-implement them ?</a:t>
            </a:r>
          </a:p>
        </p:txBody>
      </p:sp>
      <p:sp>
        <p:nvSpPr>
          <p:cNvPr id="10245" name="AutoShape 1028"/>
          <p:cNvSpPr>
            <a:spLocks noChangeArrowheads="1"/>
          </p:cNvSpPr>
          <p:nvPr/>
        </p:nvSpPr>
        <p:spPr bwMode="auto">
          <a:xfrm>
            <a:off x="5029201" y="2057400"/>
            <a:ext cx="3567113" cy="1342418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Read ‘students.txt’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Read ‘courses.txt’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Find&amp;update the record “Mary Johnson”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Find&amp;update the record “CSE444”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Write “students.txt”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Write “courses.txt”</a:t>
            </a:r>
          </a:p>
        </p:txBody>
      </p:sp>
      <p:sp>
        <p:nvSpPr>
          <p:cNvPr id="10246" name="AutoShape 1029"/>
          <p:cNvSpPr>
            <a:spLocks noChangeArrowheads="1"/>
          </p:cNvSpPr>
          <p:nvPr/>
        </p:nvSpPr>
        <p:spPr bwMode="auto">
          <a:xfrm>
            <a:off x="8117066" y="2209800"/>
            <a:ext cx="1957033" cy="649188"/>
          </a:xfrm>
          <a:prstGeom prst="wedgeEllipseCallout">
            <a:avLst>
              <a:gd name="adj1" fmla="val -126329"/>
              <a:gd name="adj2" fmla="val 67435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CRASH !</a:t>
            </a:r>
          </a:p>
        </p:txBody>
      </p:sp>
    </p:spTree>
    <p:extLst>
      <p:ext uri="{BB962C8B-B14F-4D97-AF65-F5344CB8AC3E}">
        <p14:creationId xmlns:p14="http://schemas.microsoft.com/office/powerpoint/2010/main" val="209465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2"/>
          <p:cNvSpPr>
            <a:spLocks noChangeArrowheads="1"/>
          </p:cNvSpPr>
          <p:nvPr/>
        </p:nvSpPr>
        <p:spPr bwMode="auto">
          <a:xfrm>
            <a:off x="2133600" y="2438400"/>
            <a:ext cx="2895600" cy="297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Enters a DMBS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11445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2362200" y="2723257"/>
            <a:ext cx="838200" cy="573286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2362200" y="3637657"/>
            <a:ext cx="838200" cy="573286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2362200" y="4628257"/>
            <a:ext cx="838200" cy="573286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51209" name="AutoShape 9"/>
          <p:cNvSpPr>
            <a:spLocks noChangeArrowheads="1"/>
          </p:cNvSpPr>
          <p:nvPr/>
        </p:nvSpPr>
        <p:spPr bwMode="auto">
          <a:xfrm>
            <a:off x="1869824" y="6019800"/>
            <a:ext cx="1927729" cy="649188"/>
          </a:xfrm>
          <a:prstGeom prst="wedgeEllipseCallout">
            <a:avLst>
              <a:gd name="adj1" fmla="val -171"/>
              <a:gd name="adj2" fmla="val -122819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Data files</a:t>
            </a:r>
          </a:p>
        </p:txBody>
      </p:sp>
      <p:sp>
        <p:nvSpPr>
          <p:cNvPr id="51210" name="AutoShape 10"/>
          <p:cNvSpPr>
            <a:spLocks noChangeArrowheads="1"/>
          </p:cNvSpPr>
          <p:nvPr/>
        </p:nvSpPr>
        <p:spPr bwMode="auto">
          <a:xfrm>
            <a:off x="4240652" y="5207000"/>
            <a:ext cx="3010611" cy="1687890"/>
          </a:xfrm>
          <a:prstGeom prst="wedgeEllipseCallout">
            <a:avLst>
              <a:gd name="adj1" fmla="val -29926"/>
              <a:gd name="adj2" fmla="val -62694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Database server</a:t>
            </a:r>
            <a:br>
              <a:rPr lang="en-US" altLang="en-US" sz="2400"/>
            </a:br>
            <a:r>
              <a:rPr lang="en-US" altLang="en-US" sz="2400"/>
              <a:t>(someone else’s</a:t>
            </a:r>
            <a:br>
              <a:rPr lang="en-US" altLang="en-US" sz="2400"/>
            </a:br>
            <a:r>
              <a:rPr lang="en-US" altLang="en-US" sz="2400"/>
              <a:t>C program)</a:t>
            </a:r>
          </a:p>
        </p:txBody>
      </p:sp>
      <p:sp>
        <p:nvSpPr>
          <p:cNvPr id="51219" name="AutoShape 19"/>
          <p:cNvSpPr>
            <a:spLocks noChangeArrowheads="1"/>
          </p:cNvSpPr>
          <p:nvPr/>
        </p:nvSpPr>
        <p:spPr bwMode="auto">
          <a:xfrm>
            <a:off x="8039817" y="5943600"/>
            <a:ext cx="2468719" cy="649188"/>
          </a:xfrm>
          <a:prstGeom prst="wedgeEllipseCallout">
            <a:avLst>
              <a:gd name="adj1" fmla="val -8954"/>
              <a:gd name="adj2" fmla="val -90255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Applications</a:t>
            </a:r>
          </a:p>
        </p:txBody>
      </p:sp>
      <p:grpSp>
        <p:nvGrpSpPr>
          <p:cNvPr id="51223" name="Group 23"/>
          <p:cNvGrpSpPr>
            <a:grpSpLocks/>
          </p:cNvGrpSpPr>
          <p:nvPr/>
        </p:nvGrpSpPr>
        <p:grpSpPr bwMode="auto">
          <a:xfrm>
            <a:off x="5105400" y="2209800"/>
            <a:ext cx="4267200" cy="3429000"/>
            <a:chOff x="2256" y="1392"/>
            <a:chExt cx="2688" cy="2160"/>
          </a:xfrm>
        </p:grpSpPr>
        <p:pic>
          <p:nvPicPr>
            <p:cNvPr id="11278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392"/>
              <a:ext cx="62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9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244"/>
              <a:ext cx="62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80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3108"/>
              <a:ext cx="62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 flipV="1">
              <a:off x="2256" y="1728"/>
              <a:ext cx="17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7"/>
            <p:cNvSpPr>
              <a:spLocks noChangeShapeType="1"/>
            </p:cNvSpPr>
            <p:nvPr/>
          </p:nvSpPr>
          <p:spPr bwMode="auto">
            <a:xfrm>
              <a:off x="2304" y="2448"/>
              <a:ext cx="172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>
              <a:off x="2400" y="2880"/>
              <a:ext cx="18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2592" y="2160"/>
              <a:ext cx="1356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connection</a:t>
              </a:r>
            </a:p>
            <a:p>
              <a:pPr>
                <a:buFontTx/>
                <a:buNone/>
              </a:pPr>
              <a:r>
                <a:rPr lang="en-US" altLang="en-US" sz="2400"/>
                <a:t>(ODBC, JDBC)</a:t>
              </a:r>
            </a:p>
          </p:txBody>
        </p:sp>
      </p:grpSp>
      <p:sp>
        <p:nvSpPr>
          <p:cNvPr id="11277" name="Text Box 21"/>
          <p:cNvSpPr txBox="1">
            <a:spLocks noChangeArrowheads="1"/>
          </p:cNvSpPr>
          <p:nvPr/>
        </p:nvSpPr>
        <p:spPr bwMode="auto">
          <a:xfrm>
            <a:off x="1981200" y="1828801"/>
            <a:ext cx="4097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“Two tier database system”</a:t>
            </a:r>
          </a:p>
        </p:txBody>
      </p:sp>
    </p:spTree>
    <p:extLst>
      <p:ext uri="{BB962C8B-B14F-4D97-AF65-F5344CB8AC3E}">
        <p14:creationId xmlns:p14="http://schemas.microsoft.com/office/powerpoint/2010/main" val="206366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 autoUpdateAnimBg="0"/>
      <p:bldP spid="51210" grpId="0" animBg="1" autoUpdateAnimBg="0"/>
      <p:bldP spid="51219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11034</TotalTime>
  <Words>2125</Words>
  <Application>Microsoft Office PowerPoint</Application>
  <PresentationFormat>Widescreen</PresentationFormat>
  <Paragraphs>518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Symbol</vt:lpstr>
      <vt:lpstr>Times New Roman</vt:lpstr>
      <vt:lpstr>Office Theme</vt:lpstr>
      <vt:lpstr>Chart</vt:lpstr>
      <vt:lpstr>Document</vt:lpstr>
      <vt:lpstr>First Introduction into Relational Database Systems</vt:lpstr>
      <vt:lpstr>Database Systems</vt:lpstr>
      <vt:lpstr>What Is a Relational Database Management System?</vt:lpstr>
      <vt:lpstr>Where are RDBMS used?</vt:lpstr>
      <vt:lpstr>Example of a Traditional Database Application</vt:lpstr>
      <vt:lpstr>Can we do it without a DBMS ?</vt:lpstr>
      <vt:lpstr>Doing it without a DBMS...</vt:lpstr>
      <vt:lpstr>Problems without an DBMS...</vt:lpstr>
      <vt:lpstr>Enters a DMBS</vt:lpstr>
      <vt:lpstr>Functionality of a DBMS</vt:lpstr>
      <vt:lpstr>Functionality of a DBMS</vt:lpstr>
      <vt:lpstr>Data-centric Applications</vt:lpstr>
      <vt:lpstr>Extract, Transform, and Load (ETL)</vt:lpstr>
      <vt:lpstr>Extract</vt:lpstr>
      <vt:lpstr>Transform</vt:lpstr>
      <vt:lpstr>Load</vt:lpstr>
      <vt:lpstr>How the Programmer Sees the DBMS</vt:lpstr>
      <vt:lpstr>How the Programmer Sees the DBMS</vt:lpstr>
      <vt:lpstr>Queries</vt:lpstr>
      <vt:lpstr>Database Systems</vt:lpstr>
      <vt:lpstr>SQL Introduction</vt:lpstr>
      <vt:lpstr>SQL</vt:lpstr>
      <vt:lpstr>Data Types in SQL</vt:lpstr>
      <vt:lpstr>Tables in SQL</vt:lpstr>
      <vt:lpstr>Tables Explained</vt:lpstr>
      <vt:lpstr>Tables Explained</vt:lpstr>
      <vt:lpstr>SQL Query</vt:lpstr>
      <vt:lpstr>Simple SQL Query</vt:lpstr>
      <vt:lpstr>Simple SQL Query</vt:lpstr>
      <vt:lpstr>Joins in SQL</vt:lpstr>
      <vt:lpstr>Joins</vt:lpstr>
      <vt:lpstr>Modifying the Database</vt:lpstr>
      <vt:lpstr>Insertions</vt:lpstr>
      <vt:lpstr>Deletions</vt:lpstr>
      <vt:lpstr>Updates</vt:lpstr>
      <vt:lpstr>Creating Tables</vt:lpstr>
      <vt:lpstr>Deleting  or Modifying a Table</vt:lpstr>
      <vt:lpstr>Constraints in SQL</vt:lpstr>
      <vt:lpstr>Constraints in SQL</vt:lpstr>
      <vt:lpstr>Keys</vt:lpstr>
      <vt:lpstr>Keys with Multiple Attributes</vt:lpstr>
      <vt:lpstr>Other Keys</vt:lpstr>
      <vt:lpstr>Foreign Key Constraints</vt:lpstr>
      <vt:lpstr>PowerPoint Presentation</vt:lpstr>
      <vt:lpstr>Foreign Key Constraints</vt:lpstr>
      <vt:lpstr>What happens during updates ?</vt:lpstr>
      <vt:lpstr>NoSQL Databases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Programming Using Java</dc:title>
  <dc:creator>kuzmik</dc:creator>
  <cp:lastModifiedBy>Konstantin Kuzmin</cp:lastModifiedBy>
  <cp:revision>974</cp:revision>
  <dcterms:created xsi:type="dcterms:W3CDTF">2020-05-27T16:12:05Z</dcterms:created>
  <dcterms:modified xsi:type="dcterms:W3CDTF">2024-02-16T20:33:13Z</dcterms:modified>
</cp:coreProperties>
</file>