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5E39-E468-4735-8001-C7057419B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DA297DA2-A48B-4D06-8765-C69FF0C91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5BF6435D-27C1-4822-B80A-C3C2B5B0EDEC}"/>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5" name="Footer Placeholder 4">
            <a:extLst>
              <a:ext uri="{FF2B5EF4-FFF2-40B4-BE49-F238E27FC236}">
                <a16:creationId xmlns:a16="http://schemas.microsoft.com/office/drawing/2014/main" id="{FC30758F-69E1-4EE4-A9EF-78A51694626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FA47EAE-E663-42C3-B214-D19FDBA798F1}"/>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399518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EEB5-DA74-41F7-B28C-160C9A935E15}"/>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12CBA9C-98F5-47CB-A826-CFBD304A8E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FC633A7-8091-4987-AFA8-643E51678478}"/>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5" name="Footer Placeholder 4">
            <a:extLst>
              <a:ext uri="{FF2B5EF4-FFF2-40B4-BE49-F238E27FC236}">
                <a16:creationId xmlns:a16="http://schemas.microsoft.com/office/drawing/2014/main" id="{07CBBE64-DC21-4B40-AAB7-95C57F60A55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44AF649-E54A-4536-B3F1-61F495549364}"/>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323485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C3E1D-9656-4B2F-B9FC-D6DBCB388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3B1878A-C503-4420-81C7-A151B697E3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28EC93A-1940-49AB-BF26-32EB3D4DF736}"/>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5" name="Footer Placeholder 4">
            <a:extLst>
              <a:ext uri="{FF2B5EF4-FFF2-40B4-BE49-F238E27FC236}">
                <a16:creationId xmlns:a16="http://schemas.microsoft.com/office/drawing/2014/main" id="{E7EA7922-A3FC-4CC8-8FAA-818F4D9D8EB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E457F59-F01E-40D0-B022-4C37AD533A32}"/>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95164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914F-1ACC-4A7A-AD09-D2C260BA6488}"/>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4C3997E0-BC6D-492E-B1E1-33EBBB9EE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81120A6-5C81-460C-B355-FD7751676B6F}"/>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5" name="Footer Placeholder 4">
            <a:extLst>
              <a:ext uri="{FF2B5EF4-FFF2-40B4-BE49-F238E27FC236}">
                <a16:creationId xmlns:a16="http://schemas.microsoft.com/office/drawing/2014/main" id="{81EE75C3-0BE7-43FF-A04C-C5EC3D8E5F2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E8119D84-FF00-4DB3-A783-F2CEBF3C4882}"/>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276068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5BD0-5856-4333-B346-0123DE4FD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5466839-1E2C-4B2E-A35D-26FC78D4F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EADD9-23A0-497B-9319-46959882BBFB}"/>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5" name="Footer Placeholder 4">
            <a:extLst>
              <a:ext uri="{FF2B5EF4-FFF2-40B4-BE49-F238E27FC236}">
                <a16:creationId xmlns:a16="http://schemas.microsoft.com/office/drawing/2014/main" id="{6A44DC2C-076E-4732-A933-7958F21F9F5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7C184A9-AACE-450E-B5D1-431AB1CF9411}"/>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84929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109A-C094-4C7D-887D-53ABF75BA6F9}"/>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F1D6632-AD9C-4A70-8635-21BE558D95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3FDA7CD-94C9-49C3-B27C-81C4C90E7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7F8EEA4F-B183-401F-9FD1-BD250DA18451}"/>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6" name="Footer Placeholder 5">
            <a:extLst>
              <a:ext uri="{FF2B5EF4-FFF2-40B4-BE49-F238E27FC236}">
                <a16:creationId xmlns:a16="http://schemas.microsoft.com/office/drawing/2014/main" id="{1587E1FC-6CDB-4765-A087-10F5779EEBB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645913C2-78A3-485F-BEEE-75FB53AB90E4}"/>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79821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77A2-7CF1-45E1-BC1E-D2F16DFB2823}"/>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749F6864-70FF-4A85-9B45-56FBC97B6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F344F1-2FEE-4CA2-B689-4ECD62F62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AE8A8478-568B-4D81-920E-A2F0FA9F0F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2242D-84F6-4849-AD28-1D5201BE2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ACC45752-3C7E-4D85-B495-6BEC34303F6D}"/>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8" name="Footer Placeholder 7">
            <a:extLst>
              <a:ext uri="{FF2B5EF4-FFF2-40B4-BE49-F238E27FC236}">
                <a16:creationId xmlns:a16="http://schemas.microsoft.com/office/drawing/2014/main" id="{664838A3-C993-4BC2-BA52-4AA5D274AB6C}"/>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BB81E8E8-0281-416A-ABF4-28A2DE023617}"/>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192126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98EF-AB31-4F17-9882-0A7B5F5A5342}"/>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389512C1-FC56-4B04-8F1B-41B14842F3BE}"/>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4" name="Footer Placeholder 3">
            <a:extLst>
              <a:ext uri="{FF2B5EF4-FFF2-40B4-BE49-F238E27FC236}">
                <a16:creationId xmlns:a16="http://schemas.microsoft.com/office/drawing/2014/main" id="{1AB0E9EE-F9AC-4C06-9CE2-D76372BBCB74}"/>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42AD51FF-BD36-4409-BB90-1F14B4A16EE7}"/>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25929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F13B3-1F0C-4AED-A821-A6F941329C3F}"/>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3" name="Footer Placeholder 2">
            <a:extLst>
              <a:ext uri="{FF2B5EF4-FFF2-40B4-BE49-F238E27FC236}">
                <a16:creationId xmlns:a16="http://schemas.microsoft.com/office/drawing/2014/main" id="{5BC9166F-A434-4BF9-BC47-AF4117493310}"/>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F98F9F-5527-46E2-9417-5BBA9E4BEF90}"/>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423381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3FEF-5383-4CCA-92FA-612F65F61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9962A64A-7D25-480D-AD33-DA848ABF4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62BF479-A367-432D-BEE4-6FA467D44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C3CBF-9F1A-4453-A094-CB05E2320A2F}"/>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6" name="Footer Placeholder 5">
            <a:extLst>
              <a:ext uri="{FF2B5EF4-FFF2-40B4-BE49-F238E27FC236}">
                <a16:creationId xmlns:a16="http://schemas.microsoft.com/office/drawing/2014/main" id="{0E2979A7-51D0-4E9D-A6C5-F6CAC1F1A4EB}"/>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231BAF9-28B8-4983-B3C9-6C106F212308}"/>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321722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A55F-F2C3-411E-84A6-6305EAB4F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FD97192E-9AE6-4BAB-AEF1-C1D0D645F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FBAA717-7869-4E29-AE9B-EDC1F0E29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D2788-313C-43E2-A537-DB3180648519}"/>
              </a:ext>
            </a:extLst>
          </p:cNvPr>
          <p:cNvSpPr>
            <a:spLocks noGrp="1"/>
          </p:cNvSpPr>
          <p:nvPr>
            <p:ph type="dt" sz="half" idx="10"/>
          </p:nvPr>
        </p:nvSpPr>
        <p:spPr/>
        <p:txBody>
          <a:bodyPr/>
          <a:lstStyle/>
          <a:p>
            <a:fld id="{1295B045-B53F-466C-B0EF-485CCBBF3A3E}" type="datetimeFigureOut">
              <a:rPr lang="el-GR" smtClean="0"/>
              <a:t>12/02/2020</a:t>
            </a:fld>
            <a:endParaRPr lang="el-GR"/>
          </a:p>
        </p:txBody>
      </p:sp>
      <p:sp>
        <p:nvSpPr>
          <p:cNvPr id="6" name="Footer Placeholder 5">
            <a:extLst>
              <a:ext uri="{FF2B5EF4-FFF2-40B4-BE49-F238E27FC236}">
                <a16:creationId xmlns:a16="http://schemas.microsoft.com/office/drawing/2014/main" id="{2A35B400-6D55-4CD4-BE36-0AB95678C410}"/>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16C692A-D139-462F-BC65-620EEE84B85B}"/>
              </a:ext>
            </a:extLst>
          </p:cNvPr>
          <p:cNvSpPr>
            <a:spLocks noGrp="1"/>
          </p:cNvSpPr>
          <p:nvPr>
            <p:ph type="sldNum" sz="quarter" idx="12"/>
          </p:nvPr>
        </p:nvSpPr>
        <p:spPr/>
        <p:txBody>
          <a:bodyPr/>
          <a:lstStyle/>
          <a:p>
            <a:fld id="{96AD686B-4524-432B-AA76-2F5CABBA9C6E}" type="slidenum">
              <a:rPr lang="el-GR" smtClean="0"/>
              <a:t>‹#›</a:t>
            </a:fld>
            <a:endParaRPr lang="el-GR"/>
          </a:p>
        </p:txBody>
      </p:sp>
    </p:spTree>
    <p:extLst>
      <p:ext uri="{BB962C8B-B14F-4D97-AF65-F5344CB8AC3E}">
        <p14:creationId xmlns:p14="http://schemas.microsoft.com/office/powerpoint/2010/main" val="283871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AD2FC-D4CD-4F02-8366-3A701462F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E030B49-0E8E-4E1C-B5C0-755FB1544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C9F114A4-9194-452A-B9B5-6331FD144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5B045-B53F-466C-B0EF-485CCBBF3A3E}" type="datetimeFigureOut">
              <a:rPr lang="el-GR" smtClean="0"/>
              <a:t>12/02/2020</a:t>
            </a:fld>
            <a:endParaRPr lang="el-GR"/>
          </a:p>
        </p:txBody>
      </p:sp>
      <p:sp>
        <p:nvSpPr>
          <p:cNvPr id="5" name="Footer Placeholder 4">
            <a:extLst>
              <a:ext uri="{FF2B5EF4-FFF2-40B4-BE49-F238E27FC236}">
                <a16:creationId xmlns:a16="http://schemas.microsoft.com/office/drawing/2014/main" id="{CF2149CE-73AB-4D35-A9A3-13769170B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86706D0D-FC81-4969-8B0D-171989213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D686B-4524-432B-AA76-2F5CABBA9C6E}" type="slidenum">
              <a:rPr lang="el-GR" smtClean="0"/>
              <a:t>‹#›</a:t>
            </a:fld>
            <a:endParaRPr lang="el-GR"/>
          </a:p>
        </p:txBody>
      </p:sp>
    </p:spTree>
    <p:extLst>
      <p:ext uri="{BB962C8B-B14F-4D97-AF65-F5344CB8AC3E}">
        <p14:creationId xmlns:p14="http://schemas.microsoft.com/office/powerpoint/2010/main" val="358922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Category:Municipalities_in_Attic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Εικόνα 1">
            <a:extLst>
              <a:ext uri="{FF2B5EF4-FFF2-40B4-BE49-F238E27FC236}">
                <a16:creationId xmlns:a16="http://schemas.microsoft.com/office/drawing/2014/main" id="{01388C98-5420-4182-AC91-1EC32D87CA25}"/>
              </a:ext>
            </a:extLst>
          </p:cNvPr>
          <p:cNvPicPr/>
          <p:nvPr/>
        </p:nvPicPr>
        <p:blipFill rotWithShape="1">
          <a:blip r:embed="rId2" cstate="print">
            <a:alphaModFix amt="40000"/>
            <a:extLst>
              <a:ext uri="{28A0092B-C50C-407E-A947-70E740481C1C}">
                <a14:useLocalDpi xmlns:a14="http://schemas.microsoft.com/office/drawing/2010/main" val="0"/>
              </a:ext>
            </a:extLst>
          </a:blip>
          <a:srcRect t="25000"/>
          <a:stretch/>
        </p:blipFill>
        <p:spPr bwMode="auto">
          <a:xfrm>
            <a:off x="3" y="10"/>
            <a:ext cx="12191997" cy="6857990"/>
          </a:xfrm>
          <a:prstGeom prst="rect">
            <a:avLst/>
          </a:prstGeom>
          <a:noFill/>
        </p:spPr>
      </p:pic>
      <p:grpSp>
        <p:nvGrpSpPr>
          <p:cNvPr id="24" name="Group 23">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25"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Content Placeholder 2">
            <a:extLst>
              <a:ext uri="{FF2B5EF4-FFF2-40B4-BE49-F238E27FC236}">
                <a16:creationId xmlns:a16="http://schemas.microsoft.com/office/drawing/2014/main" id="{DE5D6BA9-B5E7-417B-A9D9-8E0A7294D627}"/>
              </a:ext>
            </a:extLst>
          </p:cNvPr>
          <p:cNvSpPr>
            <a:spLocks noGrp="1"/>
          </p:cNvSpPr>
          <p:nvPr>
            <p:ph idx="1"/>
          </p:nvPr>
        </p:nvSpPr>
        <p:spPr>
          <a:xfrm>
            <a:off x="2210936" y="2470248"/>
            <a:ext cx="9484235" cy="3052726"/>
          </a:xfrm>
        </p:spPr>
        <p:txBody>
          <a:bodyPr>
            <a:normAutofit/>
          </a:bodyPr>
          <a:lstStyle/>
          <a:p>
            <a:pPr marL="0" indent="0">
              <a:buNone/>
            </a:pPr>
            <a:r>
              <a:rPr lang="en-US" sz="2400" b="1" dirty="0"/>
              <a:t>IBM Data Science Professional Certificate</a:t>
            </a:r>
            <a:endParaRPr lang="el-GR" sz="2400" dirty="0"/>
          </a:p>
          <a:p>
            <a:pPr marL="0" indent="0">
              <a:buNone/>
            </a:pPr>
            <a:r>
              <a:rPr lang="en-US" sz="2400" b="1" dirty="0"/>
              <a:t>Opening a Restaurant in Attica</a:t>
            </a:r>
            <a:endParaRPr lang="el-GR" sz="2400" dirty="0"/>
          </a:p>
          <a:p>
            <a:endParaRPr lang="en-GB" sz="2400" dirty="0"/>
          </a:p>
          <a:p>
            <a:endParaRPr lang="el-GR" sz="2400" dirty="0"/>
          </a:p>
        </p:txBody>
      </p:sp>
    </p:spTree>
    <p:extLst>
      <p:ext uri="{BB962C8B-B14F-4D97-AF65-F5344CB8AC3E}">
        <p14:creationId xmlns:p14="http://schemas.microsoft.com/office/powerpoint/2010/main" val="15765085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F185B5-6FB4-45DC-9AE7-F7A26BD7E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5B116B-4263-41E0-B09F-AAFE919C0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491" y="655607"/>
            <a:ext cx="10725509" cy="5450868"/>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5D6BA9-B5E7-417B-A9D9-8E0A7294D627}"/>
              </a:ext>
            </a:extLst>
          </p:cNvPr>
          <p:cNvSpPr>
            <a:spLocks noGrp="1"/>
          </p:cNvSpPr>
          <p:nvPr>
            <p:ph idx="1"/>
          </p:nvPr>
        </p:nvSpPr>
        <p:spPr>
          <a:xfrm>
            <a:off x="1864196" y="3067666"/>
            <a:ext cx="8666150" cy="2790394"/>
          </a:xfrm>
        </p:spPr>
        <p:txBody>
          <a:bodyPr anchor="t">
            <a:normAutofit/>
          </a:bodyPr>
          <a:lstStyle/>
          <a:p>
            <a:pPr marL="0" indent="0">
              <a:buNone/>
            </a:pPr>
            <a:r>
              <a:rPr lang="en-US" sz="1800" b="1"/>
              <a:t>Table of Contents</a:t>
            </a:r>
          </a:p>
          <a:p>
            <a:pPr marL="0" indent="0">
              <a:buNone/>
            </a:pPr>
            <a:endParaRPr lang="en-US" sz="1800" b="1"/>
          </a:p>
          <a:p>
            <a:pPr marL="342900" indent="-342900">
              <a:buFont typeface="+mj-lt"/>
              <a:buAutoNum type="arabicPeriod"/>
            </a:pPr>
            <a:r>
              <a:rPr lang="en-GB" sz="1800"/>
              <a:t>Introduction</a:t>
            </a:r>
          </a:p>
          <a:p>
            <a:pPr marL="342900" indent="-342900">
              <a:buFont typeface="+mj-lt"/>
              <a:buAutoNum type="arabicPeriod"/>
            </a:pPr>
            <a:r>
              <a:rPr lang="en-US" sz="1800"/>
              <a:t>Data Description</a:t>
            </a:r>
          </a:p>
          <a:p>
            <a:pPr marL="342900" indent="-342900">
              <a:buFont typeface="+mj-lt"/>
              <a:buAutoNum type="arabicPeriod"/>
            </a:pPr>
            <a:r>
              <a:rPr lang="en-US" sz="1800"/>
              <a:t>Methodology</a:t>
            </a:r>
            <a:endParaRPr lang="el-GR" sz="1800"/>
          </a:p>
          <a:p>
            <a:pPr marL="342900" indent="-342900">
              <a:buFont typeface="+mj-lt"/>
              <a:buAutoNum type="arabicPeriod"/>
            </a:pPr>
            <a:r>
              <a:rPr lang="en-GB" sz="1800"/>
              <a:t>Results</a:t>
            </a:r>
          </a:p>
          <a:p>
            <a:pPr marL="342900" indent="-342900">
              <a:buFont typeface="+mj-lt"/>
              <a:buAutoNum type="arabicPeriod"/>
            </a:pPr>
            <a:r>
              <a:rPr lang="en-GB" sz="1800"/>
              <a:t>Conclusion</a:t>
            </a:r>
            <a:endParaRPr lang="el-GR" sz="1800"/>
          </a:p>
          <a:p>
            <a:pPr marL="0" indent="0">
              <a:buNone/>
            </a:pPr>
            <a:endParaRPr lang="el-GR" sz="1800" dirty="0"/>
          </a:p>
        </p:txBody>
      </p:sp>
      <p:cxnSp>
        <p:nvCxnSpPr>
          <p:cNvPr id="12" name="Straight Connector 11">
            <a:extLst>
              <a:ext uri="{FF2B5EF4-FFF2-40B4-BE49-F238E27FC236}">
                <a16:creationId xmlns:a16="http://schemas.microsoft.com/office/drawing/2014/main" id="{B5F2DA1D-C1F2-44D4-8BB3-F29B9DD0B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6FECB-D48F-4DB7-A7B4-3A9E377B1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70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5D6BA9-B5E7-417B-A9D9-8E0A7294D627}"/>
              </a:ext>
            </a:extLst>
          </p:cNvPr>
          <p:cNvSpPr>
            <a:spLocks noGrp="1"/>
          </p:cNvSpPr>
          <p:nvPr>
            <p:ph idx="1"/>
          </p:nvPr>
        </p:nvSpPr>
        <p:spPr>
          <a:xfrm>
            <a:off x="838198" y="1956390"/>
            <a:ext cx="7322290" cy="3907465"/>
          </a:xfrm>
        </p:spPr>
        <p:txBody>
          <a:bodyPr anchor="t">
            <a:normAutofit/>
          </a:bodyPr>
          <a:lstStyle/>
          <a:p>
            <a:pPr marL="0" indent="0">
              <a:buNone/>
            </a:pPr>
            <a:r>
              <a:rPr lang="en-US" sz="1900" b="1" dirty="0"/>
              <a:t>1. Introduction</a:t>
            </a:r>
          </a:p>
          <a:p>
            <a:pPr marL="0" indent="0">
              <a:buNone/>
            </a:pPr>
            <a:endParaRPr lang="en-US" sz="1900" b="1" dirty="0"/>
          </a:p>
          <a:p>
            <a:pPr marL="0" indent="0">
              <a:buNone/>
            </a:pPr>
            <a:r>
              <a:rPr lang="en-US" sz="1900" dirty="0"/>
              <a:t>An entrepreneur is considering to open a Restaurant in Attica, Greece.</a:t>
            </a:r>
          </a:p>
          <a:p>
            <a:pPr marL="0" indent="0">
              <a:buNone/>
            </a:pPr>
            <a:endParaRPr lang="en-US" sz="1900" dirty="0"/>
          </a:p>
          <a:p>
            <a:pPr marL="0" indent="0">
              <a:buNone/>
            </a:pPr>
            <a:r>
              <a:rPr lang="en-US" sz="1900" dirty="0"/>
              <a:t>Entrepreneur Preferences:</a:t>
            </a:r>
          </a:p>
          <a:p>
            <a:pPr marL="0" indent="0">
              <a:buNone/>
            </a:pPr>
            <a:endParaRPr lang="en-US" sz="1900" dirty="0"/>
          </a:p>
          <a:p>
            <a:r>
              <a:rPr lang="en-US" sz="1900" dirty="0"/>
              <a:t>He wants to try something different from the traditional Greek cuisine and specifically his preferences are the Mexican, Italian, Middle East, Indian and Sushi gastronomies. </a:t>
            </a:r>
          </a:p>
          <a:p>
            <a:r>
              <a:rPr lang="en-US" sz="1900" dirty="0"/>
              <a:t>He has bias for Kifissia, </a:t>
            </a:r>
            <a:r>
              <a:rPr lang="en-US" sz="1900" dirty="0" err="1"/>
              <a:t>Filadelpheia</a:t>
            </a:r>
            <a:r>
              <a:rPr lang="en-US" sz="1900" dirty="0"/>
              <a:t> and </a:t>
            </a:r>
            <a:r>
              <a:rPr lang="en-US" sz="1900" dirty="0" err="1"/>
              <a:t>Marousi</a:t>
            </a:r>
            <a:r>
              <a:rPr lang="en-US" sz="1900" dirty="0"/>
              <a:t> Boroughs.</a:t>
            </a:r>
          </a:p>
          <a:p>
            <a:endParaRPr lang="en-US" sz="1900" dirty="0"/>
          </a:p>
          <a:p>
            <a:pPr marL="0" indent="0">
              <a:buNone/>
            </a:pPr>
            <a:endParaRPr lang="en-US" sz="1900" b="1" dirty="0"/>
          </a:p>
        </p:txBody>
      </p:sp>
    </p:spTree>
    <p:extLst>
      <p:ext uri="{BB962C8B-B14F-4D97-AF65-F5344CB8AC3E}">
        <p14:creationId xmlns:p14="http://schemas.microsoft.com/office/powerpoint/2010/main" val="3717696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5D6BA9-B5E7-417B-A9D9-8E0A7294D627}"/>
              </a:ext>
            </a:extLst>
          </p:cNvPr>
          <p:cNvSpPr>
            <a:spLocks noGrp="1"/>
          </p:cNvSpPr>
          <p:nvPr>
            <p:ph idx="1"/>
          </p:nvPr>
        </p:nvSpPr>
        <p:spPr>
          <a:xfrm>
            <a:off x="2165569" y="1956816"/>
            <a:ext cx="7860863" cy="4024884"/>
          </a:xfrm>
        </p:spPr>
        <p:txBody>
          <a:bodyPr anchor="t">
            <a:normAutofit/>
          </a:bodyPr>
          <a:lstStyle/>
          <a:p>
            <a:pPr marL="0" indent="0">
              <a:buNone/>
            </a:pPr>
            <a:r>
              <a:rPr lang="en-US" sz="1900" b="1"/>
              <a:t>2.  Data Description</a:t>
            </a:r>
            <a:endParaRPr lang="el-GR" sz="1900"/>
          </a:p>
          <a:p>
            <a:endParaRPr lang="el-GR" sz="1900"/>
          </a:p>
          <a:p>
            <a:pPr marL="0" indent="0">
              <a:buNone/>
            </a:pPr>
            <a:r>
              <a:rPr lang="el-GR" sz="1900"/>
              <a:t>Τ</a:t>
            </a:r>
            <a:r>
              <a:rPr lang="en-US" sz="1900"/>
              <a:t>he data that will be used to complete the </a:t>
            </a:r>
            <a:r>
              <a:rPr lang="en-US" sz="1900" u="sng"/>
              <a:t>Opening a Restaurant in Attica</a:t>
            </a:r>
            <a:r>
              <a:rPr lang="en-US" sz="1900"/>
              <a:t> project will include:</a:t>
            </a:r>
            <a:endParaRPr lang="el-GR" sz="1900"/>
          </a:p>
          <a:p>
            <a:pPr marL="0" indent="0">
              <a:buNone/>
            </a:pPr>
            <a:endParaRPr lang="el-GR" sz="1900"/>
          </a:p>
          <a:p>
            <a:pPr lvl="0"/>
            <a:r>
              <a:rPr lang="en-US" sz="1900"/>
              <a:t>The list of all Municipalities in Attica on the network which will be scraped from Wikipedia. Consequently, from this list we will be able to extract the latitude and longitude of each Municipality. Furthermore, after this step we will plot the locations on a map.</a:t>
            </a:r>
            <a:endParaRPr lang="el-GR" sz="1900"/>
          </a:p>
          <a:p>
            <a:pPr marL="0" indent="0">
              <a:buNone/>
            </a:pPr>
            <a:r>
              <a:rPr lang="en-US" sz="1900"/>
              <a:t> </a:t>
            </a:r>
            <a:endParaRPr lang="el-GR" sz="1900"/>
          </a:p>
          <a:p>
            <a:pPr lvl="0"/>
            <a:r>
              <a:rPr lang="en-US" sz="1900"/>
              <a:t>The Foursquare dataset from which we will have access to all venues from Attica and their location with the latitude and longitude coordinates.</a:t>
            </a:r>
            <a:endParaRPr lang="el-GR" sz="1900"/>
          </a:p>
          <a:p>
            <a:pPr marL="0" indent="0">
              <a:buNone/>
            </a:pPr>
            <a:endParaRPr lang="el-GR" sz="1900"/>
          </a:p>
          <a:p>
            <a:pPr marL="0" indent="0">
              <a:buNone/>
            </a:pPr>
            <a:endParaRPr lang="el-GR" sz="1900"/>
          </a:p>
          <a:p>
            <a:pPr marL="0" indent="0">
              <a:buNone/>
            </a:pPr>
            <a:endParaRPr lang="el-GR" sz="1900"/>
          </a:p>
          <a:p>
            <a:pPr marL="0" indent="0">
              <a:buNone/>
            </a:pPr>
            <a:endParaRPr lang="en-US" sz="1900" b="1"/>
          </a:p>
        </p:txBody>
      </p:sp>
    </p:spTree>
    <p:extLst>
      <p:ext uri="{BB962C8B-B14F-4D97-AF65-F5344CB8AC3E}">
        <p14:creationId xmlns:p14="http://schemas.microsoft.com/office/powerpoint/2010/main" val="35317305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Εικόνα 3">
            <a:extLst>
              <a:ext uri="{FF2B5EF4-FFF2-40B4-BE49-F238E27FC236}">
                <a16:creationId xmlns:a16="http://schemas.microsoft.com/office/drawing/2014/main" id="{E15F7213-2F7A-40B4-A40B-78753E955CBE}"/>
              </a:ext>
            </a:extLst>
          </p:cNvPr>
          <p:cNvPicPr/>
          <p:nvPr/>
        </p:nvPicPr>
        <p:blipFill rotWithShape="1">
          <a:blip r:embed="rId2" cstate="print">
            <a:extLst>
              <a:ext uri="{28A0092B-C50C-407E-A947-70E740481C1C}">
                <a14:useLocalDpi xmlns:a14="http://schemas.microsoft.com/office/drawing/2010/main" val="0"/>
              </a:ext>
            </a:extLst>
          </a:blip>
          <a:srcRect b="3846"/>
          <a:stretch/>
        </p:blipFill>
        <p:spPr bwMode="auto">
          <a:xfrm>
            <a:off x="-1" y="10"/>
            <a:ext cx="12192000" cy="6857990"/>
          </a:xfrm>
          <a:prstGeom prst="rect">
            <a:avLst/>
          </a:prstGeom>
          <a:noFill/>
        </p:spPr>
      </p:pic>
      <p:sp>
        <p:nvSpPr>
          <p:cNvPr id="2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24" name="Straight Connector 2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5D6BA9-B5E7-417B-A9D9-8E0A7294D627}"/>
              </a:ext>
            </a:extLst>
          </p:cNvPr>
          <p:cNvSpPr>
            <a:spLocks noGrp="1"/>
          </p:cNvSpPr>
          <p:nvPr>
            <p:ph idx="1"/>
          </p:nvPr>
        </p:nvSpPr>
        <p:spPr>
          <a:xfrm>
            <a:off x="525516" y="3417573"/>
            <a:ext cx="4593021" cy="2619839"/>
          </a:xfrm>
        </p:spPr>
        <p:txBody>
          <a:bodyPr anchor="ctr">
            <a:normAutofit/>
          </a:bodyPr>
          <a:lstStyle/>
          <a:p>
            <a:pPr marL="0" indent="0">
              <a:buNone/>
            </a:pPr>
            <a:r>
              <a:rPr lang="en-US" sz="1300" b="1" dirty="0"/>
              <a:t>3. Methodology</a:t>
            </a:r>
            <a:endParaRPr lang="el-GR" sz="1300" dirty="0"/>
          </a:p>
          <a:p>
            <a:pPr marL="0" indent="0">
              <a:buNone/>
            </a:pPr>
            <a:endParaRPr lang="en-US" sz="1300" dirty="0"/>
          </a:p>
          <a:p>
            <a:r>
              <a:rPr lang="en-GB" sz="1300" dirty="0"/>
              <a:t>Using The Table: </a:t>
            </a:r>
            <a:r>
              <a:rPr lang="en-GB" sz="1300" dirty="0">
                <a:hlinkClick r:id="rId3"/>
              </a:rPr>
              <a:t>https://commons.wikimedia.org/wiki/Category:Municipalities_in_Attica</a:t>
            </a:r>
            <a:r>
              <a:rPr lang="en-GB" sz="1300" dirty="0"/>
              <a:t> and the library </a:t>
            </a:r>
            <a:r>
              <a:rPr lang="en-US" sz="1300" dirty="0" err="1"/>
              <a:t>BeautifulSoup</a:t>
            </a:r>
            <a:r>
              <a:rPr lang="en-US" sz="1300" dirty="0"/>
              <a:t> for Data wrangling.</a:t>
            </a:r>
            <a:endParaRPr lang="en-GB" sz="1300" dirty="0"/>
          </a:p>
          <a:p>
            <a:r>
              <a:rPr lang="en-GB" sz="1300" dirty="0"/>
              <a:t>Using the </a:t>
            </a:r>
            <a:r>
              <a:rPr lang="en-US" sz="1300" dirty="0"/>
              <a:t>library Geocoder for the geographical coordinates. </a:t>
            </a:r>
          </a:p>
          <a:p>
            <a:r>
              <a:rPr lang="en-GB" sz="1300" dirty="0"/>
              <a:t>Using </a:t>
            </a:r>
            <a:r>
              <a:rPr lang="en-US" sz="1300" dirty="0"/>
              <a:t>Foursquare API to get all the venues that are within the radius of 2000 meters from our geographical locations.</a:t>
            </a:r>
          </a:p>
          <a:p>
            <a:r>
              <a:rPr lang="en-US" sz="1300" dirty="0"/>
              <a:t>Data processing.</a:t>
            </a:r>
            <a:endParaRPr lang="el-GR" sz="1300" dirty="0"/>
          </a:p>
          <a:p>
            <a:pPr marL="0" indent="0">
              <a:buNone/>
            </a:pPr>
            <a:endParaRPr lang="el-GR" sz="1300" dirty="0"/>
          </a:p>
          <a:p>
            <a:pPr marL="0" indent="0">
              <a:buNone/>
            </a:pPr>
            <a:endParaRPr lang="el-GR" sz="1300" dirty="0"/>
          </a:p>
          <a:p>
            <a:pPr marL="0" indent="0">
              <a:buNone/>
            </a:pPr>
            <a:endParaRPr lang="el-GR" sz="1300" dirty="0"/>
          </a:p>
          <a:p>
            <a:pPr marL="0" indent="0">
              <a:buNone/>
            </a:pPr>
            <a:endParaRPr lang="en-US" sz="1300" b="1" dirty="0"/>
          </a:p>
        </p:txBody>
      </p:sp>
    </p:spTree>
    <p:extLst>
      <p:ext uri="{BB962C8B-B14F-4D97-AF65-F5344CB8AC3E}">
        <p14:creationId xmlns:p14="http://schemas.microsoft.com/office/powerpoint/2010/main" val="177151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5D6BA9-B5E7-417B-A9D9-8E0A7294D627}"/>
              </a:ext>
            </a:extLst>
          </p:cNvPr>
          <p:cNvSpPr>
            <a:spLocks noGrp="1"/>
          </p:cNvSpPr>
          <p:nvPr>
            <p:ph idx="1"/>
          </p:nvPr>
        </p:nvSpPr>
        <p:spPr>
          <a:xfrm>
            <a:off x="548640" y="2942520"/>
            <a:ext cx="4114800" cy="3245804"/>
          </a:xfrm>
        </p:spPr>
        <p:txBody>
          <a:bodyPr>
            <a:normAutofit/>
          </a:bodyPr>
          <a:lstStyle/>
          <a:p>
            <a:pPr marL="0" indent="0">
              <a:buNone/>
            </a:pPr>
            <a:r>
              <a:rPr lang="en-US" sz="1800" b="1" dirty="0"/>
              <a:t>4.  Results</a:t>
            </a:r>
            <a:endParaRPr lang="el-GR" sz="1800" dirty="0"/>
          </a:p>
          <a:p>
            <a:pPr marL="0" indent="0">
              <a:buNone/>
            </a:pPr>
            <a:endParaRPr lang="en-US" sz="1800" b="1" dirty="0"/>
          </a:p>
          <a:p>
            <a:pPr marL="0" indent="0">
              <a:buNone/>
            </a:pPr>
            <a:endParaRPr lang="el-GR" sz="1800" b="1" dirty="0"/>
          </a:p>
          <a:p>
            <a:pPr marL="342900" indent="-342900">
              <a:buFont typeface="+mj-lt"/>
              <a:buAutoNum type="arabicPeriod"/>
            </a:pPr>
            <a:r>
              <a:rPr lang="en-US" sz="1800" dirty="0"/>
              <a:t>Lack of Mexican restaurants in the Attica region.</a:t>
            </a:r>
          </a:p>
          <a:p>
            <a:pPr marL="342900" indent="-342900">
              <a:buFont typeface="+mj-lt"/>
              <a:buAutoNum type="arabicPeriod"/>
            </a:pPr>
            <a:r>
              <a:rPr lang="en-US" sz="1800" dirty="0"/>
              <a:t>Municipality of </a:t>
            </a:r>
            <a:r>
              <a:rPr lang="en-US" sz="1800" dirty="0" err="1"/>
              <a:t>Marousi</a:t>
            </a:r>
            <a:r>
              <a:rPr lang="en-US" sz="1800" dirty="0"/>
              <a:t> does not have a Mexican Restaurant as opposed to the municipalities of Kifissia and </a:t>
            </a:r>
            <a:r>
              <a:rPr lang="en-US" sz="1800" dirty="0" err="1"/>
              <a:t>Filadelpheia</a:t>
            </a:r>
            <a:r>
              <a:rPr lang="en-US" sz="1800" dirty="0"/>
              <a:t>.</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l-GR" sz="1800" dirty="0"/>
          </a:p>
        </p:txBody>
      </p:sp>
      <p:pic>
        <p:nvPicPr>
          <p:cNvPr id="8" name="Εικόνα 10">
            <a:extLst>
              <a:ext uri="{FF2B5EF4-FFF2-40B4-BE49-F238E27FC236}">
                <a16:creationId xmlns:a16="http://schemas.microsoft.com/office/drawing/2014/main" id="{5D01A528-EECE-4BD7-B17A-4F1A19BAD40B}"/>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75504" y="1230183"/>
            <a:ext cx="3246120" cy="1485099"/>
          </a:xfrm>
          <a:prstGeom prst="rect">
            <a:avLst/>
          </a:prstGeom>
          <a:noFill/>
        </p:spPr>
      </p:pic>
      <p:pic>
        <p:nvPicPr>
          <p:cNvPr id="7" name="Εικόνα 7">
            <a:extLst>
              <a:ext uri="{FF2B5EF4-FFF2-40B4-BE49-F238E27FC236}">
                <a16:creationId xmlns:a16="http://schemas.microsoft.com/office/drawing/2014/main" id="{E04ABAD6-6089-4132-83CA-D6386C92934F}"/>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8529916" y="1278875"/>
            <a:ext cx="3246120" cy="1387715"/>
          </a:xfrm>
          <a:prstGeom prst="rect">
            <a:avLst/>
          </a:prstGeom>
          <a:noFill/>
        </p:spPr>
      </p:pic>
      <p:pic>
        <p:nvPicPr>
          <p:cNvPr id="9" name="Εικόνα 8">
            <a:extLst>
              <a:ext uri="{FF2B5EF4-FFF2-40B4-BE49-F238E27FC236}">
                <a16:creationId xmlns:a16="http://schemas.microsoft.com/office/drawing/2014/main" id="{F0CC1FB2-6B8B-484A-B3AF-851F40D780D3}"/>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5175502" y="4152605"/>
            <a:ext cx="3246120" cy="1330907"/>
          </a:xfrm>
          <a:prstGeom prst="rect">
            <a:avLst/>
          </a:prstGeom>
          <a:noFill/>
        </p:spPr>
      </p:pic>
      <p:pic>
        <p:nvPicPr>
          <p:cNvPr id="10" name="Εικόνα 11">
            <a:extLst>
              <a:ext uri="{FF2B5EF4-FFF2-40B4-BE49-F238E27FC236}">
                <a16:creationId xmlns:a16="http://schemas.microsoft.com/office/drawing/2014/main" id="{57AAB200-26D3-41D4-B0EB-6AB53FB64E7A}"/>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8529916" y="4151269"/>
            <a:ext cx="3246120" cy="1330907"/>
          </a:xfrm>
          <a:prstGeom prst="rect">
            <a:avLst/>
          </a:prstGeom>
          <a:noFill/>
        </p:spPr>
      </p:pic>
    </p:spTree>
    <p:extLst>
      <p:ext uri="{BB962C8B-B14F-4D97-AF65-F5344CB8AC3E}">
        <p14:creationId xmlns:p14="http://schemas.microsoft.com/office/powerpoint/2010/main" val="19182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E5D6BA9-B5E7-417B-A9D9-8E0A7294D627}"/>
              </a:ext>
            </a:extLst>
          </p:cNvPr>
          <p:cNvSpPr>
            <a:spLocks noGrp="1"/>
          </p:cNvSpPr>
          <p:nvPr>
            <p:ph idx="1"/>
          </p:nvPr>
        </p:nvSpPr>
        <p:spPr>
          <a:xfrm>
            <a:off x="615458" y="3355848"/>
            <a:ext cx="6268770" cy="2825496"/>
          </a:xfrm>
        </p:spPr>
        <p:txBody>
          <a:bodyPr>
            <a:normAutofit/>
          </a:bodyPr>
          <a:lstStyle/>
          <a:p>
            <a:pPr marL="0" indent="0">
              <a:buNone/>
            </a:pPr>
            <a:r>
              <a:rPr lang="en-US" sz="1500" b="1"/>
              <a:t>Conclusion</a:t>
            </a:r>
          </a:p>
          <a:p>
            <a:pPr marL="0" indent="0">
              <a:buNone/>
            </a:pPr>
            <a:endParaRPr lang="en-US" sz="1500" b="1"/>
          </a:p>
          <a:p>
            <a:r>
              <a:rPr lang="en-US" sz="1500"/>
              <a:t>The best option for the entrepreneur is to open a Mexican restaurant in the Municipality of Maroussi.</a:t>
            </a:r>
          </a:p>
          <a:p>
            <a:r>
              <a:rPr lang="en-US" sz="1500"/>
              <a:t>The Borough of Marousi has population of 72,333 inhabitants according to the 2011 census and is not very far from the centre of Athens.</a:t>
            </a:r>
          </a:p>
          <a:p>
            <a:r>
              <a:rPr lang="en-US" sz="1500"/>
              <a:t>before the construction of the Mexican Restaurant, it is imperative to research how the existing Mexican Restaurants respond to the market.</a:t>
            </a:r>
            <a:endParaRPr lang="en-US" sz="1500" b="1"/>
          </a:p>
          <a:p>
            <a:pPr marL="0" indent="0">
              <a:buNone/>
            </a:pPr>
            <a:endParaRPr lang="el-GR" sz="1500"/>
          </a:p>
        </p:txBody>
      </p:sp>
      <p:pic>
        <p:nvPicPr>
          <p:cNvPr id="4" name="Εικόνα 13">
            <a:extLst>
              <a:ext uri="{FF2B5EF4-FFF2-40B4-BE49-F238E27FC236}">
                <a16:creationId xmlns:a16="http://schemas.microsoft.com/office/drawing/2014/main" id="{A38B4E94-4EE9-4823-8EBD-18770A39A2D7}"/>
              </a:ext>
            </a:extLst>
          </p:cNvPr>
          <p:cNvPicPr/>
          <p:nvPr/>
        </p:nvPicPr>
        <p:blipFill rotWithShape="1">
          <a:blip r:embed="rId2">
            <a:extLst>
              <a:ext uri="{28A0092B-C50C-407E-A947-70E740481C1C}">
                <a14:useLocalDpi xmlns:a14="http://schemas.microsoft.com/office/drawing/2010/main" val="0"/>
              </a:ext>
            </a:extLst>
          </a:blip>
          <a:srcRect l="12062"/>
          <a:stretch/>
        </p:blipFill>
        <p:spPr bwMode="auto">
          <a:xfrm>
            <a:off x="7684006" y="10"/>
            <a:ext cx="4507993" cy="6857990"/>
          </a:xfrm>
          <a:prstGeom prst="rect">
            <a:avLst/>
          </a:prstGeom>
          <a:noFill/>
        </p:spPr>
      </p:pic>
    </p:spTree>
    <p:extLst>
      <p:ext uri="{BB962C8B-B14F-4D97-AF65-F5344CB8AC3E}">
        <p14:creationId xmlns:p14="http://schemas.microsoft.com/office/powerpoint/2010/main" val="226192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Davaris</dc:creator>
  <cp:lastModifiedBy>Konstantinos Davaris</cp:lastModifiedBy>
  <cp:revision>1</cp:revision>
  <dcterms:created xsi:type="dcterms:W3CDTF">2020-02-12T13:27:33Z</dcterms:created>
  <dcterms:modified xsi:type="dcterms:W3CDTF">2020-02-12T13:28:25Z</dcterms:modified>
</cp:coreProperties>
</file>