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7" r:id="rId3"/>
    <p:sldId id="274" r:id="rId4"/>
    <p:sldId id="262" r:id="rId5"/>
    <p:sldId id="260" r:id="rId6"/>
    <p:sldId id="263" r:id="rId7"/>
    <p:sldId id="268" r:id="rId8"/>
    <p:sldId id="267" r:id="rId9"/>
    <p:sldId id="269" r:id="rId10"/>
    <p:sldId id="270" r:id="rId11"/>
    <p:sldId id="271" r:id="rId12"/>
    <p:sldId id="272" r:id="rId13"/>
    <p:sldId id="273" r:id="rId14"/>
    <p:sldId id="266" r:id="rId15"/>
  </p:sldIdLst>
  <p:sldSz cx="9144000" cy="5143500" type="screen16x9"/>
  <p:notesSz cx="6858000" cy="9144000"/>
  <p:embeddedFontLst>
    <p:embeddedFont>
      <p:font typeface="Hanken Grotesk"/>
      <p:regular r:id="rId17"/>
      <p:bold r:id="rId18"/>
      <p:italic r:id="rId19"/>
      <p:boldItalic r:id="rId20"/>
    </p:embeddedFont>
    <p:embeddedFont>
      <p:font typeface="Raleway Black" pitchFamily="2" charset="0"/>
      <p:bold r:id="rId21"/>
      <p:boldItalic r:id="rId22"/>
    </p:embeddedFont>
    <p:embeddedFont>
      <p:font typeface="Raleway ExtraBold"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EC4BFF-EB3D-4E2F-92D3-A5E96D4CA5F9}">
  <a:tblStyle styleId="{9EEC4BFF-EB3D-4E2F-92D3-A5E96D4CA5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D5F720-3D80-44A0-9F4F-1C4A4178CF7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A838F462-8667-B64C-D7B9-037FFD1E7228}"/>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9C682049-7CF9-5994-FDE2-9AAC19A430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4DFCABF4-9BD6-6DA7-E2B6-AE3EAD7BEA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87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40FADF53-3883-13A1-9062-EBDDD7662FC5}"/>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6B60A9C5-131A-45BD-BD67-0445FBD227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1D8E00B6-85BA-5559-4409-E50FCCBA4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4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894B0C20-BA06-2FC5-B49D-D31573B57D89}"/>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A2C19D31-F804-B71A-70DA-527CC98A8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B027EEF1-FEB7-FB3E-BA61-425B35A6D2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4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E4C8354B-52DB-50D5-AEAA-A805A4362AEF}"/>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DB6E34AC-9AE2-DB07-7C76-93F2509698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755B99C7-D17D-DFD3-665E-B10FE7641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895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894B0C20-BA06-2FC5-B49D-D31573B57D89}"/>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A2C19D31-F804-B71A-70DA-527CC98A8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B027EEF1-FEB7-FB3E-BA61-425B35A6D2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42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86EBBA4A-3E30-8883-27E1-9B9B78F8A250}"/>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5B64D3A1-1CBC-9CF4-BB63-6E7BE9CCD6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50CC6167-EF2F-2BB0-BF40-E4ECD81DE9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88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B023777F-8B5B-57C6-0B19-B92811ACE5CB}"/>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35BD3023-C987-64E8-B449-E41C2BE6C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8149D6E3-A0E5-0396-DCC8-CB6CA112C7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84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0EB3E7B8-A7DE-BDB2-FE41-E39A2FAF7BAC}"/>
            </a:ext>
          </a:extLst>
        </p:cNvPr>
        <p:cNvGrpSpPr/>
        <p:nvPr/>
      </p:nvGrpSpPr>
      <p:grpSpPr>
        <a:xfrm>
          <a:off x="0" y="0"/>
          <a:ext cx="0" cy="0"/>
          <a:chOff x="0" y="0"/>
          <a:chExt cx="0" cy="0"/>
        </a:xfrm>
      </p:grpSpPr>
      <p:sp>
        <p:nvSpPr>
          <p:cNvPr id="791" name="Google Shape;791;g184d99d1a72_0_57:notes">
            <a:extLst>
              <a:ext uri="{FF2B5EF4-FFF2-40B4-BE49-F238E27FC236}">
                <a16:creationId xmlns:a16="http://schemas.microsoft.com/office/drawing/2014/main" id="{A5A3C659-AB03-0826-5E20-E6DA408A26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a:extLst>
              <a:ext uri="{FF2B5EF4-FFF2-40B4-BE49-F238E27FC236}">
                <a16:creationId xmlns:a16="http://schemas.microsoft.com/office/drawing/2014/main" id="{E6C9CE57-D83A-61D8-4958-5F37B1C861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79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36800" y="2325725"/>
            <a:ext cx="3653400" cy="989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790350" y="2279800"/>
            <a:ext cx="1343100" cy="989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62" r:id="rId9"/>
    <p:sldLayoutId id="2147483663"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2071688"/>
            <a:ext cx="4441843" cy="1675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br>
              <a:rPr lang="en" dirty="0"/>
            </a:br>
            <a:br>
              <a:rPr lang="en" dirty="0"/>
            </a:br>
            <a:br>
              <a:rPr lang="en" dirty="0"/>
            </a:br>
            <a:br>
              <a:rPr lang="en" dirty="0"/>
            </a:br>
            <a:br>
              <a:rPr lang="en" dirty="0"/>
            </a:br>
            <a:br>
              <a:rPr lang="en" dirty="0"/>
            </a:br>
            <a:br>
              <a:rPr lang="en" dirty="0"/>
            </a:br>
            <a:r>
              <a:rPr lang="en" sz="3600" u="sng" dirty="0"/>
              <a:t>FARMER WELFARE</a:t>
            </a:r>
            <a:br>
              <a:rPr lang="en" dirty="0"/>
            </a:br>
            <a:r>
              <a:rPr lang="en" dirty="0"/>
              <a:t>		</a:t>
            </a:r>
            <a:r>
              <a:rPr lang="en" sz="1800" dirty="0">
                <a:latin typeface="Times New Roman" panose="02020603050405020304" pitchFamily="18" charset="0"/>
                <a:cs typeface="Times New Roman" panose="02020603050405020304" pitchFamily="18" charset="0"/>
              </a:rPr>
              <a:t>- Ashish prasad</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 Yashwant Dope</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 Nikhil Shinde</a:t>
            </a:r>
            <a:endParaRPr sz="1800" dirty="0"/>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D048A625-36D6-080F-0EE2-BEB2F004BAB2}"/>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92833E82-6AB7-D08C-899C-1CBEF526A75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Shopkeeper :</a:t>
            </a:r>
            <a:endParaRPr dirty="0"/>
          </a:p>
        </p:txBody>
      </p:sp>
      <p:pic>
        <p:nvPicPr>
          <p:cNvPr id="3" name="Picture 2">
            <a:extLst>
              <a:ext uri="{FF2B5EF4-FFF2-40B4-BE49-F238E27FC236}">
                <a16:creationId xmlns:a16="http://schemas.microsoft.com/office/drawing/2014/main" id="{9A6C2C04-D826-4080-BF55-C7277C923CDF}"/>
              </a:ext>
            </a:extLst>
          </p:cNvPr>
          <p:cNvPicPr>
            <a:picLocks noChangeAspect="1"/>
          </p:cNvPicPr>
          <p:nvPr/>
        </p:nvPicPr>
        <p:blipFill>
          <a:blip r:embed="rId3"/>
          <a:stretch>
            <a:fillRect/>
          </a:stretch>
        </p:blipFill>
        <p:spPr>
          <a:xfrm>
            <a:off x="3300605" y="611685"/>
            <a:ext cx="4236051" cy="4224633"/>
          </a:xfrm>
          <a:prstGeom prst="rect">
            <a:avLst/>
          </a:prstGeom>
        </p:spPr>
      </p:pic>
    </p:spTree>
    <p:extLst>
      <p:ext uri="{BB962C8B-B14F-4D97-AF65-F5344CB8AC3E}">
        <p14:creationId xmlns:p14="http://schemas.microsoft.com/office/powerpoint/2010/main" val="340829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6E02E8ED-E622-3CE1-9869-EE159F24CE00}"/>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E65B4288-49F9-12A6-65CE-50371AEF352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Buyer :</a:t>
            </a:r>
            <a:endParaRPr dirty="0"/>
          </a:p>
        </p:txBody>
      </p:sp>
      <p:pic>
        <p:nvPicPr>
          <p:cNvPr id="4" name="Picture 3">
            <a:extLst>
              <a:ext uri="{FF2B5EF4-FFF2-40B4-BE49-F238E27FC236}">
                <a16:creationId xmlns:a16="http://schemas.microsoft.com/office/drawing/2014/main" id="{B732AE07-7949-26E8-04AE-90620D0DCA9A}"/>
              </a:ext>
            </a:extLst>
          </p:cNvPr>
          <p:cNvPicPr>
            <a:picLocks noChangeAspect="1"/>
          </p:cNvPicPr>
          <p:nvPr/>
        </p:nvPicPr>
        <p:blipFill>
          <a:blip r:embed="rId3"/>
          <a:stretch>
            <a:fillRect/>
          </a:stretch>
        </p:blipFill>
        <p:spPr>
          <a:xfrm>
            <a:off x="2627015" y="453474"/>
            <a:ext cx="4295280" cy="4245001"/>
          </a:xfrm>
          <a:prstGeom prst="rect">
            <a:avLst/>
          </a:prstGeom>
        </p:spPr>
      </p:pic>
    </p:spTree>
    <p:extLst>
      <p:ext uri="{BB962C8B-B14F-4D97-AF65-F5344CB8AC3E}">
        <p14:creationId xmlns:p14="http://schemas.microsoft.com/office/powerpoint/2010/main" val="304363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8A127058-1167-AE3A-7F31-83380EABB667}"/>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0C77E273-0EE3-F3C5-B718-ED707602A51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Admin Page :</a:t>
            </a:r>
            <a:endParaRPr dirty="0"/>
          </a:p>
        </p:txBody>
      </p:sp>
      <p:pic>
        <p:nvPicPr>
          <p:cNvPr id="4" name="Picture 3">
            <a:extLst>
              <a:ext uri="{FF2B5EF4-FFF2-40B4-BE49-F238E27FC236}">
                <a16:creationId xmlns:a16="http://schemas.microsoft.com/office/drawing/2014/main" id="{29D4B3CD-4087-606A-C477-A2A2711C671B}"/>
              </a:ext>
            </a:extLst>
          </p:cNvPr>
          <p:cNvPicPr>
            <a:picLocks noChangeAspect="1"/>
          </p:cNvPicPr>
          <p:nvPr/>
        </p:nvPicPr>
        <p:blipFill>
          <a:blip r:embed="rId3"/>
          <a:stretch>
            <a:fillRect/>
          </a:stretch>
        </p:blipFill>
        <p:spPr>
          <a:xfrm>
            <a:off x="3500631" y="521495"/>
            <a:ext cx="4250412" cy="4238956"/>
          </a:xfrm>
          <a:prstGeom prst="rect">
            <a:avLst/>
          </a:prstGeom>
        </p:spPr>
      </p:pic>
    </p:spTree>
    <p:extLst>
      <p:ext uri="{BB962C8B-B14F-4D97-AF65-F5344CB8AC3E}">
        <p14:creationId xmlns:p14="http://schemas.microsoft.com/office/powerpoint/2010/main" val="146093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2235B883-CB0D-ABEA-03BF-B5CC1DA54732}"/>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C339E693-AB76-0833-7B46-5D8185EB64B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Feedback :</a:t>
            </a:r>
            <a:endParaRPr dirty="0"/>
          </a:p>
        </p:txBody>
      </p:sp>
      <p:pic>
        <p:nvPicPr>
          <p:cNvPr id="3" name="Picture 2">
            <a:extLst>
              <a:ext uri="{FF2B5EF4-FFF2-40B4-BE49-F238E27FC236}">
                <a16:creationId xmlns:a16="http://schemas.microsoft.com/office/drawing/2014/main" id="{FF8107C5-6D8C-AEFB-9AD3-CF74F91C55FF}"/>
              </a:ext>
            </a:extLst>
          </p:cNvPr>
          <p:cNvPicPr>
            <a:picLocks noChangeAspect="1"/>
          </p:cNvPicPr>
          <p:nvPr/>
        </p:nvPicPr>
        <p:blipFill>
          <a:blip r:embed="rId3"/>
          <a:stretch>
            <a:fillRect/>
          </a:stretch>
        </p:blipFill>
        <p:spPr>
          <a:xfrm>
            <a:off x="3239616" y="599050"/>
            <a:ext cx="4111303" cy="4151544"/>
          </a:xfrm>
          <a:prstGeom prst="rect">
            <a:avLst/>
          </a:prstGeom>
        </p:spPr>
      </p:pic>
    </p:spTree>
    <p:extLst>
      <p:ext uri="{BB962C8B-B14F-4D97-AF65-F5344CB8AC3E}">
        <p14:creationId xmlns:p14="http://schemas.microsoft.com/office/powerpoint/2010/main" val="152083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8"/>
          <p:cNvSpPr txBox="1">
            <a:spLocks noGrp="1"/>
          </p:cNvSpPr>
          <p:nvPr>
            <p:ph type="title"/>
          </p:nvPr>
        </p:nvSpPr>
        <p:spPr>
          <a:xfrm>
            <a:off x="2405125" y="2040775"/>
            <a:ext cx="5307000" cy="9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892" name="Google Shape;892;p38"/>
          <p:cNvSpPr/>
          <p:nvPr/>
        </p:nvSpPr>
        <p:spPr>
          <a:xfrm rot="-5400000">
            <a:off x="1995762" y="2464178"/>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909" name="Google Shape;909;p38"/>
          <p:cNvSpPr/>
          <p:nvPr/>
        </p:nvSpPr>
        <p:spPr>
          <a:xfrm rot="-5400000">
            <a:off x="-1516637" y="124704"/>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3" name="Text Placeholder 2">
            <a:extLst>
              <a:ext uri="{FF2B5EF4-FFF2-40B4-BE49-F238E27FC236}">
                <a16:creationId xmlns:a16="http://schemas.microsoft.com/office/drawing/2014/main" id="{26448685-E110-F0DD-1CB7-D4C19F15D230}"/>
              </a:ext>
            </a:extLst>
          </p:cNvPr>
          <p:cNvSpPr>
            <a:spLocks noGrp="1"/>
          </p:cNvSpPr>
          <p:nvPr>
            <p:ph type="body" idx="1"/>
          </p:nvPr>
        </p:nvSpPr>
        <p:spPr>
          <a:xfrm>
            <a:off x="720000" y="1056775"/>
            <a:ext cx="7538175" cy="3200899"/>
          </a:xfrm>
        </p:spPr>
        <p:txBody>
          <a:bodyPr/>
          <a:lstStyle/>
          <a:p>
            <a:r>
              <a:rPr lang="en-US" sz="1600" dirty="0"/>
              <a:t>Use case</a:t>
            </a:r>
          </a:p>
          <a:p>
            <a:endParaRPr lang="en-US" sz="1600" dirty="0"/>
          </a:p>
          <a:p>
            <a:r>
              <a:rPr lang="en-US" sz="1600" dirty="0"/>
              <a:t>UI Design:</a:t>
            </a:r>
          </a:p>
          <a:p>
            <a:r>
              <a:rPr lang="en-US" sz="1600" dirty="0"/>
              <a:t>Registration</a:t>
            </a:r>
          </a:p>
          <a:p>
            <a:r>
              <a:rPr lang="en-US" sz="1600" dirty="0"/>
              <a:t>Login</a:t>
            </a:r>
          </a:p>
          <a:p>
            <a:r>
              <a:rPr lang="en-US" sz="1600" dirty="0"/>
              <a:t>Farmers</a:t>
            </a:r>
          </a:p>
          <a:p>
            <a:r>
              <a:rPr lang="en-US" sz="1600" dirty="0"/>
              <a:t>Shopkeepers</a:t>
            </a:r>
          </a:p>
          <a:p>
            <a:r>
              <a:rPr lang="en-US" sz="1600" dirty="0"/>
              <a:t>Buyers</a:t>
            </a:r>
          </a:p>
          <a:p>
            <a:r>
              <a:rPr lang="en-US" sz="1600" dirty="0"/>
              <a:t>Admin</a:t>
            </a:r>
          </a:p>
          <a:p>
            <a:r>
              <a:rPr lang="en-US" sz="1600" dirty="0"/>
              <a:t>Feedback</a:t>
            </a:r>
          </a:p>
          <a:p>
            <a:r>
              <a:rPr lang="en-US" sz="1600" dirty="0"/>
              <a:t>Contact us </a:t>
            </a:r>
          </a:p>
          <a:p>
            <a:pPr marL="152400" indent="0">
              <a:buNone/>
            </a:pPr>
            <a:endParaRPr lang="en-US" dirty="0"/>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8A127058-1167-AE3A-7F31-83380EABB667}"/>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0C77E273-0EE3-F3C5-B718-ED707602A51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a:t>
            </a:r>
            <a:endParaRPr dirty="0"/>
          </a:p>
        </p:txBody>
      </p:sp>
      <p:sp>
        <p:nvSpPr>
          <p:cNvPr id="2" name="TextBox 1">
            <a:extLst>
              <a:ext uri="{FF2B5EF4-FFF2-40B4-BE49-F238E27FC236}">
                <a16:creationId xmlns:a16="http://schemas.microsoft.com/office/drawing/2014/main" id="{D03A1AEA-B43C-5A63-3FA4-5855AC556F58}"/>
              </a:ext>
            </a:extLst>
          </p:cNvPr>
          <p:cNvSpPr txBox="1"/>
          <p:nvPr/>
        </p:nvSpPr>
        <p:spPr>
          <a:xfrm>
            <a:off x="571500" y="1092994"/>
            <a:ext cx="7929563" cy="3139321"/>
          </a:xfrm>
          <a:prstGeom prst="rect">
            <a:avLst/>
          </a:prstGeom>
          <a:noFill/>
        </p:spPr>
        <p:txBody>
          <a:bodyPr wrap="square" rtlCol="0">
            <a:spAutoFit/>
          </a:bodyPr>
          <a:lstStyle/>
          <a:p>
            <a:r>
              <a:rPr lang="en-US" sz="1800" dirty="0">
                <a:solidFill>
                  <a:schemeClr val="tx1"/>
                </a:solidFill>
              </a:rPr>
              <a:t>This project aims to explore and analyze methods to streamline APMC operations, reduce market fees, and promote digitalization through initiatives like </a:t>
            </a:r>
            <a:r>
              <a:rPr lang="en-US" sz="1800" dirty="0" err="1">
                <a:solidFill>
                  <a:schemeClr val="tx1"/>
                </a:solidFill>
              </a:rPr>
              <a:t>eNAM</a:t>
            </a:r>
            <a:r>
              <a:rPr lang="en-US" sz="1800" dirty="0">
                <a:solidFill>
                  <a:schemeClr val="tx1"/>
                </a:solidFill>
              </a:rPr>
              <a:t> (Electronic National Agriculture Market). Such measures can provide greater market access, real-time price transparency, and more direct buyer-seller interactions, helping farmers get fair compensation for their produce. Additionally, exploring infrastructure improvements—such as storage and transport facilities—could further reduce post-harvest losses and empower farmers. Through this project, we aim to propose actionable strategies that could enhance the welfare of farmers by addressing the limitations of APMC markets and advocating for a more inclusive and efficient agricultural trading system.</a:t>
            </a:r>
            <a:endParaRPr lang="en-IN" sz="1800" dirty="0">
              <a:solidFill>
                <a:schemeClr val="tx1"/>
              </a:solidFill>
            </a:endParaRPr>
          </a:p>
        </p:txBody>
      </p:sp>
    </p:spTree>
    <p:extLst>
      <p:ext uri="{BB962C8B-B14F-4D97-AF65-F5344CB8AC3E}">
        <p14:creationId xmlns:p14="http://schemas.microsoft.com/office/powerpoint/2010/main" val="212231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a:t>
            </a:r>
            <a:r>
              <a:rPr lang="en-IN" dirty="0"/>
              <a:t>SE CASE</a:t>
            </a:r>
            <a:endParaRPr dirty="0"/>
          </a:p>
        </p:txBody>
      </p:sp>
      <p:pic>
        <p:nvPicPr>
          <p:cNvPr id="17" name="Picture 16">
            <a:extLst>
              <a:ext uri="{FF2B5EF4-FFF2-40B4-BE49-F238E27FC236}">
                <a16:creationId xmlns:a16="http://schemas.microsoft.com/office/drawing/2014/main" id="{E8AFBA55-A100-703F-5CFB-E3C402CB05A4}"/>
              </a:ext>
            </a:extLst>
          </p:cNvPr>
          <p:cNvPicPr>
            <a:picLocks noChangeAspect="1"/>
          </p:cNvPicPr>
          <p:nvPr/>
        </p:nvPicPr>
        <p:blipFill>
          <a:blip r:embed="rId3"/>
          <a:stretch>
            <a:fillRect/>
          </a:stretch>
        </p:blipFill>
        <p:spPr>
          <a:xfrm>
            <a:off x="2085975" y="1017725"/>
            <a:ext cx="4093369" cy="389241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1" name="Google Shape;741;p32"/>
          <p:cNvSpPr/>
          <p:nvPr/>
        </p:nvSpPr>
        <p:spPr>
          <a:xfrm rot="-5400000">
            <a:off x="689075" y="2684117"/>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016375" y="-1615175"/>
            <a:ext cx="1633483" cy="5920031"/>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743" name="Google Shape;743;p32"/>
          <p:cNvGrpSpPr/>
          <p:nvPr/>
        </p:nvGrpSpPr>
        <p:grpSpPr>
          <a:xfrm rot="10800000" flipH="1">
            <a:off x="7968643" y="3562070"/>
            <a:ext cx="681217" cy="3360485"/>
            <a:chOff x="1337800" y="-2525590"/>
            <a:chExt cx="1498167" cy="7390555"/>
          </a:xfrm>
        </p:grpSpPr>
        <p:cxnSp>
          <p:nvCxnSpPr>
            <p:cNvPr id="744" name="Google Shape;744;p32"/>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745;p32"/>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746" name="Google Shape;746;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2"/>
          <p:cNvGrpSpPr/>
          <p:nvPr/>
        </p:nvGrpSpPr>
        <p:grpSpPr>
          <a:xfrm rot="-5400000" flipH="1">
            <a:off x="70043" y="-592705"/>
            <a:ext cx="681217" cy="3360485"/>
            <a:chOff x="1337800" y="-2525590"/>
            <a:chExt cx="1498167" cy="7390555"/>
          </a:xfrm>
        </p:grpSpPr>
        <p:cxnSp>
          <p:nvCxnSpPr>
            <p:cNvPr id="748" name="Google Shape;748;p32"/>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749" name="Google Shape;749;p32"/>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750" name="Google Shape;750;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2"/>
          <p:cNvSpPr/>
          <p:nvPr/>
        </p:nvSpPr>
        <p:spPr>
          <a:xfrm rot="-5400000">
            <a:off x="5572485" y="-2452153"/>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sp>
      <p:grpSp>
        <p:nvGrpSpPr>
          <p:cNvPr id="752" name="Google Shape;752;p32"/>
          <p:cNvGrpSpPr/>
          <p:nvPr/>
        </p:nvGrpSpPr>
        <p:grpSpPr>
          <a:xfrm>
            <a:off x="7221623" y="1260360"/>
            <a:ext cx="1160062" cy="523162"/>
            <a:chOff x="7221623" y="1260360"/>
            <a:chExt cx="1160062" cy="523162"/>
          </a:xfrm>
        </p:grpSpPr>
        <p:sp>
          <p:nvSpPr>
            <p:cNvPr id="753" name="Google Shape;753;p32"/>
            <p:cNvSpPr/>
            <p:nvPr/>
          </p:nvSpPr>
          <p:spPr>
            <a:xfrm rot="-5400000">
              <a:off x="8141200" y="10599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5400000">
              <a:off x="7437562" y="13203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7930383" y="13322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2C4EC24-492B-CAE7-A8A0-6D42FE21A1D4}"/>
              </a:ext>
            </a:extLst>
          </p:cNvPr>
          <p:cNvSpPr txBox="1"/>
          <p:nvPr/>
        </p:nvSpPr>
        <p:spPr>
          <a:xfrm>
            <a:off x="1493044" y="2407444"/>
            <a:ext cx="2582758" cy="646331"/>
          </a:xfrm>
          <a:prstGeom prst="rect">
            <a:avLst/>
          </a:prstGeom>
          <a:noFill/>
        </p:spPr>
        <p:txBody>
          <a:bodyPr wrap="none" rtlCol="0">
            <a:spAutoFit/>
          </a:bodyPr>
          <a:lstStyle/>
          <a:p>
            <a:r>
              <a:rPr lang="en-US" sz="3600" b="1" u="sng" dirty="0">
                <a:solidFill>
                  <a:schemeClr val="tx1"/>
                </a:solidFill>
                <a:latin typeface="Times New Roman" panose="02020603050405020304" pitchFamily="18" charset="0"/>
                <a:cs typeface="Times New Roman" panose="02020603050405020304" pitchFamily="18" charset="0"/>
              </a:rPr>
              <a:t>UI DESIGN</a:t>
            </a:r>
            <a:endParaRPr lang="en-IN" sz="3600" b="1" u="sng"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Home Screen:</a:t>
            </a:r>
            <a:endParaRPr dirty="0"/>
          </a:p>
        </p:txBody>
      </p:sp>
      <p:pic>
        <p:nvPicPr>
          <p:cNvPr id="19" name="Picture 18">
            <a:extLst>
              <a:ext uri="{FF2B5EF4-FFF2-40B4-BE49-F238E27FC236}">
                <a16:creationId xmlns:a16="http://schemas.microsoft.com/office/drawing/2014/main" id="{60558F2A-102C-73E8-41B9-DA8B28E0CD7E}"/>
              </a:ext>
            </a:extLst>
          </p:cNvPr>
          <p:cNvPicPr>
            <a:picLocks noChangeAspect="1"/>
          </p:cNvPicPr>
          <p:nvPr/>
        </p:nvPicPr>
        <p:blipFill>
          <a:blip r:embed="rId3"/>
          <a:stretch>
            <a:fillRect/>
          </a:stretch>
        </p:blipFill>
        <p:spPr>
          <a:xfrm>
            <a:off x="1957387" y="1098655"/>
            <a:ext cx="5072063" cy="35138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E40B5EAD-2255-4FFB-CD33-DFC9BC37EDBB}"/>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718F1E78-CA5D-5428-4248-01863D42F0C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Registration Page :</a:t>
            </a:r>
            <a:endParaRPr dirty="0"/>
          </a:p>
        </p:txBody>
      </p:sp>
      <p:pic>
        <p:nvPicPr>
          <p:cNvPr id="3" name="Picture 2">
            <a:extLst>
              <a:ext uri="{FF2B5EF4-FFF2-40B4-BE49-F238E27FC236}">
                <a16:creationId xmlns:a16="http://schemas.microsoft.com/office/drawing/2014/main" id="{3657A712-A2B2-AA35-D613-A7653F37A0DD}"/>
              </a:ext>
            </a:extLst>
          </p:cNvPr>
          <p:cNvPicPr>
            <a:picLocks noChangeAspect="1"/>
          </p:cNvPicPr>
          <p:nvPr/>
        </p:nvPicPr>
        <p:blipFill>
          <a:blip r:embed="rId3"/>
          <a:stretch>
            <a:fillRect/>
          </a:stretch>
        </p:blipFill>
        <p:spPr>
          <a:xfrm>
            <a:off x="2647950" y="1115115"/>
            <a:ext cx="3848100" cy="3809309"/>
          </a:xfrm>
          <a:prstGeom prst="rect">
            <a:avLst/>
          </a:prstGeom>
        </p:spPr>
      </p:pic>
    </p:spTree>
    <p:extLst>
      <p:ext uri="{BB962C8B-B14F-4D97-AF65-F5344CB8AC3E}">
        <p14:creationId xmlns:p14="http://schemas.microsoft.com/office/powerpoint/2010/main" val="13412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5A244610-7D28-3AA7-5B5F-083E98D0E131}"/>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F5BD6348-4E3F-3E6C-D72F-6932C53328F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Login Page :</a:t>
            </a:r>
            <a:endParaRPr dirty="0"/>
          </a:p>
        </p:txBody>
      </p:sp>
      <p:pic>
        <p:nvPicPr>
          <p:cNvPr id="3" name="Picture 2">
            <a:extLst>
              <a:ext uri="{FF2B5EF4-FFF2-40B4-BE49-F238E27FC236}">
                <a16:creationId xmlns:a16="http://schemas.microsoft.com/office/drawing/2014/main" id="{F5F234DA-F1F9-E8C7-BD21-F5C8AB850AFE}"/>
              </a:ext>
            </a:extLst>
          </p:cNvPr>
          <p:cNvPicPr>
            <a:picLocks noChangeAspect="1"/>
          </p:cNvPicPr>
          <p:nvPr/>
        </p:nvPicPr>
        <p:blipFill>
          <a:blip r:embed="rId3"/>
          <a:stretch>
            <a:fillRect/>
          </a:stretch>
        </p:blipFill>
        <p:spPr>
          <a:xfrm>
            <a:off x="2566987" y="1478755"/>
            <a:ext cx="4010025" cy="2771775"/>
          </a:xfrm>
          <a:prstGeom prst="rect">
            <a:avLst/>
          </a:prstGeom>
        </p:spPr>
      </p:pic>
    </p:spTree>
    <p:extLst>
      <p:ext uri="{BB962C8B-B14F-4D97-AF65-F5344CB8AC3E}">
        <p14:creationId xmlns:p14="http://schemas.microsoft.com/office/powerpoint/2010/main" val="118745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17795076-B87E-49E7-704D-8454074972A0}"/>
            </a:ext>
          </a:extLst>
        </p:cNvPr>
        <p:cNvGrpSpPr/>
        <p:nvPr/>
      </p:nvGrpSpPr>
      <p:grpSpPr>
        <a:xfrm>
          <a:off x="0" y="0"/>
          <a:ext cx="0" cy="0"/>
          <a:chOff x="0" y="0"/>
          <a:chExt cx="0" cy="0"/>
        </a:xfrm>
      </p:grpSpPr>
      <p:sp>
        <p:nvSpPr>
          <p:cNvPr id="795" name="Google Shape;795;p35">
            <a:extLst>
              <a:ext uri="{FF2B5EF4-FFF2-40B4-BE49-F238E27FC236}">
                <a16:creationId xmlns:a16="http://schemas.microsoft.com/office/drawing/2014/main" id="{FF31EAF0-B783-E9D0-678C-42C4019C251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Farmer Page :</a:t>
            </a:r>
            <a:endParaRPr dirty="0"/>
          </a:p>
        </p:txBody>
      </p:sp>
      <p:pic>
        <p:nvPicPr>
          <p:cNvPr id="4" name="Picture 3">
            <a:extLst>
              <a:ext uri="{FF2B5EF4-FFF2-40B4-BE49-F238E27FC236}">
                <a16:creationId xmlns:a16="http://schemas.microsoft.com/office/drawing/2014/main" id="{9DA36CAA-5B05-00FE-A19D-60EF8E315FD1}"/>
              </a:ext>
            </a:extLst>
          </p:cNvPr>
          <p:cNvPicPr>
            <a:picLocks noChangeAspect="1"/>
          </p:cNvPicPr>
          <p:nvPr/>
        </p:nvPicPr>
        <p:blipFill>
          <a:blip r:embed="rId3"/>
          <a:stretch>
            <a:fillRect/>
          </a:stretch>
        </p:blipFill>
        <p:spPr>
          <a:xfrm>
            <a:off x="1765696" y="1195145"/>
            <a:ext cx="5612607" cy="3667368"/>
          </a:xfrm>
          <a:prstGeom prst="rect">
            <a:avLst/>
          </a:prstGeom>
        </p:spPr>
      </p:pic>
    </p:spTree>
    <p:extLst>
      <p:ext uri="{BB962C8B-B14F-4D97-AF65-F5344CB8AC3E}">
        <p14:creationId xmlns:p14="http://schemas.microsoft.com/office/powerpoint/2010/main" val="3736057949"/>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189</Words>
  <Application>Microsoft Office PowerPoint</Application>
  <PresentationFormat>On-screen Show (16:9)</PresentationFormat>
  <Paragraphs>27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Raleway Black</vt:lpstr>
      <vt:lpstr>Arial</vt:lpstr>
      <vt:lpstr>Raleway ExtraBold</vt:lpstr>
      <vt:lpstr>Hanken Grotesk</vt:lpstr>
      <vt:lpstr>Technology Market Research Pitch Deck by Slidesgo</vt:lpstr>
      <vt:lpstr>        FARMER WELFARE   - Ashish prasad   - Yashwant Dope   - Nikhil Shinde</vt:lpstr>
      <vt:lpstr>CONTENTS</vt:lpstr>
      <vt:lpstr>Introduction :</vt:lpstr>
      <vt:lpstr>USE CASE</vt:lpstr>
      <vt:lpstr>PowerPoint Presentation</vt:lpstr>
      <vt:lpstr>Home Screen:</vt:lpstr>
      <vt:lpstr>Registration Page :</vt:lpstr>
      <vt:lpstr>Login Page :</vt:lpstr>
      <vt:lpstr>Farmer Page :</vt:lpstr>
      <vt:lpstr>Shopkeeper :</vt:lpstr>
      <vt:lpstr>Buyer :</vt:lpstr>
      <vt:lpstr>Admin Page :</vt:lpstr>
      <vt:lpstr>Feedback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Nikhil shinde</cp:lastModifiedBy>
  <cp:revision>2</cp:revision>
  <dcterms:modified xsi:type="dcterms:W3CDTF">2024-11-06T18:31:50Z</dcterms:modified>
</cp:coreProperties>
</file>