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37"/>
  </p:notesMasterIdLst>
  <p:handoutMasterIdLst>
    <p:handoutMasterId r:id="rId38"/>
  </p:handoutMasterIdLst>
  <p:sldIdLst>
    <p:sldId id="298" r:id="rId3"/>
    <p:sldId id="304" r:id="rId4"/>
    <p:sldId id="360" r:id="rId5"/>
    <p:sldId id="404" r:id="rId6"/>
    <p:sldId id="405" r:id="rId7"/>
    <p:sldId id="371" r:id="rId8"/>
    <p:sldId id="372" r:id="rId9"/>
    <p:sldId id="361" r:id="rId10"/>
    <p:sldId id="393" r:id="rId11"/>
    <p:sldId id="394" r:id="rId12"/>
    <p:sldId id="395" r:id="rId13"/>
    <p:sldId id="392" r:id="rId14"/>
    <p:sldId id="368" r:id="rId15"/>
    <p:sldId id="369" r:id="rId16"/>
    <p:sldId id="391" r:id="rId17"/>
    <p:sldId id="346" r:id="rId18"/>
    <p:sldId id="406" r:id="rId19"/>
    <p:sldId id="355" r:id="rId20"/>
    <p:sldId id="347" r:id="rId21"/>
    <p:sldId id="349" r:id="rId22"/>
    <p:sldId id="350" r:id="rId23"/>
    <p:sldId id="351" r:id="rId24"/>
    <p:sldId id="353" r:id="rId25"/>
    <p:sldId id="354" r:id="rId26"/>
    <p:sldId id="348" r:id="rId27"/>
    <p:sldId id="399" r:id="rId28"/>
    <p:sldId id="356" r:id="rId29"/>
    <p:sldId id="357" r:id="rId30"/>
    <p:sldId id="358" r:id="rId31"/>
    <p:sldId id="403" r:id="rId32"/>
    <p:sldId id="407" r:id="rId33"/>
    <p:sldId id="408" r:id="rId34"/>
    <p:sldId id="409" r:id="rId35"/>
    <p:sldId id="396" r:id="rId3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80145" autoAdjust="0"/>
  </p:normalViewPr>
  <p:slideViewPr>
    <p:cSldViewPr>
      <p:cViewPr varScale="1">
        <p:scale>
          <a:sx n="66" d="100"/>
          <a:sy n="66" d="100"/>
        </p:scale>
        <p:origin x="9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Structural Database Rules</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You define structural database rules which formally specify the entities, relationships, and constraints for your database design.</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Conceptual Entity Relationship Diagram</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You create an initial ERD, the universally accepted method of modeling and visualizing database designs, to visualize the entities and relationships defined by the structural database rules.</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2">
        <dgm:presLayoutVars>
          <dgm:chMax val="1"/>
          <dgm:bulletEnabled val="1"/>
        </dgm:presLayoutVars>
      </dgm:prSet>
      <dgm:spPr/>
    </dgm:pt>
    <dgm:pt modelId="{6821C4E7-3CBB-4911-8AFD-77145D4F0E03}" type="pres">
      <dgm:prSet presAssocID="{5A414C5B-04AF-49B1-8ADC-56714E7D6150}" presName="bracket" presStyleLbl="parChTrans1D1" presStyleIdx="0" presStyleCnt="2"/>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2">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2">
        <dgm:presLayoutVars>
          <dgm:chMax val="1"/>
          <dgm:bulletEnabled val="1"/>
        </dgm:presLayoutVars>
      </dgm:prSet>
      <dgm:spPr/>
    </dgm:pt>
    <dgm:pt modelId="{959DBF44-04E3-4A9E-9D82-1C6B69B830AD}" type="pres">
      <dgm:prSet presAssocID="{E2F81F27-305E-4D48-A6DE-2A2151D28A3E}" presName="bracket" presStyleLbl="parChTrans1D1" presStyleIdx="1"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525A0E19-A54E-46BE-8165-06A75C590B56}" type="presOf" srcId="{756D4833-1C78-4B0F-856E-1DAA5AAB6F5D}" destId="{2F5993CF-F681-4BC9-A1F2-66CF0928B832}" srcOrd="0" destOrd="0" presId="urn:diagrams.loki3.com/BracketList"/>
    <dgm:cxn modelId="{13127733-5505-4E02-B26D-A7FC9467C6BD}" srcId="{0F33E446-FB67-4128-A4A8-BB2D788D12E5}" destId="{5A414C5B-04AF-49B1-8ADC-56714E7D6150}" srcOrd="0" destOrd="0" parTransId="{39C2D13A-38F3-4519-BCF4-EAE79C2EC534}" sibTransId="{2E6AD627-ACFB-41B2-8662-9E34E5FA9720}"/>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E0D62BA5-794F-4CFB-A943-1190A18B352D}" srcId="{5A414C5B-04AF-49B1-8ADC-56714E7D6150}" destId="{756D4833-1C78-4B0F-856E-1DAA5AAB6F5D}" srcOrd="0" destOrd="0" parTransId="{456BA941-88D9-43D4-8968-7EBF683AED23}" sibTransId="{A7CD28C4-C9E2-43BA-B77E-F939122ED9BE}"/>
    <dgm:cxn modelId="{9FD019A9-186C-469B-ACF6-1A226C5F4B2B}" type="presOf" srcId="{0F33E446-FB67-4128-A4A8-BB2D788D12E5}" destId="{9C3CE193-EC14-45A4-9FFD-6DBB0BE99021}" srcOrd="0" destOrd="0" presId="urn:diagrams.loki3.com/BracketList"/>
    <dgm:cxn modelId="{DC8065CF-21ED-452C-8CA9-3DAAEAB5BABF}" srcId="{0F33E446-FB67-4128-A4A8-BB2D788D12E5}" destId="{E2F81F27-305E-4D48-A6DE-2A2151D28A3E}" srcOrd="1" destOrd="0" parTransId="{01B7622E-6A8B-4DC8-9107-5FF805DB00DA}" sibTransId="{12FA0DE4-1A9B-4A7A-8E89-EC0CFF98ADC6}"/>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1FEB96-7784-4DB0-9D0F-57C7151AE66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5AADB62-34CB-48B5-B288-0A3EE6F79FFD}">
      <dgm:prSet phldrT="[Text]"/>
      <dgm:spPr/>
      <dgm:t>
        <a:bodyPr/>
        <a:lstStyle/>
        <a:p>
          <a:r>
            <a:rPr lang="en-US" dirty="0"/>
            <a:t>Conceptual</a:t>
          </a:r>
        </a:p>
      </dgm:t>
    </dgm:pt>
    <dgm:pt modelId="{B3E1B736-8F8E-42C5-9F44-E3CA7FCFC599}" type="parTrans" cxnId="{4A871BF6-9147-4CB4-A28F-08B412D16258}">
      <dgm:prSet/>
      <dgm:spPr/>
      <dgm:t>
        <a:bodyPr/>
        <a:lstStyle/>
        <a:p>
          <a:endParaRPr lang="en-US"/>
        </a:p>
      </dgm:t>
    </dgm:pt>
    <dgm:pt modelId="{E90F7AB9-0CC9-4F08-AE9D-016AE673F12B}" type="sibTrans" cxnId="{4A871BF6-9147-4CB4-A28F-08B412D16258}">
      <dgm:prSet/>
      <dgm:spPr/>
      <dgm:t>
        <a:bodyPr/>
        <a:lstStyle/>
        <a:p>
          <a:endParaRPr lang="en-US"/>
        </a:p>
      </dgm:t>
    </dgm:pt>
    <dgm:pt modelId="{0F85E36D-2540-4FDA-874C-865FBD694439}">
      <dgm:prSet phldrT="[Text]"/>
      <dgm:spPr/>
      <dgm:t>
        <a:bodyPr/>
        <a:lstStyle/>
        <a:p>
          <a:r>
            <a:rPr lang="en-US" dirty="0"/>
            <a:t>Contains the entities and relationships we see in our minds.</a:t>
          </a:r>
        </a:p>
      </dgm:t>
    </dgm:pt>
    <dgm:pt modelId="{5599153E-393E-475A-BEB7-EE5CC43B3749}" type="parTrans" cxnId="{655A54D1-7029-4AAD-A9E7-8943E076194D}">
      <dgm:prSet/>
      <dgm:spPr/>
      <dgm:t>
        <a:bodyPr/>
        <a:lstStyle/>
        <a:p>
          <a:endParaRPr lang="en-US"/>
        </a:p>
      </dgm:t>
    </dgm:pt>
    <dgm:pt modelId="{9D4B99E2-8813-42B9-B4BC-C8B566FE3ABA}" type="sibTrans" cxnId="{655A54D1-7029-4AAD-A9E7-8943E076194D}">
      <dgm:prSet/>
      <dgm:spPr/>
      <dgm:t>
        <a:bodyPr/>
        <a:lstStyle/>
        <a:p>
          <a:endParaRPr lang="en-US"/>
        </a:p>
      </dgm:t>
    </dgm:pt>
    <dgm:pt modelId="{BD9EF6DC-9C58-4C0C-A43B-F128297F28D5}">
      <dgm:prSet phldrT="[Text]"/>
      <dgm:spPr/>
      <dgm:t>
        <a:bodyPr/>
        <a:lstStyle/>
        <a:p>
          <a:r>
            <a:rPr lang="en-US" dirty="0"/>
            <a:t>Independent of any implementation model (relational or otherwise).</a:t>
          </a:r>
        </a:p>
      </dgm:t>
    </dgm:pt>
    <dgm:pt modelId="{D2B1CAA6-99B7-4516-B034-5C030ED45C8D}" type="parTrans" cxnId="{D6D83B96-1124-48FB-9CB7-344AD4785143}">
      <dgm:prSet/>
      <dgm:spPr/>
      <dgm:t>
        <a:bodyPr/>
        <a:lstStyle/>
        <a:p>
          <a:endParaRPr lang="en-US"/>
        </a:p>
      </dgm:t>
    </dgm:pt>
    <dgm:pt modelId="{001A7109-C2EB-4BED-8BDF-AD66E74DB274}" type="sibTrans" cxnId="{D6D83B96-1124-48FB-9CB7-344AD4785143}">
      <dgm:prSet/>
      <dgm:spPr/>
      <dgm:t>
        <a:bodyPr/>
        <a:lstStyle/>
        <a:p>
          <a:endParaRPr lang="en-US"/>
        </a:p>
      </dgm:t>
    </dgm:pt>
    <dgm:pt modelId="{43C5A450-4D2C-4AAA-B77B-2BD4A63B9277}">
      <dgm:prSet phldrT="[Text]"/>
      <dgm:spPr/>
      <dgm:t>
        <a:bodyPr/>
        <a:lstStyle/>
        <a:p>
          <a:r>
            <a:rPr lang="en-US" dirty="0"/>
            <a:t>Logical</a:t>
          </a:r>
        </a:p>
      </dgm:t>
    </dgm:pt>
    <dgm:pt modelId="{D1306387-D5FD-43DC-BE7B-D6D2CB9D0AC1}" type="parTrans" cxnId="{A619786B-7951-4008-8BE6-DA330E6D3B39}">
      <dgm:prSet/>
      <dgm:spPr/>
      <dgm:t>
        <a:bodyPr/>
        <a:lstStyle/>
        <a:p>
          <a:endParaRPr lang="en-US"/>
        </a:p>
      </dgm:t>
    </dgm:pt>
    <dgm:pt modelId="{9DC6AAE3-2CD6-4BF7-854E-836E366AD3D0}" type="sibTrans" cxnId="{A619786B-7951-4008-8BE6-DA330E6D3B39}">
      <dgm:prSet/>
      <dgm:spPr/>
      <dgm:t>
        <a:bodyPr/>
        <a:lstStyle/>
        <a:p>
          <a:endParaRPr lang="en-US"/>
        </a:p>
      </dgm:t>
    </dgm:pt>
    <dgm:pt modelId="{98E69EEC-3B4E-4B77-A8EB-7D0C8A9DDEDF}">
      <dgm:prSet phldrT="[Text]"/>
      <dgm:spPr/>
      <dgm:t>
        <a:bodyPr/>
        <a:lstStyle/>
        <a:p>
          <a:r>
            <a:rPr lang="en-US" dirty="0"/>
            <a:t>Implements the entities and relationships we see in our minds in the relational model.</a:t>
          </a:r>
        </a:p>
      </dgm:t>
    </dgm:pt>
    <dgm:pt modelId="{70DFBCDE-FA94-451B-A823-0AE37DFFD9EE}" type="parTrans" cxnId="{D131ED09-0579-4F87-96DE-B79B1C323D31}">
      <dgm:prSet/>
      <dgm:spPr/>
      <dgm:t>
        <a:bodyPr/>
        <a:lstStyle/>
        <a:p>
          <a:endParaRPr lang="en-US"/>
        </a:p>
      </dgm:t>
    </dgm:pt>
    <dgm:pt modelId="{2842ACBC-0132-43E1-B2C0-410BD3D71CE4}" type="sibTrans" cxnId="{D131ED09-0579-4F87-96DE-B79B1C323D31}">
      <dgm:prSet/>
      <dgm:spPr/>
      <dgm:t>
        <a:bodyPr/>
        <a:lstStyle/>
        <a:p>
          <a:endParaRPr lang="en-US"/>
        </a:p>
      </dgm:t>
    </dgm:pt>
    <dgm:pt modelId="{1DC2AA1B-030E-4101-A948-6DD285DE930D}">
      <dgm:prSet phldrT="[Text]"/>
      <dgm:spPr/>
      <dgm:t>
        <a:bodyPr/>
        <a:lstStyle/>
        <a:p>
          <a:r>
            <a:rPr lang="en-US" dirty="0"/>
            <a:t>Independent of any particular database.</a:t>
          </a:r>
        </a:p>
      </dgm:t>
    </dgm:pt>
    <dgm:pt modelId="{D841F2BC-6D76-4422-921C-F8185D9CAC5D}" type="parTrans" cxnId="{F3F07F04-87B1-47FE-87AA-C6B846545609}">
      <dgm:prSet/>
      <dgm:spPr/>
      <dgm:t>
        <a:bodyPr/>
        <a:lstStyle/>
        <a:p>
          <a:endParaRPr lang="en-US"/>
        </a:p>
      </dgm:t>
    </dgm:pt>
    <dgm:pt modelId="{365DD4C4-85B1-4FB5-9F31-811384576F34}" type="sibTrans" cxnId="{F3F07F04-87B1-47FE-87AA-C6B846545609}">
      <dgm:prSet/>
      <dgm:spPr/>
      <dgm:t>
        <a:bodyPr/>
        <a:lstStyle/>
        <a:p>
          <a:endParaRPr lang="en-US"/>
        </a:p>
      </dgm:t>
    </dgm:pt>
    <dgm:pt modelId="{89FDE580-47B5-4D01-AC68-DCC6F8836B58}">
      <dgm:prSet phldrT="[Text]"/>
      <dgm:spPr/>
      <dgm:t>
        <a:bodyPr/>
        <a:lstStyle/>
        <a:p>
          <a:r>
            <a:rPr lang="en-US" dirty="0"/>
            <a:t>DBMS Physical</a:t>
          </a:r>
        </a:p>
      </dgm:t>
    </dgm:pt>
    <dgm:pt modelId="{367B1F19-F6FF-484D-8BCB-1B37E7E694A9}" type="parTrans" cxnId="{D79E2A89-8A64-4152-A975-F3989AE44F16}">
      <dgm:prSet/>
      <dgm:spPr/>
      <dgm:t>
        <a:bodyPr/>
        <a:lstStyle/>
        <a:p>
          <a:endParaRPr lang="en-US"/>
        </a:p>
      </dgm:t>
    </dgm:pt>
    <dgm:pt modelId="{3C84F9C6-1010-4852-A74E-6E97D50F1CD2}" type="sibTrans" cxnId="{D79E2A89-8A64-4152-A975-F3989AE44F16}">
      <dgm:prSet/>
      <dgm:spPr/>
      <dgm:t>
        <a:bodyPr/>
        <a:lstStyle/>
        <a:p>
          <a:endParaRPr lang="en-US"/>
        </a:p>
      </dgm:t>
    </dgm:pt>
    <dgm:pt modelId="{32C6B8E6-22E0-4AE9-991D-F4FB83594D16}">
      <dgm:prSet phldrT="[Text]"/>
      <dgm:spPr/>
      <dgm:t>
        <a:bodyPr/>
        <a:lstStyle/>
        <a:p>
          <a:r>
            <a:rPr lang="en-US" dirty="0"/>
            <a:t>Implements the logical model for a particular database such as Oracle 18c or SQL Server 2017.</a:t>
          </a:r>
        </a:p>
      </dgm:t>
    </dgm:pt>
    <dgm:pt modelId="{81F39FC9-34CC-4040-9FF3-5C338A5797E8}" type="parTrans" cxnId="{51F001EE-4902-4D11-8C6D-8455DCF8A05A}">
      <dgm:prSet/>
      <dgm:spPr/>
      <dgm:t>
        <a:bodyPr/>
        <a:lstStyle/>
        <a:p>
          <a:endParaRPr lang="en-US"/>
        </a:p>
      </dgm:t>
    </dgm:pt>
    <dgm:pt modelId="{027D3793-B870-4F03-82C6-CE31FE154332}" type="sibTrans" cxnId="{51F001EE-4902-4D11-8C6D-8455DCF8A05A}">
      <dgm:prSet/>
      <dgm:spPr/>
      <dgm:t>
        <a:bodyPr/>
        <a:lstStyle/>
        <a:p>
          <a:endParaRPr lang="en-US"/>
        </a:p>
      </dgm:t>
    </dgm:pt>
    <dgm:pt modelId="{A91CAC26-0A89-4936-850A-4BA1E421D75C}">
      <dgm:prSet phldrT="[Text]"/>
      <dgm:spPr/>
      <dgm:t>
        <a:bodyPr/>
        <a:lstStyle/>
        <a:p>
          <a:r>
            <a:rPr lang="en-US" dirty="0"/>
            <a:t>Contains database-specific properties.</a:t>
          </a:r>
        </a:p>
      </dgm:t>
    </dgm:pt>
    <dgm:pt modelId="{0CFF771B-7C3C-446B-9658-C886B89CA855}" type="parTrans" cxnId="{4C79A425-3351-418E-A0FB-89F15B13C1DD}">
      <dgm:prSet/>
      <dgm:spPr/>
      <dgm:t>
        <a:bodyPr/>
        <a:lstStyle/>
        <a:p>
          <a:endParaRPr lang="en-US"/>
        </a:p>
      </dgm:t>
    </dgm:pt>
    <dgm:pt modelId="{84A10477-FE2D-4F5E-BC7A-86DA7DC440F1}" type="sibTrans" cxnId="{4C79A425-3351-418E-A0FB-89F15B13C1DD}">
      <dgm:prSet/>
      <dgm:spPr/>
      <dgm:t>
        <a:bodyPr/>
        <a:lstStyle/>
        <a:p>
          <a:endParaRPr lang="en-US"/>
        </a:p>
      </dgm:t>
    </dgm:pt>
    <dgm:pt modelId="{CCB0A843-3989-4539-B079-717BA6F1D5D4}" type="pres">
      <dgm:prSet presAssocID="{A41FEB96-7784-4DB0-9D0F-57C7151AE667}" presName="linearFlow" presStyleCnt="0">
        <dgm:presLayoutVars>
          <dgm:dir/>
          <dgm:animLvl val="lvl"/>
          <dgm:resizeHandles val="exact"/>
        </dgm:presLayoutVars>
      </dgm:prSet>
      <dgm:spPr/>
    </dgm:pt>
    <dgm:pt modelId="{D88B0638-70A7-4765-B37B-F8A0E79A95C6}" type="pres">
      <dgm:prSet presAssocID="{15AADB62-34CB-48B5-B288-0A3EE6F79FFD}" presName="composite" presStyleCnt="0"/>
      <dgm:spPr/>
    </dgm:pt>
    <dgm:pt modelId="{EDD4CEBD-D615-445E-9165-4520F3A17E93}" type="pres">
      <dgm:prSet presAssocID="{15AADB62-34CB-48B5-B288-0A3EE6F79FFD}" presName="parentText" presStyleLbl="alignNode1" presStyleIdx="0" presStyleCnt="3">
        <dgm:presLayoutVars>
          <dgm:chMax val="1"/>
          <dgm:bulletEnabled val="1"/>
        </dgm:presLayoutVars>
      </dgm:prSet>
      <dgm:spPr/>
    </dgm:pt>
    <dgm:pt modelId="{69A6F88B-557F-4CDC-B3CD-9D688C10C488}" type="pres">
      <dgm:prSet presAssocID="{15AADB62-34CB-48B5-B288-0A3EE6F79FFD}" presName="descendantText" presStyleLbl="alignAcc1" presStyleIdx="0" presStyleCnt="3">
        <dgm:presLayoutVars>
          <dgm:bulletEnabled val="1"/>
        </dgm:presLayoutVars>
      </dgm:prSet>
      <dgm:spPr/>
    </dgm:pt>
    <dgm:pt modelId="{660DB8D3-E4C8-462A-A086-1CFC84D37E10}" type="pres">
      <dgm:prSet presAssocID="{E90F7AB9-0CC9-4F08-AE9D-016AE673F12B}" presName="sp" presStyleCnt="0"/>
      <dgm:spPr/>
    </dgm:pt>
    <dgm:pt modelId="{7E497A04-889C-4248-975C-6D941F2DEA32}" type="pres">
      <dgm:prSet presAssocID="{43C5A450-4D2C-4AAA-B77B-2BD4A63B9277}" presName="composite" presStyleCnt="0"/>
      <dgm:spPr/>
    </dgm:pt>
    <dgm:pt modelId="{0DEE9217-3484-4FD9-8D41-C95E62E75DA9}" type="pres">
      <dgm:prSet presAssocID="{43C5A450-4D2C-4AAA-B77B-2BD4A63B9277}" presName="parentText" presStyleLbl="alignNode1" presStyleIdx="1" presStyleCnt="3">
        <dgm:presLayoutVars>
          <dgm:chMax val="1"/>
          <dgm:bulletEnabled val="1"/>
        </dgm:presLayoutVars>
      </dgm:prSet>
      <dgm:spPr/>
    </dgm:pt>
    <dgm:pt modelId="{44D06E21-889A-4E0C-8BF4-547D91B508A0}" type="pres">
      <dgm:prSet presAssocID="{43C5A450-4D2C-4AAA-B77B-2BD4A63B9277}" presName="descendantText" presStyleLbl="alignAcc1" presStyleIdx="1" presStyleCnt="3">
        <dgm:presLayoutVars>
          <dgm:bulletEnabled val="1"/>
        </dgm:presLayoutVars>
      </dgm:prSet>
      <dgm:spPr/>
    </dgm:pt>
    <dgm:pt modelId="{80FAB956-2EF6-4928-9926-E73FC43802A9}" type="pres">
      <dgm:prSet presAssocID="{9DC6AAE3-2CD6-4BF7-854E-836E366AD3D0}" presName="sp" presStyleCnt="0"/>
      <dgm:spPr/>
    </dgm:pt>
    <dgm:pt modelId="{3BDAD600-E143-40D5-9ADA-8EFDE953853C}" type="pres">
      <dgm:prSet presAssocID="{89FDE580-47B5-4D01-AC68-DCC6F8836B58}" presName="composite" presStyleCnt="0"/>
      <dgm:spPr/>
    </dgm:pt>
    <dgm:pt modelId="{F2FA1126-0758-4839-B03E-04F7030B7617}" type="pres">
      <dgm:prSet presAssocID="{89FDE580-47B5-4D01-AC68-DCC6F8836B58}" presName="parentText" presStyleLbl="alignNode1" presStyleIdx="2" presStyleCnt="3">
        <dgm:presLayoutVars>
          <dgm:chMax val="1"/>
          <dgm:bulletEnabled val="1"/>
        </dgm:presLayoutVars>
      </dgm:prSet>
      <dgm:spPr/>
    </dgm:pt>
    <dgm:pt modelId="{D6E1C984-2A1C-4F3D-A1BF-431CEEFFB763}" type="pres">
      <dgm:prSet presAssocID="{89FDE580-47B5-4D01-AC68-DCC6F8836B58}" presName="descendantText" presStyleLbl="alignAcc1" presStyleIdx="2" presStyleCnt="3">
        <dgm:presLayoutVars>
          <dgm:bulletEnabled val="1"/>
        </dgm:presLayoutVars>
      </dgm:prSet>
      <dgm:spPr/>
    </dgm:pt>
  </dgm:ptLst>
  <dgm:cxnLst>
    <dgm:cxn modelId="{F3F07F04-87B1-47FE-87AA-C6B846545609}" srcId="{43C5A450-4D2C-4AAA-B77B-2BD4A63B9277}" destId="{1DC2AA1B-030E-4101-A948-6DD285DE930D}" srcOrd="1" destOrd="0" parTransId="{D841F2BC-6D76-4422-921C-F8185D9CAC5D}" sibTransId="{365DD4C4-85B1-4FB5-9F31-811384576F34}"/>
    <dgm:cxn modelId="{D131ED09-0579-4F87-96DE-B79B1C323D31}" srcId="{43C5A450-4D2C-4AAA-B77B-2BD4A63B9277}" destId="{98E69EEC-3B4E-4B77-A8EB-7D0C8A9DDEDF}" srcOrd="0" destOrd="0" parTransId="{70DFBCDE-FA94-451B-A823-0AE37DFFD9EE}" sibTransId="{2842ACBC-0132-43E1-B2C0-410BD3D71CE4}"/>
    <dgm:cxn modelId="{4C79A425-3351-418E-A0FB-89F15B13C1DD}" srcId="{89FDE580-47B5-4D01-AC68-DCC6F8836B58}" destId="{A91CAC26-0A89-4936-850A-4BA1E421D75C}" srcOrd="1" destOrd="0" parTransId="{0CFF771B-7C3C-446B-9658-C886B89CA855}" sibTransId="{84A10477-FE2D-4F5E-BC7A-86DA7DC440F1}"/>
    <dgm:cxn modelId="{F9C6F83C-BB6E-49C3-A706-6CC5462698BA}" type="presOf" srcId="{A91CAC26-0A89-4936-850A-4BA1E421D75C}" destId="{D6E1C984-2A1C-4F3D-A1BF-431CEEFFB763}" srcOrd="0" destOrd="1" presId="urn:microsoft.com/office/officeart/2005/8/layout/chevron2"/>
    <dgm:cxn modelId="{DEF3AE5C-9501-4997-A871-78880491906E}" type="presOf" srcId="{A41FEB96-7784-4DB0-9D0F-57C7151AE667}" destId="{CCB0A843-3989-4539-B079-717BA6F1D5D4}" srcOrd="0" destOrd="0" presId="urn:microsoft.com/office/officeart/2005/8/layout/chevron2"/>
    <dgm:cxn modelId="{6178975F-3B2D-4376-883A-324FC60DD3C5}" type="presOf" srcId="{BD9EF6DC-9C58-4C0C-A43B-F128297F28D5}" destId="{69A6F88B-557F-4CDC-B3CD-9D688C10C488}" srcOrd="0" destOrd="1" presId="urn:microsoft.com/office/officeart/2005/8/layout/chevron2"/>
    <dgm:cxn modelId="{D1059864-73B9-4338-816C-83F43D98DD12}" type="presOf" srcId="{32C6B8E6-22E0-4AE9-991D-F4FB83594D16}" destId="{D6E1C984-2A1C-4F3D-A1BF-431CEEFFB763}" srcOrd="0" destOrd="0" presId="urn:microsoft.com/office/officeart/2005/8/layout/chevron2"/>
    <dgm:cxn modelId="{A619786B-7951-4008-8BE6-DA330E6D3B39}" srcId="{A41FEB96-7784-4DB0-9D0F-57C7151AE667}" destId="{43C5A450-4D2C-4AAA-B77B-2BD4A63B9277}" srcOrd="1" destOrd="0" parTransId="{D1306387-D5FD-43DC-BE7B-D6D2CB9D0AC1}" sibTransId="{9DC6AAE3-2CD6-4BF7-854E-836E366AD3D0}"/>
    <dgm:cxn modelId="{74DA7A6C-F848-4C9F-A237-ED47291969F9}" type="presOf" srcId="{15AADB62-34CB-48B5-B288-0A3EE6F79FFD}" destId="{EDD4CEBD-D615-445E-9165-4520F3A17E93}" srcOrd="0" destOrd="0" presId="urn:microsoft.com/office/officeart/2005/8/layout/chevron2"/>
    <dgm:cxn modelId="{92157C78-6343-4CE8-A31F-AF34E960DCE9}" type="presOf" srcId="{98E69EEC-3B4E-4B77-A8EB-7D0C8A9DDEDF}" destId="{44D06E21-889A-4E0C-8BF4-547D91B508A0}" srcOrd="0" destOrd="0" presId="urn:microsoft.com/office/officeart/2005/8/layout/chevron2"/>
    <dgm:cxn modelId="{D79E2A89-8A64-4152-A975-F3989AE44F16}" srcId="{A41FEB96-7784-4DB0-9D0F-57C7151AE667}" destId="{89FDE580-47B5-4D01-AC68-DCC6F8836B58}" srcOrd="2" destOrd="0" parTransId="{367B1F19-F6FF-484D-8BCB-1B37E7E694A9}" sibTransId="{3C84F9C6-1010-4852-A74E-6E97D50F1CD2}"/>
    <dgm:cxn modelId="{D6D83B96-1124-48FB-9CB7-344AD4785143}" srcId="{15AADB62-34CB-48B5-B288-0A3EE6F79FFD}" destId="{BD9EF6DC-9C58-4C0C-A43B-F128297F28D5}" srcOrd="1" destOrd="0" parTransId="{D2B1CAA6-99B7-4516-B034-5C030ED45C8D}" sibTransId="{001A7109-C2EB-4BED-8BDF-AD66E74DB274}"/>
    <dgm:cxn modelId="{A9947AA6-98FC-4506-BEF2-24C02BF299F3}" type="presOf" srcId="{1DC2AA1B-030E-4101-A948-6DD285DE930D}" destId="{44D06E21-889A-4E0C-8BF4-547D91B508A0}" srcOrd="0" destOrd="1" presId="urn:microsoft.com/office/officeart/2005/8/layout/chevron2"/>
    <dgm:cxn modelId="{A64258C5-B0A8-4D0A-8205-2D68172B90CB}" type="presOf" srcId="{0F85E36D-2540-4FDA-874C-865FBD694439}" destId="{69A6F88B-557F-4CDC-B3CD-9D688C10C488}" srcOrd="0" destOrd="0" presId="urn:microsoft.com/office/officeart/2005/8/layout/chevron2"/>
    <dgm:cxn modelId="{655A54D1-7029-4AAD-A9E7-8943E076194D}" srcId="{15AADB62-34CB-48B5-B288-0A3EE6F79FFD}" destId="{0F85E36D-2540-4FDA-874C-865FBD694439}" srcOrd="0" destOrd="0" parTransId="{5599153E-393E-475A-BEB7-EE5CC43B3749}" sibTransId="{9D4B99E2-8813-42B9-B4BC-C8B566FE3ABA}"/>
    <dgm:cxn modelId="{473005D5-3D0D-4868-B712-8D0880E5719E}" type="presOf" srcId="{89FDE580-47B5-4D01-AC68-DCC6F8836B58}" destId="{F2FA1126-0758-4839-B03E-04F7030B7617}" srcOrd="0" destOrd="0" presId="urn:microsoft.com/office/officeart/2005/8/layout/chevron2"/>
    <dgm:cxn modelId="{E55F33E9-8C30-4C83-9D4C-260B3CE20B4B}" type="presOf" srcId="{43C5A450-4D2C-4AAA-B77B-2BD4A63B9277}" destId="{0DEE9217-3484-4FD9-8D41-C95E62E75DA9}" srcOrd="0" destOrd="0" presId="urn:microsoft.com/office/officeart/2005/8/layout/chevron2"/>
    <dgm:cxn modelId="{51F001EE-4902-4D11-8C6D-8455DCF8A05A}" srcId="{89FDE580-47B5-4D01-AC68-DCC6F8836B58}" destId="{32C6B8E6-22E0-4AE9-991D-F4FB83594D16}" srcOrd="0" destOrd="0" parTransId="{81F39FC9-34CC-4040-9FF3-5C338A5797E8}" sibTransId="{027D3793-B870-4F03-82C6-CE31FE154332}"/>
    <dgm:cxn modelId="{4A871BF6-9147-4CB4-A28F-08B412D16258}" srcId="{A41FEB96-7784-4DB0-9D0F-57C7151AE667}" destId="{15AADB62-34CB-48B5-B288-0A3EE6F79FFD}" srcOrd="0" destOrd="0" parTransId="{B3E1B736-8F8E-42C5-9F44-E3CA7FCFC599}" sibTransId="{E90F7AB9-0CC9-4F08-AE9D-016AE673F12B}"/>
    <dgm:cxn modelId="{865A0547-BF41-4E5E-A959-DF3229CC238C}" type="presParOf" srcId="{CCB0A843-3989-4539-B079-717BA6F1D5D4}" destId="{D88B0638-70A7-4765-B37B-F8A0E79A95C6}" srcOrd="0" destOrd="0" presId="urn:microsoft.com/office/officeart/2005/8/layout/chevron2"/>
    <dgm:cxn modelId="{54DD1E95-935E-434A-AE2D-4C8EB3976283}" type="presParOf" srcId="{D88B0638-70A7-4765-B37B-F8A0E79A95C6}" destId="{EDD4CEBD-D615-445E-9165-4520F3A17E93}" srcOrd="0" destOrd="0" presId="urn:microsoft.com/office/officeart/2005/8/layout/chevron2"/>
    <dgm:cxn modelId="{9BF74111-A237-4FB5-B7A3-331D97A196C2}" type="presParOf" srcId="{D88B0638-70A7-4765-B37B-F8A0E79A95C6}" destId="{69A6F88B-557F-4CDC-B3CD-9D688C10C488}" srcOrd="1" destOrd="0" presId="urn:microsoft.com/office/officeart/2005/8/layout/chevron2"/>
    <dgm:cxn modelId="{0525BB7A-2505-49C3-8E9A-1D752B10DBD9}" type="presParOf" srcId="{CCB0A843-3989-4539-B079-717BA6F1D5D4}" destId="{660DB8D3-E4C8-462A-A086-1CFC84D37E10}" srcOrd="1" destOrd="0" presId="urn:microsoft.com/office/officeart/2005/8/layout/chevron2"/>
    <dgm:cxn modelId="{FC69C04B-663E-4AB0-B595-A6A8B9BAE8D2}" type="presParOf" srcId="{CCB0A843-3989-4539-B079-717BA6F1D5D4}" destId="{7E497A04-889C-4248-975C-6D941F2DEA32}" srcOrd="2" destOrd="0" presId="urn:microsoft.com/office/officeart/2005/8/layout/chevron2"/>
    <dgm:cxn modelId="{91F8C839-9779-41E9-A321-7E152E26B9D5}" type="presParOf" srcId="{7E497A04-889C-4248-975C-6D941F2DEA32}" destId="{0DEE9217-3484-4FD9-8D41-C95E62E75DA9}" srcOrd="0" destOrd="0" presId="urn:microsoft.com/office/officeart/2005/8/layout/chevron2"/>
    <dgm:cxn modelId="{A02D779C-18A9-4F1B-B321-709779B7BAEE}" type="presParOf" srcId="{7E497A04-889C-4248-975C-6D941F2DEA32}" destId="{44D06E21-889A-4E0C-8BF4-547D91B508A0}" srcOrd="1" destOrd="0" presId="urn:microsoft.com/office/officeart/2005/8/layout/chevron2"/>
    <dgm:cxn modelId="{076E8081-426D-4576-AFC0-89AFC724A440}" type="presParOf" srcId="{CCB0A843-3989-4539-B079-717BA6F1D5D4}" destId="{80FAB956-2EF6-4928-9926-E73FC43802A9}" srcOrd="3" destOrd="0" presId="urn:microsoft.com/office/officeart/2005/8/layout/chevron2"/>
    <dgm:cxn modelId="{6AD6DA72-C43C-4753-A5CA-66C65A2B658D}" type="presParOf" srcId="{CCB0A843-3989-4539-B079-717BA6F1D5D4}" destId="{3BDAD600-E143-40D5-9ADA-8EFDE953853C}" srcOrd="4" destOrd="0" presId="urn:microsoft.com/office/officeart/2005/8/layout/chevron2"/>
    <dgm:cxn modelId="{82ABBE7C-E4CD-4929-850F-1AE01B92282C}" type="presParOf" srcId="{3BDAD600-E143-40D5-9ADA-8EFDE953853C}" destId="{F2FA1126-0758-4839-B03E-04F7030B7617}" srcOrd="0" destOrd="0" presId="urn:microsoft.com/office/officeart/2005/8/layout/chevron2"/>
    <dgm:cxn modelId="{715E0E9C-689F-4644-BFA8-06EC2341A4B9}" type="presParOf" srcId="{3BDAD600-E143-40D5-9ADA-8EFDE953853C}" destId="{D6E1C984-2A1C-4F3D-A1BF-431CEEFFB7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9EF3B-C027-40CC-8B52-CCB6DF00341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B5EF72A-F1C2-4882-8CED-413826617437}">
      <dgm:prSet phldrT="[Text]"/>
      <dgm:spPr/>
      <dgm:t>
        <a:bodyPr/>
        <a:lstStyle/>
        <a:p>
          <a:r>
            <a:rPr lang="en-US" dirty="0"/>
            <a:t>Structural</a:t>
          </a:r>
        </a:p>
      </dgm:t>
    </dgm:pt>
    <dgm:pt modelId="{55C45347-BC48-4B43-AD60-C7ED156B1603}" type="parTrans" cxnId="{04D56968-F677-4C95-B17B-208A1623FBE4}">
      <dgm:prSet/>
      <dgm:spPr/>
      <dgm:t>
        <a:bodyPr/>
        <a:lstStyle/>
        <a:p>
          <a:endParaRPr lang="en-US"/>
        </a:p>
      </dgm:t>
    </dgm:pt>
    <dgm:pt modelId="{FFFA3AAE-5FC8-411E-8B7F-0F85B06629CD}" type="sibTrans" cxnId="{04D56968-F677-4C95-B17B-208A1623FBE4}">
      <dgm:prSet/>
      <dgm:spPr/>
      <dgm:t>
        <a:bodyPr/>
        <a:lstStyle/>
        <a:p>
          <a:endParaRPr lang="en-US"/>
        </a:p>
      </dgm:t>
    </dgm:pt>
    <dgm:pt modelId="{637C1BB3-C9AC-4D5C-A10B-5E9A350C804C}">
      <dgm:prSet phldrT="[Text]"/>
      <dgm:spPr/>
      <dgm:t>
        <a:bodyPr/>
        <a:lstStyle/>
        <a:p>
          <a:r>
            <a:rPr lang="en-US" dirty="0"/>
            <a:t>Methodology (algorithm) and specifics (data values) unlikely to change</a:t>
          </a:r>
        </a:p>
      </dgm:t>
    </dgm:pt>
    <dgm:pt modelId="{649FC5A0-FC76-4842-9663-EC9B91068E38}" type="parTrans" cxnId="{380E5B27-6B00-4C90-B64C-566C7BC2C4F2}">
      <dgm:prSet/>
      <dgm:spPr/>
      <dgm:t>
        <a:bodyPr/>
        <a:lstStyle/>
        <a:p>
          <a:endParaRPr lang="en-US"/>
        </a:p>
      </dgm:t>
    </dgm:pt>
    <dgm:pt modelId="{525BBADB-A1B2-4126-A508-242C5B58F7F0}" type="sibTrans" cxnId="{380E5B27-6B00-4C90-B64C-566C7BC2C4F2}">
      <dgm:prSet/>
      <dgm:spPr/>
      <dgm:t>
        <a:bodyPr/>
        <a:lstStyle/>
        <a:p>
          <a:endParaRPr lang="en-US"/>
        </a:p>
      </dgm:t>
    </dgm:pt>
    <dgm:pt modelId="{AECD0DD0-54D1-4F17-9A79-5D18BAB5D4DE}">
      <dgm:prSet phldrT="[Text]"/>
      <dgm:spPr/>
      <dgm:t>
        <a:bodyPr/>
        <a:lstStyle/>
        <a:p>
          <a:r>
            <a:rPr lang="en-US" dirty="0"/>
            <a:t>Data-driven</a:t>
          </a:r>
        </a:p>
      </dgm:t>
    </dgm:pt>
    <dgm:pt modelId="{D8EC7BD5-3D66-4FB2-9087-DCAAC447D48D}" type="parTrans" cxnId="{9642E775-84FB-4CE8-99EF-85B5968B3645}">
      <dgm:prSet/>
      <dgm:spPr/>
      <dgm:t>
        <a:bodyPr/>
        <a:lstStyle/>
        <a:p>
          <a:endParaRPr lang="en-US"/>
        </a:p>
      </dgm:t>
    </dgm:pt>
    <dgm:pt modelId="{98DF66EF-027E-4434-BC42-B9E38DF05C1B}" type="sibTrans" cxnId="{9642E775-84FB-4CE8-99EF-85B5968B3645}">
      <dgm:prSet/>
      <dgm:spPr/>
      <dgm:t>
        <a:bodyPr/>
        <a:lstStyle/>
        <a:p>
          <a:endParaRPr lang="en-US"/>
        </a:p>
      </dgm:t>
    </dgm:pt>
    <dgm:pt modelId="{2D6CCDBC-88AF-491D-BB40-1594523BA8BE}">
      <dgm:prSet phldrT="[Text]"/>
      <dgm:spPr/>
      <dgm:t>
        <a:bodyPr/>
        <a:lstStyle/>
        <a:p>
          <a:r>
            <a:rPr lang="en-US" dirty="0"/>
            <a:t>Methodology unlikely to change, specifics likely to change</a:t>
          </a:r>
        </a:p>
      </dgm:t>
    </dgm:pt>
    <dgm:pt modelId="{EDE3B5A9-39BE-4909-B5A9-098E9C0A7461}" type="parTrans" cxnId="{8745941D-E552-4957-A2DA-6616F99B3FD3}">
      <dgm:prSet/>
      <dgm:spPr/>
      <dgm:t>
        <a:bodyPr/>
        <a:lstStyle/>
        <a:p>
          <a:endParaRPr lang="en-US"/>
        </a:p>
      </dgm:t>
    </dgm:pt>
    <dgm:pt modelId="{043807E0-39B6-4614-A7E5-53D01D31D4FA}" type="sibTrans" cxnId="{8745941D-E552-4957-A2DA-6616F99B3FD3}">
      <dgm:prSet/>
      <dgm:spPr/>
      <dgm:t>
        <a:bodyPr/>
        <a:lstStyle/>
        <a:p>
          <a:endParaRPr lang="en-US"/>
        </a:p>
      </dgm:t>
    </dgm:pt>
    <dgm:pt modelId="{6DA8CD0E-B205-4CBE-9B67-F2A80D7871F2}">
      <dgm:prSet phldrT="[Text]"/>
      <dgm:spPr/>
      <dgm:t>
        <a:bodyPr/>
        <a:lstStyle/>
        <a:p>
          <a:r>
            <a:rPr lang="en-US" dirty="0"/>
            <a:t>Programmatic</a:t>
          </a:r>
        </a:p>
      </dgm:t>
    </dgm:pt>
    <dgm:pt modelId="{A645F29D-C77F-4C57-B3E2-B5B55D529194}" type="parTrans" cxnId="{3F903D45-4771-4A2C-A47C-EBABC56080DE}">
      <dgm:prSet/>
      <dgm:spPr/>
      <dgm:t>
        <a:bodyPr/>
        <a:lstStyle/>
        <a:p>
          <a:endParaRPr lang="en-US"/>
        </a:p>
      </dgm:t>
    </dgm:pt>
    <dgm:pt modelId="{12B41EE7-5807-46FE-8070-0930BFDCC6CE}" type="sibTrans" cxnId="{3F903D45-4771-4A2C-A47C-EBABC56080DE}">
      <dgm:prSet/>
      <dgm:spPr/>
      <dgm:t>
        <a:bodyPr/>
        <a:lstStyle/>
        <a:p>
          <a:endParaRPr lang="en-US"/>
        </a:p>
      </dgm:t>
    </dgm:pt>
    <dgm:pt modelId="{129E475A-C378-43F1-8775-3A579CA6F5B7}">
      <dgm:prSet phldrT="[Text]"/>
      <dgm:spPr/>
      <dgm:t>
        <a:bodyPr/>
        <a:lstStyle/>
        <a:p>
          <a:r>
            <a:rPr lang="en-US" dirty="0"/>
            <a:t>Methodology and specifics likely to change</a:t>
          </a:r>
        </a:p>
      </dgm:t>
    </dgm:pt>
    <dgm:pt modelId="{4AAD86D1-80F4-4E6D-8AE9-4CD5B6B8C002}" type="parTrans" cxnId="{A04D8145-A9D9-4C3E-98C7-345520C039FE}">
      <dgm:prSet/>
      <dgm:spPr/>
      <dgm:t>
        <a:bodyPr/>
        <a:lstStyle/>
        <a:p>
          <a:endParaRPr lang="en-US"/>
        </a:p>
      </dgm:t>
    </dgm:pt>
    <dgm:pt modelId="{F7402691-3C36-4413-908A-33E4EE671587}" type="sibTrans" cxnId="{A04D8145-A9D9-4C3E-98C7-345520C039FE}">
      <dgm:prSet/>
      <dgm:spPr/>
      <dgm:t>
        <a:bodyPr/>
        <a:lstStyle/>
        <a:p>
          <a:endParaRPr lang="en-US"/>
        </a:p>
      </dgm:t>
    </dgm:pt>
    <dgm:pt modelId="{19B44F68-29F6-4EE2-9CC6-EA54AD1E9CF8}" type="pres">
      <dgm:prSet presAssocID="{59B9EF3B-C027-40CC-8B52-CCB6DF003411}" presName="CompostProcess" presStyleCnt="0">
        <dgm:presLayoutVars>
          <dgm:dir/>
          <dgm:resizeHandles val="exact"/>
        </dgm:presLayoutVars>
      </dgm:prSet>
      <dgm:spPr/>
    </dgm:pt>
    <dgm:pt modelId="{28E8F1FA-DF1A-4F6D-B0F7-AD9780F2461F}" type="pres">
      <dgm:prSet presAssocID="{59B9EF3B-C027-40CC-8B52-CCB6DF003411}" presName="arrow" presStyleLbl="bgShp" presStyleIdx="0" presStyleCnt="1"/>
      <dgm:spPr/>
    </dgm:pt>
    <dgm:pt modelId="{717ED488-6E5B-4E6B-ABA1-89106669AE51}" type="pres">
      <dgm:prSet presAssocID="{59B9EF3B-C027-40CC-8B52-CCB6DF003411}" presName="linearProcess" presStyleCnt="0"/>
      <dgm:spPr/>
    </dgm:pt>
    <dgm:pt modelId="{8B4A2947-9763-4FFB-B67B-AD5DF7A2EBDC}" type="pres">
      <dgm:prSet presAssocID="{AB5EF72A-F1C2-4882-8CED-413826617437}" presName="textNode" presStyleLbl="node1" presStyleIdx="0" presStyleCnt="3">
        <dgm:presLayoutVars>
          <dgm:bulletEnabled val="1"/>
        </dgm:presLayoutVars>
      </dgm:prSet>
      <dgm:spPr/>
    </dgm:pt>
    <dgm:pt modelId="{99CDE080-56E2-4C81-B982-E805B7AB034A}" type="pres">
      <dgm:prSet presAssocID="{FFFA3AAE-5FC8-411E-8B7F-0F85B06629CD}" presName="sibTrans" presStyleCnt="0"/>
      <dgm:spPr/>
    </dgm:pt>
    <dgm:pt modelId="{27CBD023-B71F-4C6F-B814-8CB3949CC01E}" type="pres">
      <dgm:prSet presAssocID="{AECD0DD0-54D1-4F17-9A79-5D18BAB5D4DE}" presName="textNode" presStyleLbl="node1" presStyleIdx="1" presStyleCnt="3">
        <dgm:presLayoutVars>
          <dgm:bulletEnabled val="1"/>
        </dgm:presLayoutVars>
      </dgm:prSet>
      <dgm:spPr/>
    </dgm:pt>
    <dgm:pt modelId="{1E4F149D-738E-4B75-A97D-7407A1A8F2A2}" type="pres">
      <dgm:prSet presAssocID="{98DF66EF-027E-4434-BC42-B9E38DF05C1B}" presName="sibTrans" presStyleCnt="0"/>
      <dgm:spPr/>
    </dgm:pt>
    <dgm:pt modelId="{F80518FC-A558-4A81-ABEE-69AFB9395569}" type="pres">
      <dgm:prSet presAssocID="{6DA8CD0E-B205-4CBE-9B67-F2A80D7871F2}" presName="textNode" presStyleLbl="node1" presStyleIdx="2" presStyleCnt="3">
        <dgm:presLayoutVars>
          <dgm:bulletEnabled val="1"/>
        </dgm:presLayoutVars>
      </dgm:prSet>
      <dgm:spPr/>
    </dgm:pt>
  </dgm:ptLst>
  <dgm:cxnLst>
    <dgm:cxn modelId="{8745941D-E552-4957-A2DA-6616F99B3FD3}" srcId="{AECD0DD0-54D1-4F17-9A79-5D18BAB5D4DE}" destId="{2D6CCDBC-88AF-491D-BB40-1594523BA8BE}" srcOrd="0" destOrd="0" parTransId="{EDE3B5A9-39BE-4909-B5A9-098E9C0A7461}" sibTransId="{043807E0-39B6-4614-A7E5-53D01D31D4FA}"/>
    <dgm:cxn modelId="{380E5B27-6B00-4C90-B64C-566C7BC2C4F2}" srcId="{AB5EF72A-F1C2-4882-8CED-413826617437}" destId="{637C1BB3-C9AC-4D5C-A10B-5E9A350C804C}" srcOrd="0" destOrd="0" parTransId="{649FC5A0-FC76-4842-9663-EC9B91068E38}" sibTransId="{525BBADB-A1B2-4126-A508-242C5B58F7F0}"/>
    <dgm:cxn modelId="{F8AD2834-C6D1-4ABB-9460-53A5820E87CE}" type="presOf" srcId="{59B9EF3B-C027-40CC-8B52-CCB6DF003411}" destId="{19B44F68-29F6-4EE2-9CC6-EA54AD1E9CF8}" srcOrd="0" destOrd="0" presId="urn:microsoft.com/office/officeart/2005/8/layout/hProcess9"/>
    <dgm:cxn modelId="{3F903D45-4771-4A2C-A47C-EBABC56080DE}" srcId="{59B9EF3B-C027-40CC-8B52-CCB6DF003411}" destId="{6DA8CD0E-B205-4CBE-9B67-F2A80D7871F2}" srcOrd="2" destOrd="0" parTransId="{A645F29D-C77F-4C57-B3E2-B5B55D529194}" sibTransId="{12B41EE7-5807-46FE-8070-0930BFDCC6CE}"/>
    <dgm:cxn modelId="{A04D8145-A9D9-4C3E-98C7-345520C039FE}" srcId="{6DA8CD0E-B205-4CBE-9B67-F2A80D7871F2}" destId="{129E475A-C378-43F1-8775-3A579CA6F5B7}" srcOrd="0" destOrd="0" parTransId="{4AAD86D1-80F4-4E6D-8AE9-4CD5B6B8C002}" sibTransId="{F7402691-3C36-4413-908A-33E4EE671587}"/>
    <dgm:cxn modelId="{1CA6A346-045B-4160-8FBA-74848F7F655F}" type="presOf" srcId="{6DA8CD0E-B205-4CBE-9B67-F2A80D7871F2}" destId="{F80518FC-A558-4A81-ABEE-69AFB9395569}" srcOrd="0" destOrd="0" presId="urn:microsoft.com/office/officeart/2005/8/layout/hProcess9"/>
    <dgm:cxn modelId="{04D56968-F677-4C95-B17B-208A1623FBE4}" srcId="{59B9EF3B-C027-40CC-8B52-CCB6DF003411}" destId="{AB5EF72A-F1C2-4882-8CED-413826617437}" srcOrd="0" destOrd="0" parTransId="{55C45347-BC48-4B43-AD60-C7ED156B1603}" sibTransId="{FFFA3AAE-5FC8-411E-8B7F-0F85B06629CD}"/>
    <dgm:cxn modelId="{7E33C54B-A719-4C86-8DDE-9A0B06A6EBC4}" type="presOf" srcId="{637C1BB3-C9AC-4D5C-A10B-5E9A350C804C}" destId="{8B4A2947-9763-4FFB-B67B-AD5DF7A2EBDC}" srcOrd="0" destOrd="1" presId="urn:microsoft.com/office/officeart/2005/8/layout/hProcess9"/>
    <dgm:cxn modelId="{0CE51C54-4288-4E7C-8D6E-5A612A9DA2C1}" type="presOf" srcId="{AECD0DD0-54D1-4F17-9A79-5D18BAB5D4DE}" destId="{27CBD023-B71F-4C6F-B814-8CB3949CC01E}" srcOrd="0" destOrd="0" presId="urn:microsoft.com/office/officeart/2005/8/layout/hProcess9"/>
    <dgm:cxn modelId="{9642E775-84FB-4CE8-99EF-85B5968B3645}" srcId="{59B9EF3B-C027-40CC-8B52-CCB6DF003411}" destId="{AECD0DD0-54D1-4F17-9A79-5D18BAB5D4DE}" srcOrd="1" destOrd="0" parTransId="{D8EC7BD5-3D66-4FB2-9087-DCAAC447D48D}" sibTransId="{98DF66EF-027E-4434-BC42-B9E38DF05C1B}"/>
    <dgm:cxn modelId="{EF4151A8-9130-4FBD-9457-158A4AD1745F}" type="presOf" srcId="{2D6CCDBC-88AF-491D-BB40-1594523BA8BE}" destId="{27CBD023-B71F-4C6F-B814-8CB3949CC01E}" srcOrd="0" destOrd="1" presId="urn:microsoft.com/office/officeart/2005/8/layout/hProcess9"/>
    <dgm:cxn modelId="{ECAA04C1-4045-40D8-A344-82010BE95363}" type="presOf" srcId="{AB5EF72A-F1C2-4882-8CED-413826617437}" destId="{8B4A2947-9763-4FFB-B67B-AD5DF7A2EBDC}" srcOrd="0" destOrd="0" presId="urn:microsoft.com/office/officeart/2005/8/layout/hProcess9"/>
    <dgm:cxn modelId="{087152F3-3A60-4B49-A335-D248F79D2E6B}" type="presOf" srcId="{129E475A-C378-43F1-8775-3A579CA6F5B7}" destId="{F80518FC-A558-4A81-ABEE-69AFB9395569}" srcOrd="0" destOrd="1" presId="urn:microsoft.com/office/officeart/2005/8/layout/hProcess9"/>
    <dgm:cxn modelId="{78474B08-BA74-437C-8865-C46CB420A6DB}" type="presParOf" srcId="{19B44F68-29F6-4EE2-9CC6-EA54AD1E9CF8}" destId="{28E8F1FA-DF1A-4F6D-B0F7-AD9780F2461F}" srcOrd="0" destOrd="0" presId="urn:microsoft.com/office/officeart/2005/8/layout/hProcess9"/>
    <dgm:cxn modelId="{636A4E40-A854-47CB-8B9A-87B645F16028}" type="presParOf" srcId="{19B44F68-29F6-4EE2-9CC6-EA54AD1E9CF8}" destId="{717ED488-6E5B-4E6B-ABA1-89106669AE51}" srcOrd="1" destOrd="0" presId="urn:microsoft.com/office/officeart/2005/8/layout/hProcess9"/>
    <dgm:cxn modelId="{2C4D37B4-F1D3-4F80-9F97-1F4C727ACEB0}" type="presParOf" srcId="{717ED488-6E5B-4E6B-ABA1-89106669AE51}" destId="{8B4A2947-9763-4FFB-B67B-AD5DF7A2EBDC}" srcOrd="0" destOrd="0" presId="urn:microsoft.com/office/officeart/2005/8/layout/hProcess9"/>
    <dgm:cxn modelId="{48FC83F4-DDDF-413B-ACC2-370E217D91FC}" type="presParOf" srcId="{717ED488-6E5B-4E6B-ABA1-89106669AE51}" destId="{99CDE080-56E2-4C81-B982-E805B7AB034A}" srcOrd="1" destOrd="0" presId="urn:microsoft.com/office/officeart/2005/8/layout/hProcess9"/>
    <dgm:cxn modelId="{207AB633-CE46-4CD2-AD35-EB7C293CA018}" type="presParOf" srcId="{717ED488-6E5B-4E6B-ABA1-89106669AE51}" destId="{27CBD023-B71F-4C6F-B814-8CB3949CC01E}" srcOrd="2" destOrd="0" presId="urn:microsoft.com/office/officeart/2005/8/layout/hProcess9"/>
    <dgm:cxn modelId="{49459395-4440-4FC6-A4C9-CECFB78A58DB}" type="presParOf" srcId="{717ED488-6E5B-4E6B-ABA1-89106669AE51}" destId="{1E4F149D-738E-4B75-A97D-7407A1A8F2A2}" srcOrd="3" destOrd="0" presId="urn:microsoft.com/office/officeart/2005/8/layout/hProcess9"/>
    <dgm:cxn modelId="{AC22E4D3-9DB4-4D70-B11B-8828DA757B1E}" type="presParOf" srcId="{717ED488-6E5B-4E6B-ABA1-89106669AE51}" destId="{F80518FC-A558-4A81-ABEE-69AFB939556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688012"/>
          <a:ext cx="2055390" cy="1222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US" sz="2600" kern="1200" dirty="0"/>
            <a:t>Structural Database Rules</a:t>
          </a:r>
        </a:p>
      </dsp:txBody>
      <dsp:txXfrm>
        <a:off x="4018" y="688012"/>
        <a:ext cx="2055390" cy="1222650"/>
      </dsp:txXfrm>
    </dsp:sp>
    <dsp:sp modelId="{6821C4E7-3CBB-4911-8AFD-77145D4F0E03}">
      <dsp:nvSpPr>
        <dsp:cNvPr id="0" name=""/>
        <dsp:cNvSpPr/>
      </dsp:nvSpPr>
      <dsp:spPr>
        <a:xfrm>
          <a:off x="2059409" y="458765"/>
          <a:ext cx="411078" cy="16811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458765"/>
          <a:ext cx="5590663" cy="16811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You define structural database rules which formally specify the entities, relationships, and constraints for your database design.</a:t>
          </a:r>
        </a:p>
      </dsp:txBody>
      <dsp:txXfrm>
        <a:off x="2634918" y="458765"/>
        <a:ext cx="5590663" cy="1681143"/>
      </dsp:txXfrm>
    </dsp:sp>
    <dsp:sp modelId="{B1101C03-37AF-4A6B-8B2A-4447ACD7A240}">
      <dsp:nvSpPr>
        <dsp:cNvPr id="0" name=""/>
        <dsp:cNvSpPr/>
      </dsp:nvSpPr>
      <dsp:spPr>
        <a:xfrm>
          <a:off x="4018" y="2635696"/>
          <a:ext cx="2055390" cy="160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US" sz="2600" kern="1200" dirty="0"/>
            <a:t>Conceptual Entity Relationship Diagram</a:t>
          </a:r>
        </a:p>
      </dsp:txBody>
      <dsp:txXfrm>
        <a:off x="4018" y="2635696"/>
        <a:ext cx="2055390" cy="1608750"/>
      </dsp:txXfrm>
    </dsp:sp>
    <dsp:sp modelId="{959DBF44-04E3-4A9E-9D82-1C6B69B830AD}">
      <dsp:nvSpPr>
        <dsp:cNvPr id="0" name=""/>
        <dsp:cNvSpPr/>
      </dsp:nvSpPr>
      <dsp:spPr>
        <a:xfrm>
          <a:off x="2059409" y="2233509"/>
          <a:ext cx="411078" cy="241312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2233509"/>
          <a:ext cx="5590663" cy="2413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You create an initial ERD, the universally accepted method of modeling and visualizing database designs, to visualize the entities and relationships defined by the structural database rules.</a:t>
          </a:r>
        </a:p>
      </dsp:txBody>
      <dsp:txXfrm>
        <a:off x="2634918" y="2233509"/>
        <a:ext cx="5590663" cy="241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4CEBD-D615-445E-9165-4520F3A17E93}">
      <dsp:nvSpPr>
        <dsp:cNvPr id="0" name=""/>
        <dsp:cNvSpPr/>
      </dsp:nvSpPr>
      <dsp:spPr>
        <a:xfrm rot="5400000">
          <a:off x="-274465" y="274500"/>
          <a:ext cx="1829767" cy="12808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Conceptual</a:t>
          </a:r>
        </a:p>
      </dsp:txBody>
      <dsp:txXfrm rot="-5400000">
        <a:off x="1" y="640454"/>
        <a:ext cx="1280837" cy="548930"/>
      </dsp:txXfrm>
    </dsp:sp>
    <dsp:sp modelId="{69A6F88B-557F-4CDC-B3CD-9D688C10C488}">
      <dsp:nvSpPr>
        <dsp:cNvPr id="0" name=""/>
        <dsp:cNvSpPr/>
      </dsp:nvSpPr>
      <dsp:spPr>
        <a:xfrm rot="5400000">
          <a:off x="4160544" y="-2879671"/>
          <a:ext cx="1189348" cy="694876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Contains the entities and relationships we see in our minds.</a:t>
          </a:r>
        </a:p>
        <a:p>
          <a:pPr marL="228600" lvl="1" indent="-228600" algn="l" defTabSz="933450">
            <a:lnSpc>
              <a:spcPct val="90000"/>
            </a:lnSpc>
            <a:spcBef>
              <a:spcPct val="0"/>
            </a:spcBef>
            <a:spcAft>
              <a:spcPct val="15000"/>
            </a:spcAft>
            <a:buChar char="•"/>
          </a:pPr>
          <a:r>
            <a:rPr lang="en-US" sz="2100" kern="1200" dirty="0"/>
            <a:t>Independent of any implementation model (relational or otherwise).</a:t>
          </a:r>
        </a:p>
      </dsp:txBody>
      <dsp:txXfrm rot="-5400000">
        <a:off x="1280838" y="58094"/>
        <a:ext cx="6890703" cy="1073230"/>
      </dsp:txXfrm>
    </dsp:sp>
    <dsp:sp modelId="{0DEE9217-3484-4FD9-8D41-C95E62E75DA9}">
      <dsp:nvSpPr>
        <dsp:cNvPr id="0" name=""/>
        <dsp:cNvSpPr/>
      </dsp:nvSpPr>
      <dsp:spPr>
        <a:xfrm rot="5400000">
          <a:off x="-274465" y="1912281"/>
          <a:ext cx="1829767" cy="12808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Logical</a:t>
          </a:r>
        </a:p>
      </dsp:txBody>
      <dsp:txXfrm rot="-5400000">
        <a:off x="1" y="2278235"/>
        <a:ext cx="1280837" cy="548930"/>
      </dsp:txXfrm>
    </dsp:sp>
    <dsp:sp modelId="{44D06E21-889A-4E0C-8BF4-547D91B508A0}">
      <dsp:nvSpPr>
        <dsp:cNvPr id="0" name=""/>
        <dsp:cNvSpPr/>
      </dsp:nvSpPr>
      <dsp:spPr>
        <a:xfrm rot="5400000">
          <a:off x="4160544" y="-1241890"/>
          <a:ext cx="1189348" cy="694876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Implements the entities and relationships we see in our minds in the relational model.</a:t>
          </a:r>
        </a:p>
        <a:p>
          <a:pPr marL="228600" lvl="1" indent="-228600" algn="l" defTabSz="933450">
            <a:lnSpc>
              <a:spcPct val="90000"/>
            </a:lnSpc>
            <a:spcBef>
              <a:spcPct val="0"/>
            </a:spcBef>
            <a:spcAft>
              <a:spcPct val="15000"/>
            </a:spcAft>
            <a:buChar char="•"/>
          </a:pPr>
          <a:r>
            <a:rPr lang="en-US" sz="2100" kern="1200" dirty="0"/>
            <a:t>Independent of any particular database.</a:t>
          </a:r>
        </a:p>
      </dsp:txBody>
      <dsp:txXfrm rot="-5400000">
        <a:off x="1280838" y="1695875"/>
        <a:ext cx="6890703" cy="1073230"/>
      </dsp:txXfrm>
    </dsp:sp>
    <dsp:sp modelId="{F2FA1126-0758-4839-B03E-04F7030B7617}">
      <dsp:nvSpPr>
        <dsp:cNvPr id="0" name=""/>
        <dsp:cNvSpPr/>
      </dsp:nvSpPr>
      <dsp:spPr>
        <a:xfrm rot="5400000">
          <a:off x="-274465" y="3550061"/>
          <a:ext cx="1829767" cy="12808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DBMS Physical</a:t>
          </a:r>
        </a:p>
      </dsp:txBody>
      <dsp:txXfrm rot="-5400000">
        <a:off x="1" y="3916015"/>
        <a:ext cx="1280837" cy="548930"/>
      </dsp:txXfrm>
    </dsp:sp>
    <dsp:sp modelId="{D6E1C984-2A1C-4F3D-A1BF-431CEEFFB763}">
      <dsp:nvSpPr>
        <dsp:cNvPr id="0" name=""/>
        <dsp:cNvSpPr/>
      </dsp:nvSpPr>
      <dsp:spPr>
        <a:xfrm rot="5400000">
          <a:off x="4160544" y="395889"/>
          <a:ext cx="1189348" cy="694876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Implements the logical model for a particular database such as Oracle 18c or SQL Server 2017.</a:t>
          </a:r>
        </a:p>
        <a:p>
          <a:pPr marL="228600" lvl="1" indent="-228600" algn="l" defTabSz="933450">
            <a:lnSpc>
              <a:spcPct val="90000"/>
            </a:lnSpc>
            <a:spcBef>
              <a:spcPct val="0"/>
            </a:spcBef>
            <a:spcAft>
              <a:spcPct val="15000"/>
            </a:spcAft>
            <a:buChar char="•"/>
          </a:pPr>
          <a:r>
            <a:rPr lang="en-US" sz="2100" kern="1200" dirty="0"/>
            <a:t>Contains database-specific properties.</a:t>
          </a:r>
        </a:p>
      </dsp:txBody>
      <dsp:txXfrm rot="-5400000">
        <a:off x="1280838" y="3333655"/>
        <a:ext cx="6890703" cy="10732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8F1FA-DF1A-4F6D-B0F7-AD9780F2461F}">
      <dsp:nvSpPr>
        <dsp:cNvPr id="0" name=""/>
        <dsp:cNvSpPr/>
      </dsp:nvSpPr>
      <dsp:spPr>
        <a:xfrm>
          <a:off x="634364" y="0"/>
          <a:ext cx="7189470" cy="518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A2947-9763-4FFB-B67B-AD5DF7A2EBDC}">
      <dsp:nvSpPr>
        <dsp:cNvPr id="0" name=""/>
        <dsp:cNvSpPr/>
      </dsp:nvSpPr>
      <dsp:spPr>
        <a:xfrm>
          <a:off x="9085" y="1554480"/>
          <a:ext cx="2722483" cy="207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Structural</a:t>
          </a:r>
        </a:p>
        <a:p>
          <a:pPr marL="171450" lvl="1" indent="-171450" algn="l" defTabSz="844550">
            <a:lnSpc>
              <a:spcPct val="90000"/>
            </a:lnSpc>
            <a:spcBef>
              <a:spcPct val="0"/>
            </a:spcBef>
            <a:spcAft>
              <a:spcPct val="15000"/>
            </a:spcAft>
            <a:buChar char="•"/>
          </a:pPr>
          <a:r>
            <a:rPr lang="en-US" sz="1900" kern="1200" dirty="0"/>
            <a:t>Methodology (algorithm) and specifics (data values) unlikely to change</a:t>
          </a:r>
        </a:p>
      </dsp:txBody>
      <dsp:txXfrm>
        <a:off x="110263" y="1655658"/>
        <a:ext cx="2520127" cy="1870284"/>
      </dsp:txXfrm>
    </dsp:sp>
    <dsp:sp modelId="{27CBD023-B71F-4C6F-B814-8CB3949CC01E}">
      <dsp:nvSpPr>
        <dsp:cNvPr id="0" name=""/>
        <dsp:cNvSpPr/>
      </dsp:nvSpPr>
      <dsp:spPr>
        <a:xfrm>
          <a:off x="2867858" y="1554480"/>
          <a:ext cx="2722483" cy="207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Data-driven</a:t>
          </a:r>
        </a:p>
        <a:p>
          <a:pPr marL="171450" lvl="1" indent="-171450" algn="l" defTabSz="844550">
            <a:lnSpc>
              <a:spcPct val="90000"/>
            </a:lnSpc>
            <a:spcBef>
              <a:spcPct val="0"/>
            </a:spcBef>
            <a:spcAft>
              <a:spcPct val="15000"/>
            </a:spcAft>
            <a:buChar char="•"/>
          </a:pPr>
          <a:r>
            <a:rPr lang="en-US" sz="1900" kern="1200" dirty="0"/>
            <a:t>Methodology unlikely to change, specifics likely to change</a:t>
          </a:r>
        </a:p>
      </dsp:txBody>
      <dsp:txXfrm>
        <a:off x="2969036" y="1655658"/>
        <a:ext cx="2520127" cy="1870284"/>
      </dsp:txXfrm>
    </dsp:sp>
    <dsp:sp modelId="{F80518FC-A558-4A81-ABEE-69AFB9395569}">
      <dsp:nvSpPr>
        <dsp:cNvPr id="0" name=""/>
        <dsp:cNvSpPr/>
      </dsp:nvSpPr>
      <dsp:spPr>
        <a:xfrm>
          <a:off x="5726630" y="1554480"/>
          <a:ext cx="2722483" cy="207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Programmatic</a:t>
          </a:r>
        </a:p>
        <a:p>
          <a:pPr marL="171450" lvl="1" indent="-171450" algn="l" defTabSz="844550">
            <a:lnSpc>
              <a:spcPct val="90000"/>
            </a:lnSpc>
            <a:spcBef>
              <a:spcPct val="0"/>
            </a:spcBef>
            <a:spcAft>
              <a:spcPct val="15000"/>
            </a:spcAft>
            <a:buChar char="•"/>
          </a:pPr>
          <a:r>
            <a:rPr lang="en-US" sz="1900" kern="1200" dirty="0"/>
            <a:t>Methodology and specifics likely to change</a:t>
          </a:r>
        </a:p>
      </dsp:txBody>
      <dsp:txXfrm>
        <a:off x="5827808" y="1655658"/>
        <a:ext cx="2520127" cy="1870284"/>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While relational databases have many strengths, one if their most significant weaknesses is the inability to convey real-world semantics (i.e. real-world meaning). </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3176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Entity Relationship Diagrams (ERDs) and the underlying entity-relationship model were first envisioned and documented by Peter Chen in the late 1970s to address this exact problem.</a:t>
            </a:r>
          </a:p>
          <a:p>
            <a:pPr marL="171450" indent="-171450">
              <a:buFont typeface="Arial" panose="020B0604020202020204" pitchFamily="34" charset="0"/>
              <a:buChar char="•"/>
            </a:pPr>
            <a:r>
              <a:rPr lang="en-US" sz="1200" dirty="0"/>
              <a:t>Chen envisioned that ERDs would be used to model the data, and then the relational database representation would be derived from the ERD (Chen, 1976).</a:t>
            </a:r>
          </a:p>
          <a:p>
            <a:pPr marL="171450" indent="-171450">
              <a:buFont typeface="Arial" panose="020B0604020202020204" pitchFamily="34" charset="0"/>
              <a:buChar char="•"/>
            </a:pPr>
            <a:r>
              <a:rPr lang="en-US" sz="1200" dirty="0"/>
              <a:t>Entity relationship diagrams are now the universally accepted way of visualizing relational databases.</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242473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t>Associative relationships allow an entity instance from one entity to be related to one or more entity instances.</a:t>
            </a:r>
          </a:p>
          <a:p>
            <a:r>
              <a:rPr lang="en-US" dirty="0"/>
              <a:t>When a relationship is established between entities, it allows entity instance from one entity to be related to one or more entity instances from another entity.</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9</a:t>
            </a:fld>
            <a:endParaRPr lang="en-US" altLang="en-US"/>
          </a:p>
        </p:txBody>
      </p:sp>
    </p:spTree>
    <p:extLst>
      <p:ext uri="{BB962C8B-B14F-4D97-AF65-F5344CB8AC3E}">
        <p14:creationId xmlns:p14="http://schemas.microsoft.com/office/powerpoint/2010/main" val="339665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person may eat many pizzas; each pizza may be eaten by many people.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28069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an application or I.T. system is being created for an organization, careful analysis of the organization and its processes results in a formal description of their operation. </a:t>
            </a:r>
          </a:p>
          <a:p>
            <a:pPr marL="171450" indent="-171450">
              <a:buFont typeface="Arial" panose="020B0604020202020204" pitchFamily="34" charset="0"/>
              <a:buChar char="•"/>
            </a:pPr>
            <a:r>
              <a:rPr lang="en-US" dirty="0"/>
              <a:t>Business rules, domain models, use cases, and other artifacts are created during this process.</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17</a:t>
            </a:fld>
            <a:endParaRPr lang="en-US" altLang="en-US"/>
          </a:p>
        </p:txBody>
      </p:sp>
    </p:spTree>
    <p:extLst>
      <p:ext uri="{BB962C8B-B14F-4D97-AF65-F5344CB8AC3E}">
        <p14:creationId xmlns:p14="http://schemas.microsoft.com/office/powerpoint/2010/main" val="9131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From a relational database perspective, an operational rule supported by an application can be enforced three ways:</a:t>
            </a:r>
          </a:p>
          <a:p>
            <a:pPr marL="628650" lvl="1" indent="-171450">
              <a:buFont typeface="Arial" panose="020B0604020202020204" pitchFamily="34" charset="0"/>
              <a:buChar char="•"/>
              <a:defRPr/>
            </a:pPr>
            <a:r>
              <a:rPr lang="en-US" dirty="0"/>
              <a:t>enforced with table structure, relationships, and/or SQL constraints (structural enforcement)</a:t>
            </a:r>
          </a:p>
          <a:p>
            <a:pPr marL="628650" lvl="1" indent="-171450">
              <a:buFont typeface="Arial" panose="020B0604020202020204" pitchFamily="34" charset="0"/>
              <a:buChar char="•"/>
              <a:defRPr/>
            </a:pPr>
            <a:r>
              <a:rPr lang="en-US" dirty="0"/>
              <a:t>enforced with data (data-driven enforcement)</a:t>
            </a:r>
          </a:p>
          <a:p>
            <a:pPr marL="628650" lvl="1" indent="-171450">
              <a:buFont typeface="Arial" panose="020B0604020202020204" pitchFamily="34" charset="0"/>
              <a:buChar char="•"/>
              <a:defRPr/>
            </a:pPr>
            <a:r>
              <a:rPr lang="en-US" dirty="0"/>
              <a:t>enforced programmatically through advanced DBMS abilities such as stored procedures and triggers, or through an application (programmatic enforcement)</a:t>
            </a:r>
          </a:p>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19</a:t>
            </a:fld>
            <a:endParaRPr lang="en-US" altLang="en-US"/>
          </a:p>
        </p:txBody>
      </p:sp>
    </p:spTree>
    <p:extLst>
      <p:ext uri="{BB962C8B-B14F-4D97-AF65-F5344CB8AC3E}">
        <p14:creationId xmlns:p14="http://schemas.microsoft.com/office/powerpoint/2010/main" val="3201458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22</a:t>
            </a:fld>
            <a:endParaRPr lang="en-US" altLang="en-US"/>
          </a:p>
        </p:txBody>
      </p:sp>
    </p:spTree>
    <p:extLst>
      <p:ext uri="{BB962C8B-B14F-4D97-AF65-F5344CB8AC3E}">
        <p14:creationId xmlns:p14="http://schemas.microsoft.com/office/powerpoint/2010/main" val="236502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23</a:t>
            </a:fld>
            <a:endParaRPr lang="en-US" altLang="en-US"/>
          </a:p>
        </p:txBody>
      </p:sp>
    </p:spTree>
    <p:extLst>
      <p:ext uri="{BB962C8B-B14F-4D97-AF65-F5344CB8AC3E}">
        <p14:creationId xmlns:p14="http://schemas.microsoft.com/office/powerpoint/2010/main" val="2220993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371600" y="4191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9331" y="939800"/>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685800" y="6356350"/>
            <a:ext cx="77724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F7871F0-911A-4786-98E6-E01B4D5B0C26}" type="datetimeFigureOut">
              <a:rPr lang="en-US"/>
              <a:pPr>
                <a:defRPr/>
              </a:pPr>
              <a:t>11/8/2022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694FDF4-B0C2-4381-8DD6-310D7C854B2B}" type="datetimeFigureOut">
              <a:rPr lang="en-US"/>
              <a:pPr>
                <a:defRPr/>
              </a:pPr>
              <a:t>11/8/2022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E322FEB-B3C0-4A1D-B5A3-BA45749FB2BF}" type="datetimeFigureOut">
              <a:rPr lang="en-US"/>
              <a:pPr>
                <a:defRPr/>
              </a:pPr>
              <a:t>11/8/2022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2BB68BA-DBC3-489E-AB0C-204999D5F08D}" type="datetimeFigureOut">
              <a:rPr lang="en-US"/>
              <a:pPr>
                <a:defRPr/>
              </a:pPr>
              <a:t>11/8/2022</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87DF5F8-F24E-4332-88B6-0626ED3BDDF8}" type="datetimeFigureOut">
              <a:rPr lang="en-US"/>
              <a:pPr>
                <a:defRPr/>
              </a:pPr>
              <a:t>11/8/2022</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36A1290-BB93-4271-B513-DC0CFF3CBD2E}" type="datetimeFigureOut">
              <a:rPr lang="en-US"/>
              <a:pPr>
                <a:defRPr/>
              </a:pPr>
              <a:t>11/8/2022</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01E6DE3-C911-4B5E-8D9D-69612C716D20}" type="datetimeFigureOut">
              <a:rPr lang="en-US"/>
              <a:pPr>
                <a:defRPr/>
              </a:pPr>
              <a:t>11/8/2022</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516B255-BE60-489C-9FD1-9D14BC405B9A}" type="datetimeFigureOut">
              <a:rPr lang="en-US"/>
              <a:pPr>
                <a:defRPr/>
              </a:pPr>
              <a:t>11/8/2022</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AC61E0D-276E-4CE0-B221-D59C6D057781}" type="datetimeFigureOut">
              <a:rPr lang="en-US"/>
              <a:pPr>
                <a:defRPr/>
              </a:pPr>
              <a:t>11/8/2022</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457200" y="1600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11/8/2022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Term Project Iteration 2 Walkthrough</a:t>
            </a:r>
          </a:p>
        </p:txBody>
      </p:sp>
      <p:sp>
        <p:nvSpPr>
          <p:cNvPr id="6" name="Footer Placeholder 5"/>
          <p:cNvSpPr>
            <a:spLocks noGrp="1"/>
          </p:cNvSpPr>
          <p:nvPr>
            <p:ph type="ftr" sz="quarter" idx="11"/>
          </p:nvPr>
        </p:nvSpPr>
        <p:spPr/>
        <p:txBody>
          <a:bodyPr/>
          <a:lstStyle/>
          <a:p>
            <a:pPr>
              <a:defRPr/>
            </a:pPr>
            <a:r>
              <a:rPr lang="en-US" dirty="0"/>
              <a:t>Copyright  2021-2022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1799-4EB6-4C5E-AA2E-47500949B9E7}"/>
              </a:ext>
            </a:extLst>
          </p:cNvPr>
          <p:cNvSpPr>
            <a:spLocks noGrp="1"/>
          </p:cNvSpPr>
          <p:nvPr>
            <p:ph type="title"/>
          </p:nvPr>
        </p:nvSpPr>
        <p:spPr/>
        <p:txBody>
          <a:bodyPr/>
          <a:lstStyle/>
          <a:p>
            <a:r>
              <a:rPr lang="en-US" dirty="0"/>
              <a:t>Participation Constraint</a:t>
            </a:r>
          </a:p>
        </p:txBody>
      </p:sp>
      <p:pic>
        <p:nvPicPr>
          <p:cNvPr id="4" name="Picture 3">
            <a:extLst>
              <a:ext uri="{FF2B5EF4-FFF2-40B4-BE49-F238E27FC236}">
                <a16:creationId xmlns:a16="http://schemas.microsoft.com/office/drawing/2014/main" id="{019D0DE4-3202-495C-BADB-A5E0D70DE8F0}"/>
              </a:ext>
            </a:extLst>
          </p:cNvPr>
          <p:cNvPicPr/>
          <p:nvPr/>
        </p:nvPicPr>
        <p:blipFill>
          <a:blip r:embed="rId2">
            <a:extLst>
              <a:ext uri="{28A0092B-C50C-407E-A947-70E740481C1C}">
                <a14:useLocalDpi xmlns:a14="http://schemas.microsoft.com/office/drawing/2010/main" val="0"/>
              </a:ext>
            </a:extLst>
          </a:blip>
          <a:stretch>
            <a:fillRect/>
          </a:stretch>
        </p:blipFill>
        <p:spPr>
          <a:xfrm>
            <a:off x="38100" y="1905000"/>
            <a:ext cx="9067800" cy="2743200"/>
          </a:xfrm>
          <a:prstGeom prst="rect">
            <a:avLst/>
          </a:prstGeom>
        </p:spPr>
      </p:pic>
    </p:spTree>
    <p:extLst>
      <p:ext uri="{BB962C8B-B14F-4D97-AF65-F5344CB8AC3E}">
        <p14:creationId xmlns:p14="http://schemas.microsoft.com/office/powerpoint/2010/main" val="385896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2188-6971-4FCE-A01F-87CE4A5FE745}"/>
              </a:ext>
            </a:extLst>
          </p:cNvPr>
          <p:cNvSpPr>
            <a:spLocks noGrp="1"/>
          </p:cNvSpPr>
          <p:nvPr>
            <p:ph type="title"/>
          </p:nvPr>
        </p:nvSpPr>
        <p:spPr/>
        <p:txBody>
          <a:bodyPr/>
          <a:lstStyle/>
          <a:p>
            <a:r>
              <a:rPr lang="en-US" dirty="0"/>
              <a:t>Plurality Constraint</a:t>
            </a:r>
          </a:p>
        </p:txBody>
      </p:sp>
      <p:pic>
        <p:nvPicPr>
          <p:cNvPr id="4" name="Picture 3">
            <a:extLst>
              <a:ext uri="{FF2B5EF4-FFF2-40B4-BE49-F238E27FC236}">
                <a16:creationId xmlns:a16="http://schemas.microsoft.com/office/drawing/2014/main" id="{3D502203-C7D1-412B-A1EA-788DD042FB8B}"/>
              </a:ext>
            </a:extLst>
          </p:cNvPr>
          <p:cNvPicPr/>
          <p:nvPr/>
        </p:nvPicPr>
        <p:blipFill>
          <a:blip r:embed="rId2">
            <a:extLst>
              <a:ext uri="{28A0092B-C50C-407E-A947-70E740481C1C}">
                <a14:useLocalDpi xmlns:a14="http://schemas.microsoft.com/office/drawing/2010/main" val="0"/>
              </a:ext>
            </a:extLst>
          </a:blip>
          <a:stretch>
            <a:fillRect/>
          </a:stretch>
        </p:blipFill>
        <p:spPr>
          <a:xfrm>
            <a:off x="114300" y="1828800"/>
            <a:ext cx="8915400" cy="2971800"/>
          </a:xfrm>
          <a:prstGeom prst="rect">
            <a:avLst/>
          </a:prstGeom>
        </p:spPr>
      </p:pic>
    </p:spTree>
    <p:extLst>
      <p:ext uri="{BB962C8B-B14F-4D97-AF65-F5344CB8AC3E}">
        <p14:creationId xmlns:p14="http://schemas.microsoft.com/office/powerpoint/2010/main" val="141252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E1EF-8C8C-48B2-9CA4-F7FA9FD44AE5}"/>
              </a:ext>
            </a:extLst>
          </p:cNvPr>
          <p:cNvSpPr>
            <a:spLocks noGrp="1"/>
          </p:cNvSpPr>
          <p:nvPr>
            <p:ph type="title"/>
          </p:nvPr>
        </p:nvSpPr>
        <p:spPr/>
        <p:txBody>
          <a:bodyPr/>
          <a:lstStyle/>
          <a:p>
            <a:r>
              <a:rPr lang="en-US" dirty="0"/>
              <a:t>Full Example</a:t>
            </a:r>
          </a:p>
        </p:txBody>
      </p:sp>
      <p:pic>
        <p:nvPicPr>
          <p:cNvPr id="4" name="Content Placeholder 3">
            <a:extLst>
              <a:ext uri="{FF2B5EF4-FFF2-40B4-BE49-F238E27FC236}">
                <a16:creationId xmlns:a16="http://schemas.microsoft.com/office/drawing/2014/main" id="{81B47A99-AAAC-4E2B-9862-403C8F745527}"/>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7200" y="2781300"/>
            <a:ext cx="8229600" cy="2743200"/>
          </a:xfrm>
          <a:prstGeom prst="rect">
            <a:avLst/>
          </a:prstGeom>
        </p:spPr>
      </p:pic>
    </p:spTree>
    <p:extLst>
      <p:ext uri="{BB962C8B-B14F-4D97-AF65-F5344CB8AC3E}">
        <p14:creationId xmlns:p14="http://schemas.microsoft.com/office/powerpoint/2010/main" val="300775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idx="1"/>
          </p:nvPr>
        </p:nvSpPr>
        <p:spPr/>
        <p:txBody>
          <a:bodyPr/>
          <a:lstStyle/>
          <a:p>
            <a:r>
              <a:rPr lang="en-US" dirty="0"/>
              <a:t>The degree of the relationship indicates the number of entities which participate in the relationship.</a:t>
            </a:r>
          </a:p>
          <a:p>
            <a:r>
              <a:rPr lang="en-US" dirty="0"/>
              <a:t>Most of the time, a relationship is between two entities, and so it has a degree of two.</a:t>
            </a:r>
          </a:p>
          <a:p>
            <a:endParaRPr lang="en-US" dirty="0"/>
          </a:p>
        </p:txBody>
      </p:sp>
    </p:spTree>
    <p:extLst>
      <p:ext uri="{BB962C8B-B14F-4D97-AF65-F5344CB8AC3E}">
        <p14:creationId xmlns:p14="http://schemas.microsoft.com/office/powerpoint/2010/main" val="30828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Relationships</a:t>
            </a:r>
          </a:p>
        </p:txBody>
      </p:sp>
      <p:sp>
        <p:nvSpPr>
          <p:cNvPr id="3" name="Content Placeholder 2"/>
          <p:cNvSpPr>
            <a:spLocks noGrp="1"/>
          </p:cNvSpPr>
          <p:nvPr>
            <p:ph idx="1"/>
          </p:nvPr>
        </p:nvSpPr>
        <p:spPr/>
        <p:txBody>
          <a:bodyPr/>
          <a:lstStyle/>
          <a:p>
            <a:r>
              <a:rPr lang="en-US" dirty="0"/>
              <a:t>In a recursive relationship, an entity is related to itself.</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829" y="2438400"/>
            <a:ext cx="5610225" cy="4258742"/>
          </a:xfrm>
          <a:prstGeom prst="rect">
            <a:avLst/>
          </a:prstGeom>
        </p:spPr>
      </p:pic>
    </p:spTree>
    <p:extLst>
      <p:ext uri="{BB962C8B-B14F-4D97-AF65-F5344CB8AC3E}">
        <p14:creationId xmlns:p14="http://schemas.microsoft.com/office/powerpoint/2010/main" val="373905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D7C5-33ED-4C25-A009-E49F1C49D456}"/>
              </a:ext>
            </a:extLst>
          </p:cNvPr>
          <p:cNvSpPr>
            <a:spLocks noGrp="1"/>
          </p:cNvSpPr>
          <p:nvPr>
            <p:ph type="title"/>
          </p:nvPr>
        </p:nvSpPr>
        <p:spPr/>
        <p:txBody>
          <a:bodyPr/>
          <a:lstStyle/>
          <a:p>
            <a:r>
              <a:rPr lang="en-US" dirty="0"/>
              <a:t>ERD Layers</a:t>
            </a:r>
          </a:p>
        </p:txBody>
      </p:sp>
      <p:graphicFrame>
        <p:nvGraphicFramePr>
          <p:cNvPr id="4" name="Content Placeholder 3">
            <a:extLst>
              <a:ext uri="{FF2B5EF4-FFF2-40B4-BE49-F238E27FC236}">
                <a16:creationId xmlns:a16="http://schemas.microsoft.com/office/drawing/2014/main" id="{4BC71CE5-4D8C-4D5C-8EE8-C55123BB598D}"/>
              </a:ext>
            </a:extLst>
          </p:cNvPr>
          <p:cNvGraphicFramePr>
            <a:graphicFrameLocks noGrp="1"/>
          </p:cNvGraphicFramePr>
          <p:nvPr>
            <p:ph idx="1"/>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10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lstStyle/>
          <a:p>
            <a:r>
              <a:rPr lang="en-US" sz="4000" dirty="0"/>
              <a:t>Associative Structural Database Rules</a:t>
            </a:r>
          </a:p>
        </p:txBody>
      </p:sp>
    </p:spTree>
    <p:extLst>
      <p:ext uri="{BB962C8B-B14F-4D97-AF65-F5344CB8AC3E}">
        <p14:creationId xmlns:p14="http://schemas.microsoft.com/office/powerpoint/2010/main" val="77708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1641-C3BA-419D-828A-14CCDDC4828C}"/>
              </a:ext>
            </a:extLst>
          </p:cNvPr>
          <p:cNvSpPr>
            <a:spLocks noGrp="1"/>
          </p:cNvSpPr>
          <p:nvPr>
            <p:ph type="title"/>
          </p:nvPr>
        </p:nvSpPr>
        <p:spPr/>
        <p:txBody>
          <a:bodyPr/>
          <a:lstStyle/>
          <a:p>
            <a:r>
              <a:rPr lang="en-US" dirty="0"/>
              <a:t>Organizational Analysis</a:t>
            </a:r>
          </a:p>
        </p:txBody>
      </p:sp>
      <p:pic>
        <p:nvPicPr>
          <p:cNvPr id="5" name="Content Placeholder 4">
            <a:extLst>
              <a:ext uri="{FF2B5EF4-FFF2-40B4-BE49-F238E27FC236}">
                <a16:creationId xmlns:a16="http://schemas.microsoft.com/office/drawing/2014/main" id="{D69D6EBC-2428-4CEA-A801-1403F6E117A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27238" y="1600200"/>
            <a:ext cx="5689524" cy="5105400"/>
          </a:xfrm>
        </p:spPr>
      </p:pic>
    </p:spTree>
    <p:extLst>
      <p:ext uri="{BB962C8B-B14F-4D97-AF65-F5344CB8AC3E}">
        <p14:creationId xmlns:p14="http://schemas.microsoft.com/office/powerpoint/2010/main" val="161035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93D5-7AB9-4098-8190-AB757F69F624}"/>
              </a:ext>
            </a:extLst>
          </p:cNvPr>
          <p:cNvSpPr>
            <a:spLocks noGrp="1"/>
          </p:cNvSpPr>
          <p:nvPr>
            <p:ph type="title"/>
          </p:nvPr>
        </p:nvSpPr>
        <p:spPr/>
        <p:txBody>
          <a:bodyPr/>
          <a:lstStyle/>
          <a:p>
            <a:r>
              <a:rPr lang="en-US" dirty="0"/>
              <a:t>Component Design</a:t>
            </a:r>
          </a:p>
        </p:txBody>
      </p:sp>
      <p:sp>
        <p:nvSpPr>
          <p:cNvPr id="3" name="Content Placeholder 2">
            <a:extLst>
              <a:ext uri="{FF2B5EF4-FFF2-40B4-BE49-F238E27FC236}">
                <a16:creationId xmlns:a16="http://schemas.microsoft.com/office/drawing/2014/main" id="{696550BC-3B27-4004-A42E-50E6B548AC3B}"/>
              </a:ext>
            </a:extLst>
          </p:cNvPr>
          <p:cNvSpPr>
            <a:spLocks noGrp="1"/>
          </p:cNvSpPr>
          <p:nvPr>
            <p:ph idx="1"/>
          </p:nvPr>
        </p:nvSpPr>
        <p:spPr>
          <a:xfrm>
            <a:off x="457200" y="1676400"/>
            <a:ext cx="8229600" cy="5105400"/>
          </a:xfrm>
        </p:spPr>
        <p:txBody>
          <a:bodyPr/>
          <a:lstStyle/>
          <a:p>
            <a:r>
              <a:rPr lang="en-US" sz="2800" dirty="0"/>
              <a:t>Each application component has its own set of concerns and technologies.</a:t>
            </a:r>
          </a:p>
          <a:p>
            <a:pPr lvl="1"/>
            <a:r>
              <a:rPr lang="en-US" sz="2400" dirty="0"/>
              <a:t>Security specialists create quite specific security requirements.</a:t>
            </a:r>
          </a:p>
          <a:p>
            <a:pPr lvl="1"/>
            <a:r>
              <a:rPr lang="en-US" sz="2400" dirty="0"/>
              <a:t>Application programmers create UML diagrams such as class diagrams and sequence diagrams.</a:t>
            </a:r>
          </a:p>
          <a:p>
            <a:pPr lvl="1"/>
            <a:r>
              <a:rPr lang="en-US" sz="2400" dirty="0"/>
              <a:t>Database designers create structural database rules to describe how the database will be designed.</a:t>
            </a:r>
          </a:p>
        </p:txBody>
      </p:sp>
    </p:spTree>
    <p:extLst>
      <p:ext uri="{BB962C8B-B14F-4D97-AF65-F5344CB8AC3E}">
        <p14:creationId xmlns:p14="http://schemas.microsoft.com/office/powerpoint/2010/main" val="189731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Enforcement in the Database</a:t>
            </a:r>
          </a:p>
        </p:txBody>
      </p:sp>
      <p:pic>
        <p:nvPicPr>
          <p:cNvPr id="7" name="Content Placeholder 6">
            <a:extLst>
              <a:ext uri="{FF2B5EF4-FFF2-40B4-BE49-F238E27FC236}">
                <a16:creationId xmlns:a16="http://schemas.microsoft.com/office/drawing/2014/main" id="{596AC885-4105-479E-A428-9DEA65F3E35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4369" y="1600200"/>
            <a:ext cx="7715262" cy="5105400"/>
          </a:xfrm>
        </p:spPr>
      </p:pic>
    </p:spTree>
    <p:extLst>
      <p:ext uri="{BB962C8B-B14F-4D97-AF65-F5344CB8AC3E}">
        <p14:creationId xmlns:p14="http://schemas.microsoft.com/office/powerpoint/2010/main" val="147053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Iteration 2 Components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3139625531"/>
              </p:ext>
            </p:extLst>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47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Enforcement</a:t>
            </a:r>
          </a:p>
        </p:txBody>
      </p:sp>
      <p:sp>
        <p:nvSpPr>
          <p:cNvPr id="3" name="Content Placeholder 2"/>
          <p:cNvSpPr>
            <a:spLocks noGrp="1"/>
          </p:cNvSpPr>
          <p:nvPr>
            <p:ph idx="1"/>
          </p:nvPr>
        </p:nvSpPr>
        <p:spPr/>
        <p:txBody>
          <a:bodyPr/>
          <a:lstStyle/>
          <a:p>
            <a:r>
              <a:rPr lang="en-US" sz="2400" dirty="0"/>
              <a:t>We prefer to enforce operational rules structurally when possible.</a:t>
            </a:r>
          </a:p>
          <a:p>
            <a:r>
              <a:rPr lang="en-US" sz="2400" dirty="0"/>
              <a:t>When a operational rules are enforced structurally, it is either impossible to violate the rule because of the table design, or the SQL constraints cause immediate rejection of any violation at the SQL statement level.</a:t>
            </a:r>
          </a:p>
          <a:p>
            <a:r>
              <a:rPr lang="en-US" sz="2400" dirty="0"/>
              <a:t>Example: “A customer may purchase many products; each product may be purchased by many customers.”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4876800"/>
            <a:ext cx="8458200" cy="1715516"/>
          </a:xfrm>
          <a:prstGeom prst="rect">
            <a:avLst/>
          </a:prstGeom>
        </p:spPr>
      </p:pic>
    </p:spTree>
    <p:extLst>
      <p:ext uri="{BB962C8B-B14F-4D97-AF65-F5344CB8AC3E}">
        <p14:creationId xmlns:p14="http://schemas.microsoft.com/office/powerpoint/2010/main" val="399141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Enforcement</a:t>
            </a:r>
          </a:p>
        </p:txBody>
      </p:sp>
      <p:sp>
        <p:nvSpPr>
          <p:cNvPr id="3" name="Content Placeholder 2"/>
          <p:cNvSpPr>
            <a:spLocks noGrp="1"/>
          </p:cNvSpPr>
          <p:nvPr>
            <p:ph idx="1"/>
          </p:nvPr>
        </p:nvSpPr>
        <p:spPr/>
        <p:txBody>
          <a:bodyPr/>
          <a:lstStyle/>
          <a:p>
            <a:r>
              <a:rPr lang="en-US" sz="2400" dirty="0"/>
              <a:t>Some operational rules either cannot be enforced structurally, or are expected to change regularly, and can be enforced with data.</a:t>
            </a:r>
          </a:p>
          <a:p>
            <a:r>
              <a:rPr lang="en-US" sz="2400" dirty="0"/>
              <a:t>Example: “The price of pizza is $7.99 on Wednesdays”.</a:t>
            </a:r>
          </a:p>
          <a:p>
            <a:pPr lvl="1"/>
            <a:r>
              <a:rPr lang="en-US" sz="2000" dirty="0"/>
              <a:t>We expect such specials to change over time.</a:t>
            </a:r>
          </a:p>
          <a:p>
            <a:pPr lvl="1"/>
            <a:r>
              <a:rPr lang="en-US" sz="2000" dirty="0"/>
              <a:t>We can setup a design whereby specials can be implemented and changed with data</a:t>
            </a: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76" y="4188759"/>
            <a:ext cx="7880047" cy="2375325"/>
          </a:xfrm>
          <a:prstGeom prst="rect">
            <a:avLst/>
          </a:prstGeom>
        </p:spPr>
      </p:pic>
    </p:spTree>
    <p:extLst>
      <p:ext uri="{BB962C8B-B14F-4D97-AF65-F5344CB8AC3E}">
        <p14:creationId xmlns:p14="http://schemas.microsoft.com/office/powerpoint/2010/main" val="84774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Programmatic Enforcement</a:t>
            </a:r>
          </a:p>
        </p:txBody>
      </p:sp>
      <p:sp>
        <p:nvSpPr>
          <p:cNvPr id="3" name="Content Placeholder 2"/>
          <p:cNvSpPr>
            <a:spLocks noGrp="1"/>
          </p:cNvSpPr>
          <p:nvPr>
            <p:ph idx="1"/>
          </p:nvPr>
        </p:nvSpPr>
        <p:spPr/>
        <p:txBody>
          <a:bodyPr/>
          <a:lstStyle/>
          <a:p>
            <a:r>
              <a:rPr lang="en-US" sz="2800" dirty="0"/>
              <a:t>Some operational rules are too complex or advanced to be enforced with structure or data, and can be enforced programmatically.</a:t>
            </a:r>
          </a:p>
          <a:p>
            <a:r>
              <a:rPr lang="en-US" sz="2800" dirty="0"/>
              <a:t>Example: “The price of a new food item cannot exceed the average price of the three most expensive food items, over the last year, by more than $2.”</a:t>
            </a:r>
          </a:p>
          <a:p>
            <a:pPr lvl="1"/>
            <a:r>
              <a:rPr lang="en-US" sz="2400" dirty="0"/>
              <a:t>We expect the </a:t>
            </a:r>
            <a:r>
              <a:rPr lang="en-US" sz="2400" i="1" dirty="0"/>
              <a:t>data and the methodology </a:t>
            </a:r>
            <a:r>
              <a:rPr lang="en-US" sz="2400" dirty="0"/>
              <a:t>the data to change over time.</a:t>
            </a:r>
          </a:p>
          <a:p>
            <a:pPr lvl="1"/>
            <a:r>
              <a:rPr lang="en-US" sz="2400" dirty="0"/>
              <a:t>We use some programming language, whether internal or external to the database, to enforce the rule.</a:t>
            </a:r>
            <a:endParaRPr lang="en-US" dirty="0"/>
          </a:p>
          <a:p>
            <a:pPr marL="0" indent="0">
              <a:buNone/>
            </a:pPr>
            <a:endParaRPr lang="en-US" dirty="0"/>
          </a:p>
        </p:txBody>
      </p:sp>
    </p:spTree>
    <p:extLst>
      <p:ext uri="{BB962C8B-B14F-4D97-AF65-F5344CB8AC3E}">
        <p14:creationId xmlns:p14="http://schemas.microsoft.com/office/powerpoint/2010/main" val="2455164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graphicFrame>
        <p:nvGraphicFramePr>
          <p:cNvPr id="4" name="Content Placeholder 3"/>
          <p:cNvGraphicFramePr>
            <a:graphicFrameLocks noGrp="1"/>
          </p:cNvGraphicFramePr>
          <p:nvPr>
            <p:ph idx="1"/>
          </p:nvPr>
        </p:nvGraphicFramePr>
        <p:xfrm>
          <a:off x="457200" y="16002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38200" y="5638800"/>
            <a:ext cx="1905000" cy="338554"/>
          </a:xfrm>
          <a:prstGeom prst="rect">
            <a:avLst/>
          </a:prstGeom>
          <a:noFill/>
        </p:spPr>
        <p:txBody>
          <a:bodyPr wrap="square" rtlCol="0">
            <a:spAutoFit/>
          </a:bodyPr>
          <a:lstStyle/>
          <a:p>
            <a:r>
              <a:rPr lang="en-US" sz="1600" b="1" dirty="0"/>
              <a:t>Most Preferred</a:t>
            </a:r>
          </a:p>
        </p:txBody>
      </p:sp>
      <p:sp>
        <p:nvSpPr>
          <p:cNvPr id="6" name="TextBox 5"/>
          <p:cNvSpPr txBox="1"/>
          <p:nvPr/>
        </p:nvSpPr>
        <p:spPr>
          <a:xfrm>
            <a:off x="6324600" y="5638800"/>
            <a:ext cx="1981200" cy="338554"/>
          </a:xfrm>
          <a:prstGeom prst="rect">
            <a:avLst/>
          </a:prstGeom>
          <a:noFill/>
        </p:spPr>
        <p:txBody>
          <a:bodyPr wrap="square" rtlCol="0">
            <a:spAutoFit/>
          </a:bodyPr>
          <a:lstStyle/>
          <a:p>
            <a:r>
              <a:rPr lang="en-US" sz="1600" b="1" dirty="0"/>
              <a:t>Least Preferred</a:t>
            </a:r>
          </a:p>
        </p:txBody>
      </p:sp>
    </p:spTree>
    <p:extLst>
      <p:ext uri="{BB962C8B-B14F-4D97-AF65-F5344CB8AC3E}">
        <p14:creationId xmlns:p14="http://schemas.microsoft.com/office/powerpoint/2010/main" val="60297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A2E2-6DBB-4F1B-A364-91E8665EA840}"/>
              </a:ext>
            </a:extLst>
          </p:cNvPr>
          <p:cNvSpPr>
            <a:spLocks noGrp="1"/>
          </p:cNvSpPr>
          <p:nvPr>
            <p:ph type="title"/>
          </p:nvPr>
        </p:nvSpPr>
        <p:spPr/>
        <p:txBody>
          <a:bodyPr/>
          <a:lstStyle/>
          <a:p>
            <a:r>
              <a:rPr lang="en-US" sz="3600" dirty="0"/>
              <a:t>Associative Structural Database Format</a:t>
            </a:r>
          </a:p>
        </p:txBody>
      </p:sp>
      <p:sp>
        <p:nvSpPr>
          <p:cNvPr id="3" name="Content Placeholder 2">
            <a:extLst>
              <a:ext uri="{FF2B5EF4-FFF2-40B4-BE49-F238E27FC236}">
                <a16:creationId xmlns:a16="http://schemas.microsoft.com/office/drawing/2014/main" id="{DF1CF399-EA38-49B2-9B98-902FF8EC56A1}"/>
              </a:ext>
            </a:extLst>
          </p:cNvPr>
          <p:cNvSpPr>
            <a:spLocks noGrp="1"/>
          </p:cNvSpPr>
          <p:nvPr>
            <p:ph idx="1"/>
          </p:nvPr>
        </p:nvSpPr>
        <p:spPr/>
        <p:txBody>
          <a:bodyPr/>
          <a:lstStyle/>
          <a:p>
            <a:r>
              <a:rPr lang="en-US" dirty="0"/>
              <a:t>Structural enforcement of operational rules results in </a:t>
            </a:r>
            <a:r>
              <a:rPr lang="en-US" i="1" dirty="0"/>
              <a:t>structural database rules</a:t>
            </a:r>
            <a:r>
              <a:rPr lang="en-US" dirty="0"/>
              <a:t>.</a:t>
            </a:r>
          </a:p>
          <a:p>
            <a:r>
              <a:rPr lang="en-US" dirty="0"/>
              <a:t>Each associative structural database rule specifies two entities, a relationship between the entities, participation constraints on both sides of the relationship, and plurality constraints on both sides of the relationship.</a:t>
            </a:r>
          </a:p>
          <a:p>
            <a:r>
              <a:rPr lang="en-US" dirty="0"/>
              <a:t>ERDs are created from structural database rules.</a:t>
            </a:r>
          </a:p>
        </p:txBody>
      </p:sp>
    </p:spTree>
    <p:extLst>
      <p:ext uri="{BB962C8B-B14F-4D97-AF65-F5344CB8AC3E}">
        <p14:creationId xmlns:p14="http://schemas.microsoft.com/office/powerpoint/2010/main" val="221366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Structural Database Rule Examples</a:t>
            </a:r>
          </a:p>
        </p:txBody>
      </p:sp>
      <p:sp>
        <p:nvSpPr>
          <p:cNvPr id="3" name="Content Placeholder 2"/>
          <p:cNvSpPr>
            <a:spLocks noGrp="1"/>
          </p:cNvSpPr>
          <p:nvPr>
            <p:ph idx="1"/>
          </p:nvPr>
        </p:nvSpPr>
        <p:spPr/>
        <p:txBody>
          <a:bodyPr/>
          <a:lstStyle/>
          <a:p>
            <a:pPr>
              <a:defRPr/>
            </a:pPr>
            <a:r>
              <a:rPr lang="en-US" sz="2800" dirty="0"/>
              <a:t>A customer </a:t>
            </a:r>
            <a:r>
              <a:rPr lang="en-US" sz="2400" i="1" dirty="0"/>
              <a:t>(entity1) </a:t>
            </a:r>
            <a:r>
              <a:rPr lang="en-US" sz="2800" dirty="0"/>
              <a:t>may </a:t>
            </a:r>
            <a:r>
              <a:rPr lang="en-US" sz="2400" i="1" dirty="0"/>
              <a:t>(participation constraint) </a:t>
            </a:r>
            <a:r>
              <a:rPr lang="en-US" sz="2800" dirty="0"/>
              <a:t>purchase </a:t>
            </a:r>
            <a:r>
              <a:rPr lang="en-US" sz="2400" i="1" dirty="0"/>
              <a:t>(relationship) </a:t>
            </a:r>
            <a:r>
              <a:rPr lang="en-US" sz="2800" dirty="0"/>
              <a:t>many </a:t>
            </a:r>
            <a:r>
              <a:rPr lang="en-US" sz="2400" i="1" dirty="0"/>
              <a:t>(plurality constraint) </a:t>
            </a:r>
            <a:r>
              <a:rPr lang="en-US" sz="2800" dirty="0"/>
              <a:t>products </a:t>
            </a:r>
            <a:r>
              <a:rPr lang="en-US" sz="2400" i="1" dirty="0"/>
              <a:t>(entity2)</a:t>
            </a:r>
            <a:r>
              <a:rPr lang="en-US" sz="2800" dirty="0"/>
              <a:t>; each product </a:t>
            </a:r>
            <a:r>
              <a:rPr lang="en-US" sz="2400" i="1" dirty="0"/>
              <a:t>(entity2) </a:t>
            </a:r>
            <a:r>
              <a:rPr lang="en-US" sz="2800" dirty="0"/>
              <a:t>can </a:t>
            </a:r>
            <a:r>
              <a:rPr lang="en-US" sz="2400" i="1" dirty="0"/>
              <a:t>(participation constraint) </a:t>
            </a:r>
            <a:r>
              <a:rPr lang="en-US" sz="2800" dirty="0"/>
              <a:t>be purchased </a:t>
            </a:r>
            <a:r>
              <a:rPr lang="en-US" sz="2400" i="1" dirty="0"/>
              <a:t>(relationship) </a:t>
            </a:r>
            <a:r>
              <a:rPr lang="en-US" sz="2800" dirty="0"/>
              <a:t>by many </a:t>
            </a:r>
            <a:r>
              <a:rPr lang="en-US" sz="2400" i="1" dirty="0"/>
              <a:t>(plurality constraint)</a:t>
            </a:r>
            <a:r>
              <a:rPr lang="en-US" sz="2800" dirty="0"/>
              <a:t> customers </a:t>
            </a:r>
            <a:r>
              <a:rPr lang="en-US" sz="2400" i="1" dirty="0"/>
              <a:t>(entity1)</a:t>
            </a:r>
            <a:r>
              <a:rPr lang="en-US" sz="2800" dirty="0"/>
              <a:t>.</a:t>
            </a:r>
          </a:p>
          <a:p>
            <a:pPr>
              <a:defRPr/>
            </a:pPr>
            <a:r>
              <a:rPr lang="en-US" sz="2800" dirty="0"/>
              <a:t>A person </a:t>
            </a:r>
            <a:r>
              <a:rPr lang="en-US" sz="2400" i="1" dirty="0"/>
              <a:t>(entity1)</a:t>
            </a:r>
            <a:r>
              <a:rPr lang="en-US" sz="2800" dirty="0"/>
              <a:t> may </a:t>
            </a:r>
            <a:r>
              <a:rPr lang="en-US" sz="2400" i="1" dirty="0"/>
              <a:t>(participation) </a:t>
            </a:r>
            <a:r>
              <a:rPr lang="en-US" sz="2800" dirty="0"/>
              <a:t>own </a:t>
            </a:r>
            <a:r>
              <a:rPr lang="en-US" sz="2400" i="1" dirty="0"/>
              <a:t>(relationship) </a:t>
            </a:r>
            <a:r>
              <a:rPr lang="en-US" sz="2800" dirty="0"/>
              <a:t>many </a:t>
            </a:r>
            <a:r>
              <a:rPr lang="en-US" sz="2400" i="1" dirty="0"/>
              <a:t>(plurality) </a:t>
            </a:r>
            <a:r>
              <a:rPr lang="en-US" sz="2800" dirty="0"/>
              <a:t>shoes </a:t>
            </a:r>
            <a:r>
              <a:rPr lang="en-US" sz="2400" i="1" dirty="0"/>
              <a:t>(entity2)</a:t>
            </a:r>
            <a:r>
              <a:rPr lang="en-US" sz="2800" dirty="0"/>
              <a:t>; each shoe </a:t>
            </a:r>
            <a:r>
              <a:rPr lang="en-US" sz="2400" i="1" dirty="0"/>
              <a:t>(entity2)</a:t>
            </a:r>
            <a:r>
              <a:rPr lang="en-US" sz="2800" dirty="0"/>
              <a:t> is </a:t>
            </a:r>
            <a:r>
              <a:rPr lang="en-US" sz="2400" i="1" dirty="0"/>
              <a:t>(participation)</a:t>
            </a:r>
            <a:r>
              <a:rPr lang="en-US" sz="2800" dirty="0"/>
              <a:t> owned </a:t>
            </a:r>
            <a:r>
              <a:rPr lang="en-US" sz="2400" i="1" dirty="0"/>
              <a:t>(relationship)</a:t>
            </a:r>
            <a:r>
              <a:rPr lang="en-US" sz="2800" dirty="0"/>
              <a:t> by a </a:t>
            </a:r>
            <a:r>
              <a:rPr lang="en-US" sz="2400" i="1" dirty="0"/>
              <a:t>(plurality) </a:t>
            </a:r>
            <a:r>
              <a:rPr lang="en-US" sz="2800" dirty="0"/>
              <a:t>person </a:t>
            </a:r>
            <a:r>
              <a:rPr lang="en-US" sz="2400" i="1" dirty="0"/>
              <a:t>(entity1)</a:t>
            </a:r>
            <a:r>
              <a:rPr lang="en-US" sz="2800" dirty="0"/>
              <a:t>.</a:t>
            </a:r>
          </a:p>
        </p:txBody>
      </p:sp>
    </p:spTree>
    <p:extLst>
      <p:ext uri="{BB962C8B-B14F-4D97-AF65-F5344CB8AC3E}">
        <p14:creationId xmlns:p14="http://schemas.microsoft.com/office/powerpoint/2010/main" val="3534715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A1CF-07A3-445C-9676-98A38FA4247D}"/>
              </a:ext>
            </a:extLst>
          </p:cNvPr>
          <p:cNvSpPr>
            <a:spLocks noGrp="1"/>
          </p:cNvSpPr>
          <p:nvPr>
            <p:ph type="title"/>
          </p:nvPr>
        </p:nvSpPr>
        <p:spPr/>
        <p:txBody>
          <a:bodyPr/>
          <a:lstStyle/>
          <a:p>
            <a:r>
              <a:rPr lang="en-US" sz="3600" dirty="0"/>
              <a:t>Structural Database Rules Summary </a:t>
            </a:r>
          </a:p>
        </p:txBody>
      </p:sp>
      <p:sp>
        <p:nvSpPr>
          <p:cNvPr id="3" name="Content Placeholder 2">
            <a:extLst>
              <a:ext uri="{FF2B5EF4-FFF2-40B4-BE49-F238E27FC236}">
                <a16:creationId xmlns:a16="http://schemas.microsoft.com/office/drawing/2014/main" id="{5CEAD35B-6C7F-4D4E-AD7A-9FEB6E8C9460}"/>
              </a:ext>
            </a:extLst>
          </p:cNvPr>
          <p:cNvSpPr>
            <a:spLocks noGrp="1"/>
          </p:cNvSpPr>
          <p:nvPr>
            <p:ph idx="1"/>
          </p:nvPr>
        </p:nvSpPr>
        <p:spPr/>
        <p:txBody>
          <a:bodyPr/>
          <a:lstStyle/>
          <a:p>
            <a:r>
              <a:rPr lang="en-US" sz="2800" dirty="0"/>
              <a:t>Every organization operates according to a set of rules, and we start the process of creating our application by analyzing the organization and its processes.</a:t>
            </a:r>
          </a:p>
          <a:p>
            <a:r>
              <a:rPr lang="en-US" sz="2800" dirty="0"/>
              <a:t>We formerly model the organization and its processes by creating business rules, each of which defines or constrains an aspect of the organization’s structure or process, and other artifacts.</a:t>
            </a:r>
          </a:p>
          <a:p>
            <a:r>
              <a:rPr lang="en-US" sz="2800" dirty="0"/>
              <a:t>We can phrase structural database rules them in many different ways, but the entities, relationship, and constraints must be entirely unambiguous.</a:t>
            </a:r>
          </a:p>
          <a:p>
            <a:endParaRPr lang="en-US" sz="2800" dirty="0"/>
          </a:p>
        </p:txBody>
      </p:sp>
    </p:spTree>
    <p:extLst>
      <p:ext uri="{BB962C8B-B14F-4D97-AF65-F5344CB8AC3E}">
        <p14:creationId xmlns:p14="http://schemas.microsoft.com/office/powerpoint/2010/main" val="3940766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4E42-908D-4A92-83FE-AD8493D4E620}"/>
              </a:ext>
            </a:extLst>
          </p:cNvPr>
          <p:cNvSpPr>
            <a:spLocks noGrp="1"/>
          </p:cNvSpPr>
          <p:nvPr>
            <p:ph type="title"/>
          </p:nvPr>
        </p:nvSpPr>
        <p:spPr/>
        <p:txBody>
          <a:bodyPr/>
          <a:lstStyle/>
          <a:p>
            <a:r>
              <a:rPr lang="en-US" sz="4400" dirty="0"/>
              <a:t>Structural Rules Tip #1</a:t>
            </a:r>
          </a:p>
        </p:txBody>
      </p:sp>
      <p:sp>
        <p:nvSpPr>
          <p:cNvPr id="3" name="Content Placeholder 2">
            <a:extLst>
              <a:ext uri="{FF2B5EF4-FFF2-40B4-BE49-F238E27FC236}">
                <a16:creationId xmlns:a16="http://schemas.microsoft.com/office/drawing/2014/main" id="{8E1CA6D0-B56B-46A3-8DBC-F5C0E27A2787}"/>
              </a:ext>
            </a:extLst>
          </p:cNvPr>
          <p:cNvSpPr>
            <a:spLocks noGrp="1"/>
          </p:cNvSpPr>
          <p:nvPr>
            <p:ph idx="1"/>
          </p:nvPr>
        </p:nvSpPr>
        <p:spPr/>
        <p:txBody>
          <a:bodyPr/>
          <a:lstStyle/>
          <a:p>
            <a:pPr marL="0" indent="0" eaLnBrk="1" hangingPunct="1">
              <a:spcBef>
                <a:spcPts val="1200"/>
              </a:spcBef>
              <a:buFontTx/>
              <a:buNone/>
              <a:defRPr/>
            </a:pPr>
            <a:r>
              <a:rPr lang="en-US" altLang="en-US" sz="2000" dirty="0">
                <a:solidFill>
                  <a:srgbClr val="003399"/>
                </a:solidFill>
              </a:rPr>
              <a:t>Do you need to have two pairs of sentences to represent the relationship between two entities?</a:t>
            </a:r>
          </a:p>
          <a:p>
            <a:pPr marL="692150" lvl="1" indent="-457200" eaLnBrk="1" hangingPunct="1">
              <a:spcBef>
                <a:spcPts val="1200"/>
              </a:spcBef>
              <a:defRPr/>
            </a:pPr>
            <a:r>
              <a:rPr lang="en-US" altLang="en-US" sz="1800" dirty="0"/>
              <a:t>YES. The lack of an explicit business rule in one direction indicates there IS something missing.</a:t>
            </a:r>
          </a:p>
          <a:p>
            <a:pPr marL="692150" lvl="1" indent="-457200" eaLnBrk="1" hangingPunct="1">
              <a:spcBef>
                <a:spcPts val="1200"/>
              </a:spcBef>
              <a:defRPr/>
            </a:pPr>
            <a:r>
              <a:rPr lang="en-US" altLang="en-US" sz="1800" u="sng" dirty="0"/>
              <a:t>EXAMPLE </a:t>
            </a:r>
          </a:p>
          <a:p>
            <a:pPr marL="234950" lvl="1" indent="0">
              <a:spcBef>
                <a:spcPts val="1200"/>
              </a:spcBef>
              <a:buNone/>
              <a:defRPr/>
            </a:pPr>
            <a:r>
              <a:rPr lang="en-US" altLang="en-US" sz="1800" dirty="0">
                <a:solidFill>
                  <a:srgbClr val="0033CC"/>
                </a:solidFill>
              </a:rPr>
              <a:t>	</a:t>
            </a:r>
            <a:r>
              <a:rPr lang="en-US" altLang="en-US" sz="1600" u="sng" dirty="0">
                <a:solidFill>
                  <a:srgbClr val="0033CC"/>
                </a:solidFill>
              </a:rPr>
              <a:t>GIVEN</a:t>
            </a:r>
            <a:r>
              <a:rPr lang="en-US" altLang="en-US" sz="1600" dirty="0"/>
              <a:t>: “</a:t>
            </a:r>
            <a:r>
              <a:rPr lang="en-US" altLang="en-US" sz="1600" i="1" dirty="0"/>
              <a:t>A book is published in a year</a:t>
            </a:r>
            <a:r>
              <a:rPr lang="en-US" altLang="en-US" sz="1600" dirty="0"/>
              <a:t>” – BOOK – to – YEAR </a:t>
            </a:r>
          </a:p>
          <a:p>
            <a:pPr marL="976313" lvl="2" eaLnBrk="1" hangingPunct="1">
              <a:spcBef>
                <a:spcPts val="1200"/>
              </a:spcBef>
              <a:defRPr/>
            </a:pPr>
            <a:r>
              <a:rPr lang="en-US" altLang="en-US" sz="1600" u="sng" dirty="0">
                <a:solidFill>
                  <a:srgbClr val="0033CC"/>
                </a:solidFill>
              </a:rPr>
              <a:t>NOT GIVEN</a:t>
            </a:r>
            <a:r>
              <a:rPr lang="en-US" altLang="en-US" sz="1600" dirty="0"/>
              <a:t>: A rule to describe YEAR – to – BOOK.</a:t>
            </a:r>
          </a:p>
          <a:p>
            <a:pPr marL="976313" lvl="2" eaLnBrk="1" hangingPunct="1">
              <a:spcBef>
                <a:spcPts val="1200"/>
              </a:spcBef>
              <a:defRPr/>
            </a:pPr>
            <a:r>
              <a:rPr lang="en-US" altLang="en-US" sz="1600" dirty="0"/>
              <a:t>The lack of the 2</a:t>
            </a:r>
            <a:r>
              <a:rPr lang="en-US" altLang="en-US" sz="1600" baseline="30000" dirty="0"/>
              <a:t>nd</a:t>
            </a:r>
            <a:r>
              <a:rPr lang="en-US" altLang="en-US" sz="1600" dirty="0"/>
              <a:t> rule requires further analysis. Can a year be related to many books or just one? Can a year be related to no books at all?</a:t>
            </a:r>
          </a:p>
          <a:p>
            <a:pPr marL="576263" lvl="1" eaLnBrk="1" hangingPunct="1">
              <a:spcBef>
                <a:spcPts val="1200"/>
              </a:spcBef>
              <a:defRPr/>
            </a:pPr>
            <a:r>
              <a:rPr lang="en-US" altLang="en-US" sz="2000" dirty="0"/>
              <a:t>What to do?</a:t>
            </a:r>
          </a:p>
          <a:p>
            <a:pPr marL="976313" lvl="2" eaLnBrk="1" hangingPunct="1">
              <a:spcBef>
                <a:spcPts val="1200"/>
              </a:spcBef>
              <a:defRPr/>
            </a:pPr>
            <a:r>
              <a:rPr lang="en-US" altLang="en-US" sz="1600" dirty="0"/>
              <a:t>Always write structural rules as pairs of sentences, one sentence for each direction. This removes ambiguity.</a:t>
            </a:r>
          </a:p>
        </p:txBody>
      </p:sp>
    </p:spTree>
    <p:extLst>
      <p:ext uri="{BB962C8B-B14F-4D97-AF65-F5344CB8AC3E}">
        <p14:creationId xmlns:p14="http://schemas.microsoft.com/office/powerpoint/2010/main" val="2587098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BE79-7DD4-497B-93A6-F1699E5C57EC}"/>
              </a:ext>
            </a:extLst>
          </p:cNvPr>
          <p:cNvSpPr>
            <a:spLocks noGrp="1"/>
          </p:cNvSpPr>
          <p:nvPr>
            <p:ph type="title"/>
          </p:nvPr>
        </p:nvSpPr>
        <p:spPr/>
        <p:txBody>
          <a:bodyPr/>
          <a:lstStyle/>
          <a:p>
            <a:r>
              <a:rPr lang="en-US" sz="4400" dirty="0"/>
              <a:t>Structural Rules Tip #2</a:t>
            </a:r>
          </a:p>
        </p:txBody>
      </p:sp>
      <p:sp>
        <p:nvSpPr>
          <p:cNvPr id="3" name="Content Placeholder 2">
            <a:extLst>
              <a:ext uri="{FF2B5EF4-FFF2-40B4-BE49-F238E27FC236}">
                <a16:creationId xmlns:a16="http://schemas.microsoft.com/office/drawing/2014/main" id="{DD025A32-1938-4CF7-B500-6B5BB91AA645}"/>
              </a:ext>
            </a:extLst>
          </p:cNvPr>
          <p:cNvSpPr>
            <a:spLocks noGrp="1"/>
          </p:cNvSpPr>
          <p:nvPr>
            <p:ph idx="1"/>
          </p:nvPr>
        </p:nvSpPr>
        <p:spPr/>
        <p:txBody>
          <a:bodyPr/>
          <a:lstStyle/>
          <a:p>
            <a:pPr marL="0" indent="0" eaLnBrk="1" hangingPunct="1">
              <a:spcBef>
                <a:spcPts val="1200"/>
              </a:spcBef>
              <a:buFontTx/>
              <a:buNone/>
              <a:defRPr/>
            </a:pPr>
            <a:r>
              <a:rPr lang="en-US" sz="2000" dirty="0">
                <a:solidFill>
                  <a:srgbClr val="003399"/>
                </a:solidFill>
              </a:rPr>
              <a:t>Can a structural business rule describe the relationship between more than two entities?</a:t>
            </a:r>
          </a:p>
          <a:p>
            <a:pPr marL="681038" lvl="1" indent="-447675" eaLnBrk="1" hangingPunct="1">
              <a:spcBef>
                <a:spcPts val="1200"/>
              </a:spcBef>
              <a:defRPr/>
            </a:pPr>
            <a:r>
              <a:rPr lang="en-US" sz="1800" dirty="0"/>
              <a:t>A  structural business rule should only describe the relationship between TWO entities.</a:t>
            </a:r>
          </a:p>
          <a:p>
            <a:pPr marL="692150" lvl="1" indent="-457200">
              <a:spcBef>
                <a:spcPts val="1200"/>
              </a:spcBef>
              <a:buFont typeface="Arial" charset="0"/>
              <a:buChar char="–"/>
              <a:defRPr/>
            </a:pPr>
            <a:r>
              <a:rPr lang="en-US" sz="1800" u="sng" dirty="0"/>
              <a:t>EXAMPLE OF WHAT NOT TO DO</a:t>
            </a:r>
          </a:p>
          <a:p>
            <a:pPr marL="692150" lvl="1" indent="-457200">
              <a:spcBef>
                <a:spcPts val="1200"/>
              </a:spcBef>
              <a:buFont typeface="Arial" charset="0"/>
              <a:buChar char="–"/>
              <a:defRPr/>
            </a:pPr>
            <a:r>
              <a:rPr lang="en-US" sz="1800" u="sng" dirty="0"/>
              <a:t> </a:t>
            </a:r>
            <a:r>
              <a:rPr lang="en-US" sz="1600" dirty="0"/>
              <a:t>“</a:t>
            </a:r>
            <a:r>
              <a:rPr lang="en-US" sz="1600" i="1" dirty="0"/>
              <a:t>A child may have multiple appointments with multiple pediatricians in the clinic</a:t>
            </a:r>
            <a:r>
              <a:rPr lang="en-US" sz="1600" dirty="0"/>
              <a:t>”</a:t>
            </a:r>
          </a:p>
          <a:p>
            <a:pPr marL="976313" lvl="2" eaLnBrk="1" hangingPunct="1">
              <a:spcBef>
                <a:spcPts val="1200"/>
              </a:spcBef>
              <a:defRPr/>
            </a:pPr>
            <a:r>
              <a:rPr lang="en-US" sz="1600" dirty="0"/>
              <a:t>The relationship from CHILD – to- APPOINTMENT is clear, but APPOINTMENT – to- PEDIATRICIAN is unclear.</a:t>
            </a:r>
          </a:p>
          <a:p>
            <a:pPr marL="1433513" lvl="3" eaLnBrk="1" hangingPunct="1">
              <a:spcBef>
                <a:spcPts val="1200"/>
              </a:spcBef>
              <a:defRPr/>
            </a:pPr>
            <a:r>
              <a:rPr lang="en-US" sz="1200" dirty="0"/>
              <a:t>Break into two rule pairs.  </a:t>
            </a:r>
          </a:p>
          <a:p>
            <a:pPr marL="1433513" lvl="3" eaLnBrk="1" hangingPunct="1">
              <a:spcBef>
                <a:spcPts val="1200"/>
              </a:spcBef>
              <a:defRPr/>
            </a:pPr>
            <a:r>
              <a:rPr lang="en-US" sz="1200" dirty="0"/>
              <a:t>A child may have multiple appointments; each appointment is for one child.</a:t>
            </a:r>
          </a:p>
          <a:p>
            <a:pPr marL="1433513" lvl="3" eaLnBrk="1" hangingPunct="1">
              <a:spcBef>
                <a:spcPts val="1200"/>
              </a:spcBef>
              <a:defRPr/>
            </a:pPr>
            <a:r>
              <a:rPr lang="en-US" sz="1200" dirty="0"/>
              <a:t>Each appointment is attended a pediatrician; each pediatrician may attend  many appointments.</a:t>
            </a:r>
          </a:p>
        </p:txBody>
      </p:sp>
    </p:spTree>
    <p:extLst>
      <p:ext uri="{BB962C8B-B14F-4D97-AF65-F5344CB8AC3E}">
        <p14:creationId xmlns:p14="http://schemas.microsoft.com/office/powerpoint/2010/main" val="3984370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BE79-7DD4-497B-93A6-F1699E5C57EC}"/>
              </a:ext>
            </a:extLst>
          </p:cNvPr>
          <p:cNvSpPr>
            <a:spLocks noGrp="1"/>
          </p:cNvSpPr>
          <p:nvPr>
            <p:ph type="title"/>
          </p:nvPr>
        </p:nvSpPr>
        <p:spPr/>
        <p:txBody>
          <a:bodyPr/>
          <a:lstStyle/>
          <a:p>
            <a:r>
              <a:rPr lang="en-US" sz="4400" dirty="0"/>
              <a:t>Structural Rules Tip #3</a:t>
            </a:r>
          </a:p>
        </p:txBody>
      </p:sp>
      <p:sp>
        <p:nvSpPr>
          <p:cNvPr id="3" name="Content Placeholder 2">
            <a:extLst>
              <a:ext uri="{FF2B5EF4-FFF2-40B4-BE49-F238E27FC236}">
                <a16:creationId xmlns:a16="http://schemas.microsoft.com/office/drawing/2014/main" id="{DD025A32-1938-4CF7-B500-6B5BB91AA645}"/>
              </a:ext>
            </a:extLst>
          </p:cNvPr>
          <p:cNvSpPr>
            <a:spLocks noGrp="1"/>
          </p:cNvSpPr>
          <p:nvPr>
            <p:ph idx="1"/>
          </p:nvPr>
        </p:nvSpPr>
        <p:spPr>
          <a:xfrm>
            <a:off x="457200" y="1600200"/>
            <a:ext cx="8229600" cy="5105400"/>
          </a:xfrm>
        </p:spPr>
        <p:txBody>
          <a:bodyPr/>
          <a:lstStyle/>
          <a:p>
            <a:pPr marL="0" indent="0" eaLnBrk="1" hangingPunct="1">
              <a:spcBef>
                <a:spcPts val="1200"/>
              </a:spcBef>
              <a:buFontTx/>
              <a:buNone/>
              <a:defRPr/>
            </a:pPr>
            <a:r>
              <a:rPr lang="en-US" sz="2000" dirty="0">
                <a:solidFill>
                  <a:srgbClr val="003399"/>
                </a:solidFill>
              </a:rPr>
              <a:t>Should the entity being described be singular or plural?</a:t>
            </a:r>
          </a:p>
          <a:p>
            <a:pPr marL="681038" lvl="1" indent="-447675" eaLnBrk="1" hangingPunct="1">
              <a:spcBef>
                <a:spcPts val="1200"/>
              </a:spcBef>
              <a:defRPr/>
            </a:pPr>
            <a:r>
              <a:rPr lang="en-US" sz="1800" dirty="0"/>
              <a:t>A  structural database rule should always start from the perspective of ONE of the first entity (first entity is always singular).</a:t>
            </a:r>
          </a:p>
          <a:p>
            <a:pPr marL="1081088" lvl="2" indent="-447675">
              <a:spcBef>
                <a:spcPts val="1200"/>
              </a:spcBef>
              <a:defRPr/>
            </a:pPr>
            <a:r>
              <a:rPr lang="en-US" sz="1400" dirty="0"/>
              <a:t>BAD: “Multiple appointments are attended by physicians”</a:t>
            </a:r>
          </a:p>
          <a:p>
            <a:pPr marL="1081088" lvl="2" indent="-447675">
              <a:spcBef>
                <a:spcPts val="1200"/>
              </a:spcBef>
              <a:defRPr/>
            </a:pPr>
            <a:r>
              <a:rPr lang="en-US" sz="1400" dirty="0"/>
              <a:t>GOOD: “An appointment is attended by a physician.”</a:t>
            </a:r>
          </a:p>
        </p:txBody>
      </p:sp>
    </p:spTree>
    <p:extLst>
      <p:ext uri="{BB962C8B-B14F-4D97-AF65-F5344CB8AC3E}">
        <p14:creationId xmlns:p14="http://schemas.microsoft.com/office/powerpoint/2010/main" val="304763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lstStyle/>
          <a:p>
            <a:r>
              <a:rPr lang="en-US" sz="4000" dirty="0"/>
              <a:t>Entity Relationship Diagramming</a:t>
            </a:r>
          </a:p>
        </p:txBody>
      </p:sp>
    </p:spTree>
    <p:extLst>
      <p:ext uri="{BB962C8B-B14F-4D97-AF65-F5344CB8AC3E}">
        <p14:creationId xmlns:p14="http://schemas.microsoft.com/office/powerpoint/2010/main" val="307237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B230-BFF1-49AA-AD65-1624969BAD54}"/>
              </a:ext>
            </a:extLst>
          </p:cNvPr>
          <p:cNvSpPr>
            <a:spLocks noGrp="1"/>
          </p:cNvSpPr>
          <p:nvPr>
            <p:ph type="title"/>
          </p:nvPr>
        </p:nvSpPr>
        <p:spPr/>
        <p:txBody>
          <a:bodyPr/>
          <a:lstStyle/>
          <a:p>
            <a:r>
              <a:rPr lang="en-US" dirty="0"/>
              <a:t>Associative Demo</a:t>
            </a:r>
          </a:p>
        </p:txBody>
      </p:sp>
      <p:sp>
        <p:nvSpPr>
          <p:cNvPr id="3" name="Content Placeholder 2">
            <a:extLst>
              <a:ext uri="{FF2B5EF4-FFF2-40B4-BE49-F238E27FC236}">
                <a16:creationId xmlns:a16="http://schemas.microsoft.com/office/drawing/2014/main" id="{65283BD1-DD19-4ABE-A548-A1CEB6F32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5815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FDF7-241E-0981-86CE-DBD796876CD7}"/>
              </a:ext>
            </a:extLst>
          </p:cNvPr>
          <p:cNvSpPr>
            <a:spLocks noGrp="1"/>
          </p:cNvSpPr>
          <p:nvPr>
            <p:ph type="title"/>
          </p:nvPr>
        </p:nvSpPr>
        <p:spPr/>
        <p:txBody>
          <a:bodyPr/>
          <a:lstStyle/>
          <a:p>
            <a:r>
              <a:rPr lang="en-US" dirty="0"/>
              <a:t>Structural Rules Evaluation</a:t>
            </a:r>
          </a:p>
        </p:txBody>
      </p:sp>
      <p:graphicFrame>
        <p:nvGraphicFramePr>
          <p:cNvPr id="4" name="Content Placeholder 3">
            <a:extLst>
              <a:ext uri="{FF2B5EF4-FFF2-40B4-BE49-F238E27FC236}">
                <a16:creationId xmlns:a16="http://schemas.microsoft.com/office/drawing/2014/main" id="{955B590E-7110-2D23-7D79-4D1D563F4711}"/>
              </a:ext>
            </a:extLst>
          </p:cNvPr>
          <p:cNvGraphicFramePr>
            <a:graphicFrameLocks noGrp="1"/>
          </p:cNvGraphicFramePr>
          <p:nvPr>
            <p:ph idx="1"/>
            <p:extLst>
              <p:ext uri="{D42A27DB-BD31-4B8C-83A1-F6EECF244321}">
                <p14:modId xmlns:p14="http://schemas.microsoft.com/office/powerpoint/2010/main" val="3305579057"/>
              </p:ext>
            </p:extLst>
          </p:nvPr>
        </p:nvGraphicFramePr>
        <p:xfrm>
          <a:off x="723899" y="1447801"/>
          <a:ext cx="7696201" cy="5135561"/>
        </p:xfrm>
        <a:graphic>
          <a:graphicData uri="http://schemas.openxmlformats.org/drawingml/2006/table">
            <a:tbl>
              <a:tblPr>
                <a:tableStyleId>{5C22544A-7EE6-4342-B048-85BDC9FD1C3A}</a:tableStyleId>
              </a:tblPr>
              <a:tblGrid>
                <a:gridCol w="2063912">
                  <a:extLst>
                    <a:ext uri="{9D8B030D-6E8A-4147-A177-3AD203B41FA5}">
                      <a16:colId xmlns:a16="http://schemas.microsoft.com/office/drawing/2014/main" val="2628635826"/>
                    </a:ext>
                  </a:extLst>
                </a:gridCol>
                <a:gridCol w="3334012">
                  <a:extLst>
                    <a:ext uri="{9D8B030D-6E8A-4147-A177-3AD203B41FA5}">
                      <a16:colId xmlns:a16="http://schemas.microsoft.com/office/drawing/2014/main" val="822370124"/>
                    </a:ext>
                  </a:extLst>
                </a:gridCol>
                <a:gridCol w="2298277">
                  <a:extLst>
                    <a:ext uri="{9D8B030D-6E8A-4147-A177-3AD203B41FA5}">
                      <a16:colId xmlns:a16="http://schemas.microsoft.com/office/drawing/2014/main" val="1761023099"/>
                    </a:ext>
                  </a:extLst>
                </a:gridCol>
              </a:tblGrid>
              <a:tr h="1046397">
                <a:tc>
                  <a:txBody>
                    <a:bodyPr/>
                    <a:lstStyle/>
                    <a:p>
                      <a:pPr algn="l" fontAlgn="ctr"/>
                      <a:r>
                        <a:rPr lang="en-US" sz="1800" b="1" u="none" strike="noStrike">
                          <a:effectLst/>
                        </a:rPr>
                        <a:t>Structure of Rules (15%)</a:t>
                      </a:r>
                      <a:br>
                        <a:rPr lang="en-US" sz="1800" b="1" u="none" strike="noStrike">
                          <a:effectLst/>
                        </a:rPr>
                      </a:b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well-formed and unambiguous the structural database rules are.</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Entirely well-formed</a:t>
                      </a:r>
                      <a:br>
                        <a:rPr lang="en-US" sz="1800" u="none" strike="noStrike">
                          <a:effectLst/>
                        </a:rPr>
                      </a:br>
                      <a:r>
                        <a:rPr lang="en-US" sz="1800" u="none" strike="noStrike">
                          <a:effectLst/>
                        </a:rPr>
                        <a:t>Entirely unambiguous</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389579276"/>
                  </a:ext>
                </a:extLst>
              </a:tr>
              <a:tr h="1339246">
                <a:tc>
                  <a:txBody>
                    <a:bodyPr/>
                    <a:lstStyle/>
                    <a:p>
                      <a:pPr algn="l" fontAlgn="ctr"/>
                      <a:r>
                        <a:rPr lang="en-US" sz="1800" b="1" u="none" strike="noStrike">
                          <a:effectLst/>
                        </a:rPr>
                        <a:t>Sufficiency of Entities (15%) </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This measures how well the entities support the most important aspects of the database. </a:t>
                      </a:r>
                      <a:endParaRPr lang="en-US" sz="18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Entirely support</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464221049"/>
                  </a:ext>
                </a:extLst>
              </a:tr>
              <a:tr h="1410672">
                <a:tc>
                  <a:txBody>
                    <a:bodyPr/>
                    <a:lstStyle/>
                    <a:p>
                      <a:pPr algn="l" fontAlgn="ctr"/>
                      <a:r>
                        <a:rPr lang="en-US" sz="1800" b="1" u="none" strike="noStrike">
                          <a:effectLst/>
                        </a:rPr>
                        <a:t>Sufficiency of Relationships (15%) </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well the relationships support the most important aspects of the database.</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Entirely support</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127787465"/>
                  </a:ext>
                </a:extLst>
              </a:tr>
              <a:tr h="1339246">
                <a:tc>
                  <a:txBody>
                    <a:bodyPr/>
                    <a:lstStyle/>
                    <a:p>
                      <a:pPr algn="l" fontAlgn="ctr"/>
                      <a:r>
                        <a:rPr lang="en-US" sz="1800" b="1" u="none" strike="noStrike" dirty="0">
                          <a:effectLst/>
                        </a:rPr>
                        <a:t>Accuracy of Relationship Constraints (15%)</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accurate and useful the participation and plurality constraints are given the needs of the database.</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Entirely accurate</a:t>
                      </a:r>
                      <a:br>
                        <a:rPr lang="en-US" sz="1800" u="none" strike="noStrike" dirty="0">
                          <a:effectLst/>
                        </a:rPr>
                      </a:br>
                      <a:r>
                        <a:rPr lang="en-US" sz="1800" u="none" strike="noStrike" dirty="0">
                          <a:effectLst/>
                        </a:rPr>
                        <a:t>Entirely useful</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793474575"/>
                  </a:ext>
                </a:extLst>
              </a:tr>
            </a:tbl>
          </a:graphicData>
        </a:graphic>
      </p:graphicFrame>
    </p:spTree>
    <p:extLst>
      <p:ext uri="{BB962C8B-B14F-4D97-AF65-F5344CB8AC3E}">
        <p14:creationId xmlns:p14="http://schemas.microsoft.com/office/powerpoint/2010/main" val="17269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139-458A-C3A0-B822-E9C0FE7E5FF4}"/>
              </a:ext>
            </a:extLst>
          </p:cNvPr>
          <p:cNvSpPr>
            <a:spLocks noGrp="1"/>
          </p:cNvSpPr>
          <p:nvPr>
            <p:ph type="title"/>
          </p:nvPr>
        </p:nvSpPr>
        <p:spPr/>
        <p:txBody>
          <a:bodyPr/>
          <a:lstStyle/>
          <a:p>
            <a:r>
              <a:rPr lang="en-US" dirty="0"/>
              <a:t>ERD Evaluation</a:t>
            </a:r>
          </a:p>
        </p:txBody>
      </p:sp>
      <p:graphicFrame>
        <p:nvGraphicFramePr>
          <p:cNvPr id="10" name="Content Placeholder 9">
            <a:extLst>
              <a:ext uri="{FF2B5EF4-FFF2-40B4-BE49-F238E27FC236}">
                <a16:creationId xmlns:a16="http://schemas.microsoft.com/office/drawing/2014/main" id="{5A31DFC0-6575-02BB-E375-292BB4DA16A9}"/>
              </a:ext>
            </a:extLst>
          </p:cNvPr>
          <p:cNvGraphicFramePr>
            <a:graphicFrameLocks noGrp="1"/>
          </p:cNvGraphicFramePr>
          <p:nvPr>
            <p:ph idx="1"/>
            <p:extLst>
              <p:ext uri="{D42A27DB-BD31-4B8C-83A1-F6EECF244321}">
                <p14:modId xmlns:p14="http://schemas.microsoft.com/office/powerpoint/2010/main" val="2343065927"/>
              </p:ext>
            </p:extLst>
          </p:nvPr>
        </p:nvGraphicFramePr>
        <p:xfrm>
          <a:off x="228600" y="1865562"/>
          <a:ext cx="8686800" cy="1563438"/>
        </p:xfrm>
        <a:graphic>
          <a:graphicData uri="http://schemas.openxmlformats.org/drawingml/2006/table">
            <a:tbl>
              <a:tblPr>
                <a:tableStyleId>{5C22544A-7EE6-4342-B048-85BDC9FD1C3A}</a:tableStyleId>
              </a:tblPr>
              <a:tblGrid>
                <a:gridCol w="2329564">
                  <a:extLst>
                    <a:ext uri="{9D8B030D-6E8A-4147-A177-3AD203B41FA5}">
                      <a16:colId xmlns:a16="http://schemas.microsoft.com/office/drawing/2014/main" val="3536805480"/>
                    </a:ext>
                  </a:extLst>
                </a:gridCol>
                <a:gridCol w="3763142">
                  <a:extLst>
                    <a:ext uri="{9D8B030D-6E8A-4147-A177-3AD203B41FA5}">
                      <a16:colId xmlns:a16="http://schemas.microsoft.com/office/drawing/2014/main" val="1739345549"/>
                    </a:ext>
                  </a:extLst>
                </a:gridCol>
                <a:gridCol w="2594094">
                  <a:extLst>
                    <a:ext uri="{9D8B030D-6E8A-4147-A177-3AD203B41FA5}">
                      <a16:colId xmlns:a16="http://schemas.microsoft.com/office/drawing/2014/main" val="148749855"/>
                    </a:ext>
                  </a:extLst>
                </a:gridCol>
              </a:tblGrid>
              <a:tr h="1563438">
                <a:tc>
                  <a:txBody>
                    <a:bodyPr/>
                    <a:lstStyle/>
                    <a:p>
                      <a:pPr algn="l" fontAlgn="ctr"/>
                      <a:r>
                        <a:rPr lang="en-US" sz="2000" b="1" u="none" strike="noStrike" dirty="0">
                          <a:effectLst/>
                        </a:rPr>
                        <a:t>Entity Relationship Diagram Soundness (20%)</a:t>
                      </a:r>
                      <a:endParaRPr lang="en-US" sz="20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2000" u="none" strike="noStrike" dirty="0">
                          <a:effectLst/>
                        </a:rPr>
                        <a:t>This measures how well the ERD reflects the structural database rules, and the correctness of the diagrammatic notation.</a:t>
                      </a:r>
                      <a:endParaRPr lang="en-US" sz="20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2000" u="none" strike="noStrike" dirty="0">
                          <a:effectLst/>
                        </a:rPr>
                        <a:t>Entirely reflects rules  Entirely correct diagrammatic notation </a:t>
                      </a:r>
                      <a:endParaRPr lang="en-US" sz="20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346461942"/>
                  </a:ext>
                </a:extLst>
              </a:tr>
            </a:tbl>
          </a:graphicData>
        </a:graphic>
      </p:graphicFrame>
    </p:spTree>
    <p:extLst>
      <p:ext uri="{BB962C8B-B14F-4D97-AF65-F5344CB8AC3E}">
        <p14:creationId xmlns:p14="http://schemas.microsoft.com/office/powerpoint/2010/main" val="1756276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4BC3-F93D-D405-44A5-527F43E8861D}"/>
              </a:ext>
            </a:extLst>
          </p:cNvPr>
          <p:cNvSpPr>
            <a:spLocks noGrp="1"/>
          </p:cNvSpPr>
          <p:nvPr>
            <p:ph type="title"/>
          </p:nvPr>
        </p:nvSpPr>
        <p:spPr/>
        <p:txBody>
          <a:bodyPr/>
          <a:lstStyle/>
          <a:p>
            <a:r>
              <a:rPr lang="en-US" dirty="0"/>
              <a:t>Overall Evaluation</a:t>
            </a:r>
          </a:p>
        </p:txBody>
      </p:sp>
      <p:graphicFrame>
        <p:nvGraphicFramePr>
          <p:cNvPr id="4" name="Content Placeholder 3">
            <a:extLst>
              <a:ext uri="{FF2B5EF4-FFF2-40B4-BE49-F238E27FC236}">
                <a16:creationId xmlns:a16="http://schemas.microsoft.com/office/drawing/2014/main" id="{3BC1B1BF-5D49-8787-6BC1-6AF520886B65}"/>
              </a:ext>
            </a:extLst>
          </p:cNvPr>
          <p:cNvGraphicFramePr>
            <a:graphicFrameLocks noGrp="1"/>
          </p:cNvGraphicFramePr>
          <p:nvPr>
            <p:ph idx="1"/>
            <p:extLst>
              <p:ext uri="{D42A27DB-BD31-4B8C-83A1-F6EECF244321}">
                <p14:modId xmlns:p14="http://schemas.microsoft.com/office/powerpoint/2010/main" val="1667500064"/>
              </p:ext>
            </p:extLst>
          </p:nvPr>
        </p:nvGraphicFramePr>
        <p:xfrm>
          <a:off x="685800" y="1524000"/>
          <a:ext cx="7772400" cy="5207448"/>
        </p:xfrm>
        <a:graphic>
          <a:graphicData uri="http://schemas.openxmlformats.org/drawingml/2006/table">
            <a:tbl>
              <a:tblPr>
                <a:tableStyleId>{5C22544A-7EE6-4342-B048-85BDC9FD1C3A}</a:tableStyleId>
              </a:tblPr>
              <a:tblGrid>
                <a:gridCol w="2084347">
                  <a:extLst>
                    <a:ext uri="{9D8B030D-6E8A-4147-A177-3AD203B41FA5}">
                      <a16:colId xmlns:a16="http://schemas.microsoft.com/office/drawing/2014/main" val="3352932260"/>
                    </a:ext>
                  </a:extLst>
                </a:gridCol>
                <a:gridCol w="3367022">
                  <a:extLst>
                    <a:ext uri="{9D8B030D-6E8A-4147-A177-3AD203B41FA5}">
                      <a16:colId xmlns:a16="http://schemas.microsoft.com/office/drawing/2014/main" val="1135258931"/>
                    </a:ext>
                  </a:extLst>
                </a:gridCol>
                <a:gridCol w="2321031">
                  <a:extLst>
                    <a:ext uri="{9D8B030D-6E8A-4147-A177-3AD203B41FA5}">
                      <a16:colId xmlns:a16="http://schemas.microsoft.com/office/drawing/2014/main" val="3392390168"/>
                    </a:ext>
                  </a:extLst>
                </a:gridCol>
              </a:tblGrid>
              <a:tr h="1797003">
                <a:tc>
                  <a:txBody>
                    <a:bodyPr/>
                    <a:lstStyle/>
                    <a:p>
                      <a:pPr algn="l" fontAlgn="ctr"/>
                      <a:r>
                        <a:rPr lang="en-US" sz="1800" b="1" u="none" strike="noStrike" dirty="0">
                          <a:effectLst/>
                        </a:rPr>
                        <a:t>Overall Presentation (10%)</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well the choices for the structural database rules, entities, relationships, constraints, the ERD, and other design aspects are supported with explanations, in addition to the documentation organization and presentation.</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Excellent support</a:t>
                      </a:r>
                      <a:br>
                        <a:rPr lang="en-US" sz="1800" u="none" strike="noStrike">
                          <a:effectLst/>
                        </a:rPr>
                      </a:br>
                      <a:r>
                        <a:rPr lang="en-US" sz="1800" u="none" strike="noStrike">
                          <a:effectLst/>
                        </a:rPr>
                        <a:t>Well organized and presented</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595652229"/>
                  </a:ext>
                </a:extLst>
              </a:tr>
              <a:tr h="1109560">
                <a:tc>
                  <a:txBody>
                    <a:bodyPr/>
                    <a:lstStyle/>
                    <a:p>
                      <a:pPr algn="l" fontAlgn="ctr"/>
                      <a:r>
                        <a:rPr lang="en-US" sz="1800" b="1" u="none" strike="noStrike" dirty="0">
                          <a:effectLst/>
                        </a:rPr>
                        <a:t>Prior Work Soundness (10%)</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This measures how well any issues from prior iterations have been improved in order to provide a frame of reference for this iteration.</a:t>
                      </a:r>
                      <a:endParaRPr lang="en-US" sz="18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Completely improved </a:t>
                      </a:r>
                      <a:br>
                        <a:rPr lang="en-US" sz="1800" u="none" strike="noStrike">
                          <a:effectLst/>
                        </a:rPr>
                      </a:br>
                      <a:r>
                        <a:rPr lang="en-US" sz="1800" u="none" strike="noStrike">
                          <a:effectLst/>
                        </a:rPr>
                        <a:t>or</a:t>
                      </a:r>
                      <a:br>
                        <a:rPr lang="en-US" sz="1800" u="none" strike="noStrike">
                          <a:effectLst/>
                        </a:rPr>
                      </a:br>
                      <a:r>
                        <a:rPr lang="en-US" sz="1800" u="none" strike="noStrike">
                          <a:effectLst/>
                        </a:rPr>
                        <a:t>No improvement necessary</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174452793"/>
                  </a:ext>
                </a:extLst>
              </a:tr>
              <a:tr h="1061318">
                <a:tc>
                  <a:txBody>
                    <a:bodyPr/>
                    <a:lstStyle/>
                    <a:p>
                      <a:pPr algn="l" fontAlgn="ctr"/>
                      <a:r>
                        <a:rPr lang="en-US" sz="1800" b="1" u="none" strike="noStrike" dirty="0">
                          <a:effectLst/>
                        </a:rPr>
                        <a:t>Number of Entities</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At least 8 are required</a:t>
                      </a:r>
                      <a:br>
                        <a:rPr lang="en-US" sz="1800" u="none" strike="noStrike" dirty="0">
                          <a:effectLst/>
                        </a:rPr>
                      </a:br>
                      <a:r>
                        <a:rPr lang="en-US" sz="1800" u="none" strike="noStrike" dirty="0">
                          <a:effectLst/>
                        </a:rPr>
                        <a:t>3 point deduction for each missing</a:t>
                      </a:r>
                      <a:endParaRPr lang="en-US" sz="18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75002537"/>
                  </a:ext>
                </a:extLst>
              </a:tr>
              <a:tr h="1061318">
                <a:tc>
                  <a:txBody>
                    <a:bodyPr/>
                    <a:lstStyle/>
                    <a:p>
                      <a:pPr algn="l" fontAlgn="ctr"/>
                      <a:r>
                        <a:rPr lang="en-US" sz="1800" b="1" i="0" u="none" strike="noStrike" dirty="0">
                          <a:solidFill>
                            <a:srgbClr val="000000"/>
                          </a:solidFill>
                          <a:effectLst/>
                          <a:latin typeface="Arial Narrow" panose="020B0606020202030204" pitchFamily="34" charset="0"/>
                        </a:rPr>
                        <a:t>Lateness Deduction</a:t>
                      </a:r>
                      <a:br>
                        <a:rPr lang="en-US" sz="1800" b="1" i="0" u="none" strike="noStrike" dirty="0">
                          <a:solidFill>
                            <a:srgbClr val="000000"/>
                          </a:solidFill>
                          <a:effectLst/>
                          <a:latin typeface="Arial Narrow" panose="020B0606020202030204" pitchFamily="34" charset="0"/>
                        </a:rPr>
                      </a:b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b="0" i="0" u="none" strike="noStrike" dirty="0">
                          <a:solidFill>
                            <a:srgbClr val="000000"/>
                          </a:solidFill>
                          <a:effectLst/>
                          <a:latin typeface="Arial Narrow" panose="020B0606020202030204" pitchFamily="34" charset="0"/>
                        </a:rPr>
                        <a:t>5 points per day</a:t>
                      </a:r>
                      <a:br>
                        <a:rPr lang="en-US" sz="1800" b="1" i="0" u="none" strike="noStrike" dirty="0">
                          <a:solidFill>
                            <a:srgbClr val="000000"/>
                          </a:solidFill>
                          <a:effectLst/>
                          <a:latin typeface="Arial Narrow" panose="020B0606020202030204" pitchFamily="34" charset="0"/>
                        </a:rPr>
                      </a:br>
                      <a:r>
                        <a:rPr lang="en-US" sz="1800" b="0" i="0" u="none" strike="noStrike" dirty="0">
                          <a:solidFill>
                            <a:srgbClr val="000000"/>
                          </a:solidFill>
                          <a:effectLst/>
                          <a:latin typeface="Arial Narrow" panose="020B0606020202030204" pitchFamily="34" charset="0"/>
                        </a:rPr>
                        <a:t>4 days maximum</a:t>
                      </a:r>
                      <a:br>
                        <a:rPr lang="en-US" sz="1800" b="1" i="0" u="none" strike="noStrike" dirty="0">
                          <a:solidFill>
                            <a:srgbClr val="000000"/>
                          </a:solidFill>
                          <a:effectLst/>
                          <a:latin typeface="Arial Narrow" panose="020B0606020202030204" pitchFamily="34" charset="0"/>
                        </a:rPr>
                      </a:br>
                      <a:r>
                        <a:rPr lang="en-US" sz="1800" b="0" i="0" u="none" strike="noStrike" dirty="0">
                          <a:solidFill>
                            <a:srgbClr val="000000"/>
                          </a:solidFill>
                          <a:effectLst/>
                          <a:latin typeface="Arial Narrow" panose="020B0606020202030204" pitchFamily="34" charset="0"/>
                        </a:rPr>
                        <a:t>Contact your facilitator for any exceptions</a:t>
                      </a:r>
                    </a:p>
                  </a:txBody>
                  <a:tcPr marL="9525" marR="9525" marT="9525" marB="0" anchor="ctr"/>
                </a:tc>
                <a:tc>
                  <a:txBody>
                    <a:bodyPr/>
                    <a:lstStyle/>
                    <a:p>
                      <a:pPr algn="l" fontAlgn="ct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168966710"/>
                  </a:ext>
                </a:extLst>
              </a:tr>
            </a:tbl>
          </a:graphicData>
        </a:graphic>
      </p:graphicFrame>
    </p:spTree>
    <p:extLst>
      <p:ext uri="{BB962C8B-B14F-4D97-AF65-F5344CB8AC3E}">
        <p14:creationId xmlns:p14="http://schemas.microsoft.com/office/powerpoint/2010/main" val="179239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4D22-7DDE-4EDC-87EB-91439E47589B}"/>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D78B8AC9-66BF-4024-B2A6-9C976F936BBF}"/>
              </a:ext>
            </a:extLst>
          </p:cNvPr>
          <p:cNvSpPr>
            <a:spLocks noGrp="1"/>
          </p:cNvSpPr>
          <p:nvPr>
            <p:ph idx="1"/>
          </p:nvPr>
        </p:nvSpPr>
        <p:spPr/>
        <p:txBody>
          <a:bodyPr/>
          <a:lstStyle/>
          <a:p>
            <a:r>
              <a:rPr lang="en-US" dirty="0"/>
              <a:t>Chen, P. (1976). The Entity Relationship Model – Toward a Unified View of Data. ACM Transactions on Database Systems, 1.</a:t>
            </a:r>
          </a:p>
        </p:txBody>
      </p:sp>
    </p:spTree>
    <p:extLst>
      <p:ext uri="{BB962C8B-B14F-4D97-AF65-F5344CB8AC3E}">
        <p14:creationId xmlns:p14="http://schemas.microsoft.com/office/powerpoint/2010/main" val="140183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73D2-D21A-4D57-AF4E-B1FE2A2A8162}"/>
              </a:ext>
            </a:extLst>
          </p:cNvPr>
          <p:cNvSpPr>
            <a:spLocks noGrp="1"/>
          </p:cNvSpPr>
          <p:nvPr>
            <p:ph type="title"/>
          </p:nvPr>
        </p:nvSpPr>
        <p:spPr/>
        <p:txBody>
          <a:bodyPr/>
          <a:lstStyle/>
          <a:p>
            <a:r>
              <a:rPr lang="en-US" dirty="0"/>
              <a:t>Relational Database Limitation</a:t>
            </a:r>
          </a:p>
        </p:txBody>
      </p:sp>
      <p:pic>
        <p:nvPicPr>
          <p:cNvPr id="5" name="Content Placeholder 4">
            <a:extLst>
              <a:ext uri="{FF2B5EF4-FFF2-40B4-BE49-F238E27FC236}">
                <a16:creationId xmlns:a16="http://schemas.microsoft.com/office/drawing/2014/main" id="{3B814993-1D10-4D87-B401-8A0C5E0C805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4231" y="1627412"/>
            <a:ext cx="6555538" cy="4913376"/>
          </a:xfrm>
        </p:spPr>
      </p:pic>
    </p:spTree>
    <p:extLst>
      <p:ext uri="{BB962C8B-B14F-4D97-AF65-F5344CB8AC3E}">
        <p14:creationId xmlns:p14="http://schemas.microsoft.com/office/powerpoint/2010/main" val="365503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2763-EF6E-4F3F-A070-DBC5A505576D}"/>
              </a:ext>
            </a:extLst>
          </p:cNvPr>
          <p:cNvSpPr>
            <a:spLocks noGrp="1"/>
          </p:cNvSpPr>
          <p:nvPr>
            <p:ph type="title"/>
          </p:nvPr>
        </p:nvSpPr>
        <p:spPr/>
        <p:txBody>
          <a:bodyPr/>
          <a:lstStyle/>
          <a:p>
            <a:r>
              <a:rPr lang="en-US" dirty="0"/>
              <a:t>Entity Relationship Diagrams</a:t>
            </a:r>
          </a:p>
        </p:txBody>
      </p:sp>
      <p:pic>
        <p:nvPicPr>
          <p:cNvPr id="5" name="Content Placeholder 4">
            <a:extLst>
              <a:ext uri="{FF2B5EF4-FFF2-40B4-BE49-F238E27FC236}">
                <a16:creationId xmlns:a16="http://schemas.microsoft.com/office/drawing/2014/main" id="{95B38DA3-CA46-44A8-8FFD-FF11806AD87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93104" y="1600200"/>
            <a:ext cx="4357792" cy="5105400"/>
          </a:xfrm>
        </p:spPr>
      </p:pic>
    </p:spTree>
    <p:extLst>
      <p:ext uri="{BB962C8B-B14F-4D97-AF65-F5344CB8AC3E}">
        <p14:creationId xmlns:p14="http://schemas.microsoft.com/office/powerpoint/2010/main" val="6306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Content Placeholder 2"/>
          <p:cNvSpPr>
            <a:spLocks noGrp="1"/>
          </p:cNvSpPr>
          <p:nvPr>
            <p:ph idx="1"/>
          </p:nvPr>
        </p:nvSpPr>
        <p:spPr/>
        <p:txBody>
          <a:bodyPr/>
          <a:lstStyle/>
          <a:p>
            <a:r>
              <a:rPr lang="en-US" dirty="0"/>
              <a:t>Entity relationship diagrams at the highest level let us model </a:t>
            </a:r>
            <a:r>
              <a:rPr lang="en-US" i="1" dirty="0"/>
              <a:t>entities</a:t>
            </a:r>
            <a:r>
              <a:rPr lang="en-US" dirty="0"/>
              <a:t>.</a:t>
            </a:r>
          </a:p>
          <a:p>
            <a:r>
              <a:rPr lang="en-US" dirty="0"/>
              <a:t>An entity is a </a:t>
            </a:r>
            <a:r>
              <a:rPr lang="en-US" i="1" dirty="0"/>
              <a:t>type</a:t>
            </a:r>
            <a:r>
              <a:rPr lang="en-US" dirty="0"/>
              <a:t>, a blueprint which defines the structure for all of its instances</a:t>
            </a:r>
          </a:p>
          <a:p>
            <a:endParaRPr lang="en-US" dirty="0"/>
          </a:p>
        </p:txBody>
      </p:sp>
      <p:graphicFrame>
        <p:nvGraphicFramePr>
          <p:cNvPr id="4" name="Object 4"/>
          <p:cNvGraphicFramePr>
            <a:graphicFrameLocks noChangeAspect="1"/>
          </p:cNvGraphicFramePr>
          <p:nvPr/>
        </p:nvGraphicFramePr>
        <p:xfrm>
          <a:off x="3386137" y="4168140"/>
          <a:ext cx="2371725" cy="2143125"/>
        </p:xfrm>
        <a:graphic>
          <a:graphicData uri="http://schemas.openxmlformats.org/presentationml/2006/ole">
            <mc:AlternateContent xmlns:mc="http://schemas.openxmlformats.org/markup-compatibility/2006">
              <mc:Choice xmlns:v="urn:schemas-microsoft-com:vml" Requires="v">
                <p:oleObj name="Visio" r:id="rId2" imgW="901256" imgH="850392" progId="Visio.Drawing.11">
                  <p:embed/>
                </p:oleObj>
              </mc:Choice>
              <mc:Fallback>
                <p:oleObj name="Visio" r:id="rId2" imgW="901256" imgH="850392" progId="Visio.Drawing.11">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137" y="4168140"/>
                        <a:ext cx="23717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8996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pPr>
              <a:lnSpc>
                <a:spcPct val="90000"/>
              </a:lnSpc>
            </a:pPr>
            <a:r>
              <a:rPr lang="en-US" i="1" dirty="0"/>
              <a:t>Attributes </a:t>
            </a:r>
            <a:r>
              <a:rPr lang="en-US" dirty="0"/>
              <a:t>describe entities.</a:t>
            </a:r>
          </a:p>
          <a:p>
            <a:pPr>
              <a:lnSpc>
                <a:spcPct val="90000"/>
              </a:lnSpc>
            </a:pPr>
            <a:r>
              <a:rPr lang="en-US" dirty="0"/>
              <a:t>Attributes have a </a:t>
            </a:r>
            <a:r>
              <a:rPr lang="en-US" dirty="0" err="1"/>
              <a:t>datatype</a:t>
            </a:r>
            <a:r>
              <a:rPr lang="en-US" dirty="0"/>
              <a:t>.</a:t>
            </a:r>
          </a:p>
          <a:p>
            <a:pPr>
              <a:lnSpc>
                <a:spcPct val="90000"/>
              </a:lnSpc>
            </a:pPr>
            <a:r>
              <a:rPr lang="en-US" dirty="0"/>
              <a:t>Attributes in the relational model may only contain a single value.</a:t>
            </a:r>
            <a:endParaRPr lang="en-US" i="1" dirty="0"/>
          </a:p>
          <a:p>
            <a:endParaRPr lang="en-US" dirty="0"/>
          </a:p>
        </p:txBody>
      </p:sp>
      <p:graphicFrame>
        <p:nvGraphicFramePr>
          <p:cNvPr id="4" name="Object 4"/>
          <p:cNvGraphicFramePr>
            <a:graphicFrameLocks noChangeAspect="1"/>
          </p:cNvGraphicFramePr>
          <p:nvPr/>
        </p:nvGraphicFramePr>
        <p:xfrm>
          <a:off x="3162300" y="4168140"/>
          <a:ext cx="2819400" cy="2000250"/>
        </p:xfrm>
        <a:graphic>
          <a:graphicData uri="http://schemas.openxmlformats.org/presentationml/2006/ole">
            <mc:AlternateContent xmlns:mc="http://schemas.openxmlformats.org/markup-compatibility/2006">
              <mc:Choice xmlns:v="urn:schemas-microsoft-com:vml" Requires="v">
                <p:oleObj name="Visio" r:id="rId2" imgW="1414462" imgH="1002982" progId="Visio.Drawing.11">
                  <p:embed/>
                </p:oleObj>
              </mc:Choice>
              <mc:Fallback>
                <p:oleObj name="Visio" r:id="rId2" imgW="1414462" imgH="1002982" progId="Visio.Drawing.11">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4168140"/>
                        <a:ext cx="28194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586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Instance</a:t>
            </a:r>
          </a:p>
        </p:txBody>
      </p:sp>
      <p:sp>
        <p:nvSpPr>
          <p:cNvPr id="3" name="Content Placeholder 2"/>
          <p:cNvSpPr>
            <a:spLocks noGrp="1"/>
          </p:cNvSpPr>
          <p:nvPr>
            <p:ph idx="1"/>
          </p:nvPr>
        </p:nvSpPr>
        <p:spPr/>
        <p:txBody>
          <a:bodyPr/>
          <a:lstStyle/>
          <a:p>
            <a:r>
              <a:rPr lang="en-US" dirty="0"/>
              <a:t>An entity instance is a realization of the blueprint defined by the entity.</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5334000" cy="3214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75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537F-BE7C-4427-8DF7-AB7047734BD8}"/>
              </a:ext>
            </a:extLst>
          </p:cNvPr>
          <p:cNvSpPr>
            <a:spLocks noGrp="1"/>
          </p:cNvSpPr>
          <p:nvPr>
            <p:ph type="title"/>
          </p:nvPr>
        </p:nvSpPr>
        <p:spPr/>
        <p:txBody>
          <a:bodyPr/>
          <a:lstStyle/>
          <a:p>
            <a:r>
              <a:rPr lang="en-US" sz="4000" dirty="0"/>
              <a:t>Associative Relationship Existence</a:t>
            </a:r>
          </a:p>
        </p:txBody>
      </p:sp>
      <p:pic>
        <p:nvPicPr>
          <p:cNvPr id="4" name="Picture 3">
            <a:extLst>
              <a:ext uri="{FF2B5EF4-FFF2-40B4-BE49-F238E27FC236}">
                <a16:creationId xmlns:a16="http://schemas.microsoft.com/office/drawing/2014/main" id="{82591617-EE71-435C-B06F-D4FC1BB2A740}"/>
              </a:ext>
            </a:extLst>
          </p:cNvPr>
          <p:cNvPicPr/>
          <p:nvPr/>
        </p:nvPicPr>
        <p:blipFill>
          <a:blip r:embed="rId3">
            <a:extLst>
              <a:ext uri="{28A0092B-C50C-407E-A947-70E740481C1C}">
                <a14:useLocalDpi xmlns:a14="http://schemas.microsoft.com/office/drawing/2010/main" val="0"/>
              </a:ext>
            </a:extLst>
          </a:blip>
          <a:stretch>
            <a:fillRect/>
          </a:stretch>
        </p:blipFill>
        <p:spPr>
          <a:xfrm>
            <a:off x="304800" y="2209800"/>
            <a:ext cx="8534400" cy="3276600"/>
          </a:xfrm>
          <a:prstGeom prst="rect">
            <a:avLst/>
          </a:prstGeom>
        </p:spPr>
      </p:pic>
    </p:spTree>
    <p:extLst>
      <p:ext uri="{BB962C8B-B14F-4D97-AF65-F5344CB8AC3E}">
        <p14:creationId xmlns:p14="http://schemas.microsoft.com/office/powerpoint/2010/main" val="110257617"/>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14479</TotalTime>
  <Words>1720</Words>
  <Application>Microsoft Office PowerPoint</Application>
  <PresentationFormat>On-screen Show (4:3)</PresentationFormat>
  <Paragraphs>156</Paragraphs>
  <Slides>34</Slides>
  <Notes>9</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3" baseType="lpstr">
      <vt:lpstr>Arial</vt:lpstr>
      <vt:lpstr>Arial Narrow</vt:lpstr>
      <vt:lpstr>Calibri</vt:lpstr>
      <vt:lpstr>Calibri Light</vt:lpstr>
      <vt:lpstr>Tahoma</vt:lpstr>
      <vt:lpstr>Wingdings</vt:lpstr>
      <vt:lpstr>Office Theme</vt:lpstr>
      <vt:lpstr>Custom Design</vt:lpstr>
      <vt:lpstr>Visio</vt:lpstr>
      <vt:lpstr>Term Project Iteration 2 Walkthrough</vt:lpstr>
      <vt:lpstr>Iteration 2 Components</vt:lpstr>
      <vt:lpstr>Entity Relationship Diagramming</vt:lpstr>
      <vt:lpstr>Relational Database Limitation</vt:lpstr>
      <vt:lpstr>Entity Relationship Diagrams</vt:lpstr>
      <vt:lpstr>Entities</vt:lpstr>
      <vt:lpstr>Attributes</vt:lpstr>
      <vt:lpstr>Entity Instance</vt:lpstr>
      <vt:lpstr>Associative Relationship Existence</vt:lpstr>
      <vt:lpstr>Participation Constraint</vt:lpstr>
      <vt:lpstr>Plurality Constraint</vt:lpstr>
      <vt:lpstr>Full Example</vt:lpstr>
      <vt:lpstr>Relationship Degrees</vt:lpstr>
      <vt:lpstr>Recursive Relationships</vt:lpstr>
      <vt:lpstr>ERD Layers</vt:lpstr>
      <vt:lpstr>Associative Structural Database Rules</vt:lpstr>
      <vt:lpstr>Organizational Analysis</vt:lpstr>
      <vt:lpstr>Component Design</vt:lpstr>
      <vt:lpstr>Enforcement in the Database</vt:lpstr>
      <vt:lpstr>Structural Enforcement</vt:lpstr>
      <vt:lpstr>Data-Driven Enforcement</vt:lpstr>
      <vt:lpstr>Programmatic Enforcement</vt:lpstr>
      <vt:lpstr>When to Use</vt:lpstr>
      <vt:lpstr>Associative Structural Database Format</vt:lpstr>
      <vt:lpstr>Structural Database Rule Examples</vt:lpstr>
      <vt:lpstr>Structural Database Rules Summary </vt:lpstr>
      <vt:lpstr>Structural Rules Tip #1</vt:lpstr>
      <vt:lpstr>Structural Rules Tip #2</vt:lpstr>
      <vt:lpstr>Structural Rules Tip #3</vt:lpstr>
      <vt:lpstr>Associative Demo</vt:lpstr>
      <vt:lpstr>Structural Rules Evaluation</vt:lpstr>
      <vt:lpstr>ERD Evaluation</vt:lpstr>
      <vt:lpstr>Overall Evaluation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410</cp:revision>
  <dcterms:created xsi:type="dcterms:W3CDTF">2010-09-03T10:48:34Z</dcterms:created>
  <dcterms:modified xsi:type="dcterms:W3CDTF">2022-11-08T20:11:37Z</dcterms:modified>
</cp:coreProperties>
</file>