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7" r:id="rId1"/>
    <p:sldMasterId id="2147484344" r:id="rId2"/>
  </p:sldMasterIdLst>
  <p:notesMasterIdLst>
    <p:notesMasterId r:id="rId41"/>
  </p:notesMasterIdLst>
  <p:handoutMasterIdLst>
    <p:handoutMasterId r:id="rId42"/>
  </p:handoutMasterIdLst>
  <p:sldIdLst>
    <p:sldId id="298" r:id="rId3"/>
    <p:sldId id="304" r:id="rId4"/>
    <p:sldId id="590" r:id="rId5"/>
    <p:sldId id="544" r:id="rId6"/>
    <p:sldId id="444" r:id="rId7"/>
    <p:sldId id="562" r:id="rId8"/>
    <p:sldId id="545" r:id="rId9"/>
    <p:sldId id="566" r:id="rId10"/>
    <p:sldId id="548" r:id="rId11"/>
    <p:sldId id="550" r:id="rId12"/>
    <p:sldId id="569" r:id="rId13"/>
    <p:sldId id="570" r:id="rId14"/>
    <p:sldId id="552" r:id="rId15"/>
    <p:sldId id="572" r:id="rId16"/>
    <p:sldId id="575" r:id="rId17"/>
    <p:sldId id="466" r:id="rId18"/>
    <p:sldId id="576" r:id="rId19"/>
    <p:sldId id="460" r:id="rId20"/>
    <p:sldId id="461" r:id="rId21"/>
    <p:sldId id="462" r:id="rId22"/>
    <p:sldId id="577" r:id="rId23"/>
    <p:sldId id="463" r:id="rId24"/>
    <p:sldId id="464" r:id="rId25"/>
    <p:sldId id="467" r:id="rId26"/>
    <p:sldId id="573" r:id="rId27"/>
    <p:sldId id="578" r:id="rId28"/>
    <p:sldId id="579" r:id="rId29"/>
    <p:sldId id="580" r:id="rId30"/>
    <p:sldId id="581" r:id="rId31"/>
    <p:sldId id="582" r:id="rId32"/>
    <p:sldId id="583" r:id="rId33"/>
    <p:sldId id="571" r:id="rId34"/>
    <p:sldId id="533" r:id="rId35"/>
    <p:sldId id="586" r:id="rId36"/>
    <p:sldId id="587" r:id="rId37"/>
    <p:sldId id="588" r:id="rId38"/>
    <p:sldId id="589" r:id="rId39"/>
    <p:sldId id="279" r:id="rId40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F5800"/>
    <a:srgbClr val="AF8300"/>
    <a:srgbClr val="9A004D"/>
    <a:srgbClr val="AF0058"/>
    <a:srgbClr val="1E9696"/>
    <a:srgbClr val="00AFAF"/>
    <a:srgbClr val="0058AF"/>
    <a:srgbClr val="AF0000"/>
    <a:srgbClr val="9B0000"/>
    <a:srgbClr val="C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6" autoAdjust="0"/>
    <p:restoredTop sz="80145" autoAdjust="0"/>
  </p:normalViewPr>
  <p:slideViewPr>
    <p:cSldViewPr>
      <p:cViewPr varScale="1">
        <p:scale>
          <a:sx n="87" d="100"/>
          <a:sy n="87" d="100"/>
        </p:scale>
        <p:origin x="51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33E446-FB67-4128-A4A8-BB2D788D12E5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414C5B-04AF-49B1-8ADC-56714E7D6150}">
      <dgm:prSet phldrT="[Text]"/>
      <dgm:spPr/>
      <dgm:t>
        <a:bodyPr/>
        <a:lstStyle/>
        <a:p>
          <a:r>
            <a:rPr lang="en-US" dirty="0"/>
            <a:t>Interconnecting Data</a:t>
          </a:r>
        </a:p>
      </dgm:t>
    </dgm:pt>
    <dgm:pt modelId="{39C2D13A-38F3-4519-BCF4-EAE79C2EC534}" type="parTrans" cxnId="{13127733-5505-4E02-B26D-A7FC9467C6BD}">
      <dgm:prSet/>
      <dgm:spPr/>
      <dgm:t>
        <a:bodyPr/>
        <a:lstStyle/>
        <a:p>
          <a:endParaRPr lang="en-US"/>
        </a:p>
      </dgm:t>
    </dgm:pt>
    <dgm:pt modelId="{2E6AD627-ACFB-41B2-8662-9E34E5FA9720}" type="sibTrans" cxnId="{13127733-5505-4E02-B26D-A7FC9467C6BD}">
      <dgm:prSet/>
      <dgm:spPr/>
      <dgm:t>
        <a:bodyPr/>
        <a:lstStyle/>
        <a:p>
          <a:endParaRPr lang="en-US"/>
        </a:p>
      </dgm:t>
    </dgm:pt>
    <dgm:pt modelId="{756D4833-1C78-4B0F-856E-1DAA5AAB6F5D}">
      <dgm:prSet phldrT="[Text]"/>
      <dgm:spPr/>
      <dgm:t>
        <a:bodyPr/>
        <a:lstStyle/>
        <a:p>
          <a:r>
            <a:rPr lang="en-US" dirty="0"/>
            <a:t>Data naturally contains relationships, and the relational model supports this with foreign keys and joins.</a:t>
          </a:r>
        </a:p>
      </dgm:t>
    </dgm:pt>
    <dgm:pt modelId="{456BA941-88D9-43D4-8968-7EBF683AED23}" type="parTrans" cxnId="{E0D62BA5-794F-4CFB-A943-1190A18B352D}">
      <dgm:prSet/>
      <dgm:spPr/>
      <dgm:t>
        <a:bodyPr/>
        <a:lstStyle/>
        <a:p>
          <a:endParaRPr lang="en-US"/>
        </a:p>
      </dgm:t>
    </dgm:pt>
    <dgm:pt modelId="{A7CD28C4-C9E2-43BA-B77E-F939122ED9BE}" type="sibTrans" cxnId="{E0D62BA5-794F-4CFB-A943-1190A18B352D}">
      <dgm:prSet/>
      <dgm:spPr/>
      <dgm:t>
        <a:bodyPr/>
        <a:lstStyle/>
        <a:p>
          <a:endParaRPr lang="en-US"/>
        </a:p>
      </dgm:t>
    </dgm:pt>
    <dgm:pt modelId="{E2F81F27-305E-4D48-A6DE-2A2151D28A3E}">
      <dgm:prSet phldrT="[Text]"/>
      <dgm:spPr/>
      <dgm:t>
        <a:bodyPr/>
        <a:lstStyle/>
        <a:p>
          <a:r>
            <a:rPr lang="en-US" dirty="0"/>
            <a:t>Value Manipulation</a:t>
          </a:r>
        </a:p>
      </dgm:t>
    </dgm:pt>
    <dgm:pt modelId="{01B7622E-6A8B-4DC8-9107-5FF805DB00DA}" type="parTrans" cxnId="{DC8065CF-21ED-452C-8CA9-3DAAEAB5BABF}">
      <dgm:prSet/>
      <dgm:spPr/>
      <dgm:t>
        <a:bodyPr/>
        <a:lstStyle/>
        <a:p>
          <a:endParaRPr lang="en-US"/>
        </a:p>
      </dgm:t>
    </dgm:pt>
    <dgm:pt modelId="{12FA0DE4-1A9B-4A7A-8E89-EC0CFF98ADC6}" type="sibTrans" cxnId="{DC8065CF-21ED-452C-8CA9-3DAAEAB5BABF}">
      <dgm:prSet/>
      <dgm:spPr/>
      <dgm:t>
        <a:bodyPr/>
        <a:lstStyle/>
        <a:p>
          <a:endParaRPr lang="en-US"/>
        </a:p>
      </dgm:t>
    </dgm:pt>
    <dgm:pt modelId="{62667042-B5C0-40F2-A3B0-781FEA6CE532}">
      <dgm:prSet phldrT="[Text]"/>
      <dgm:spPr/>
      <dgm:t>
        <a:bodyPr/>
        <a:lstStyle/>
        <a:p>
          <a:r>
            <a:rPr lang="en-US" dirty="0"/>
            <a:t>Oftentimes values must be modified from their original form rather than displayed exactly as they are stored.</a:t>
          </a:r>
        </a:p>
      </dgm:t>
    </dgm:pt>
    <dgm:pt modelId="{7918EFE4-A5BA-4AFA-97C1-9C2BB043FB19}" type="parTrans" cxnId="{5C428A04-E00D-418F-B778-FC51BCEC5746}">
      <dgm:prSet/>
      <dgm:spPr/>
      <dgm:t>
        <a:bodyPr/>
        <a:lstStyle/>
        <a:p>
          <a:endParaRPr lang="en-US"/>
        </a:p>
      </dgm:t>
    </dgm:pt>
    <dgm:pt modelId="{6DF3B610-C604-4DD3-BE84-F822624AABF4}" type="sibTrans" cxnId="{5C428A04-E00D-418F-B778-FC51BCEC5746}">
      <dgm:prSet/>
      <dgm:spPr/>
      <dgm:t>
        <a:bodyPr/>
        <a:lstStyle/>
        <a:p>
          <a:endParaRPr lang="en-US"/>
        </a:p>
      </dgm:t>
    </dgm:pt>
    <dgm:pt modelId="{EBBD9173-21D4-4B9D-80FD-AF3EDA793E42}">
      <dgm:prSet phldrT="[Text]"/>
      <dgm:spPr/>
      <dgm:t>
        <a:bodyPr/>
        <a:lstStyle/>
        <a:p>
          <a:r>
            <a:rPr lang="en-US" dirty="0"/>
            <a:t>We’ll learn how to enforce relationships between two tables using a foreign key constraint, how to add related data to related tables,  how to ask questions and answer them using joins, and technical differences between inner, left, right, and outer joins.</a:t>
          </a:r>
        </a:p>
      </dgm:t>
    </dgm:pt>
    <dgm:pt modelId="{19DA7E57-FA52-440D-85B7-5E6E346D9A7E}" type="parTrans" cxnId="{C94CFD3B-F463-4B6E-BA7E-695B4FAC8439}">
      <dgm:prSet/>
      <dgm:spPr/>
      <dgm:t>
        <a:bodyPr/>
        <a:lstStyle/>
        <a:p>
          <a:endParaRPr lang="en-US"/>
        </a:p>
      </dgm:t>
    </dgm:pt>
    <dgm:pt modelId="{00BE87DC-2BC4-4E96-BC6A-5074D8151973}" type="sibTrans" cxnId="{C94CFD3B-F463-4B6E-BA7E-695B4FAC8439}">
      <dgm:prSet/>
      <dgm:spPr/>
      <dgm:t>
        <a:bodyPr/>
        <a:lstStyle/>
        <a:p>
          <a:endParaRPr lang="en-US"/>
        </a:p>
      </dgm:t>
    </dgm:pt>
    <dgm:pt modelId="{204820A3-88F2-4472-8FBD-C29722B6567C}">
      <dgm:prSet/>
      <dgm:spPr/>
      <dgm:t>
        <a:bodyPr/>
        <a:lstStyle/>
        <a:p>
          <a:r>
            <a:rPr lang="en-US" dirty="0"/>
            <a:t>We’ll learn about expressions, operands, operators, operator precedence, datatype precedence, datatype conversion, formatting functions, SQL client differences.</a:t>
          </a:r>
        </a:p>
      </dgm:t>
    </dgm:pt>
    <dgm:pt modelId="{53D50EE9-69FA-4FE3-9F00-AE0B7993AB80}" type="parTrans" cxnId="{91498314-ACF5-463B-AA12-983893E18BCE}">
      <dgm:prSet/>
      <dgm:spPr/>
      <dgm:t>
        <a:bodyPr/>
        <a:lstStyle/>
        <a:p>
          <a:endParaRPr lang="en-US"/>
        </a:p>
      </dgm:t>
    </dgm:pt>
    <dgm:pt modelId="{30CDE2AE-ACEF-41FE-85B4-C106CA3F71D3}" type="sibTrans" cxnId="{91498314-ACF5-463B-AA12-983893E18BCE}">
      <dgm:prSet/>
      <dgm:spPr/>
      <dgm:t>
        <a:bodyPr/>
        <a:lstStyle/>
        <a:p>
          <a:endParaRPr lang="en-US"/>
        </a:p>
      </dgm:t>
    </dgm:pt>
    <dgm:pt modelId="{26D275D1-F300-4F4F-A596-02CB73E94BEB}">
      <dgm:prSet/>
      <dgm:spPr/>
      <dgm:t>
        <a:bodyPr/>
        <a:lstStyle/>
        <a:p>
          <a:r>
            <a:rPr lang="en-US" dirty="0"/>
            <a:t>Advanced Data Expression</a:t>
          </a:r>
        </a:p>
      </dgm:t>
    </dgm:pt>
    <dgm:pt modelId="{C0508404-9A66-4C41-8A11-EC9A2CDEF656}" type="parTrans" cxnId="{538320A8-6134-4C3C-ABA3-F9FE9F0DE4DB}">
      <dgm:prSet/>
      <dgm:spPr/>
      <dgm:t>
        <a:bodyPr/>
        <a:lstStyle/>
        <a:p>
          <a:endParaRPr lang="en-US"/>
        </a:p>
      </dgm:t>
    </dgm:pt>
    <dgm:pt modelId="{82FD49E9-4E4B-42D7-AFD8-ED787AB3B39B}" type="sibTrans" cxnId="{538320A8-6134-4C3C-ABA3-F9FE9F0DE4DB}">
      <dgm:prSet/>
      <dgm:spPr/>
      <dgm:t>
        <a:bodyPr/>
        <a:lstStyle/>
        <a:p>
          <a:endParaRPr lang="en-US"/>
        </a:p>
      </dgm:t>
    </dgm:pt>
    <dgm:pt modelId="{09E1FA67-1740-4F36-AFE6-3B867F312B2E}">
      <dgm:prSet/>
      <dgm:spPr/>
      <dgm:t>
        <a:bodyPr/>
        <a:lstStyle/>
        <a:p>
          <a:r>
            <a:rPr lang="en-US" dirty="0"/>
            <a:t>We’ll learn about Boolean expression concepts, using Boolean expressions in SQL, and creating generated columns in SQL.</a:t>
          </a:r>
        </a:p>
      </dgm:t>
    </dgm:pt>
    <dgm:pt modelId="{B3DBBFDF-5E7A-4E23-B089-78197550F898}" type="parTrans" cxnId="{6E11C3A5-883A-4742-9112-DC14AC61B519}">
      <dgm:prSet/>
      <dgm:spPr/>
      <dgm:t>
        <a:bodyPr/>
        <a:lstStyle/>
        <a:p>
          <a:endParaRPr lang="en-US"/>
        </a:p>
      </dgm:t>
    </dgm:pt>
    <dgm:pt modelId="{6ACC5859-DF38-4BEB-B7C9-76EC664C0D9C}" type="sibTrans" cxnId="{6E11C3A5-883A-4742-9112-DC14AC61B519}">
      <dgm:prSet/>
      <dgm:spPr/>
      <dgm:t>
        <a:bodyPr/>
        <a:lstStyle/>
        <a:p>
          <a:endParaRPr lang="en-US"/>
        </a:p>
      </dgm:t>
    </dgm:pt>
    <dgm:pt modelId="{9C3CE193-EC14-45A4-9FFD-6DBB0BE99021}" type="pres">
      <dgm:prSet presAssocID="{0F33E446-FB67-4128-A4A8-BB2D788D12E5}" presName="Name0" presStyleCnt="0">
        <dgm:presLayoutVars>
          <dgm:dir/>
          <dgm:animLvl val="lvl"/>
          <dgm:resizeHandles val="exact"/>
        </dgm:presLayoutVars>
      </dgm:prSet>
      <dgm:spPr/>
    </dgm:pt>
    <dgm:pt modelId="{7D2DA19D-4883-416A-8ACD-57CE128F64EC}" type="pres">
      <dgm:prSet presAssocID="{5A414C5B-04AF-49B1-8ADC-56714E7D6150}" presName="linNode" presStyleCnt="0"/>
      <dgm:spPr/>
    </dgm:pt>
    <dgm:pt modelId="{F240493C-348D-41FA-95DD-6C321F66E5C9}" type="pres">
      <dgm:prSet presAssocID="{5A414C5B-04AF-49B1-8ADC-56714E7D6150}" presName="parTx" presStyleLbl="revTx" presStyleIdx="0" presStyleCnt="3">
        <dgm:presLayoutVars>
          <dgm:chMax val="1"/>
          <dgm:bulletEnabled val="1"/>
        </dgm:presLayoutVars>
      </dgm:prSet>
      <dgm:spPr/>
    </dgm:pt>
    <dgm:pt modelId="{6821C4E7-3CBB-4911-8AFD-77145D4F0E03}" type="pres">
      <dgm:prSet presAssocID="{5A414C5B-04AF-49B1-8ADC-56714E7D6150}" presName="bracket" presStyleLbl="parChTrans1D1" presStyleIdx="0" presStyleCnt="3"/>
      <dgm:spPr/>
    </dgm:pt>
    <dgm:pt modelId="{EB6345C4-8225-4A97-A308-80D03533A33B}" type="pres">
      <dgm:prSet presAssocID="{5A414C5B-04AF-49B1-8ADC-56714E7D6150}" presName="spH" presStyleCnt="0"/>
      <dgm:spPr/>
    </dgm:pt>
    <dgm:pt modelId="{2F5993CF-F681-4BC9-A1F2-66CF0928B832}" type="pres">
      <dgm:prSet presAssocID="{5A414C5B-04AF-49B1-8ADC-56714E7D6150}" presName="desTx" presStyleLbl="node1" presStyleIdx="0" presStyleCnt="3">
        <dgm:presLayoutVars>
          <dgm:bulletEnabled val="1"/>
        </dgm:presLayoutVars>
      </dgm:prSet>
      <dgm:spPr/>
    </dgm:pt>
    <dgm:pt modelId="{734AB203-1337-4CE2-9724-6842E4E26ACB}" type="pres">
      <dgm:prSet presAssocID="{2E6AD627-ACFB-41B2-8662-9E34E5FA9720}" presName="spV" presStyleCnt="0"/>
      <dgm:spPr/>
    </dgm:pt>
    <dgm:pt modelId="{4834B6CB-8757-4DC3-90E6-AE44A39103CF}" type="pres">
      <dgm:prSet presAssocID="{E2F81F27-305E-4D48-A6DE-2A2151D28A3E}" presName="linNode" presStyleCnt="0"/>
      <dgm:spPr/>
    </dgm:pt>
    <dgm:pt modelId="{B1101C03-37AF-4A6B-8B2A-4447ACD7A240}" type="pres">
      <dgm:prSet presAssocID="{E2F81F27-305E-4D48-A6DE-2A2151D28A3E}" presName="parTx" presStyleLbl="revTx" presStyleIdx="1" presStyleCnt="3">
        <dgm:presLayoutVars>
          <dgm:chMax val="1"/>
          <dgm:bulletEnabled val="1"/>
        </dgm:presLayoutVars>
      </dgm:prSet>
      <dgm:spPr/>
    </dgm:pt>
    <dgm:pt modelId="{959DBF44-04E3-4A9E-9D82-1C6B69B830AD}" type="pres">
      <dgm:prSet presAssocID="{E2F81F27-305E-4D48-A6DE-2A2151D28A3E}" presName="bracket" presStyleLbl="parChTrans1D1" presStyleIdx="1" presStyleCnt="3"/>
      <dgm:spPr/>
    </dgm:pt>
    <dgm:pt modelId="{82AE0704-CE78-4FD7-8435-3B86D1B24728}" type="pres">
      <dgm:prSet presAssocID="{E2F81F27-305E-4D48-A6DE-2A2151D28A3E}" presName="spH" presStyleCnt="0"/>
      <dgm:spPr/>
    </dgm:pt>
    <dgm:pt modelId="{4FB02A71-B097-47DE-836C-3A3C31107798}" type="pres">
      <dgm:prSet presAssocID="{E2F81F27-305E-4D48-A6DE-2A2151D28A3E}" presName="desTx" presStyleLbl="node1" presStyleIdx="1" presStyleCnt="3">
        <dgm:presLayoutVars>
          <dgm:bulletEnabled val="1"/>
        </dgm:presLayoutVars>
      </dgm:prSet>
      <dgm:spPr/>
    </dgm:pt>
    <dgm:pt modelId="{5F5BE5EF-EBD1-4B87-AA49-A616B23045D1}" type="pres">
      <dgm:prSet presAssocID="{12FA0DE4-1A9B-4A7A-8E89-EC0CFF98ADC6}" presName="spV" presStyleCnt="0"/>
      <dgm:spPr/>
    </dgm:pt>
    <dgm:pt modelId="{D4A8CB75-6376-4317-9CCE-51871DC7AFEE}" type="pres">
      <dgm:prSet presAssocID="{26D275D1-F300-4F4F-A596-02CB73E94BEB}" presName="linNode" presStyleCnt="0"/>
      <dgm:spPr/>
    </dgm:pt>
    <dgm:pt modelId="{A4DF0270-1BDD-4B99-80A9-1727FD98CC39}" type="pres">
      <dgm:prSet presAssocID="{26D275D1-F300-4F4F-A596-02CB73E94BEB}" presName="parTx" presStyleLbl="revTx" presStyleIdx="2" presStyleCnt="3">
        <dgm:presLayoutVars>
          <dgm:chMax val="1"/>
          <dgm:bulletEnabled val="1"/>
        </dgm:presLayoutVars>
      </dgm:prSet>
      <dgm:spPr/>
    </dgm:pt>
    <dgm:pt modelId="{3C66749C-4849-4CC4-985F-D1FD2F0FB655}" type="pres">
      <dgm:prSet presAssocID="{26D275D1-F300-4F4F-A596-02CB73E94BEB}" presName="bracket" presStyleLbl="parChTrans1D1" presStyleIdx="2" presStyleCnt="3"/>
      <dgm:spPr/>
    </dgm:pt>
    <dgm:pt modelId="{DFAA4A9D-B726-4BA9-88ED-A9FB21A91837}" type="pres">
      <dgm:prSet presAssocID="{26D275D1-F300-4F4F-A596-02CB73E94BEB}" presName="spH" presStyleCnt="0"/>
      <dgm:spPr/>
    </dgm:pt>
    <dgm:pt modelId="{FF9BEF99-0860-4012-8F6F-4A5B2563DB7E}" type="pres">
      <dgm:prSet presAssocID="{26D275D1-F300-4F4F-A596-02CB73E94BEB}" presName="desTx" presStyleLbl="node1" presStyleIdx="2" presStyleCnt="3">
        <dgm:presLayoutVars>
          <dgm:bulletEnabled val="1"/>
        </dgm:presLayoutVars>
      </dgm:prSet>
      <dgm:spPr/>
    </dgm:pt>
  </dgm:ptLst>
  <dgm:cxnLst>
    <dgm:cxn modelId="{5C428A04-E00D-418F-B778-FC51BCEC5746}" srcId="{E2F81F27-305E-4D48-A6DE-2A2151D28A3E}" destId="{62667042-B5C0-40F2-A3B0-781FEA6CE532}" srcOrd="0" destOrd="0" parTransId="{7918EFE4-A5BA-4AFA-97C1-9C2BB043FB19}" sibTransId="{6DF3B610-C604-4DD3-BE84-F822624AABF4}"/>
    <dgm:cxn modelId="{91498314-ACF5-463B-AA12-983893E18BCE}" srcId="{E2F81F27-305E-4D48-A6DE-2A2151D28A3E}" destId="{204820A3-88F2-4472-8FBD-C29722B6567C}" srcOrd="1" destOrd="0" parTransId="{53D50EE9-69FA-4FE3-9F00-AE0B7993AB80}" sibTransId="{30CDE2AE-ACEF-41FE-85B4-C106CA3F71D3}"/>
    <dgm:cxn modelId="{525A0E19-A54E-46BE-8165-06A75C590B56}" type="presOf" srcId="{756D4833-1C78-4B0F-856E-1DAA5AAB6F5D}" destId="{2F5993CF-F681-4BC9-A1F2-66CF0928B832}" srcOrd="0" destOrd="0" presId="urn:diagrams.loki3.com/BracketList"/>
    <dgm:cxn modelId="{13127733-5505-4E02-B26D-A7FC9467C6BD}" srcId="{0F33E446-FB67-4128-A4A8-BB2D788D12E5}" destId="{5A414C5B-04AF-49B1-8ADC-56714E7D6150}" srcOrd="0" destOrd="0" parTransId="{39C2D13A-38F3-4519-BCF4-EAE79C2EC534}" sibTransId="{2E6AD627-ACFB-41B2-8662-9E34E5FA9720}"/>
    <dgm:cxn modelId="{C94CFD3B-F463-4B6E-BA7E-695B4FAC8439}" srcId="{5A414C5B-04AF-49B1-8ADC-56714E7D6150}" destId="{EBBD9173-21D4-4B9D-80FD-AF3EDA793E42}" srcOrd="1" destOrd="0" parTransId="{19DA7E57-FA52-440D-85B7-5E6E346D9A7E}" sibTransId="{00BE87DC-2BC4-4E96-BC6A-5074D8151973}"/>
    <dgm:cxn modelId="{FA7C233D-D09C-4ADC-A0BA-ADA087E11E29}" type="presOf" srcId="{09E1FA67-1740-4F36-AFE6-3B867F312B2E}" destId="{FF9BEF99-0860-4012-8F6F-4A5B2563DB7E}" srcOrd="0" destOrd="0" presId="urn:diagrams.loki3.com/BracketList"/>
    <dgm:cxn modelId="{F5FDD582-54DE-4CD8-89C0-9D504EFD090E}" type="presOf" srcId="{E2F81F27-305E-4D48-A6DE-2A2151D28A3E}" destId="{B1101C03-37AF-4A6B-8B2A-4447ACD7A240}" srcOrd="0" destOrd="0" presId="urn:diagrams.loki3.com/BracketList"/>
    <dgm:cxn modelId="{B88C388F-64C7-4EC9-B2C6-F962946A874F}" type="presOf" srcId="{62667042-B5C0-40F2-A3B0-781FEA6CE532}" destId="{4FB02A71-B097-47DE-836C-3A3C31107798}" srcOrd="0" destOrd="0" presId="urn:diagrams.loki3.com/BracketList"/>
    <dgm:cxn modelId="{A072DC91-B7C9-43E7-9A21-F041FE3C2272}" type="presOf" srcId="{5A414C5B-04AF-49B1-8ADC-56714E7D6150}" destId="{F240493C-348D-41FA-95DD-6C321F66E5C9}" srcOrd="0" destOrd="0" presId="urn:diagrams.loki3.com/BracketList"/>
    <dgm:cxn modelId="{0A04C39A-CDEF-42C6-81B2-5404A47203E3}" type="presOf" srcId="{204820A3-88F2-4472-8FBD-C29722B6567C}" destId="{4FB02A71-B097-47DE-836C-3A3C31107798}" srcOrd="0" destOrd="1" presId="urn:diagrams.loki3.com/BracketList"/>
    <dgm:cxn modelId="{E0D62BA5-794F-4CFB-A943-1190A18B352D}" srcId="{5A414C5B-04AF-49B1-8ADC-56714E7D6150}" destId="{756D4833-1C78-4B0F-856E-1DAA5AAB6F5D}" srcOrd="0" destOrd="0" parTransId="{456BA941-88D9-43D4-8968-7EBF683AED23}" sibTransId="{A7CD28C4-C9E2-43BA-B77E-F939122ED9BE}"/>
    <dgm:cxn modelId="{6E11C3A5-883A-4742-9112-DC14AC61B519}" srcId="{26D275D1-F300-4F4F-A596-02CB73E94BEB}" destId="{09E1FA67-1740-4F36-AFE6-3B867F312B2E}" srcOrd="0" destOrd="0" parTransId="{B3DBBFDF-5E7A-4E23-B089-78197550F898}" sibTransId="{6ACC5859-DF38-4BEB-B7C9-76EC664C0D9C}"/>
    <dgm:cxn modelId="{538320A8-6134-4C3C-ABA3-F9FE9F0DE4DB}" srcId="{0F33E446-FB67-4128-A4A8-BB2D788D12E5}" destId="{26D275D1-F300-4F4F-A596-02CB73E94BEB}" srcOrd="2" destOrd="0" parTransId="{C0508404-9A66-4C41-8A11-EC9A2CDEF656}" sibTransId="{82FD49E9-4E4B-42D7-AFD8-ED787AB3B39B}"/>
    <dgm:cxn modelId="{9FD019A9-186C-469B-ACF6-1A226C5F4B2B}" type="presOf" srcId="{0F33E446-FB67-4128-A4A8-BB2D788D12E5}" destId="{9C3CE193-EC14-45A4-9FFD-6DBB0BE99021}" srcOrd="0" destOrd="0" presId="urn:diagrams.loki3.com/BracketList"/>
    <dgm:cxn modelId="{DC8065CF-21ED-452C-8CA9-3DAAEAB5BABF}" srcId="{0F33E446-FB67-4128-A4A8-BB2D788D12E5}" destId="{E2F81F27-305E-4D48-A6DE-2A2151D28A3E}" srcOrd="1" destOrd="0" parTransId="{01B7622E-6A8B-4DC8-9107-5FF805DB00DA}" sibTransId="{12FA0DE4-1A9B-4A7A-8E89-EC0CFF98ADC6}"/>
    <dgm:cxn modelId="{96E421D5-AF7A-4737-A415-FDA65517D346}" type="presOf" srcId="{26D275D1-F300-4F4F-A596-02CB73E94BEB}" destId="{A4DF0270-1BDD-4B99-80A9-1727FD98CC39}" srcOrd="0" destOrd="0" presId="urn:diagrams.loki3.com/BracketList"/>
    <dgm:cxn modelId="{B2396CFB-D9B0-4F61-A780-04A1990AD372}" type="presOf" srcId="{EBBD9173-21D4-4B9D-80FD-AF3EDA793E42}" destId="{2F5993CF-F681-4BC9-A1F2-66CF0928B832}" srcOrd="0" destOrd="1" presId="urn:diagrams.loki3.com/BracketList"/>
    <dgm:cxn modelId="{17F35FEF-1A73-4444-B35A-8333F4939E20}" type="presParOf" srcId="{9C3CE193-EC14-45A4-9FFD-6DBB0BE99021}" destId="{7D2DA19D-4883-416A-8ACD-57CE128F64EC}" srcOrd="0" destOrd="0" presId="urn:diagrams.loki3.com/BracketList"/>
    <dgm:cxn modelId="{F9150C15-BFB7-4107-AE71-D43CB6897818}" type="presParOf" srcId="{7D2DA19D-4883-416A-8ACD-57CE128F64EC}" destId="{F240493C-348D-41FA-95DD-6C321F66E5C9}" srcOrd="0" destOrd="0" presId="urn:diagrams.loki3.com/BracketList"/>
    <dgm:cxn modelId="{43BE45C8-201C-4EAC-85F3-8AA90FF31E25}" type="presParOf" srcId="{7D2DA19D-4883-416A-8ACD-57CE128F64EC}" destId="{6821C4E7-3CBB-4911-8AFD-77145D4F0E03}" srcOrd="1" destOrd="0" presId="urn:diagrams.loki3.com/BracketList"/>
    <dgm:cxn modelId="{B943A90F-6997-40E7-B0F2-45C615B70356}" type="presParOf" srcId="{7D2DA19D-4883-416A-8ACD-57CE128F64EC}" destId="{EB6345C4-8225-4A97-A308-80D03533A33B}" srcOrd="2" destOrd="0" presId="urn:diagrams.loki3.com/BracketList"/>
    <dgm:cxn modelId="{9FBCAA97-316C-4CA5-9196-B2943261270A}" type="presParOf" srcId="{7D2DA19D-4883-416A-8ACD-57CE128F64EC}" destId="{2F5993CF-F681-4BC9-A1F2-66CF0928B832}" srcOrd="3" destOrd="0" presId="urn:diagrams.loki3.com/BracketList"/>
    <dgm:cxn modelId="{38D17595-5F70-4207-BB9B-B0DBFEF55D01}" type="presParOf" srcId="{9C3CE193-EC14-45A4-9FFD-6DBB0BE99021}" destId="{734AB203-1337-4CE2-9724-6842E4E26ACB}" srcOrd="1" destOrd="0" presId="urn:diagrams.loki3.com/BracketList"/>
    <dgm:cxn modelId="{DDA89DD4-6132-489F-A9FF-6742C4FE28F1}" type="presParOf" srcId="{9C3CE193-EC14-45A4-9FFD-6DBB0BE99021}" destId="{4834B6CB-8757-4DC3-90E6-AE44A39103CF}" srcOrd="2" destOrd="0" presId="urn:diagrams.loki3.com/BracketList"/>
    <dgm:cxn modelId="{6A1863E3-DBB1-4DDB-B6D6-87F96E1AE476}" type="presParOf" srcId="{4834B6CB-8757-4DC3-90E6-AE44A39103CF}" destId="{B1101C03-37AF-4A6B-8B2A-4447ACD7A240}" srcOrd="0" destOrd="0" presId="urn:diagrams.loki3.com/BracketList"/>
    <dgm:cxn modelId="{000FB838-788C-4174-9ED3-3E1A3109D8FC}" type="presParOf" srcId="{4834B6CB-8757-4DC3-90E6-AE44A39103CF}" destId="{959DBF44-04E3-4A9E-9D82-1C6B69B830AD}" srcOrd="1" destOrd="0" presId="urn:diagrams.loki3.com/BracketList"/>
    <dgm:cxn modelId="{97D3B6A5-2BC2-473E-AEB3-7FF92D7105FA}" type="presParOf" srcId="{4834B6CB-8757-4DC3-90E6-AE44A39103CF}" destId="{82AE0704-CE78-4FD7-8435-3B86D1B24728}" srcOrd="2" destOrd="0" presId="urn:diagrams.loki3.com/BracketList"/>
    <dgm:cxn modelId="{6EB5F01A-F002-405D-A064-CD96970C0398}" type="presParOf" srcId="{4834B6CB-8757-4DC3-90E6-AE44A39103CF}" destId="{4FB02A71-B097-47DE-836C-3A3C31107798}" srcOrd="3" destOrd="0" presId="urn:diagrams.loki3.com/BracketList"/>
    <dgm:cxn modelId="{FDEF1807-3A50-4BFF-99FB-C7675896E38C}" type="presParOf" srcId="{9C3CE193-EC14-45A4-9FFD-6DBB0BE99021}" destId="{5F5BE5EF-EBD1-4B87-AA49-A616B23045D1}" srcOrd="3" destOrd="0" presId="urn:diagrams.loki3.com/BracketList"/>
    <dgm:cxn modelId="{81EA4ABA-903E-49A1-933A-27E6CF96EDA4}" type="presParOf" srcId="{9C3CE193-EC14-45A4-9FFD-6DBB0BE99021}" destId="{D4A8CB75-6376-4317-9CCE-51871DC7AFEE}" srcOrd="4" destOrd="0" presId="urn:diagrams.loki3.com/BracketList"/>
    <dgm:cxn modelId="{91840BED-10DC-4469-A387-5D182EA41604}" type="presParOf" srcId="{D4A8CB75-6376-4317-9CCE-51871DC7AFEE}" destId="{A4DF0270-1BDD-4B99-80A9-1727FD98CC39}" srcOrd="0" destOrd="0" presId="urn:diagrams.loki3.com/BracketList"/>
    <dgm:cxn modelId="{51DEF216-979A-481C-A2DE-4D52304234B0}" type="presParOf" srcId="{D4A8CB75-6376-4317-9CCE-51871DC7AFEE}" destId="{3C66749C-4849-4CC4-985F-D1FD2F0FB655}" srcOrd="1" destOrd="0" presId="urn:diagrams.loki3.com/BracketList"/>
    <dgm:cxn modelId="{1E38234A-2BAF-43DC-8A99-6D6932BFC87C}" type="presParOf" srcId="{D4A8CB75-6376-4317-9CCE-51871DC7AFEE}" destId="{DFAA4A9D-B726-4BA9-88ED-A9FB21A91837}" srcOrd="2" destOrd="0" presId="urn:diagrams.loki3.com/BracketList"/>
    <dgm:cxn modelId="{EFC3C582-8D45-4ADA-8224-9112B27F4961}" type="presParOf" srcId="{D4A8CB75-6376-4317-9CCE-51871DC7AFEE}" destId="{FF9BEF99-0860-4012-8F6F-4A5B2563DB7E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78F9FA-A0C9-408D-959A-70B93B3B401F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4BB1D2-C43D-4452-A978-746364E6E9E0}">
      <dgm:prSet phldrT="[Text]"/>
      <dgm:spPr/>
      <dgm:t>
        <a:bodyPr/>
        <a:lstStyle/>
        <a:p>
          <a:r>
            <a:rPr lang="en-US" dirty="0"/>
            <a:t>Oracle</a:t>
          </a:r>
        </a:p>
      </dgm:t>
    </dgm:pt>
    <dgm:pt modelId="{9B87775D-F836-4522-A3A7-E7AEB1E33AEE}" type="parTrans" cxnId="{BF7FDCC3-25D8-4698-94CD-58D85B537188}">
      <dgm:prSet/>
      <dgm:spPr/>
      <dgm:t>
        <a:bodyPr/>
        <a:lstStyle/>
        <a:p>
          <a:endParaRPr lang="en-US"/>
        </a:p>
      </dgm:t>
    </dgm:pt>
    <dgm:pt modelId="{ECBDC9ED-B2B2-4140-B396-32F932BA828D}" type="sibTrans" cxnId="{BF7FDCC3-25D8-4698-94CD-58D85B537188}">
      <dgm:prSet/>
      <dgm:spPr/>
      <dgm:t>
        <a:bodyPr/>
        <a:lstStyle/>
        <a:p>
          <a:endParaRPr lang="en-US"/>
        </a:p>
      </dgm:t>
    </dgm:pt>
    <dgm:pt modelId="{98359D36-4EA3-4634-AE4F-660C1AB63519}">
      <dgm:prSet phldrT="[Text]"/>
      <dgm:spPr/>
      <dgm:t>
        <a:bodyPr/>
        <a:lstStyle/>
        <a:p>
          <a:r>
            <a:rPr lang="en-US" dirty="0"/>
            <a:t>Postgres</a:t>
          </a:r>
        </a:p>
      </dgm:t>
    </dgm:pt>
    <dgm:pt modelId="{368AD168-78CA-4B37-BF8D-4E95321D583D}" type="parTrans" cxnId="{E5DAC798-72A1-44B5-B286-486B97D37775}">
      <dgm:prSet/>
      <dgm:spPr/>
      <dgm:t>
        <a:bodyPr/>
        <a:lstStyle/>
        <a:p>
          <a:endParaRPr lang="en-US"/>
        </a:p>
      </dgm:t>
    </dgm:pt>
    <dgm:pt modelId="{0D13CE6C-289A-4885-8DC7-BC9B86AE0BE4}" type="sibTrans" cxnId="{E5DAC798-72A1-44B5-B286-486B97D37775}">
      <dgm:prSet/>
      <dgm:spPr/>
      <dgm:t>
        <a:bodyPr/>
        <a:lstStyle/>
        <a:p>
          <a:endParaRPr lang="en-US"/>
        </a:p>
      </dgm:t>
    </dgm:pt>
    <dgm:pt modelId="{C672E6CE-F5DD-4D8D-B963-C13043B42586}">
      <dgm:prSet phldrT="[Text]"/>
      <dgm:spPr/>
      <dgm:t>
        <a:bodyPr/>
        <a:lstStyle/>
        <a:p>
          <a:r>
            <a:rPr lang="en-US" dirty="0"/>
            <a:t>SQL Server</a:t>
          </a:r>
        </a:p>
      </dgm:t>
    </dgm:pt>
    <dgm:pt modelId="{C4FCB4A6-67EA-44B7-BAB5-F0E90C6975AA}" type="parTrans" cxnId="{E0FA94A1-FCEE-4266-BD54-E209C224FD25}">
      <dgm:prSet/>
      <dgm:spPr/>
      <dgm:t>
        <a:bodyPr/>
        <a:lstStyle/>
        <a:p>
          <a:endParaRPr lang="en-US"/>
        </a:p>
      </dgm:t>
    </dgm:pt>
    <dgm:pt modelId="{2450C011-1B05-478A-8AF9-3CCBE4659AB8}" type="sibTrans" cxnId="{E0FA94A1-FCEE-4266-BD54-E209C224FD25}">
      <dgm:prSet/>
      <dgm:spPr/>
      <dgm:t>
        <a:bodyPr/>
        <a:lstStyle/>
        <a:p>
          <a:endParaRPr lang="en-US"/>
        </a:p>
      </dgm:t>
    </dgm:pt>
    <dgm:pt modelId="{665990F7-29A5-49F8-A7AB-A24063684ED0}" type="pres">
      <dgm:prSet presAssocID="{E178F9FA-A0C9-408D-959A-70B93B3B401F}" presName="Name0" presStyleCnt="0">
        <dgm:presLayoutVars>
          <dgm:chMax/>
          <dgm:chPref/>
          <dgm:dir/>
        </dgm:presLayoutVars>
      </dgm:prSet>
      <dgm:spPr/>
    </dgm:pt>
    <dgm:pt modelId="{BC878B93-1195-4084-A933-D6B0DDF8C1AF}" type="pres">
      <dgm:prSet presAssocID="{5F4BB1D2-C43D-4452-A978-746364E6E9E0}" presName="composite" presStyleCnt="0">
        <dgm:presLayoutVars>
          <dgm:chMax val="1"/>
          <dgm:chPref val="1"/>
        </dgm:presLayoutVars>
      </dgm:prSet>
      <dgm:spPr/>
    </dgm:pt>
    <dgm:pt modelId="{6E2D386A-B2E5-4C72-A14B-B2E19B8405D8}" type="pres">
      <dgm:prSet presAssocID="{5F4BB1D2-C43D-4452-A978-746364E6E9E0}" presName="Accent" presStyleLbl="trAlignAcc1" presStyleIdx="0" presStyleCnt="3">
        <dgm:presLayoutVars>
          <dgm:chMax val="0"/>
          <dgm:chPref val="0"/>
        </dgm:presLayoutVars>
      </dgm:prSet>
      <dgm:spPr/>
    </dgm:pt>
    <dgm:pt modelId="{1BD29898-859E-4E19-B275-6C5F4B98EA5D}" type="pres">
      <dgm:prSet presAssocID="{5F4BB1D2-C43D-4452-A978-746364E6E9E0}" presName="Image" presStyleLbl="alignImgPlace1" presStyleIdx="0" presStyleCnt="3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B521004-0F96-402D-8BA7-FE6D6D7FF993}" type="pres">
      <dgm:prSet presAssocID="{5F4BB1D2-C43D-4452-A978-746364E6E9E0}" presName="ChildComposite" presStyleCnt="0"/>
      <dgm:spPr/>
    </dgm:pt>
    <dgm:pt modelId="{5F273CB5-346B-4896-BE73-BF2FCB394876}" type="pres">
      <dgm:prSet presAssocID="{5F4BB1D2-C43D-4452-A978-746364E6E9E0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1933864-B11E-4164-A07B-9A94FB347763}" type="pres">
      <dgm:prSet presAssocID="{5F4BB1D2-C43D-4452-A978-746364E6E9E0}" presName="Parent" presStyleLbl="revTx" presStyleIdx="0" presStyleCnt="3">
        <dgm:presLayoutVars>
          <dgm:chMax val="1"/>
          <dgm:chPref val="0"/>
          <dgm:bulletEnabled val="1"/>
        </dgm:presLayoutVars>
      </dgm:prSet>
      <dgm:spPr/>
    </dgm:pt>
    <dgm:pt modelId="{5A09CB0B-265E-4DEF-B31F-1DF0306CE1BF}" type="pres">
      <dgm:prSet presAssocID="{ECBDC9ED-B2B2-4140-B396-32F932BA828D}" presName="sibTrans" presStyleCnt="0"/>
      <dgm:spPr/>
    </dgm:pt>
    <dgm:pt modelId="{06598CA4-48F5-44DB-9BF8-01144EE416DB}" type="pres">
      <dgm:prSet presAssocID="{98359D36-4EA3-4634-AE4F-660C1AB63519}" presName="composite" presStyleCnt="0">
        <dgm:presLayoutVars>
          <dgm:chMax val="1"/>
          <dgm:chPref val="1"/>
        </dgm:presLayoutVars>
      </dgm:prSet>
      <dgm:spPr/>
    </dgm:pt>
    <dgm:pt modelId="{6FCEB1E0-5C04-4126-83D8-687B31093FEC}" type="pres">
      <dgm:prSet presAssocID="{98359D36-4EA3-4634-AE4F-660C1AB63519}" presName="Accent" presStyleLbl="trAlignAcc1" presStyleIdx="1" presStyleCnt="3">
        <dgm:presLayoutVars>
          <dgm:chMax val="0"/>
          <dgm:chPref val="0"/>
        </dgm:presLayoutVars>
      </dgm:prSet>
      <dgm:spPr/>
    </dgm:pt>
    <dgm:pt modelId="{B7D0DDB8-4FE2-4BF5-954F-5099B5C58E0B}" type="pres">
      <dgm:prSet presAssocID="{98359D36-4EA3-4634-AE4F-660C1AB63519}" presName="Image" presStyleLbl="alignImgPlace1" presStyleIdx="1" presStyleCnt="3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16693AE-3938-4008-A73E-337BDC51208E}" type="pres">
      <dgm:prSet presAssocID="{98359D36-4EA3-4634-AE4F-660C1AB63519}" presName="ChildComposite" presStyleCnt="0"/>
      <dgm:spPr/>
    </dgm:pt>
    <dgm:pt modelId="{560490B5-B172-41AA-B5F1-14BC8DD313D3}" type="pres">
      <dgm:prSet presAssocID="{98359D36-4EA3-4634-AE4F-660C1AB63519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A2F2AD5-A4BE-4957-A240-BB86B2F0DE6A}" type="pres">
      <dgm:prSet presAssocID="{98359D36-4EA3-4634-AE4F-660C1AB63519}" presName="Parent" presStyleLbl="revTx" presStyleIdx="1" presStyleCnt="3">
        <dgm:presLayoutVars>
          <dgm:chMax val="1"/>
          <dgm:chPref val="0"/>
          <dgm:bulletEnabled val="1"/>
        </dgm:presLayoutVars>
      </dgm:prSet>
      <dgm:spPr/>
    </dgm:pt>
    <dgm:pt modelId="{1EF66DD4-72FB-4689-93AA-8E2BDF845AEB}" type="pres">
      <dgm:prSet presAssocID="{0D13CE6C-289A-4885-8DC7-BC9B86AE0BE4}" presName="sibTrans" presStyleCnt="0"/>
      <dgm:spPr/>
    </dgm:pt>
    <dgm:pt modelId="{30E0B373-C287-457D-A5A1-ACEEF9686CD5}" type="pres">
      <dgm:prSet presAssocID="{C672E6CE-F5DD-4D8D-B963-C13043B42586}" presName="composite" presStyleCnt="0">
        <dgm:presLayoutVars>
          <dgm:chMax val="1"/>
          <dgm:chPref val="1"/>
        </dgm:presLayoutVars>
      </dgm:prSet>
      <dgm:spPr/>
    </dgm:pt>
    <dgm:pt modelId="{AEDD8681-BA0B-4764-A56B-2D087F7761DE}" type="pres">
      <dgm:prSet presAssocID="{C672E6CE-F5DD-4D8D-B963-C13043B42586}" presName="Accent" presStyleLbl="trAlignAcc1" presStyleIdx="2" presStyleCnt="3">
        <dgm:presLayoutVars>
          <dgm:chMax val="0"/>
          <dgm:chPref val="0"/>
        </dgm:presLayoutVars>
      </dgm:prSet>
      <dgm:spPr/>
    </dgm:pt>
    <dgm:pt modelId="{666AD28A-7186-49F4-A642-6BE4DEE81802}" type="pres">
      <dgm:prSet presAssocID="{C672E6CE-F5DD-4D8D-B963-C13043B42586}" presName="Image" presStyleLbl="alignImgPlace1" presStyleIdx="2" presStyleCnt="3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6BA94D7-3A6C-48B5-9E7D-7A0F53882760}" type="pres">
      <dgm:prSet presAssocID="{C672E6CE-F5DD-4D8D-B963-C13043B42586}" presName="ChildComposite" presStyleCnt="0"/>
      <dgm:spPr/>
    </dgm:pt>
    <dgm:pt modelId="{1CB7DAE5-FE19-4AE3-8B4E-2EE591A39306}" type="pres">
      <dgm:prSet presAssocID="{C672E6CE-F5DD-4D8D-B963-C13043B42586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EB7E65A-77DE-47F6-AE28-E87398872966}" type="pres">
      <dgm:prSet presAssocID="{C672E6CE-F5DD-4D8D-B963-C13043B42586}" presName="Parent" presStyleLbl="revTx" presStyleIdx="2" presStyleCnt="3">
        <dgm:presLayoutVars>
          <dgm:chMax val="1"/>
          <dgm:chPref val="0"/>
          <dgm:bulletEnabled val="1"/>
        </dgm:presLayoutVars>
      </dgm:prSet>
      <dgm:spPr/>
    </dgm:pt>
  </dgm:ptLst>
  <dgm:cxnLst>
    <dgm:cxn modelId="{56C7D71D-4C0E-4EF9-A807-86DB68591078}" type="presOf" srcId="{5F4BB1D2-C43D-4452-A978-746364E6E9E0}" destId="{11933864-B11E-4164-A07B-9A94FB347763}" srcOrd="0" destOrd="0" presId="urn:microsoft.com/office/officeart/2008/layout/CaptionedPictures"/>
    <dgm:cxn modelId="{BA0B551E-716E-4E5E-9CDD-95F6AA3BDC01}" type="presOf" srcId="{E178F9FA-A0C9-408D-959A-70B93B3B401F}" destId="{665990F7-29A5-49F8-A7AB-A24063684ED0}" srcOrd="0" destOrd="0" presId="urn:microsoft.com/office/officeart/2008/layout/CaptionedPictures"/>
    <dgm:cxn modelId="{E5DAC798-72A1-44B5-B286-486B97D37775}" srcId="{E178F9FA-A0C9-408D-959A-70B93B3B401F}" destId="{98359D36-4EA3-4634-AE4F-660C1AB63519}" srcOrd="1" destOrd="0" parTransId="{368AD168-78CA-4B37-BF8D-4E95321D583D}" sibTransId="{0D13CE6C-289A-4885-8DC7-BC9B86AE0BE4}"/>
    <dgm:cxn modelId="{E0FA94A1-FCEE-4266-BD54-E209C224FD25}" srcId="{E178F9FA-A0C9-408D-959A-70B93B3B401F}" destId="{C672E6CE-F5DD-4D8D-B963-C13043B42586}" srcOrd="2" destOrd="0" parTransId="{C4FCB4A6-67EA-44B7-BAB5-F0E90C6975AA}" sibTransId="{2450C011-1B05-478A-8AF9-3CCBE4659AB8}"/>
    <dgm:cxn modelId="{BF7FDCC3-25D8-4698-94CD-58D85B537188}" srcId="{E178F9FA-A0C9-408D-959A-70B93B3B401F}" destId="{5F4BB1D2-C43D-4452-A978-746364E6E9E0}" srcOrd="0" destOrd="0" parTransId="{9B87775D-F836-4522-A3A7-E7AEB1E33AEE}" sibTransId="{ECBDC9ED-B2B2-4140-B396-32F932BA828D}"/>
    <dgm:cxn modelId="{3CB132CE-033E-47CA-807F-F64AC537ECF1}" type="presOf" srcId="{C672E6CE-F5DD-4D8D-B963-C13043B42586}" destId="{FEB7E65A-77DE-47F6-AE28-E87398872966}" srcOrd="0" destOrd="0" presId="urn:microsoft.com/office/officeart/2008/layout/CaptionedPictures"/>
    <dgm:cxn modelId="{5A8062EC-9BBD-462E-A52E-5DBDEDD19B0E}" type="presOf" srcId="{98359D36-4EA3-4634-AE4F-660C1AB63519}" destId="{BA2F2AD5-A4BE-4957-A240-BB86B2F0DE6A}" srcOrd="0" destOrd="0" presId="urn:microsoft.com/office/officeart/2008/layout/CaptionedPictures"/>
    <dgm:cxn modelId="{22ECBD26-3855-4EDF-9F2A-1A70A761FE97}" type="presParOf" srcId="{665990F7-29A5-49F8-A7AB-A24063684ED0}" destId="{BC878B93-1195-4084-A933-D6B0DDF8C1AF}" srcOrd="0" destOrd="0" presId="urn:microsoft.com/office/officeart/2008/layout/CaptionedPictures"/>
    <dgm:cxn modelId="{A644C665-AFE5-48A3-A417-E971D2D9C9B3}" type="presParOf" srcId="{BC878B93-1195-4084-A933-D6B0DDF8C1AF}" destId="{6E2D386A-B2E5-4C72-A14B-B2E19B8405D8}" srcOrd="0" destOrd="0" presId="urn:microsoft.com/office/officeart/2008/layout/CaptionedPictures"/>
    <dgm:cxn modelId="{5C8BA1E8-43DD-4A21-B924-E7D07012498E}" type="presParOf" srcId="{BC878B93-1195-4084-A933-D6B0DDF8C1AF}" destId="{1BD29898-859E-4E19-B275-6C5F4B98EA5D}" srcOrd="1" destOrd="0" presId="urn:microsoft.com/office/officeart/2008/layout/CaptionedPictures"/>
    <dgm:cxn modelId="{605BE80D-D0BD-46B3-8670-FC453EFDCD34}" type="presParOf" srcId="{BC878B93-1195-4084-A933-D6B0DDF8C1AF}" destId="{7B521004-0F96-402D-8BA7-FE6D6D7FF993}" srcOrd="2" destOrd="0" presId="urn:microsoft.com/office/officeart/2008/layout/CaptionedPictures"/>
    <dgm:cxn modelId="{E5B13CD4-5FA5-4992-B1C9-BE4730AA2555}" type="presParOf" srcId="{7B521004-0F96-402D-8BA7-FE6D6D7FF993}" destId="{5F273CB5-346B-4896-BE73-BF2FCB394876}" srcOrd="0" destOrd="0" presId="urn:microsoft.com/office/officeart/2008/layout/CaptionedPictures"/>
    <dgm:cxn modelId="{146FF214-8319-4F28-9BA7-DB3ABDEEFC67}" type="presParOf" srcId="{7B521004-0F96-402D-8BA7-FE6D6D7FF993}" destId="{11933864-B11E-4164-A07B-9A94FB347763}" srcOrd="1" destOrd="0" presId="urn:microsoft.com/office/officeart/2008/layout/CaptionedPictures"/>
    <dgm:cxn modelId="{B4D0F4BA-3D47-41C1-8BB2-94B57FD334E6}" type="presParOf" srcId="{665990F7-29A5-49F8-A7AB-A24063684ED0}" destId="{5A09CB0B-265E-4DEF-B31F-1DF0306CE1BF}" srcOrd="1" destOrd="0" presId="urn:microsoft.com/office/officeart/2008/layout/CaptionedPictures"/>
    <dgm:cxn modelId="{3791FE97-5288-4523-A891-B0CFE367CD72}" type="presParOf" srcId="{665990F7-29A5-49F8-A7AB-A24063684ED0}" destId="{06598CA4-48F5-44DB-9BF8-01144EE416DB}" srcOrd="2" destOrd="0" presId="urn:microsoft.com/office/officeart/2008/layout/CaptionedPictures"/>
    <dgm:cxn modelId="{9AFA2D5C-D322-43FA-BAC4-610166AF2013}" type="presParOf" srcId="{06598CA4-48F5-44DB-9BF8-01144EE416DB}" destId="{6FCEB1E0-5C04-4126-83D8-687B31093FEC}" srcOrd="0" destOrd="0" presId="urn:microsoft.com/office/officeart/2008/layout/CaptionedPictures"/>
    <dgm:cxn modelId="{62D4A3C9-59F4-4BBC-9B7D-35D398006E4C}" type="presParOf" srcId="{06598CA4-48F5-44DB-9BF8-01144EE416DB}" destId="{B7D0DDB8-4FE2-4BF5-954F-5099B5C58E0B}" srcOrd="1" destOrd="0" presId="urn:microsoft.com/office/officeart/2008/layout/CaptionedPictures"/>
    <dgm:cxn modelId="{00D8FA26-B6C5-435D-8095-D2481C30538F}" type="presParOf" srcId="{06598CA4-48F5-44DB-9BF8-01144EE416DB}" destId="{316693AE-3938-4008-A73E-337BDC51208E}" srcOrd="2" destOrd="0" presId="urn:microsoft.com/office/officeart/2008/layout/CaptionedPictures"/>
    <dgm:cxn modelId="{74F96407-103B-4651-A409-0F5A60AE0D84}" type="presParOf" srcId="{316693AE-3938-4008-A73E-337BDC51208E}" destId="{560490B5-B172-41AA-B5F1-14BC8DD313D3}" srcOrd="0" destOrd="0" presId="urn:microsoft.com/office/officeart/2008/layout/CaptionedPictures"/>
    <dgm:cxn modelId="{1ED0E340-630D-4096-BC2A-15CD76A42498}" type="presParOf" srcId="{316693AE-3938-4008-A73E-337BDC51208E}" destId="{BA2F2AD5-A4BE-4957-A240-BB86B2F0DE6A}" srcOrd="1" destOrd="0" presId="urn:microsoft.com/office/officeart/2008/layout/CaptionedPictures"/>
    <dgm:cxn modelId="{C4465523-D0EA-4AE0-94AE-DAABF063BE64}" type="presParOf" srcId="{665990F7-29A5-49F8-A7AB-A24063684ED0}" destId="{1EF66DD4-72FB-4689-93AA-8E2BDF845AEB}" srcOrd="3" destOrd="0" presId="urn:microsoft.com/office/officeart/2008/layout/CaptionedPictures"/>
    <dgm:cxn modelId="{37839077-7A11-4F17-A219-0FAFA71E2725}" type="presParOf" srcId="{665990F7-29A5-49F8-A7AB-A24063684ED0}" destId="{30E0B373-C287-457D-A5A1-ACEEF9686CD5}" srcOrd="4" destOrd="0" presId="urn:microsoft.com/office/officeart/2008/layout/CaptionedPictures"/>
    <dgm:cxn modelId="{8E870FA2-B144-4F51-A77E-453C090B62FC}" type="presParOf" srcId="{30E0B373-C287-457D-A5A1-ACEEF9686CD5}" destId="{AEDD8681-BA0B-4764-A56B-2D087F7761DE}" srcOrd="0" destOrd="0" presId="urn:microsoft.com/office/officeart/2008/layout/CaptionedPictures"/>
    <dgm:cxn modelId="{C78EC119-0E9D-4A16-96D1-3A96A4263327}" type="presParOf" srcId="{30E0B373-C287-457D-A5A1-ACEEF9686CD5}" destId="{666AD28A-7186-49F4-A642-6BE4DEE81802}" srcOrd="1" destOrd="0" presId="urn:microsoft.com/office/officeart/2008/layout/CaptionedPictures"/>
    <dgm:cxn modelId="{9169808A-DC8F-4652-8955-B05EFABB9E6E}" type="presParOf" srcId="{30E0B373-C287-457D-A5A1-ACEEF9686CD5}" destId="{E6BA94D7-3A6C-48B5-9E7D-7A0F53882760}" srcOrd="2" destOrd="0" presId="urn:microsoft.com/office/officeart/2008/layout/CaptionedPictures"/>
    <dgm:cxn modelId="{C79A19A5-420D-4047-9CBA-6926202549E1}" type="presParOf" srcId="{E6BA94D7-3A6C-48B5-9E7D-7A0F53882760}" destId="{1CB7DAE5-FE19-4AE3-8B4E-2EE591A39306}" srcOrd="0" destOrd="0" presId="urn:microsoft.com/office/officeart/2008/layout/CaptionedPictures"/>
    <dgm:cxn modelId="{3C81CF14-441E-470D-A503-250A3CA52BAE}" type="presParOf" srcId="{E6BA94D7-3A6C-48B5-9E7D-7A0F53882760}" destId="{FEB7E65A-77DE-47F6-AE28-E87398872966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0493C-348D-41FA-95DD-6C321F66E5C9}">
      <dsp:nvSpPr>
        <dsp:cNvPr id="0" name=""/>
        <dsp:cNvSpPr/>
      </dsp:nvSpPr>
      <dsp:spPr>
        <a:xfrm>
          <a:off x="4018" y="1003132"/>
          <a:ext cx="2055390" cy="601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Interconnecting Data</a:t>
          </a:r>
        </a:p>
      </dsp:txBody>
      <dsp:txXfrm>
        <a:off x="4018" y="1003132"/>
        <a:ext cx="2055390" cy="601425"/>
      </dsp:txXfrm>
    </dsp:sp>
    <dsp:sp modelId="{6821C4E7-3CBB-4911-8AFD-77145D4F0E03}">
      <dsp:nvSpPr>
        <dsp:cNvPr id="0" name=""/>
        <dsp:cNvSpPr/>
      </dsp:nvSpPr>
      <dsp:spPr>
        <a:xfrm>
          <a:off x="2059409" y="326528"/>
          <a:ext cx="411078" cy="1954631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993CF-F681-4BC9-A1F2-66CF0928B832}">
      <dsp:nvSpPr>
        <dsp:cNvPr id="0" name=""/>
        <dsp:cNvSpPr/>
      </dsp:nvSpPr>
      <dsp:spPr>
        <a:xfrm>
          <a:off x="2634918" y="326528"/>
          <a:ext cx="5590663" cy="1954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Data naturally contains relationships, and the relational model supports this with foreign keys and joins.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We’ll learn how to enforce relationships between two tables using a foreign key constraint, how to add related data to related tables,  how to ask questions and answer them using joins, and technical differences between inner, left, right, and outer joins.</a:t>
          </a:r>
        </a:p>
      </dsp:txBody>
      <dsp:txXfrm>
        <a:off x="2634918" y="326528"/>
        <a:ext cx="5590663" cy="1954631"/>
      </dsp:txXfrm>
    </dsp:sp>
    <dsp:sp modelId="{B1101C03-37AF-4A6B-8B2A-4447ACD7A240}">
      <dsp:nvSpPr>
        <dsp:cNvPr id="0" name=""/>
        <dsp:cNvSpPr/>
      </dsp:nvSpPr>
      <dsp:spPr>
        <a:xfrm>
          <a:off x="4018" y="2778234"/>
          <a:ext cx="2055390" cy="601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Value Manipulation</a:t>
          </a:r>
        </a:p>
      </dsp:txBody>
      <dsp:txXfrm>
        <a:off x="4018" y="2778234"/>
        <a:ext cx="2055390" cy="601425"/>
      </dsp:txXfrm>
    </dsp:sp>
    <dsp:sp modelId="{959DBF44-04E3-4A9E-9D82-1C6B69B830AD}">
      <dsp:nvSpPr>
        <dsp:cNvPr id="0" name=""/>
        <dsp:cNvSpPr/>
      </dsp:nvSpPr>
      <dsp:spPr>
        <a:xfrm>
          <a:off x="2059409" y="2345960"/>
          <a:ext cx="411078" cy="1465973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02A71-B097-47DE-836C-3A3C31107798}">
      <dsp:nvSpPr>
        <dsp:cNvPr id="0" name=""/>
        <dsp:cNvSpPr/>
      </dsp:nvSpPr>
      <dsp:spPr>
        <a:xfrm>
          <a:off x="2634918" y="2345960"/>
          <a:ext cx="5590663" cy="1465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Oftentimes values must be modified from their original form rather than displayed exactly as they are stored.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We’ll learn about expressions, operands, operators, operator precedence, datatype precedence, datatype conversion, formatting functions, SQL client differences.</a:t>
          </a:r>
        </a:p>
      </dsp:txBody>
      <dsp:txXfrm>
        <a:off x="2634918" y="2345960"/>
        <a:ext cx="5590663" cy="1465973"/>
      </dsp:txXfrm>
    </dsp:sp>
    <dsp:sp modelId="{A4DF0270-1BDD-4B99-80A9-1727FD98CC39}">
      <dsp:nvSpPr>
        <dsp:cNvPr id="0" name=""/>
        <dsp:cNvSpPr/>
      </dsp:nvSpPr>
      <dsp:spPr>
        <a:xfrm>
          <a:off x="4018" y="4027089"/>
          <a:ext cx="2055390" cy="601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Advanced Data Expression</a:t>
          </a:r>
        </a:p>
      </dsp:txBody>
      <dsp:txXfrm>
        <a:off x="4018" y="4027089"/>
        <a:ext cx="2055390" cy="601425"/>
      </dsp:txXfrm>
    </dsp:sp>
    <dsp:sp modelId="{3C66749C-4849-4CC4-985F-D1FD2F0FB655}">
      <dsp:nvSpPr>
        <dsp:cNvPr id="0" name=""/>
        <dsp:cNvSpPr/>
      </dsp:nvSpPr>
      <dsp:spPr>
        <a:xfrm>
          <a:off x="2059409" y="3876733"/>
          <a:ext cx="411078" cy="902137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9BEF99-0860-4012-8F6F-4A5B2563DB7E}">
      <dsp:nvSpPr>
        <dsp:cNvPr id="0" name=""/>
        <dsp:cNvSpPr/>
      </dsp:nvSpPr>
      <dsp:spPr>
        <a:xfrm>
          <a:off x="2634918" y="3876733"/>
          <a:ext cx="5590663" cy="902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We’ll learn about Boolean expression concepts, using Boolean expressions in SQL, and creating generated columns in SQL.</a:t>
          </a:r>
        </a:p>
      </dsp:txBody>
      <dsp:txXfrm>
        <a:off x="2634918" y="3876733"/>
        <a:ext cx="5590663" cy="9021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2D386A-B2E5-4C72-A14B-B2E19B8405D8}">
      <dsp:nvSpPr>
        <dsp:cNvPr id="0" name=""/>
        <dsp:cNvSpPr/>
      </dsp:nvSpPr>
      <dsp:spPr>
        <a:xfrm>
          <a:off x="4676" y="1121791"/>
          <a:ext cx="2432543" cy="286181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D29898-859E-4E19-B275-6C5F4B98EA5D}">
      <dsp:nvSpPr>
        <dsp:cNvPr id="0" name=""/>
        <dsp:cNvSpPr/>
      </dsp:nvSpPr>
      <dsp:spPr>
        <a:xfrm>
          <a:off x="126304" y="1236264"/>
          <a:ext cx="2189289" cy="1860180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33864-B11E-4164-A07B-9A94FB347763}">
      <dsp:nvSpPr>
        <dsp:cNvPr id="0" name=""/>
        <dsp:cNvSpPr/>
      </dsp:nvSpPr>
      <dsp:spPr>
        <a:xfrm>
          <a:off x="126304" y="3096445"/>
          <a:ext cx="2189289" cy="772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Oracle</a:t>
          </a:r>
        </a:p>
      </dsp:txBody>
      <dsp:txXfrm>
        <a:off x="126304" y="3096445"/>
        <a:ext cx="2189289" cy="772690"/>
      </dsp:txXfrm>
    </dsp:sp>
    <dsp:sp modelId="{6FCEB1E0-5C04-4126-83D8-687B31093FEC}">
      <dsp:nvSpPr>
        <dsp:cNvPr id="0" name=""/>
        <dsp:cNvSpPr/>
      </dsp:nvSpPr>
      <dsp:spPr>
        <a:xfrm>
          <a:off x="2898528" y="1121791"/>
          <a:ext cx="2432543" cy="286181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0DDB8-4FE2-4BF5-954F-5099B5C58E0B}">
      <dsp:nvSpPr>
        <dsp:cNvPr id="0" name=""/>
        <dsp:cNvSpPr/>
      </dsp:nvSpPr>
      <dsp:spPr>
        <a:xfrm>
          <a:off x="3020155" y="1236264"/>
          <a:ext cx="2189289" cy="1860180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F2AD5-A4BE-4957-A240-BB86B2F0DE6A}">
      <dsp:nvSpPr>
        <dsp:cNvPr id="0" name=""/>
        <dsp:cNvSpPr/>
      </dsp:nvSpPr>
      <dsp:spPr>
        <a:xfrm>
          <a:off x="3020155" y="3096445"/>
          <a:ext cx="2189289" cy="772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Postgres</a:t>
          </a:r>
        </a:p>
      </dsp:txBody>
      <dsp:txXfrm>
        <a:off x="3020155" y="3096445"/>
        <a:ext cx="2189289" cy="772690"/>
      </dsp:txXfrm>
    </dsp:sp>
    <dsp:sp modelId="{AEDD8681-BA0B-4764-A56B-2D087F7761DE}">
      <dsp:nvSpPr>
        <dsp:cNvPr id="0" name=""/>
        <dsp:cNvSpPr/>
      </dsp:nvSpPr>
      <dsp:spPr>
        <a:xfrm>
          <a:off x="5792379" y="1121791"/>
          <a:ext cx="2432543" cy="286181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6AD28A-7186-49F4-A642-6BE4DEE81802}">
      <dsp:nvSpPr>
        <dsp:cNvPr id="0" name=""/>
        <dsp:cNvSpPr/>
      </dsp:nvSpPr>
      <dsp:spPr>
        <a:xfrm>
          <a:off x="5914006" y="1236264"/>
          <a:ext cx="2189289" cy="1860180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B7E65A-77DE-47F6-AE28-E87398872966}">
      <dsp:nvSpPr>
        <dsp:cNvPr id="0" name=""/>
        <dsp:cNvSpPr/>
      </dsp:nvSpPr>
      <dsp:spPr>
        <a:xfrm>
          <a:off x="5914006" y="3096445"/>
          <a:ext cx="2189289" cy="772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SQL Server</a:t>
          </a:r>
        </a:p>
      </dsp:txBody>
      <dsp:txXfrm>
        <a:off x="5914006" y="3096445"/>
        <a:ext cx="2189289" cy="772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C4E0CF35-C5E8-4918-897C-08259A8CF1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640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8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49C17543-A926-442A-A31C-8410020391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4830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545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Manipulations on a value in a SQL query affect how the results are displayed, defined as expressions.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Expressions consist of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operands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, which are values from the database or hard-coded values, and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operators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, which are SQL keywords or symbols that derive results from one or more operands in a predefined way.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8921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isn’t the answer 9? Operator precedence!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Operator precedence is a set of rules that indicates which operations will be evaluated before other operations.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Each DBMS evaluates multiplication and division operators before addition and subtraction operators resulting in 7.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Parentheses can be used in an expression to override operator precedence.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Operator precedence is applied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to all expressions in all SQL queries without variation.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9360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4936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Implicit conversion happens when we don’t tell the database what to do, but it applies its own reasonable conversions, such as converting a whole number to a floating point number when added to a floating point number.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Explicit conversion happens when we control exactly the datatype of each conversion.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CAST is an ANSI way to convert.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There are also database specific ways.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3272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7620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6324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020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Since data naturally contains relationships, to be effective in SQL you need to know how to set them up and retrieve related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many ways, the richness and complexity of the relationships in a database determines its usefulness in answering important questions about the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setup relationships with foreign keys, and retrieve related data with joins.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3118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joins conceptually start with the cartesian product!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0592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568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8595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2526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Formatting functions explicitly form the structure and appearance of the results.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Formatting functions tend to be DBMS specific.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1881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97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Pulling fields directly is not often what applications and people need to see.</a:t>
            </a:r>
          </a:p>
          <a:p>
            <a:r>
              <a:rPr lang="en-US" dirty="0"/>
              <a:t>We often need to manipulate, combine, format, and extract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17543-A926-442A-A31C-841002039190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6961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16176"/>
            <a:ext cx="10363200" cy="1470025"/>
          </a:xfrm>
        </p:spPr>
        <p:txBody>
          <a:bodyPr/>
          <a:lstStyle>
            <a:lvl1pPr>
              <a:defRPr lang="en-US" sz="4800" b="1" kern="1200" smtClean="0">
                <a:ln w="9525" cap="rnd">
                  <a:prstDash val="solid"/>
                  <a:bevel/>
                </a:ln>
                <a:solidFill>
                  <a:schemeClr val="tx1"/>
                </a:solidFill>
                <a:effectLst>
                  <a:outerShdw blurRad="50800" dist="38100" dir="3000000" algn="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1910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4" descr="red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109" y="939801"/>
            <a:ext cx="2753783" cy="904875"/>
          </a:xfrm>
          <a:prstGeom prst="rect">
            <a:avLst/>
          </a:prstGeom>
          <a:noFill/>
          <a:ln>
            <a:noFill/>
          </a:ln>
          <a:effectLst>
            <a:glow rad="127000">
              <a:srgbClr val="F2BDBD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356351"/>
            <a:ext cx="10363200" cy="365125"/>
          </a:xfrm>
          <a:prstGeom prst="rect">
            <a:avLst/>
          </a:prstGeom>
        </p:spPr>
        <p:txBody>
          <a:bodyPr/>
          <a:lstStyle>
            <a:lvl1pPr algn="ctr">
              <a:defRPr lang="en-US" sz="900" b="1" kern="12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5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871F0-911A-4786-98E6-E01B4D5B0C26}" type="datetimeFigureOut">
              <a:rPr lang="en-US"/>
              <a:pPr>
                <a:defRPr/>
              </a:pPr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A36F655-F160-421B-AC96-5F6C002503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607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4FDF4-B0C2-4381-8DD6-310D7C854B2B}" type="datetimeFigureOut">
              <a:rPr lang="en-US"/>
              <a:pPr>
                <a:defRPr/>
              </a:pPr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76B7EBD-8620-493C-9193-7661A22899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328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5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29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03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04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30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739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564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3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1020762"/>
          </a:xfrm>
          <a:solidFill>
            <a:srgbClr val="AF0000"/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harsh" dir="t">
              <a:rot lat="0" lon="0" rev="3000000"/>
            </a:lightRig>
          </a:scene3d>
          <a:sp3d extrusionH="254000" contourW="19050">
            <a:bevelT w="82550" h="44450" prst="artDeco"/>
            <a:bevelB w="82550" h="44450" prst="angle"/>
            <a:contourClr>
              <a:srgbClr val="FFFFFF"/>
            </a:contourClr>
          </a:sp3d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kumimoji="0" lang="en-US" sz="4800" b="0" i="0" u="none" strike="noStrike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FEFCFC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defTabSz="914400" eaLnBrk="0" latinLnBrk="0" hangingPunct="0">
              <a:lnSpc>
                <a:spcPct val="100000"/>
              </a:lnSpc>
              <a:tabLst/>
            </a:pPr>
            <a:r>
              <a:rPr kumimoji="0" lang="en-US" sz="54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FEFCFC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Insert Text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EBEBEB"/>
          </a:solidFill>
          <a:ln>
            <a:solidFill>
              <a:schemeClr val="bg1"/>
            </a:solidFill>
          </a:ln>
          <a:effectLst>
            <a:glow rad="139700">
              <a:schemeClr val="tx1">
                <a:lumMod val="65000"/>
                <a:lumOff val="35000"/>
                <a:alpha val="40000"/>
              </a:schemeClr>
            </a:glow>
          </a:effectLst>
          <a:scene3d>
            <a:camera prst="orthographicFront"/>
            <a:lightRig rig="twoPt" dir="t"/>
          </a:scene3d>
          <a:sp3d extrusionH="76200" contourW="38100"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lvl1pPr marL="342900" indent="-342900">
              <a:buFont typeface="Wingdings" panose="05000000000000000000" pitchFamily="2" charset="2"/>
              <a:buChar char=""/>
              <a:defRPr lang="en-US" b="1" dirty="0" smtClean="0"/>
            </a:lvl1pPr>
            <a:lvl2pPr>
              <a:defRPr lang="en-US" b="1" dirty="0" smtClean="0"/>
            </a:lvl2pPr>
            <a:lvl3pPr>
              <a:defRPr lang="en-US" b="1" dirty="0" smtClean="0"/>
            </a:lvl3pPr>
            <a:lvl4pPr>
              <a:defRPr lang="en-US" b="1" dirty="0" smtClean="0"/>
            </a:lvl4pPr>
            <a:lvl5pPr>
              <a:defRPr lang="en-US" b="1" dirty="0"/>
            </a:lvl5pPr>
          </a:lstStyle>
          <a:p>
            <a:pPr lvl="0">
              <a:buChar char="►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89054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291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283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E242-1075-47E0-A162-55C960B37C1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0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22FEB-B3C0-4A1D-B5A3-BA45749FB2BF}" type="datetimeFigureOut">
              <a:rPr lang="en-US"/>
              <a:pPr>
                <a:defRPr/>
              </a:pPr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C46F00-EB69-4C71-A198-B1DCA7758F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484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B68BA-DBC3-489E-AB0C-204999D5F08D}" type="datetimeFigureOut">
              <a:rPr lang="en-US"/>
              <a:pPr>
                <a:defRPr/>
              </a:pPr>
              <a:t>1/25/2023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7FE6E0-8D7D-45C2-AC65-2D2604E6D6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84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DF5F8-F24E-4332-88B6-0626ED3BDDF8}" type="datetimeFigureOut">
              <a:rPr lang="en-US"/>
              <a:pPr>
                <a:defRPr/>
              </a:pPr>
              <a:t>1/25/2023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5A0E9FE-ECCA-498D-9200-E2833E946E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037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A1290-BB93-4271-B513-DC0CFF3CBD2E}" type="datetimeFigureOut">
              <a:rPr lang="en-US"/>
              <a:pPr>
                <a:defRPr/>
              </a:pPr>
              <a:t>1/25/2023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DD7080-0B30-4520-A961-1BEEC04A2B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62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E6DE3-C911-4B5E-8D9D-69612C716D20}" type="datetimeFigureOut">
              <a:rPr lang="en-US"/>
              <a:pPr>
                <a:defRPr/>
              </a:pPr>
              <a:t>1/25/2023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C781E1-F54A-40E5-9093-E2A4A17BE7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393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6B255-BE60-489C-9FD1-9D14BC405B9A}" type="datetimeFigureOut">
              <a:rPr lang="en-US"/>
              <a:pPr>
                <a:defRPr/>
              </a:pPr>
              <a:t>1/25/2023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1ABB77-68B0-481E-8462-3DCBBEB350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598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61E0D-276E-4CE0-B221-D59C6D057781}" type="datetimeFigureOut">
              <a:rPr lang="en-US"/>
              <a:pPr>
                <a:defRPr/>
              </a:pPr>
              <a:t>1/25/2023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8D7E679-3436-445F-85D7-DD21D2B115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963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4E242-1075-47E0-A162-55C960B37C1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B13F9-8F90-4EB2-A783-DD823D5B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4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2 Walkthrough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2021-2023 Warren Mansur. Permission granted for any use of Boston University.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30F54-8BC0-48A5-82A7-CCA965636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06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A788-8F31-476C-A839-FEBC38807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Right Join Visualization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ACD1C2-EE2F-4D51-A4E2-F7F3BAD51CC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74" y="1600200"/>
            <a:ext cx="10056252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91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BB42-A4F7-4E6B-B5B5-9FCA7EDBB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799" y="1828800"/>
            <a:ext cx="1676400" cy="685800"/>
          </a:xfrm>
        </p:spPr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14DE4-B47C-4BB1-80B9-278D79756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0488" y="2514600"/>
            <a:ext cx="3351018" cy="433387"/>
          </a:xfrm>
        </p:spPr>
        <p:txBody>
          <a:bodyPr/>
          <a:lstStyle/>
          <a:p>
            <a:r>
              <a:rPr lang="en-US" dirty="0"/>
              <a:t>Listing All from Another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167E23-56BB-8FD4-BF11-0C87633470BF}"/>
              </a:ext>
            </a:extLst>
          </p:cNvPr>
          <p:cNvSpPr txBox="1"/>
          <p:nvPr/>
        </p:nvSpPr>
        <p:spPr>
          <a:xfrm>
            <a:off x="3962068" y="3540682"/>
            <a:ext cx="4267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Refer to the examples in Step #5.</a:t>
            </a:r>
          </a:p>
        </p:txBody>
      </p:sp>
    </p:spTree>
    <p:extLst>
      <p:ext uri="{BB962C8B-B14F-4D97-AF65-F5344CB8AC3E}">
        <p14:creationId xmlns:p14="http://schemas.microsoft.com/office/powerpoint/2010/main" val="3242463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BB42-A4F7-4E6B-B5B5-9FCA7EDBB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799" y="1828800"/>
            <a:ext cx="1676400" cy="685800"/>
          </a:xfrm>
        </p:spPr>
        <p:txBody>
          <a:bodyPr/>
          <a:lstStyle/>
          <a:p>
            <a:r>
              <a:rPr lang="en-US" dirty="0"/>
              <a:t>Step 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14DE4-B47C-4BB1-80B9-278D79756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1490" y="2514600"/>
            <a:ext cx="3009012" cy="433387"/>
          </a:xfrm>
        </p:spPr>
        <p:txBody>
          <a:bodyPr/>
          <a:lstStyle/>
          <a:p>
            <a:r>
              <a:rPr lang="en-US" dirty="0"/>
              <a:t>Listing All from Both Tables</a:t>
            </a:r>
          </a:p>
        </p:txBody>
      </p:sp>
    </p:spTree>
    <p:extLst>
      <p:ext uri="{BB962C8B-B14F-4D97-AF65-F5344CB8AC3E}">
        <p14:creationId xmlns:p14="http://schemas.microsoft.com/office/powerpoint/2010/main" val="3377927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7CCF-CF49-4EB7-9201-0AD1FA98D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Outer Join Visualization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8BD78E-0DED-4CC9-BB56-282A046F2CE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610" y="1600200"/>
            <a:ext cx="845078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01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BB42-A4F7-4E6B-B5B5-9FCA7EDBB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450" y="3086100"/>
            <a:ext cx="6515100" cy="685800"/>
          </a:xfrm>
        </p:spPr>
        <p:txBody>
          <a:bodyPr/>
          <a:lstStyle/>
          <a:p>
            <a:r>
              <a:rPr lang="en-US" dirty="0"/>
              <a:t>Section 2: Expressing Data </a:t>
            </a:r>
          </a:p>
        </p:txBody>
      </p:sp>
    </p:spTree>
    <p:extLst>
      <p:ext uri="{BB962C8B-B14F-4D97-AF65-F5344CB8AC3E}">
        <p14:creationId xmlns:p14="http://schemas.microsoft.com/office/powerpoint/2010/main" val="1839349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BB42-A4F7-4E6B-B5B5-9FCA7EDBB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799" y="1828800"/>
            <a:ext cx="1676400" cy="685800"/>
          </a:xfrm>
        </p:spPr>
        <p:txBody>
          <a:bodyPr/>
          <a:lstStyle/>
          <a:p>
            <a:r>
              <a:rPr lang="en-US" dirty="0"/>
              <a:t>Step 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14DE4-B47C-4BB1-80B9-278D79756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6290" y="2514600"/>
            <a:ext cx="2399412" cy="433387"/>
          </a:xfrm>
        </p:spPr>
        <p:txBody>
          <a:bodyPr/>
          <a:lstStyle/>
          <a:p>
            <a:r>
              <a:rPr lang="en-US" dirty="0"/>
              <a:t>Formatting as Money </a:t>
            </a:r>
          </a:p>
        </p:txBody>
      </p:sp>
    </p:spTree>
    <p:extLst>
      <p:ext uri="{BB962C8B-B14F-4D97-AF65-F5344CB8AC3E}">
        <p14:creationId xmlns:p14="http://schemas.microsoft.com/office/powerpoint/2010/main" val="357469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91D0-4C9D-45B7-958E-0D790B3C8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Formatting SQL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FAF4E3E-3A8B-4A3E-9092-ED09DFD4E9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82296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6141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BB42-A4F7-4E6B-B5B5-9FCA7EDBB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799" y="1828800"/>
            <a:ext cx="1676400" cy="685800"/>
          </a:xfrm>
        </p:spPr>
        <p:txBody>
          <a:bodyPr/>
          <a:lstStyle/>
          <a:p>
            <a:r>
              <a:rPr lang="en-US" dirty="0"/>
              <a:t>Step 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14DE4-B47C-4BB1-80B9-278D79756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8941" y="2514600"/>
            <a:ext cx="2114110" cy="433387"/>
          </a:xfrm>
        </p:spPr>
        <p:txBody>
          <a:bodyPr/>
          <a:lstStyle/>
          <a:p>
            <a:r>
              <a:rPr lang="en-US" dirty="0"/>
              <a:t>Using Expressions </a:t>
            </a:r>
          </a:p>
        </p:txBody>
      </p:sp>
    </p:spTree>
    <p:extLst>
      <p:ext uri="{BB962C8B-B14F-4D97-AF65-F5344CB8AC3E}">
        <p14:creationId xmlns:p14="http://schemas.microsoft.com/office/powerpoint/2010/main" val="2354343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FA53-1D48-44E7-B640-6FAC977D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E8501-D57E-48C7-8337-D972D5DFB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1371600"/>
          </a:xfrm>
        </p:spPr>
        <p:txBody>
          <a:bodyPr/>
          <a:lstStyle/>
          <a:p>
            <a:r>
              <a:rPr lang="en-US" dirty="0"/>
              <a:t>It’s not always the most useful to directly display a field from the database.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3C4DEF-9561-4F74-B90A-2E2CD7BCAB8C}"/>
              </a:ext>
            </a:extLst>
          </p:cNvPr>
          <p:cNvGraphicFramePr>
            <a:graphicFrameLocks noGrp="1"/>
          </p:cNvGraphicFramePr>
          <p:nvPr/>
        </p:nvGraphicFramePr>
        <p:xfrm>
          <a:off x="2133600" y="3276600"/>
          <a:ext cx="3429001" cy="1097280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776470">
                  <a:extLst>
                    <a:ext uri="{9D8B030D-6E8A-4147-A177-3AD203B41FA5}">
                      <a16:colId xmlns:a16="http://schemas.microsoft.com/office/drawing/2014/main" val="3685883275"/>
                    </a:ext>
                  </a:extLst>
                </a:gridCol>
                <a:gridCol w="1652531">
                  <a:extLst>
                    <a:ext uri="{9D8B030D-6E8A-4147-A177-3AD203B41FA5}">
                      <a16:colId xmlns:a16="http://schemas.microsoft.com/office/drawing/2014/main" val="1111444710"/>
                    </a:ext>
                  </a:extLst>
                </a:gridCol>
              </a:tblGrid>
              <a:tr h="33020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Less Useful to Customer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68932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price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</a:rPr>
                        <a:t>tax_percent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901012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10.99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111576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9A479A-CC6B-42A7-9337-14F84812B485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3276600"/>
          <a:ext cx="3429000" cy="1097280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928196005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More Useful to Customer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420212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</a:rPr>
                        <a:t>price_with_tax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121743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$11.48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24446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71E3A2-3664-4153-8353-85BBD7C50DB2}"/>
              </a:ext>
            </a:extLst>
          </p:cNvPr>
          <p:cNvGraphicFramePr>
            <a:graphicFrameLocks noGrp="1"/>
          </p:cNvGraphicFramePr>
          <p:nvPr/>
        </p:nvGraphicFramePr>
        <p:xfrm>
          <a:off x="2159001" y="5029200"/>
          <a:ext cx="4775199" cy="1371600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669379">
                  <a:extLst>
                    <a:ext uri="{9D8B030D-6E8A-4147-A177-3AD203B41FA5}">
                      <a16:colId xmlns:a16="http://schemas.microsoft.com/office/drawing/2014/main" val="1585150873"/>
                    </a:ext>
                  </a:extLst>
                </a:gridCol>
                <a:gridCol w="1552910">
                  <a:extLst>
                    <a:ext uri="{9D8B030D-6E8A-4147-A177-3AD203B41FA5}">
                      <a16:colId xmlns:a16="http://schemas.microsoft.com/office/drawing/2014/main" val="1057364739"/>
                    </a:ext>
                  </a:extLst>
                </a:gridCol>
                <a:gridCol w="1552910">
                  <a:extLst>
                    <a:ext uri="{9D8B030D-6E8A-4147-A177-3AD203B41FA5}">
                      <a16:colId xmlns:a16="http://schemas.microsoft.com/office/drawing/2014/main" val="2628981148"/>
                    </a:ext>
                  </a:extLst>
                </a:gridCol>
              </a:tblGrid>
              <a:tr h="457200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Less Useful to Customer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5674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prefix</a:t>
                      </a:r>
                      <a:endParaRPr lang="en-US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first_name</a:t>
                      </a:r>
                      <a:endParaRPr lang="en-US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</a:rPr>
                        <a:t>last_name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435427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 Mrs.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Alexa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Jones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897538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7C44F2C-635B-42D6-8447-AE1784391A09}"/>
              </a:ext>
            </a:extLst>
          </p:cNvPr>
          <p:cNvGraphicFramePr>
            <a:graphicFrameLocks noGrp="1"/>
          </p:cNvGraphicFramePr>
          <p:nvPr/>
        </p:nvGraphicFramePr>
        <p:xfrm>
          <a:off x="7086600" y="5029200"/>
          <a:ext cx="3429000" cy="1097280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77248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More Useful to Customer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6745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name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1983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Mrs. Alexa Jones</a:t>
                      </a:r>
                      <a:endParaRPr lang="en-US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4597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757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CE4F-4CB6-4BD0-97FE-82F271A6B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B62254-4979-45EB-BD2C-A2BCC0963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2438401"/>
            <a:ext cx="89535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3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C421-3C56-4A6A-8966-6810FB45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Components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A65B8F-4F54-4110-B4B0-3865E892A0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8270561"/>
              </p:ext>
            </p:extLst>
          </p:nvPr>
        </p:nvGraphicFramePr>
        <p:xfrm>
          <a:off x="1981200" y="1600200"/>
          <a:ext cx="82296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347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821C4E7-3CBB-4911-8AFD-77145D4F0E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240493C-348D-41FA-95DD-6C321F66E5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F5993CF-F681-4BC9-A1F2-66CF0928B8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59DBF44-04E3-4A9E-9D82-1C6B69B830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101C03-37AF-4A6B-8B2A-4447ACD7A2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B02A71-B097-47DE-836C-3A3C311077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66749C-4849-4CC4-985F-D1FD2F0FB6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4DF0270-1BDD-4B99-80A9-1727FD98CC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9BEF99-0860-4012-8F6F-4A5B2563DB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E8470-C7BD-4992-A3AC-A8657B53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226B2-895A-4709-802C-0B3D1F58E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568" y="2286000"/>
            <a:ext cx="900886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9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BB42-A4F7-4E6B-B5B5-9FCA7EDBB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370" y="1828800"/>
            <a:ext cx="1895252" cy="685800"/>
          </a:xfrm>
        </p:spPr>
        <p:txBody>
          <a:bodyPr/>
          <a:lstStyle/>
          <a:p>
            <a:r>
              <a:rPr lang="en-US" dirty="0"/>
              <a:t>Step 10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14DE4-B47C-4BB1-80B9-278D79756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3566" y="2514600"/>
            <a:ext cx="2504859" cy="433387"/>
          </a:xfrm>
        </p:spPr>
        <p:txBody>
          <a:bodyPr/>
          <a:lstStyle/>
          <a:p>
            <a:r>
              <a:rPr lang="en-US" dirty="0"/>
              <a:t>Advanced Formatting </a:t>
            </a:r>
          </a:p>
        </p:txBody>
      </p:sp>
    </p:spTree>
    <p:extLst>
      <p:ext uri="{BB962C8B-B14F-4D97-AF65-F5344CB8AC3E}">
        <p14:creationId xmlns:p14="http://schemas.microsoft.com/office/powerpoint/2010/main" val="3069114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A320-1583-4684-A040-106B76D7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 in SQL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70A83E-9963-4B91-87C6-20ABAF95D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496522"/>
            <a:ext cx="9144000" cy="186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47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C53EE-80C3-40D5-8CB5-ABB324448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6E44B-D5AE-4502-B57F-6AF982480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Every expressions’ results has a datatype.</a:t>
            </a:r>
          </a:p>
          <a:p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Datatype precedence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determines the datatype that results from an expression.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example, if we add 1 + 2.33, the datatype precedence of many modern relational DBMS will cause it to be a floating point number.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a number is concatenated with a string, the result is a string.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197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F7D97-6AE1-4B31-A9C5-F760F7EAB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Client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75F0F-CDA1-4B25-BD69-1F49DE6EE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05400"/>
          </a:xfrm>
        </p:spPr>
        <p:txBody>
          <a:bodyPr/>
          <a:lstStyle/>
          <a:p>
            <a:r>
              <a:rPr lang="en-US" dirty="0"/>
              <a:t>Different SQL clients may display the same results differently.</a:t>
            </a:r>
          </a:p>
          <a:p>
            <a:pPr lvl="1"/>
            <a:r>
              <a:rPr lang="en-US" dirty="0"/>
              <a:t>Oracle SQL Developer displays “93.000000” as just “93”, while SSMS and Postgres display it as “93.0000” by default.</a:t>
            </a:r>
          </a:p>
          <a:p>
            <a:r>
              <a:rPr lang="en-US" dirty="0"/>
              <a:t>Each team or vendor creating its SQL client decides independently how results should be displayed, and different teams make different choices.</a:t>
            </a:r>
          </a:p>
          <a:p>
            <a:r>
              <a:rPr lang="en-US" dirty="0"/>
              <a:t>Each SQL client is just an application.</a:t>
            </a:r>
          </a:p>
        </p:txBody>
      </p:sp>
    </p:spTree>
    <p:extLst>
      <p:ext uri="{BB962C8B-B14F-4D97-AF65-F5344CB8AC3E}">
        <p14:creationId xmlns:p14="http://schemas.microsoft.com/office/powerpoint/2010/main" val="1951165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BB42-A4F7-4E6B-B5B5-9FCA7EDBB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525" y="3086100"/>
            <a:ext cx="9124950" cy="685800"/>
          </a:xfrm>
        </p:spPr>
        <p:txBody>
          <a:bodyPr/>
          <a:lstStyle/>
          <a:p>
            <a:r>
              <a:rPr lang="en-US" dirty="0"/>
              <a:t>Section 3: ADVANCED DATA EXPRESSION</a:t>
            </a:r>
          </a:p>
        </p:txBody>
      </p:sp>
    </p:spTree>
    <p:extLst>
      <p:ext uri="{BB962C8B-B14F-4D97-AF65-F5344CB8AC3E}">
        <p14:creationId xmlns:p14="http://schemas.microsoft.com/office/powerpoint/2010/main" val="1105097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BB42-A4F7-4E6B-B5B5-9FCA7EDBB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370" y="1828800"/>
            <a:ext cx="1895252" cy="685800"/>
          </a:xfrm>
        </p:spPr>
        <p:txBody>
          <a:bodyPr/>
          <a:lstStyle/>
          <a:p>
            <a:r>
              <a:rPr lang="en-US" dirty="0"/>
              <a:t>Step 11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14DE4-B47C-4BB1-80B9-278D79756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64877" y="2514600"/>
            <a:ext cx="3462234" cy="433387"/>
          </a:xfrm>
        </p:spPr>
        <p:txBody>
          <a:bodyPr/>
          <a:lstStyle/>
          <a:p>
            <a:r>
              <a:rPr lang="en-US" dirty="0"/>
              <a:t>Evaluating Boolean Expressions </a:t>
            </a:r>
          </a:p>
        </p:txBody>
      </p:sp>
    </p:spTree>
    <p:extLst>
      <p:ext uri="{BB962C8B-B14F-4D97-AF65-F5344CB8AC3E}">
        <p14:creationId xmlns:p14="http://schemas.microsoft.com/office/powerpoint/2010/main" val="1105833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C53EE-80C3-40D5-8CB5-ABB324448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Truth Table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268346-3039-4F50-94F2-632822535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 AND True = True</a:t>
            </a:r>
          </a:p>
          <a:p>
            <a:r>
              <a:rPr lang="en-US" dirty="0"/>
              <a:t>True AND False = False</a:t>
            </a:r>
          </a:p>
          <a:p>
            <a:r>
              <a:rPr lang="en-US" dirty="0"/>
              <a:t>False AND True = False</a:t>
            </a:r>
          </a:p>
          <a:p>
            <a:r>
              <a:rPr lang="en-US" dirty="0"/>
              <a:t>False AND False = False</a:t>
            </a:r>
          </a:p>
        </p:txBody>
      </p:sp>
    </p:spTree>
    <p:extLst>
      <p:ext uri="{BB962C8B-B14F-4D97-AF65-F5344CB8AC3E}">
        <p14:creationId xmlns:p14="http://schemas.microsoft.com/office/powerpoint/2010/main" val="3565491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C53EE-80C3-40D5-8CB5-ABB324448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Truth Table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268346-3039-4F50-94F2-632822535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 OR True = True</a:t>
            </a:r>
          </a:p>
          <a:p>
            <a:r>
              <a:rPr lang="en-US" dirty="0"/>
              <a:t>True OR False = True</a:t>
            </a:r>
          </a:p>
          <a:p>
            <a:r>
              <a:rPr lang="en-US" dirty="0"/>
              <a:t>False OR True = True</a:t>
            </a:r>
          </a:p>
          <a:p>
            <a:r>
              <a:rPr lang="en-US" dirty="0"/>
              <a:t>False OR False = False</a:t>
            </a:r>
          </a:p>
        </p:txBody>
      </p:sp>
    </p:spTree>
    <p:extLst>
      <p:ext uri="{BB962C8B-B14F-4D97-AF65-F5344CB8AC3E}">
        <p14:creationId xmlns:p14="http://schemas.microsoft.com/office/powerpoint/2010/main" val="3397841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C53EE-80C3-40D5-8CB5-ABB324448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Truth Table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268346-3039-4F50-94F2-632822535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True = False</a:t>
            </a:r>
          </a:p>
          <a:p>
            <a:r>
              <a:rPr lang="en-US" dirty="0"/>
              <a:t>NOT False = True</a:t>
            </a:r>
          </a:p>
        </p:txBody>
      </p:sp>
    </p:spTree>
    <p:extLst>
      <p:ext uri="{BB962C8B-B14F-4D97-AF65-F5344CB8AC3E}">
        <p14:creationId xmlns:p14="http://schemas.microsoft.com/office/powerpoint/2010/main" val="385902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30401-59EE-9CCB-54CD-128BE5F9C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1: Interconnecting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4A39C2-4CE7-B2BE-5027-65E8EE75A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1600200"/>
            <a:ext cx="5105400" cy="5105400"/>
          </a:xfrm>
        </p:spPr>
      </p:pic>
    </p:spTree>
    <p:extLst>
      <p:ext uri="{BB962C8B-B14F-4D97-AF65-F5344CB8AC3E}">
        <p14:creationId xmlns:p14="http://schemas.microsoft.com/office/powerpoint/2010/main" val="3336117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4191-9924-4F9B-A789-B7CFA010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Boolean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A2574-53CC-43EF-8345-C68F6EFFC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(true and false) AND NOT(true OR false) OR (false AND true)</a:t>
            </a:r>
          </a:p>
          <a:p>
            <a:r>
              <a:rPr lang="en-US" dirty="0"/>
              <a:t>false AND NOT(true) OR false</a:t>
            </a:r>
          </a:p>
          <a:p>
            <a:r>
              <a:rPr lang="en-US" dirty="0"/>
              <a:t>false AND false OR false</a:t>
            </a:r>
          </a:p>
          <a:p>
            <a:r>
              <a:rPr lang="en-US" dirty="0"/>
              <a:t>false OR  false</a:t>
            </a:r>
          </a:p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278881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BB42-A4F7-4E6B-B5B5-9FCA7EDBB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370" y="1828800"/>
            <a:ext cx="1895252" cy="685800"/>
          </a:xfrm>
        </p:spPr>
        <p:txBody>
          <a:bodyPr/>
          <a:lstStyle/>
          <a:p>
            <a:r>
              <a:rPr lang="en-US" dirty="0"/>
              <a:t>Step 12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14DE4-B47C-4BB1-80B9-278D79756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9332" y="2514600"/>
            <a:ext cx="4093323" cy="433387"/>
          </a:xfrm>
        </p:spPr>
        <p:txBody>
          <a:bodyPr/>
          <a:lstStyle/>
          <a:p>
            <a:r>
              <a:rPr lang="en-US" dirty="0"/>
              <a:t>Using Boolean Expressions in Queries </a:t>
            </a:r>
          </a:p>
        </p:txBody>
      </p:sp>
    </p:spTree>
    <p:extLst>
      <p:ext uri="{BB962C8B-B14F-4D97-AF65-F5344CB8AC3E}">
        <p14:creationId xmlns:p14="http://schemas.microsoft.com/office/powerpoint/2010/main" val="2031634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89E7-9C52-438A-8076-74E94091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Driven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48415-25D3-453C-A8AA-F36E6B972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real world, queries are written to address important business scenarios.</a:t>
            </a:r>
          </a:p>
          <a:p>
            <a:r>
              <a:rPr lang="en-US" dirty="0"/>
              <a:t>The user needs to see something specific, and the database developer writes the query to address it.</a:t>
            </a:r>
          </a:p>
          <a:p>
            <a:r>
              <a:rPr lang="en-US" dirty="0"/>
              <a:t>The database developer oftentimes needs mastery of advanced SQL constructs to address the scenarios properly.</a:t>
            </a:r>
          </a:p>
        </p:txBody>
      </p:sp>
    </p:spTree>
    <p:extLst>
      <p:ext uri="{BB962C8B-B14F-4D97-AF65-F5344CB8AC3E}">
        <p14:creationId xmlns:p14="http://schemas.microsoft.com/office/powerpoint/2010/main" val="2895301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D3F9F-8E79-437E-A5B4-C46F0BE3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Technologist Schema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BE0CEED-74DC-401C-88C0-CE0C3D170EB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037914" y="3267194"/>
            <a:ext cx="101816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CC9BDF0-E2DC-4F92-8A0D-A2CFCCDBC0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743201"/>
          <a:ext cx="8466430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241660" imgH="1165320" progId="Visio.Drawing.11">
                  <p:embed/>
                </p:oleObj>
              </mc:Choice>
              <mc:Fallback>
                <p:oleObj r:id="rId2" imgW="5241660" imgH="1165320" progId="Visio.Drawing.11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CC9BDF0-E2DC-4F92-8A0D-A2CFCCDBC0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743201"/>
                        <a:ext cx="8466430" cy="1876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1173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BB42-A4F7-4E6B-B5B5-9FCA7EDBB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370" y="1828800"/>
            <a:ext cx="1895252" cy="685800"/>
          </a:xfrm>
        </p:spPr>
        <p:txBody>
          <a:bodyPr/>
          <a:lstStyle/>
          <a:p>
            <a:r>
              <a:rPr lang="en-US" dirty="0"/>
              <a:t>Step 13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14DE4-B47C-4BB1-80B9-278D79756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8851" y="2514600"/>
            <a:ext cx="2994290" cy="433387"/>
          </a:xfrm>
        </p:spPr>
        <p:txBody>
          <a:bodyPr/>
          <a:lstStyle/>
          <a:p>
            <a:r>
              <a:rPr lang="en-US" dirty="0"/>
              <a:t>Using Generated Columns</a:t>
            </a:r>
          </a:p>
        </p:txBody>
      </p:sp>
    </p:spTree>
    <p:extLst>
      <p:ext uri="{BB962C8B-B14F-4D97-AF65-F5344CB8AC3E}">
        <p14:creationId xmlns:p14="http://schemas.microsoft.com/office/powerpoint/2010/main" val="40744675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A1B24-979C-4DEA-BB1C-BE7D6422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57DD5E-1727-4BFC-9293-80429EE81EB6}"/>
              </a:ext>
            </a:extLst>
          </p:cNvPr>
          <p:cNvSpPr txBox="1"/>
          <p:nvPr/>
        </p:nvSpPr>
        <p:spPr>
          <a:xfrm>
            <a:off x="3810000" y="1828799"/>
            <a:ext cx="4076700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Subtraction (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DECIMAL(4) NOT NULL,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DECIMAL(4) NOT NULL,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subtraction AS (x-y));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779EE-9667-4963-ABA0-84D1AFAAE9C7}"/>
              </a:ext>
            </a:extLst>
          </p:cNvPr>
          <p:cNvSpPr txBox="1"/>
          <p:nvPr/>
        </p:nvSpPr>
        <p:spPr>
          <a:xfrm>
            <a:off x="1143000" y="224429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ORACLE/SQL 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6D7630-4148-42D7-BF88-6FD297675B14}"/>
              </a:ext>
            </a:extLst>
          </p:cNvPr>
          <p:cNvSpPr txBox="1"/>
          <p:nvPr/>
        </p:nvSpPr>
        <p:spPr>
          <a:xfrm>
            <a:off x="3810000" y="3377862"/>
            <a:ext cx="8167008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Subtraction (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DECIMAL(4) NOT NULL,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DECIMAL(4) NOT NULL,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subtraction DECIMAL(12)GENERATED ALWAYS AS (x-y) STORED);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27408F-57B8-4D96-A0E6-E9339DA77E27}"/>
              </a:ext>
            </a:extLst>
          </p:cNvPr>
          <p:cNvSpPr txBox="1"/>
          <p:nvPr/>
        </p:nvSpPr>
        <p:spPr>
          <a:xfrm>
            <a:off x="1110343" y="379336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POSTGRES</a:t>
            </a:r>
          </a:p>
        </p:txBody>
      </p:sp>
    </p:spTree>
    <p:extLst>
      <p:ext uri="{BB962C8B-B14F-4D97-AF65-F5344CB8AC3E}">
        <p14:creationId xmlns:p14="http://schemas.microsoft.com/office/powerpoint/2010/main" val="1540562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4144-7CC9-4EE2-6191-CFBC52B5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 1 and 2 Evaluation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05FE65-55AE-23DB-8619-18EAA5D31F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6669624"/>
              </p:ext>
            </p:extLst>
          </p:nvPr>
        </p:nvGraphicFramePr>
        <p:xfrm>
          <a:off x="1219200" y="1554162"/>
          <a:ext cx="9753600" cy="502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67957">
                  <a:extLst>
                    <a:ext uri="{9D8B030D-6E8A-4147-A177-3AD203B41FA5}">
                      <a16:colId xmlns:a16="http://schemas.microsoft.com/office/drawing/2014/main" val="30879211"/>
                    </a:ext>
                  </a:extLst>
                </a:gridCol>
                <a:gridCol w="3785643">
                  <a:extLst>
                    <a:ext uri="{9D8B030D-6E8A-4147-A177-3AD203B41FA5}">
                      <a16:colId xmlns:a16="http://schemas.microsoft.com/office/drawing/2014/main" val="3972005654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What is Measured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Achieving an A+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5204390"/>
                  </a:ext>
                </a:extLst>
              </a:tr>
              <a:tr h="396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u="none" strike="noStrike" dirty="0">
                          <a:effectLst/>
                        </a:rPr>
                        <a:t>This measures the correctness of the SQL results, the appropriateness of the SQL constructs used, how well the section is presented, and the quality of the supporting explanations.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u="none" strike="noStrike" dirty="0">
                          <a:effectLst/>
                        </a:rPr>
                        <a:t>Entirely correct results</a:t>
                      </a:r>
                      <a:br>
                        <a:rPr lang="en-US" sz="3200" u="none" strike="noStrike" dirty="0">
                          <a:effectLst/>
                        </a:rPr>
                      </a:br>
                      <a:r>
                        <a:rPr lang="en-US" sz="3200" u="none" strike="noStrike" dirty="0">
                          <a:effectLst/>
                        </a:rPr>
                        <a:t>All constructs appropriate</a:t>
                      </a:r>
                      <a:br>
                        <a:rPr lang="en-US" sz="3200" u="none" strike="noStrike" dirty="0">
                          <a:effectLst/>
                        </a:rPr>
                      </a:br>
                      <a:r>
                        <a:rPr lang="en-US" sz="3200" u="none" strike="noStrike" dirty="0">
                          <a:effectLst/>
                        </a:rPr>
                        <a:t>Excellent presentation</a:t>
                      </a:r>
                      <a:br>
                        <a:rPr lang="en-US" sz="3200" u="none" strike="noStrike" dirty="0">
                          <a:effectLst/>
                        </a:rPr>
                      </a:br>
                      <a:r>
                        <a:rPr lang="en-US" sz="3200" u="none" strike="noStrike" dirty="0">
                          <a:effectLst/>
                        </a:rPr>
                        <a:t>Excellent supporting explanations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8931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5666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9A438-F9D8-CDAA-C568-51497F8D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 Evaluation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2B1E2C-B874-6392-23AE-A5F6400EDD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730710"/>
              </p:ext>
            </p:extLst>
          </p:nvPr>
        </p:nvGraphicFramePr>
        <p:xfrm>
          <a:off x="3622675" y="1469756"/>
          <a:ext cx="4946650" cy="53120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5314">
                  <a:extLst>
                    <a:ext uri="{9D8B030D-6E8A-4147-A177-3AD203B41FA5}">
                      <a16:colId xmlns:a16="http://schemas.microsoft.com/office/drawing/2014/main" val="4115186559"/>
                    </a:ext>
                  </a:extLst>
                </a:gridCol>
                <a:gridCol w="2307576">
                  <a:extLst>
                    <a:ext uri="{9D8B030D-6E8A-4147-A177-3AD203B41FA5}">
                      <a16:colId xmlns:a16="http://schemas.microsoft.com/office/drawing/2014/main" val="2818128928"/>
                    </a:ext>
                  </a:extLst>
                </a:gridCol>
                <a:gridCol w="1463760">
                  <a:extLst>
                    <a:ext uri="{9D8B030D-6E8A-4147-A177-3AD203B41FA5}">
                      <a16:colId xmlns:a16="http://schemas.microsoft.com/office/drawing/2014/main" val="2735179708"/>
                    </a:ext>
                  </a:extLst>
                </a:gridCol>
              </a:tblGrid>
              <a:tr h="7914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Aspect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What is Measured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Achieving an A+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6808881"/>
                  </a:ext>
                </a:extLst>
              </a:tr>
              <a:tr h="7914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Section 3: #11 Soundness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For #11, this measures the correctness of the results and the accuracy of the step-by-step work.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Results entirely correct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Work entirely accurate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4770470"/>
                  </a:ext>
                </a:extLst>
              </a:tr>
              <a:tr h="8753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Section 3: #12a Soundness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For #12a, this measures the correctness of the rows listed and the soundness of the logic used in the query.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Rows entirely correct 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All non-matching rows excluded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Logic entirely sound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2337267"/>
                  </a:ext>
                </a:extLst>
              </a:tr>
              <a:tr h="14988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Section 3: #12b Soundness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For #12b, this measures the soundness of the condition, the accuracy of the logic used in the query, and the correctness of the results.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Condition includes required columns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Condition has reasonable complexity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Logic entirely accurate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Results entirely correct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4413703"/>
                  </a:ext>
                </a:extLst>
              </a:tr>
              <a:tr h="13549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Section 3: #13 Soundness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For #13, this measures the accuracy of the values for the generated columns, the accuracy of the logic, and the applicability of the columns included in the results.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Values for generated columns entirely accurate 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Logic is entirely accurate 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Only meaningful columns included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5736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6769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End</a:t>
            </a:r>
          </a:p>
        </p:txBody>
      </p:sp>
      <p:pic>
        <p:nvPicPr>
          <p:cNvPr id="21507" name="Picture 5" descr="red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464" y="876301"/>
            <a:ext cx="2065337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red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332" y="876301"/>
            <a:ext cx="2065337" cy="904875"/>
          </a:xfrm>
          <a:prstGeom prst="rect">
            <a:avLst/>
          </a:prstGeom>
          <a:noFill/>
          <a:ln>
            <a:noFill/>
          </a:ln>
          <a:effectLst>
            <a:glow rad="127000">
              <a:srgbClr val="F2BDBD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2D8A8-8A33-45BF-BE05-B63A88A4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Words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836D7C-447D-4846-A56F-90D68EEAF64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1819275"/>
            <a:ext cx="80962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3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BB42-A4F7-4E6B-B5B5-9FCA7EDBB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700" y="3086100"/>
            <a:ext cx="2514600" cy="685800"/>
          </a:xfrm>
        </p:spPr>
        <p:txBody>
          <a:bodyPr/>
          <a:lstStyle/>
          <a:p>
            <a:r>
              <a:rPr lang="en-US" dirty="0" err="1"/>
              <a:t>StepS</a:t>
            </a:r>
            <a:r>
              <a:rPr lang="en-US" dirty="0"/>
              <a:t> 1 - 3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14DE4-B47C-4BB1-80B9-278D79756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3975" y="3657600"/>
            <a:ext cx="1924050" cy="495300"/>
          </a:xfrm>
        </p:spPr>
        <p:txBody>
          <a:bodyPr/>
          <a:lstStyle/>
          <a:p>
            <a:r>
              <a:rPr lang="en-US" dirty="0"/>
              <a:t>Shown in Script</a:t>
            </a:r>
          </a:p>
        </p:txBody>
      </p:sp>
    </p:spTree>
    <p:extLst>
      <p:ext uri="{BB962C8B-B14F-4D97-AF65-F5344CB8AC3E}">
        <p14:creationId xmlns:p14="http://schemas.microsoft.com/office/powerpoint/2010/main" val="207413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BB42-A4F7-4E6B-B5B5-9FCA7EDBB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800" y="3086100"/>
            <a:ext cx="1676400" cy="685800"/>
          </a:xfrm>
        </p:spPr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14DE4-B47C-4BB1-80B9-278D79756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70871" y="3771900"/>
            <a:ext cx="2050258" cy="433387"/>
          </a:xfrm>
        </p:spPr>
        <p:txBody>
          <a:bodyPr/>
          <a:lstStyle/>
          <a:p>
            <a:r>
              <a:rPr lang="en-US" dirty="0"/>
              <a:t>Listing Matches</a:t>
            </a:r>
          </a:p>
        </p:txBody>
      </p:sp>
    </p:spTree>
    <p:extLst>
      <p:ext uri="{BB962C8B-B14F-4D97-AF65-F5344CB8AC3E}">
        <p14:creationId xmlns:p14="http://schemas.microsoft.com/office/powerpoint/2010/main" val="452698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5F78-2FF7-4213-ABE0-7A2CBC5C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Inner Join Visualization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995E72-B6E7-4CA5-871C-A95D60D2FEF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92" y="1600200"/>
            <a:ext cx="686841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03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BB42-A4F7-4E6B-B5B5-9FCA7EDBB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799" y="1828800"/>
            <a:ext cx="1676400" cy="685800"/>
          </a:xfrm>
        </p:spPr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14DE4-B47C-4BB1-80B9-278D79756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1883" y="2538412"/>
            <a:ext cx="2968230" cy="433387"/>
          </a:xfrm>
        </p:spPr>
        <p:txBody>
          <a:bodyPr/>
          <a:lstStyle/>
          <a:p>
            <a:r>
              <a:rPr lang="en-US" dirty="0"/>
              <a:t>Listing All from One Table </a:t>
            </a:r>
          </a:p>
        </p:txBody>
      </p:sp>
    </p:spTree>
    <p:extLst>
      <p:ext uri="{BB962C8B-B14F-4D97-AF65-F5344CB8AC3E}">
        <p14:creationId xmlns:p14="http://schemas.microsoft.com/office/powerpoint/2010/main" val="2773386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9433-4520-4752-97AA-A6B1116B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Left Join Visualization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3E9999-8EA3-4A15-A7A7-EFF0F064E02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74" y="1600200"/>
            <a:ext cx="10056252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38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U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AFA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20913</TotalTime>
  <Words>1266</Words>
  <Application>Microsoft Office PowerPoint</Application>
  <PresentationFormat>Widescreen</PresentationFormat>
  <Paragraphs>171</Paragraphs>
  <Slides>38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Arial Narrow</vt:lpstr>
      <vt:lpstr>Calibri</vt:lpstr>
      <vt:lpstr>Calibri Light</vt:lpstr>
      <vt:lpstr>Courier New</vt:lpstr>
      <vt:lpstr>Tahoma</vt:lpstr>
      <vt:lpstr>Times New Roman</vt:lpstr>
      <vt:lpstr>Wingdings</vt:lpstr>
      <vt:lpstr>Office Theme</vt:lpstr>
      <vt:lpstr>Custom Design</vt:lpstr>
      <vt:lpstr>Visio.Drawing.11</vt:lpstr>
      <vt:lpstr>Lab 2 Walkthrough</vt:lpstr>
      <vt:lpstr>Lab 2 Components</vt:lpstr>
      <vt:lpstr>Section 1: Interconnecting Data</vt:lpstr>
      <vt:lpstr>Simple Words Schema</vt:lpstr>
      <vt:lpstr>StepS 1 - 3</vt:lpstr>
      <vt:lpstr>Step 4</vt:lpstr>
      <vt:lpstr>Words Inner Join Visualization</vt:lpstr>
      <vt:lpstr>Step 5</vt:lpstr>
      <vt:lpstr>Words Left Join Visualization</vt:lpstr>
      <vt:lpstr>Words Right Join Visualization</vt:lpstr>
      <vt:lpstr>Step 6</vt:lpstr>
      <vt:lpstr>Step 7</vt:lpstr>
      <vt:lpstr>Words Outer Join Visualization</vt:lpstr>
      <vt:lpstr>Section 2: Expressing Data </vt:lpstr>
      <vt:lpstr>Step 8</vt:lpstr>
      <vt:lpstr>Example Formatting SQL</vt:lpstr>
      <vt:lpstr>Step 9</vt:lpstr>
      <vt:lpstr>Manipulating Values</vt:lpstr>
      <vt:lpstr>Expressions</vt:lpstr>
      <vt:lpstr>Operator Precedence</vt:lpstr>
      <vt:lpstr>Step 10</vt:lpstr>
      <vt:lpstr>String Concatenation in SQL</vt:lpstr>
      <vt:lpstr>Datatype Precedence</vt:lpstr>
      <vt:lpstr>SQL Client Differences</vt:lpstr>
      <vt:lpstr>Section 3: ADVANCED DATA EXPRESSION</vt:lpstr>
      <vt:lpstr>Step 11</vt:lpstr>
      <vt:lpstr>AND Truth Table</vt:lpstr>
      <vt:lpstr>OR Truth Table</vt:lpstr>
      <vt:lpstr>NOT Truth Table</vt:lpstr>
      <vt:lpstr>Example Boolean Expression</vt:lpstr>
      <vt:lpstr>Step 12</vt:lpstr>
      <vt:lpstr>Business Driven Queries</vt:lpstr>
      <vt:lpstr>Example Technologist Schema</vt:lpstr>
      <vt:lpstr>Step 13</vt:lpstr>
      <vt:lpstr>Subtraction Table</vt:lpstr>
      <vt:lpstr>Sections 1 and 2 Evaluation</vt:lpstr>
      <vt:lpstr>Section 3 Evaluation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CS779</dc:title>
  <dc:creator>Borkmark</dc:creator>
  <cp:lastModifiedBy>Warren Mansur</cp:lastModifiedBy>
  <cp:revision>602</cp:revision>
  <dcterms:created xsi:type="dcterms:W3CDTF">2010-09-03T10:48:34Z</dcterms:created>
  <dcterms:modified xsi:type="dcterms:W3CDTF">2023-01-25T16:48:10Z</dcterms:modified>
</cp:coreProperties>
</file>