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7" r:id="rId1"/>
    <p:sldMasterId id="2147484344" r:id="rId2"/>
  </p:sldMasterIdLst>
  <p:notesMasterIdLst>
    <p:notesMasterId r:id="rId41"/>
  </p:notesMasterIdLst>
  <p:handoutMasterIdLst>
    <p:handoutMasterId r:id="rId42"/>
  </p:handoutMasterIdLst>
  <p:sldIdLst>
    <p:sldId id="298" r:id="rId3"/>
    <p:sldId id="304" r:id="rId4"/>
    <p:sldId id="404" r:id="rId5"/>
    <p:sldId id="411" r:id="rId6"/>
    <p:sldId id="412" r:id="rId7"/>
    <p:sldId id="413" r:id="rId8"/>
    <p:sldId id="414" r:id="rId9"/>
    <p:sldId id="415" r:id="rId10"/>
    <p:sldId id="416" r:id="rId11"/>
    <p:sldId id="417" r:id="rId12"/>
    <p:sldId id="418" r:id="rId13"/>
    <p:sldId id="459" r:id="rId14"/>
    <p:sldId id="458" r:id="rId15"/>
    <p:sldId id="460" r:id="rId16"/>
    <p:sldId id="461" r:id="rId17"/>
    <p:sldId id="462" r:id="rId18"/>
    <p:sldId id="463" r:id="rId19"/>
    <p:sldId id="464" r:id="rId20"/>
    <p:sldId id="465" r:id="rId21"/>
    <p:sldId id="466" r:id="rId22"/>
    <p:sldId id="467" r:id="rId23"/>
    <p:sldId id="468" r:id="rId24"/>
    <p:sldId id="469" r:id="rId25"/>
    <p:sldId id="470" r:id="rId26"/>
    <p:sldId id="471" r:id="rId27"/>
    <p:sldId id="472" r:id="rId28"/>
    <p:sldId id="475" r:id="rId29"/>
    <p:sldId id="473" r:id="rId30"/>
    <p:sldId id="476" r:id="rId31"/>
    <p:sldId id="477" r:id="rId32"/>
    <p:sldId id="478" r:id="rId33"/>
    <p:sldId id="382" r:id="rId34"/>
    <p:sldId id="379" r:id="rId35"/>
    <p:sldId id="479" r:id="rId36"/>
    <p:sldId id="480" r:id="rId37"/>
    <p:sldId id="481" r:id="rId38"/>
    <p:sldId id="482" r:id="rId39"/>
    <p:sldId id="279" r:id="rId40"/>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F5800"/>
    <a:srgbClr val="AF8300"/>
    <a:srgbClr val="9A004D"/>
    <a:srgbClr val="AF0058"/>
    <a:srgbClr val="1E9696"/>
    <a:srgbClr val="00AFAF"/>
    <a:srgbClr val="0058AF"/>
    <a:srgbClr val="AF0000"/>
    <a:srgbClr val="9B0000"/>
    <a:srgbClr val="C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0145" autoAdjust="0"/>
  </p:normalViewPr>
  <p:slideViewPr>
    <p:cSldViewPr>
      <p:cViewPr varScale="1">
        <p:scale>
          <a:sx n="92" d="100"/>
          <a:sy n="92" d="100"/>
        </p:scale>
        <p:origin x="213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33E446-FB67-4128-A4A8-BB2D788D12E5}"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E2F81F27-305E-4D48-A6DE-2A2151D28A3E}">
      <dgm:prSet phldrT="[Text]"/>
      <dgm:spPr/>
      <dgm:t>
        <a:bodyPr/>
        <a:lstStyle/>
        <a:p>
          <a:r>
            <a:rPr lang="en-US" dirty="0"/>
            <a:t>Initial DBMS Physical ERD</a:t>
          </a:r>
        </a:p>
      </dgm:t>
    </dgm:pt>
    <dgm:pt modelId="{01B7622E-6A8B-4DC8-9107-5FF805DB00DA}" type="parTrans" cxnId="{DC8065CF-21ED-452C-8CA9-3DAAEAB5BABF}">
      <dgm:prSet/>
      <dgm:spPr/>
      <dgm:t>
        <a:bodyPr/>
        <a:lstStyle/>
        <a:p>
          <a:endParaRPr lang="en-US"/>
        </a:p>
      </dgm:t>
    </dgm:pt>
    <dgm:pt modelId="{12FA0DE4-1A9B-4A7A-8E89-EC0CFF98ADC6}" type="sibTrans" cxnId="{DC8065CF-21ED-452C-8CA9-3DAAEAB5BABF}">
      <dgm:prSet/>
      <dgm:spPr/>
      <dgm:t>
        <a:bodyPr/>
        <a:lstStyle/>
        <a:p>
          <a:endParaRPr lang="en-US"/>
        </a:p>
      </dgm:t>
    </dgm:pt>
    <dgm:pt modelId="{62667042-B5C0-40F2-A3B0-781FEA6CE532}">
      <dgm:prSet phldrT="[Text]"/>
      <dgm:spPr/>
      <dgm:t>
        <a:bodyPr/>
        <a:lstStyle/>
        <a:p>
          <a:r>
            <a:rPr lang="en-US" dirty="0"/>
            <a:t>You create an initial DBMS physical ERD, which is tied to a specific relational database vendor and version, with SQL-based constraints and datatypes.</a:t>
          </a:r>
        </a:p>
      </dgm:t>
    </dgm:pt>
    <dgm:pt modelId="{7918EFE4-A5BA-4AFA-97C1-9C2BB043FB19}" type="parTrans" cxnId="{5C428A04-E00D-418F-B778-FC51BCEC5746}">
      <dgm:prSet/>
      <dgm:spPr/>
      <dgm:t>
        <a:bodyPr/>
        <a:lstStyle/>
        <a:p>
          <a:endParaRPr lang="en-US"/>
        </a:p>
      </dgm:t>
    </dgm:pt>
    <dgm:pt modelId="{6DF3B610-C604-4DD3-BE84-F822624AABF4}" type="sibTrans" cxnId="{5C428A04-E00D-418F-B778-FC51BCEC5746}">
      <dgm:prSet/>
      <dgm:spPr/>
      <dgm:t>
        <a:bodyPr/>
        <a:lstStyle/>
        <a:p>
          <a:endParaRPr lang="en-US"/>
        </a:p>
      </dgm:t>
    </dgm:pt>
    <dgm:pt modelId="{4E446D82-DB26-42AF-B6E3-70A96E4F4045}">
      <dgm:prSet phldrT="[Text]"/>
      <dgm:spPr/>
      <dgm:t>
        <a:bodyPr/>
        <a:lstStyle/>
        <a:p>
          <a:r>
            <a:rPr lang="en-US" dirty="0"/>
            <a:t>Add Specialization-Generalization</a:t>
          </a:r>
        </a:p>
      </dgm:t>
    </dgm:pt>
    <dgm:pt modelId="{E618BCEF-C55A-4D9C-BC7D-3C063DA751DE}" type="parTrans" cxnId="{A0AC97E3-968B-45F8-9472-C3D2D322F61C}">
      <dgm:prSet/>
      <dgm:spPr/>
      <dgm:t>
        <a:bodyPr/>
        <a:lstStyle/>
        <a:p>
          <a:endParaRPr lang="en-US"/>
        </a:p>
      </dgm:t>
    </dgm:pt>
    <dgm:pt modelId="{7384C015-BCE9-4069-8254-799814801C45}" type="sibTrans" cxnId="{A0AC97E3-968B-45F8-9472-C3D2D322F61C}">
      <dgm:prSet/>
      <dgm:spPr/>
      <dgm:t>
        <a:bodyPr/>
        <a:lstStyle/>
        <a:p>
          <a:endParaRPr lang="en-US"/>
        </a:p>
      </dgm:t>
    </dgm:pt>
    <dgm:pt modelId="{40FBA697-E9FD-4841-BA4F-8963E75385FD}">
      <dgm:prSet phldrT="[Text]"/>
      <dgm:spPr/>
      <dgm:t>
        <a:bodyPr/>
        <a:lstStyle/>
        <a:p>
          <a:pPr algn="l"/>
          <a:r>
            <a:rPr lang="en-US" dirty="0"/>
            <a:t>You add in specialization-generalization into your structural database rules and conceptual ERD.</a:t>
          </a:r>
        </a:p>
      </dgm:t>
    </dgm:pt>
    <dgm:pt modelId="{DEA71EF2-A822-41D7-8671-0557C5752D5C}" type="parTrans" cxnId="{FE7684CA-84B4-42E2-907A-BEE1DCA99CE3}">
      <dgm:prSet/>
      <dgm:spPr/>
      <dgm:t>
        <a:bodyPr/>
        <a:lstStyle/>
        <a:p>
          <a:endParaRPr lang="en-US"/>
        </a:p>
      </dgm:t>
    </dgm:pt>
    <dgm:pt modelId="{3DBF96D8-E723-4E24-A322-7916357D3FFF}" type="sibTrans" cxnId="{FE7684CA-84B4-42E2-907A-BEE1DCA99CE3}">
      <dgm:prSet/>
      <dgm:spPr/>
      <dgm:t>
        <a:bodyPr/>
        <a:lstStyle/>
        <a:p>
          <a:endParaRPr lang="en-US"/>
        </a:p>
      </dgm:t>
    </dgm:pt>
    <dgm:pt modelId="{9C3CE193-EC14-45A4-9FFD-6DBB0BE99021}" type="pres">
      <dgm:prSet presAssocID="{0F33E446-FB67-4128-A4A8-BB2D788D12E5}" presName="Name0" presStyleCnt="0">
        <dgm:presLayoutVars>
          <dgm:dir/>
          <dgm:animLvl val="lvl"/>
          <dgm:resizeHandles val="exact"/>
        </dgm:presLayoutVars>
      </dgm:prSet>
      <dgm:spPr/>
    </dgm:pt>
    <dgm:pt modelId="{15061262-B41C-4530-815C-92BF201AF6CE}" type="pres">
      <dgm:prSet presAssocID="{4E446D82-DB26-42AF-B6E3-70A96E4F4045}" presName="linNode" presStyleCnt="0"/>
      <dgm:spPr/>
    </dgm:pt>
    <dgm:pt modelId="{4FE96E89-B638-48C8-97F4-60EAEEFFD95E}" type="pres">
      <dgm:prSet presAssocID="{4E446D82-DB26-42AF-B6E3-70A96E4F4045}" presName="parTx" presStyleLbl="revTx" presStyleIdx="0" presStyleCnt="2">
        <dgm:presLayoutVars>
          <dgm:chMax val="1"/>
          <dgm:bulletEnabled val="1"/>
        </dgm:presLayoutVars>
      </dgm:prSet>
      <dgm:spPr/>
    </dgm:pt>
    <dgm:pt modelId="{48D5D04E-81EC-435B-849D-C5D50088AA8A}" type="pres">
      <dgm:prSet presAssocID="{4E446D82-DB26-42AF-B6E3-70A96E4F4045}" presName="bracket" presStyleLbl="parChTrans1D1" presStyleIdx="0" presStyleCnt="2"/>
      <dgm:spPr/>
    </dgm:pt>
    <dgm:pt modelId="{4ACD860C-1F11-428A-94B5-7CAAEC846C08}" type="pres">
      <dgm:prSet presAssocID="{4E446D82-DB26-42AF-B6E3-70A96E4F4045}" presName="spH" presStyleCnt="0"/>
      <dgm:spPr/>
    </dgm:pt>
    <dgm:pt modelId="{DF6AE61F-A27C-42DA-BA12-93351D821529}" type="pres">
      <dgm:prSet presAssocID="{4E446D82-DB26-42AF-B6E3-70A96E4F4045}" presName="desTx" presStyleLbl="node1" presStyleIdx="0" presStyleCnt="2">
        <dgm:presLayoutVars>
          <dgm:bulletEnabled val="1"/>
        </dgm:presLayoutVars>
      </dgm:prSet>
      <dgm:spPr/>
    </dgm:pt>
    <dgm:pt modelId="{558AF009-8FA3-433F-819F-D8AD98726A2E}" type="pres">
      <dgm:prSet presAssocID="{7384C015-BCE9-4069-8254-799814801C45}" presName="spV" presStyleCnt="0"/>
      <dgm:spPr/>
    </dgm:pt>
    <dgm:pt modelId="{4834B6CB-8757-4DC3-90E6-AE44A39103CF}" type="pres">
      <dgm:prSet presAssocID="{E2F81F27-305E-4D48-A6DE-2A2151D28A3E}" presName="linNode" presStyleCnt="0"/>
      <dgm:spPr/>
    </dgm:pt>
    <dgm:pt modelId="{B1101C03-37AF-4A6B-8B2A-4447ACD7A240}" type="pres">
      <dgm:prSet presAssocID="{E2F81F27-305E-4D48-A6DE-2A2151D28A3E}" presName="parTx" presStyleLbl="revTx" presStyleIdx="1" presStyleCnt="2">
        <dgm:presLayoutVars>
          <dgm:chMax val="1"/>
          <dgm:bulletEnabled val="1"/>
        </dgm:presLayoutVars>
      </dgm:prSet>
      <dgm:spPr/>
    </dgm:pt>
    <dgm:pt modelId="{959DBF44-04E3-4A9E-9D82-1C6B69B830AD}" type="pres">
      <dgm:prSet presAssocID="{E2F81F27-305E-4D48-A6DE-2A2151D28A3E}" presName="bracket" presStyleLbl="parChTrans1D1" presStyleIdx="1" presStyleCnt="2"/>
      <dgm:spPr/>
    </dgm:pt>
    <dgm:pt modelId="{82AE0704-CE78-4FD7-8435-3B86D1B24728}" type="pres">
      <dgm:prSet presAssocID="{E2F81F27-305E-4D48-A6DE-2A2151D28A3E}" presName="spH" presStyleCnt="0"/>
      <dgm:spPr/>
    </dgm:pt>
    <dgm:pt modelId="{4FB02A71-B097-47DE-836C-3A3C31107798}" type="pres">
      <dgm:prSet presAssocID="{E2F81F27-305E-4D48-A6DE-2A2151D28A3E}" presName="desTx" presStyleLbl="node1" presStyleIdx="1" presStyleCnt="2">
        <dgm:presLayoutVars>
          <dgm:bulletEnabled val="1"/>
        </dgm:presLayoutVars>
      </dgm:prSet>
      <dgm:spPr/>
    </dgm:pt>
  </dgm:ptLst>
  <dgm:cxnLst>
    <dgm:cxn modelId="{5C428A04-E00D-418F-B778-FC51BCEC5746}" srcId="{E2F81F27-305E-4D48-A6DE-2A2151D28A3E}" destId="{62667042-B5C0-40F2-A3B0-781FEA6CE532}" srcOrd="0" destOrd="0" parTransId="{7918EFE4-A5BA-4AFA-97C1-9C2BB043FB19}" sibTransId="{6DF3B610-C604-4DD3-BE84-F822624AABF4}"/>
    <dgm:cxn modelId="{2FFA9434-C1D5-4F58-9914-C6B559FFEA4F}" type="presOf" srcId="{40FBA697-E9FD-4841-BA4F-8963E75385FD}" destId="{DF6AE61F-A27C-42DA-BA12-93351D821529}" srcOrd="0" destOrd="0" presId="urn:diagrams.loki3.com/BracketList"/>
    <dgm:cxn modelId="{F5FDD582-54DE-4CD8-89C0-9D504EFD090E}" type="presOf" srcId="{E2F81F27-305E-4D48-A6DE-2A2151D28A3E}" destId="{B1101C03-37AF-4A6B-8B2A-4447ACD7A240}" srcOrd="0" destOrd="0" presId="urn:diagrams.loki3.com/BracketList"/>
    <dgm:cxn modelId="{B88C388F-64C7-4EC9-B2C6-F962946A874F}" type="presOf" srcId="{62667042-B5C0-40F2-A3B0-781FEA6CE532}" destId="{4FB02A71-B097-47DE-836C-3A3C31107798}" srcOrd="0" destOrd="0" presId="urn:diagrams.loki3.com/BracketList"/>
    <dgm:cxn modelId="{A842EBA4-FDD4-47A5-A860-827F8D0DF6C9}" type="presOf" srcId="{4E446D82-DB26-42AF-B6E3-70A96E4F4045}" destId="{4FE96E89-B638-48C8-97F4-60EAEEFFD95E}" srcOrd="0" destOrd="0" presId="urn:diagrams.loki3.com/BracketList"/>
    <dgm:cxn modelId="{9FD019A9-186C-469B-ACF6-1A226C5F4B2B}" type="presOf" srcId="{0F33E446-FB67-4128-A4A8-BB2D788D12E5}" destId="{9C3CE193-EC14-45A4-9FFD-6DBB0BE99021}" srcOrd="0" destOrd="0" presId="urn:diagrams.loki3.com/BracketList"/>
    <dgm:cxn modelId="{FE7684CA-84B4-42E2-907A-BEE1DCA99CE3}" srcId="{4E446D82-DB26-42AF-B6E3-70A96E4F4045}" destId="{40FBA697-E9FD-4841-BA4F-8963E75385FD}" srcOrd="0" destOrd="0" parTransId="{DEA71EF2-A822-41D7-8671-0557C5752D5C}" sibTransId="{3DBF96D8-E723-4E24-A322-7916357D3FFF}"/>
    <dgm:cxn modelId="{DC8065CF-21ED-452C-8CA9-3DAAEAB5BABF}" srcId="{0F33E446-FB67-4128-A4A8-BB2D788D12E5}" destId="{E2F81F27-305E-4D48-A6DE-2A2151D28A3E}" srcOrd="1" destOrd="0" parTransId="{01B7622E-6A8B-4DC8-9107-5FF805DB00DA}" sibTransId="{12FA0DE4-1A9B-4A7A-8E89-EC0CFF98ADC6}"/>
    <dgm:cxn modelId="{A0AC97E3-968B-45F8-9472-C3D2D322F61C}" srcId="{0F33E446-FB67-4128-A4A8-BB2D788D12E5}" destId="{4E446D82-DB26-42AF-B6E3-70A96E4F4045}" srcOrd="0" destOrd="0" parTransId="{E618BCEF-C55A-4D9C-BC7D-3C063DA751DE}" sibTransId="{7384C015-BCE9-4069-8254-799814801C45}"/>
    <dgm:cxn modelId="{AF9F2BA8-972C-4A1C-978F-F53282410425}" type="presParOf" srcId="{9C3CE193-EC14-45A4-9FFD-6DBB0BE99021}" destId="{15061262-B41C-4530-815C-92BF201AF6CE}" srcOrd="0" destOrd="0" presId="urn:diagrams.loki3.com/BracketList"/>
    <dgm:cxn modelId="{2B9DFC7F-DEAB-4CFB-ADC4-B19B1595EA25}" type="presParOf" srcId="{15061262-B41C-4530-815C-92BF201AF6CE}" destId="{4FE96E89-B638-48C8-97F4-60EAEEFFD95E}" srcOrd="0" destOrd="0" presId="urn:diagrams.loki3.com/BracketList"/>
    <dgm:cxn modelId="{C438EB94-4578-445D-8BC4-9A4B9D34E5C6}" type="presParOf" srcId="{15061262-B41C-4530-815C-92BF201AF6CE}" destId="{48D5D04E-81EC-435B-849D-C5D50088AA8A}" srcOrd="1" destOrd="0" presId="urn:diagrams.loki3.com/BracketList"/>
    <dgm:cxn modelId="{D7D2E773-1E64-447E-A189-D8D5A030EE46}" type="presParOf" srcId="{15061262-B41C-4530-815C-92BF201AF6CE}" destId="{4ACD860C-1F11-428A-94B5-7CAAEC846C08}" srcOrd="2" destOrd="0" presId="urn:diagrams.loki3.com/BracketList"/>
    <dgm:cxn modelId="{58E39369-C59E-4142-9C2C-1EB648553962}" type="presParOf" srcId="{15061262-B41C-4530-815C-92BF201AF6CE}" destId="{DF6AE61F-A27C-42DA-BA12-93351D821529}" srcOrd="3" destOrd="0" presId="urn:diagrams.loki3.com/BracketList"/>
    <dgm:cxn modelId="{C40447A6-B0B7-4592-A6F1-7395DC36A4D4}" type="presParOf" srcId="{9C3CE193-EC14-45A4-9FFD-6DBB0BE99021}" destId="{558AF009-8FA3-433F-819F-D8AD98726A2E}" srcOrd="1" destOrd="0" presId="urn:diagrams.loki3.com/BracketList"/>
    <dgm:cxn modelId="{DDA89DD4-6132-489F-A9FF-6742C4FE28F1}" type="presParOf" srcId="{9C3CE193-EC14-45A4-9FFD-6DBB0BE99021}" destId="{4834B6CB-8757-4DC3-90E6-AE44A39103CF}" srcOrd="2" destOrd="0" presId="urn:diagrams.loki3.com/BracketList"/>
    <dgm:cxn modelId="{6A1863E3-DBB1-4DDB-B6D6-87F96E1AE476}" type="presParOf" srcId="{4834B6CB-8757-4DC3-90E6-AE44A39103CF}" destId="{B1101C03-37AF-4A6B-8B2A-4447ACD7A240}" srcOrd="0" destOrd="0" presId="urn:diagrams.loki3.com/BracketList"/>
    <dgm:cxn modelId="{000FB838-788C-4174-9ED3-3E1A3109D8FC}" type="presParOf" srcId="{4834B6CB-8757-4DC3-90E6-AE44A39103CF}" destId="{959DBF44-04E3-4A9E-9D82-1C6B69B830AD}" srcOrd="1" destOrd="0" presId="urn:diagrams.loki3.com/BracketList"/>
    <dgm:cxn modelId="{97D3B6A5-2BC2-473E-AEB3-7FF92D7105FA}" type="presParOf" srcId="{4834B6CB-8757-4DC3-90E6-AE44A39103CF}" destId="{82AE0704-CE78-4FD7-8435-3B86D1B24728}" srcOrd="2" destOrd="0" presId="urn:diagrams.loki3.com/BracketList"/>
    <dgm:cxn modelId="{6EB5F01A-F002-405D-A064-CD96970C0398}" type="presParOf" srcId="{4834B6CB-8757-4DC3-90E6-AE44A39103CF}" destId="{4FB02A71-B097-47DE-836C-3A3C31107798}"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E96E89-B638-48C8-97F4-60EAEEFFD95E}">
      <dsp:nvSpPr>
        <dsp:cNvPr id="0" name=""/>
        <dsp:cNvSpPr/>
      </dsp:nvSpPr>
      <dsp:spPr>
        <a:xfrm>
          <a:off x="4018" y="1238047"/>
          <a:ext cx="2055390" cy="1081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58420" rIns="163576" bIns="58420" numCol="1" spcCol="1270" anchor="ctr" anchorCtr="0">
          <a:noAutofit/>
        </a:bodyPr>
        <a:lstStyle/>
        <a:p>
          <a:pPr marL="0" lvl="0" indent="0" algn="r" defTabSz="1022350">
            <a:lnSpc>
              <a:spcPct val="90000"/>
            </a:lnSpc>
            <a:spcBef>
              <a:spcPct val="0"/>
            </a:spcBef>
            <a:spcAft>
              <a:spcPct val="35000"/>
            </a:spcAft>
            <a:buNone/>
          </a:pPr>
          <a:r>
            <a:rPr lang="en-US" sz="2300" kern="1200" dirty="0"/>
            <a:t>Add Specialization-Generalization</a:t>
          </a:r>
        </a:p>
      </dsp:txBody>
      <dsp:txXfrm>
        <a:off x="4018" y="1238047"/>
        <a:ext cx="2055390" cy="1081575"/>
      </dsp:txXfrm>
    </dsp:sp>
    <dsp:sp modelId="{48D5D04E-81EC-435B-849D-C5D50088AA8A}">
      <dsp:nvSpPr>
        <dsp:cNvPr id="0" name=""/>
        <dsp:cNvSpPr/>
      </dsp:nvSpPr>
      <dsp:spPr>
        <a:xfrm>
          <a:off x="2059409" y="1204248"/>
          <a:ext cx="411078" cy="1149173"/>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6AE61F-A27C-42DA-BA12-93351D821529}">
      <dsp:nvSpPr>
        <dsp:cNvPr id="0" name=""/>
        <dsp:cNvSpPr/>
      </dsp:nvSpPr>
      <dsp:spPr>
        <a:xfrm>
          <a:off x="2634918" y="1204248"/>
          <a:ext cx="5590663" cy="11491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a:t>You add in specialization-generalization into your structural database rules and conceptual ERD.</a:t>
          </a:r>
        </a:p>
      </dsp:txBody>
      <dsp:txXfrm>
        <a:off x="2634918" y="1204248"/>
        <a:ext cx="5590663" cy="1149173"/>
      </dsp:txXfrm>
    </dsp:sp>
    <dsp:sp modelId="{B1101C03-37AF-4A6B-8B2A-4447ACD7A240}">
      <dsp:nvSpPr>
        <dsp:cNvPr id="0" name=""/>
        <dsp:cNvSpPr/>
      </dsp:nvSpPr>
      <dsp:spPr>
        <a:xfrm>
          <a:off x="4018" y="2784442"/>
          <a:ext cx="2055390" cy="768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58420" rIns="163576" bIns="58420" numCol="1" spcCol="1270" anchor="ctr" anchorCtr="0">
          <a:noAutofit/>
        </a:bodyPr>
        <a:lstStyle/>
        <a:p>
          <a:pPr marL="0" lvl="0" indent="0" algn="r" defTabSz="1022350">
            <a:lnSpc>
              <a:spcPct val="90000"/>
            </a:lnSpc>
            <a:spcBef>
              <a:spcPct val="0"/>
            </a:spcBef>
            <a:spcAft>
              <a:spcPct val="35000"/>
            </a:spcAft>
            <a:buNone/>
          </a:pPr>
          <a:r>
            <a:rPr lang="en-US" sz="2300" kern="1200" dirty="0"/>
            <a:t>Initial DBMS Physical ERD</a:t>
          </a:r>
        </a:p>
      </dsp:txBody>
      <dsp:txXfrm>
        <a:off x="4018" y="2784442"/>
        <a:ext cx="2055390" cy="768487"/>
      </dsp:txXfrm>
    </dsp:sp>
    <dsp:sp modelId="{959DBF44-04E3-4A9E-9D82-1C6B69B830AD}">
      <dsp:nvSpPr>
        <dsp:cNvPr id="0" name=""/>
        <dsp:cNvSpPr/>
      </dsp:nvSpPr>
      <dsp:spPr>
        <a:xfrm>
          <a:off x="2059409" y="2436222"/>
          <a:ext cx="411078" cy="1464929"/>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B02A71-B097-47DE-836C-3A3C31107798}">
      <dsp:nvSpPr>
        <dsp:cNvPr id="0" name=""/>
        <dsp:cNvSpPr/>
      </dsp:nvSpPr>
      <dsp:spPr>
        <a:xfrm>
          <a:off x="2634918" y="2436222"/>
          <a:ext cx="5590663" cy="14649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a:t>You create an initial DBMS physical ERD, which is tied to a specific relational database vendor and version, with SQL-based constraints and datatypes.</a:t>
          </a:r>
        </a:p>
      </dsp:txBody>
      <dsp:txXfrm>
        <a:off x="2634918" y="2436222"/>
        <a:ext cx="5590663" cy="1464929"/>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5"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197636"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7"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C4E0CF35-C5E8-4918-897C-08259A8CF1DE}" type="slidenum">
              <a:rPr lang="en-US" altLang="en-US"/>
              <a:pPr/>
              <a:t>‹#›</a:t>
            </a:fld>
            <a:endParaRPr lang="en-US" altLang="en-US"/>
          </a:p>
        </p:txBody>
      </p:sp>
    </p:spTree>
    <p:extLst>
      <p:ext uri="{BB962C8B-B14F-4D97-AF65-F5344CB8AC3E}">
        <p14:creationId xmlns:p14="http://schemas.microsoft.com/office/powerpoint/2010/main" val="1575640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3"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5"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8726"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7"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49C17543-A926-442A-A31C-841002039190}" type="slidenum">
              <a:rPr lang="en-US" altLang="en-US"/>
              <a:pPr/>
              <a:t>‹#›</a:t>
            </a:fld>
            <a:endParaRPr lang="en-US" altLang="en-US"/>
          </a:p>
        </p:txBody>
      </p:sp>
    </p:spTree>
    <p:extLst>
      <p:ext uri="{BB962C8B-B14F-4D97-AF65-F5344CB8AC3E}">
        <p14:creationId xmlns:p14="http://schemas.microsoft.com/office/powerpoint/2010/main" val="6748305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C17543-A926-442A-A31C-841002039190}" type="slidenum">
              <a:rPr lang="en-US" altLang="en-US" smtClean="0"/>
              <a:pPr/>
              <a:t>1</a:t>
            </a:fld>
            <a:endParaRPr lang="en-US" altLang="en-US"/>
          </a:p>
        </p:txBody>
      </p:sp>
    </p:spTree>
    <p:extLst>
      <p:ext uri="{BB962C8B-B14F-4D97-AF65-F5344CB8AC3E}">
        <p14:creationId xmlns:p14="http://schemas.microsoft.com/office/powerpoint/2010/main" val="2128545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Arial" charset="0"/>
              </a:rPr>
              <a:t>Most important, take a look at the primary keys of the entities in this example. The supertype has a primary key named “</a:t>
            </a:r>
            <a:r>
              <a:rPr lang="en-US" sz="1200" kern="1200" dirty="0" err="1">
                <a:solidFill>
                  <a:schemeClr val="tx1"/>
                </a:solidFill>
                <a:effectLst/>
                <a:latin typeface="Arial" charset="0"/>
                <a:ea typeface="+mn-ea"/>
                <a:cs typeface="Arial" charset="0"/>
              </a:rPr>
              <a:t>SupertypeID</a:t>
            </a:r>
            <a:r>
              <a:rPr lang="en-US" sz="1200" kern="1200" dirty="0">
                <a:solidFill>
                  <a:schemeClr val="tx1"/>
                </a:solidFill>
                <a:effectLst/>
                <a:latin typeface="Arial" charset="0"/>
                <a:ea typeface="+mn-ea"/>
                <a:cs typeface="Arial" charset="0"/>
              </a:rPr>
              <a:t>”, as does all of the subtypes.</a:t>
            </a:r>
          </a:p>
          <a:p>
            <a:r>
              <a:rPr lang="en-US" sz="1200" kern="1200" dirty="0">
                <a:solidFill>
                  <a:schemeClr val="tx1"/>
                </a:solidFill>
                <a:effectLst/>
                <a:latin typeface="Arial" charset="0"/>
                <a:ea typeface="+mn-ea"/>
                <a:cs typeface="Arial" charset="0"/>
              </a:rPr>
              <a:t>You will also notice that the primary keys of the subtypes are also foreign keys. </a:t>
            </a:r>
          </a:p>
          <a:p>
            <a:r>
              <a:rPr lang="en-US" sz="1200" i="0" kern="1200" dirty="0">
                <a:solidFill>
                  <a:schemeClr val="tx1"/>
                </a:solidFill>
                <a:effectLst/>
                <a:latin typeface="Arial" charset="0"/>
                <a:ea typeface="+mn-ea"/>
                <a:cs typeface="Arial" charset="0"/>
              </a:rPr>
              <a:t>The completeness and </a:t>
            </a:r>
            <a:r>
              <a:rPr lang="en-US" sz="1200" i="0" kern="1200" dirty="0" err="1">
                <a:solidFill>
                  <a:schemeClr val="tx1"/>
                </a:solidFill>
                <a:effectLst/>
                <a:latin typeface="Arial" charset="0"/>
                <a:ea typeface="+mn-ea"/>
                <a:cs typeface="Arial" charset="0"/>
              </a:rPr>
              <a:t>disjointness</a:t>
            </a:r>
            <a:r>
              <a:rPr lang="en-US" sz="1200" i="0" kern="1200" dirty="0">
                <a:solidFill>
                  <a:schemeClr val="tx1"/>
                </a:solidFill>
                <a:effectLst/>
                <a:latin typeface="Arial" charset="0"/>
                <a:ea typeface="+mn-ea"/>
                <a:cs typeface="Arial" charset="0"/>
              </a:rPr>
              <a:t> constraints do not affect the mapping of specialization-generalization relationships.</a:t>
            </a:r>
          </a:p>
          <a:p>
            <a:endParaRPr lang="en-US" i="0"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30</a:t>
            </a:fld>
            <a:endParaRPr lang="en-US" altLang="en-US"/>
          </a:p>
        </p:txBody>
      </p:sp>
    </p:spTree>
    <p:extLst>
      <p:ext uri="{BB962C8B-B14F-4D97-AF65-F5344CB8AC3E}">
        <p14:creationId xmlns:p14="http://schemas.microsoft.com/office/powerpoint/2010/main" val="3893864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panose="020B0604020202020204" pitchFamily="34" charset="0"/>
                <a:cs typeface="Arial" panose="020B0604020202020204" pitchFamily="34" charset="0"/>
              </a:rPr>
              <a:t>A BOOK is a PRODUCT</a:t>
            </a:r>
          </a:p>
          <a:p>
            <a:pPr eaLnBrk="1" hangingPunct="1"/>
            <a:r>
              <a:rPr lang="en-US" dirty="0">
                <a:latin typeface="Arial" panose="020B0604020202020204" pitchFamily="34" charset="0"/>
                <a:cs typeface="Arial" panose="020B0604020202020204" pitchFamily="34" charset="0"/>
              </a:rPr>
              <a:t>BOOK is the subtype, PRODUCT is the </a:t>
            </a:r>
            <a:r>
              <a:rPr lang="en-US" dirty="0" err="1">
                <a:latin typeface="Arial" panose="020B0604020202020204" pitchFamily="34" charset="0"/>
                <a:cs typeface="Arial" panose="020B0604020202020204" pitchFamily="34" charset="0"/>
              </a:rPr>
              <a:t>supertype</a:t>
            </a:r>
            <a:endParaRPr lang="en-US" dirty="0">
              <a:latin typeface="Arial" panose="020B0604020202020204" pitchFamily="34" charset="0"/>
              <a:cs typeface="Arial" panose="020B0604020202020204" pitchFamily="34" charset="0"/>
            </a:endParaRPr>
          </a:p>
          <a:p>
            <a:pPr eaLnBrk="1" hangingPunct="1"/>
            <a:r>
              <a:rPr lang="en-US" dirty="0">
                <a:latin typeface="Arial" panose="020B0604020202020204" pitchFamily="34" charset="0"/>
                <a:cs typeface="Arial" panose="020B0604020202020204" pitchFamily="34" charset="0"/>
              </a:rPr>
              <a:t>A MAGAZINE is a PRODUCT</a:t>
            </a:r>
          </a:p>
          <a:p>
            <a:pPr eaLnBrk="1" hangingPunct="1"/>
            <a:r>
              <a:rPr lang="en-US" dirty="0">
                <a:latin typeface="Arial" panose="020B0604020202020204" pitchFamily="34" charset="0"/>
                <a:cs typeface="Arial" panose="020B0604020202020204" pitchFamily="34" charset="0"/>
              </a:rPr>
              <a:t>A LION is a CAT</a:t>
            </a:r>
          </a:p>
          <a:p>
            <a:pPr eaLnBrk="1" hangingPunct="1"/>
            <a:r>
              <a:rPr lang="en-US" dirty="0">
                <a:latin typeface="Arial" panose="020B0604020202020204" pitchFamily="34" charset="0"/>
                <a:cs typeface="Arial" panose="020B0604020202020204" pitchFamily="34" charset="0"/>
              </a:rPr>
              <a:t>Subtype entities “inherit” all of the attributes of the </a:t>
            </a:r>
            <a:r>
              <a:rPr lang="en-US" dirty="0" err="1">
                <a:latin typeface="Arial" panose="020B0604020202020204" pitchFamily="34" charset="0"/>
                <a:cs typeface="Arial" panose="020B0604020202020204" pitchFamily="34" charset="0"/>
              </a:rPr>
              <a:t>supertype</a:t>
            </a:r>
            <a:r>
              <a:rPr lang="en-US" dirty="0">
                <a:latin typeface="Arial" panose="020B0604020202020204" pitchFamily="34" charset="0"/>
                <a:cs typeface="Arial" panose="020B0604020202020204" pitchFamily="34" charset="0"/>
              </a:rPr>
              <a:t> entity</a:t>
            </a:r>
          </a:p>
          <a:p>
            <a:endParaRPr lang="en-US" dirty="0"/>
          </a:p>
        </p:txBody>
      </p:sp>
      <p:sp>
        <p:nvSpPr>
          <p:cNvPr id="4" name="Slide Number Placeholder 3"/>
          <p:cNvSpPr>
            <a:spLocks noGrp="1"/>
          </p:cNvSpPr>
          <p:nvPr>
            <p:ph type="sldNum" sz="quarter" idx="10"/>
          </p:nvPr>
        </p:nvSpPr>
        <p:spPr/>
        <p:txBody>
          <a:bodyPr/>
          <a:lstStyle/>
          <a:p>
            <a:fld id="{49C17543-A926-442A-A31C-841002039190}" type="slidenum">
              <a:rPr lang="en-US" altLang="en-US" smtClean="0"/>
              <a:pPr/>
              <a:t>4</a:t>
            </a:fld>
            <a:endParaRPr lang="en-US" altLang="en-US"/>
          </a:p>
        </p:txBody>
      </p:sp>
    </p:spTree>
    <p:extLst>
      <p:ext uri="{BB962C8B-B14F-4D97-AF65-F5344CB8AC3E}">
        <p14:creationId xmlns:p14="http://schemas.microsoft.com/office/powerpoint/2010/main" val="3357427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important kind of relationship modeled in ERDs is the specialization-generalization relationship.</a:t>
            </a:r>
          </a:p>
        </p:txBody>
      </p:sp>
      <p:sp>
        <p:nvSpPr>
          <p:cNvPr id="4" name="Slide Number Placeholder 3"/>
          <p:cNvSpPr>
            <a:spLocks noGrp="1"/>
          </p:cNvSpPr>
          <p:nvPr>
            <p:ph type="sldNum" sz="quarter" idx="10"/>
          </p:nvPr>
        </p:nvSpPr>
        <p:spPr/>
        <p:txBody>
          <a:bodyPr/>
          <a:lstStyle/>
          <a:p>
            <a:fld id="{49C17543-A926-442A-A31C-841002039190}" type="slidenum">
              <a:rPr lang="en-US" altLang="en-US" smtClean="0"/>
              <a:pPr/>
              <a:t>5</a:t>
            </a:fld>
            <a:endParaRPr lang="en-US" altLang="en-US"/>
          </a:p>
        </p:txBody>
      </p:sp>
    </p:spTree>
    <p:extLst>
      <p:ext uri="{BB962C8B-B14F-4D97-AF65-F5344CB8AC3E}">
        <p14:creationId xmlns:p14="http://schemas.microsoft.com/office/powerpoint/2010/main" val="1739806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Such ERDs are called extended ERDs or EERDs.</a:t>
            </a:r>
          </a:p>
        </p:txBody>
      </p:sp>
      <p:sp>
        <p:nvSpPr>
          <p:cNvPr id="4" name="Slide Number Placeholder 3"/>
          <p:cNvSpPr>
            <a:spLocks noGrp="1"/>
          </p:cNvSpPr>
          <p:nvPr>
            <p:ph type="sldNum" sz="quarter" idx="10"/>
          </p:nvPr>
        </p:nvSpPr>
        <p:spPr/>
        <p:txBody>
          <a:bodyPr/>
          <a:lstStyle/>
          <a:p>
            <a:fld id="{49C17543-A926-442A-A31C-841002039190}" type="slidenum">
              <a:rPr lang="en-US" altLang="en-US" smtClean="0"/>
              <a:pPr/>
              <a:t>7</a:t>
            </a:fld>
            <a:endParaRPr lang="en-US" altLang="en-US"/>
          </a:p>
        </p:txBody>
      </p:sp>
    </p:spTree>
    <p:extLst>
      <p:ext uri="{BB962C8B-B14F-4D97-AF65-F5344CB8AC3E}">
        <p14:creationId xmlns:p14="http://schemas.microsoft.com/office/powerpoint/2010/main" val="406867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relationship has a participation constraint and plurality constraint from the perspective of both entities, and relationship classification references only the plurality.</a:t>
            </a:r>
          </a:p>
          <a:p>
            <a:r>
              <a:rPr lang="en-US" dirty="0"/>
              <a:t>There are three relationship classifications – one-to-one, one-to-many, and many-to-many.</a:t>
            </a:r>
          </a:p>
          <a:p>
            <a:r>
              <a:rPr lang="en-US" dirty="0"/>
              <a:t>Relationship classification does not indicate direction, and is a summary of a relationship with some details left out.</a:t>
            </a:r>
          </a:p>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15</a:t>
            </a:fld>
            <a:endParaRPr lang="en-US" altLang="en-US"/>
          </a:p>
        </p:txBody>
      </p:sp>
    </p:spTree>
    <p:extLst>
      <p:ext uri="{BB962C8B-B14F-4D97-AF65-F5344CB8AC3E}">
        <p14:creationId xmlns:p14="http://schemas.microsoft.com/office/powerpoint/2010/main" val="3280304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two entities are related with a 1:1 relationship, the DBMS physical ERD will have a foreign key in either one of the entities to enforce the relationship. </a:t>
            </a:r>
          </a:p>
          <a:p>
            <a:r>
              <a:rPr lang="en-US" sz="1200" kern="1200" dirty="0">
                <a:solidFill>
                  <a:schemeClr val="tx1"/>
                </a:solidFill>
                <a:effectLst/>
                <a:latin typeface="Arial" charset="0"/>
                <a:ea typeface="+mn-ea"/>
                <a:cs typeface="Arial" charset="0"/>
              </a:rPr>
              <a:t>A theoretically pure implementation would have both entities contain foreign keys referencing each other; however, such cyclical references are impractical. If Entity1 references Entity2, and Entity2 references Entity1, then it’s very difficult to insert rows into either table once they are implemented in SQL. </a:t>
            </a:r>
          </a:p>
          <a:p>
            <a:r>
              <a:rPr lang="en-US" sz="1200" kern="1200" dirty="0">
                <a:solidFill>
                  <a:schemeClr val="tx1"/>
                </a:solidFill>
                <a:effectLst/>
                <a:latin typeface="Arial" charset="0"/>
                <a:ea typeface="+mn-ea"/>
                <a:cs typeface="Arial" charset="0"/>
              </a:rPr>
              <a:t>Now you see primary/foreign key indicators, attribute names, and datatypes in the diagram.</a:t>
            </a:r>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20</a:t>
            </a:fld>
            <a:endParaRPr lang="en-US" altLang="en-US"/>
          </a:p>
        </p:txBody>
      </p:sp>
    </p:spTree>
    <p:extLst>
      <p:ext uri="{BB962C8B-B14F-4D97-AF65-F5344CB8AC3E}">
        <p14:creationId xmlns:p14="http://schemas.microsoft.com/office/powerpoint/2010/main" val="3325846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Arial" charset="0"/>
              </a:rPr>
              <a:t>When two entities are related with a 1:M relationship, the DBMS physical ERD will have a foreign key in the entity that is related at most one of the other entity. That is, the entity that is singular has the foreign key. </a:t>
            </a:r>
          </a:p>
          <a:p>
            <a:r>
              <a:rPr lang="en-US" sz="1200" kern="1200" dirty="0">
                <a:solidFill>
                  <a:schemeClr val="tx1"/>
                </a:solidFill>
                <a:effectLst/>
                <a:latin typeface="Arial" charset="0"/>
                <a:ea typeface="+mn-ea"/>
                <a:cs typeface="Arial" charset="0"/>
              </a:rPr>
              <a:t>Why does it matter where we place the foreign key? The answer lies in one seemingly innocuous property of the relational model: every field contains at most one value. </a:t>
            </a:r>
          </a:p>
          <a:p>
            <a:r>
              <a:rPr lang="en-US" sz="1200" kern="1200" dirty="0">
                <a:solidFill>
                  <a:schemeClr val="tx1"/>
                </a:solidFill>
                <a:effectLst/>
                <a:latin typeface="Arial" charset="0"/>
                <a:ea typeface="+mn-ea"/>
                <a:cs typeface="Arial" charset="0"/>
              </a:rPr>
              <a:t>When we apply that property to foreign keys, then every foreign key contains at most one value. A foreign key cannot contain references to many instances; it contains a reference to at most one instance. </a:t>
            </a:r>
          </a:p>
          <a:p>
            <a:r>
              <a:rPr lang="en-US" sz="1200" kern="1200" dirty="0">
                <a:solidFill>
                  <a:schemeClr val="tx1"/>
                </a:solidFill>
                <a:effectLst/>
                <a:latin typeface="Arial" charset="0"/>
                <a:ea typeface="+mn-ea"/>
                <a:cs typeface="Arial" charset="0"/>
              </a:rPr>
              <a:t>This is why we must place the foreign key in the singular entity. </a:t>
            </a:r>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22</a:t>
            </a:fld>
            <a:endParaRPr lang="en-US" altLang="en-US"/>
          </a:p>
        </p:txBody>
      </p:sp>
    </p:spTree>
    <p:extLst>
      <p:ext uri="{BB962C8B-B14F-4D97-AF65-F5344CB8AC3E}">
        <p14:creationId xmlns:p14="http://schemas.microsoft.com/office/powerpoint/2010/main" val="3730822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Arial" charset="0"/>
              </a:rPr>
              <a:t>When two entities are related with a M:N relationship, the relationship itself must be reified into an entity. </a:t>
            </a:r>
          </a:p>
          <a:p>
            <a:r>
              <a:rPr lang="en-US" sz="1200" kern="1200" dirty="0">
                <a:solidFill>
                  <a:schemeClr val="tx1"/>
                </a:solidFill>
                <a:effectLst/>
                <a:latin typeface="Arial" charset="0"/>
                <a:ea typeface="+mn-ea"/>
                <a:cs typeface="Arial" charset="0"/>
              </a:rPr>
              <a:t>The new entity is termed a bridging or linking entity, because it exists just to bridge or link the other two entities together.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If each instance of Entity1 can reference multiple instances, and each instance of Entity2 can reference many instances, then we cannot place the foreign key in either Entity1 or Entity2. Foreign keys cannot reference multiple instances. </a:t>
            </a:r>
          </a:p>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24</a:t>
            </a:fld>
            <a:endParaRPr lang="en-US" altLang="en-US"/>
          </a:p>
        </p:txBody>
      </p:sp>
    </p:spTree>
    <p:extLst>
      <p:ext uri="{BB962C8B-B14F-4D97-AF65-F5344CB8AC3E}">
        <p14:creationId xmlns:p14="http://schemas.microsoft.com/office/powerpoint/2010/main" val="228927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Entity1 row 1 is related to all three rows in Entity2.</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25</a:t>
            </a:fld>
            <a:endParaRPr lang="en-US" altLang="en-US"/>
          </a:p>
        </p:txBody>
      </p:sp>
    </p:spTree>
    <p:extLst>
      <p:ext uri="{BB962C8B-B14F-4D97-AF65-F5344CB8AC3E}">
        <p14:creationId xmlns:p14="http://schemas.microsoft.com/office/powerpoint/2010/main" val="6601711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5"/>
            <a:ext cx="7772400" cy="1470025"/>
          </a:xfrm>
        </p:spPr>
        <p:txBody>
          <a:bodyPr/>
          <a:lstStyle>
            <a:lvl1pPr>
              <a:defRPr lang="en-US" sz="4800" b="1" kern="1200" smtClean="0">
                <a:ln w="9525" cap="rnd">
                  <a:prstDash val="solid"/>
                  <a:bevel/>
                </a:ln>
                <a:solidFill>
                  <a:schemeClr val="tx1"/>
                </a:solidFill>
                <a:effectLst>
                  <a:outerShdw blurRad="50800" dist="38100" dir="3000000" algn="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1371600" y="41910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4" descr="re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39331" y="939800"/>
            <a:ext cx="2065337"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4"/>
          <p:cNvSpPr>
            <a:spLocks noGrp="1"/>
          </p:cNvSpPr>
          <p:nvPr>
            <p:ph type="ftr" sz="quarter" idx="11"/>
          </p:nvPr>
        </p:nvSpPr>
        <p:spPr>
          <a:xfrm>
            <a:off x="685800" y="6356350"/>
            <a:ext cx="7772400" cy="365125"/>
          </a:xfrm>
          <a:prstGeom prst="rect">
            <a:avLst/>
          </a:prstGeom>
        </p:spPr>
        <p:txBody>
          <a:bodyPr/>
          <a:lstStyle>
            <a:lvl1pPr algn="ctr">
              <a:defRPr lang="en-US" sz="900" b="1" kern="1200" dirty="0">
                <a:solidFill>
                  <a:schemeClr val="bg1">
                    <a:lumMod val="50000"/>
                  </a:schemeClr>
                </a:solidFill>
                <a:latin typeface="Tahoma" panose="020B060403050404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371285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4F7871F0-911A-4786-98E6-E01B4D5B0C26}" type="datetimeFigureOut">
              <a:rPr lang="en-US"/>
              <a:pPr>
                <a:defRPr/>
              </a:pPr>
              <a:t>1/31/2023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AA36F655-F160-421B-AC96-5F6C002503E4}" type="slidenum">
              <a:rPr lang="en-US" altLang="en-US"/>
              <a:pPr/>
              <a:t>‹#›</a:t>
            </a:fld>
            <a:endParaRPr lang="en-US" altLang="en-US"/>
          </a:p>
        </p:txBody>
      </p:sp>
    </p:spTree>
    <p:extLst>
      <p:ext uri="{BB962C8B-B14F-4D97-AF65-F5344CB8AC3E}">
        <p14:creationId xmlns:p14="http://schemas.microsoft.com/office/powerpoint/2010/main" val="217607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4694FDF4-B0C2-4381-8DD6-310D7C854B2B}" type="datetimeFigureOut">
              <a:rPr lang="en-US"/>
              <a:pPr>
                <a:defRPr/>
              </a:pPr>
              <a:t>1/31/2023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076B7EBD-8620-493C-9193-7661A2289916}" type="slidenum">
              <a:rPr lang="en-US" altLang="en-US"/>
              <a:pPr/>
              <a:t>‹#›</a:t>
            </a:fld>
            <a:endParaRPr lang="en-US" altLang="en-US"/>
          </a:p>
        </p:txBody>
      </p:sp>
    </p:spTree>
    <p:extLst>
      <p:ext uri="{BB962C8B-B14F-4D97-AF65-F5344CB8AC3E}">
        <p14:creationId xmlns:p14="http://schemas.microsoft.com/office/powerpoint/2010/main" val="1530328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454E242-1075-47E0-A162-55C960B37C1C}"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327295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434929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54E242-1075-47E0-A162-55C960B37C1C}"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610303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54E242-1075-47E0-A162-55C960B37C1C}"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92704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54E242-1075-47E0-A162-55C960B37C1C}" type="datetimeFigureOut">
              <a:rPr lang="en-US" smtClean="0"/>
              <a:t>1/31/2023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462330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54E242-1075-47E0-A162-55C960B37C1C}" type="datetimeFigureOut">
              <a:rPr lang="en-US" smtClean="0"/>
              <a:t>1/31/2023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0278739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4E242-1075-47E0-A162-55C960B37C1C}" type="datetimeFigureOut">
              <a:rPr lang="en-US" smtClean="0"/>
              <a:t>1/31/2023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8761564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373739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020762"/>
          </a:xfrm>
          <a:solidFill>
            <a:srgbClr val="AF0000"/>
          </a:solidFill>
          <a:ln>
            <a:noFill/>
          </a:ln>
          <a:effectLst>
            <a:glow rad="139700">
              <a:schemeClr val="accent2">
                <a:satMod val="175000"/>
                <a:alpha val="40000"/>
              </a:schemeClr>
            </a:glow>
            <a:outerShdw blurRad="50800" dist="38100" dir="2700000" algn="tl" rotWithShape="0">
              <a:prstClr val="black">
                <a:alpha val="40000"/>
              </a:prstClr>
            </a:outerShdw>
          </a:effectLst>
          <a:scene3d>
            <a:camera prst="orthographicFront"/>
            <a:lightRig rig="harsh" dir="t">
              <a:rot lat="0" lon="0" rev="3000000"/>
            </a:lightRig>
          </a:scene3d>
          <a:sp3d extrusionH="254000" contourW="19050">
            <a:bevelT w="82550" h="44450" prst="artDeco"/>
            <a:bevelB w="82550" h="44450" prst="angle"/>
            <a:contourClr>
              <a:srgbClr val="FFFFFF"/>
            </a:contourClr>
          </a:sp3d>
        </p:spPr>
        <p:txBody>
          <a:bodyPr vert="horz" wrap="none" lIns="91440" tIns="45720" rIns="91440" bIns="45720" numCol="1" anchor="ctr" anchorCtr="0" compatLnSpc="1">
            <a:prstTxWarp prst="textNoShape">
              <a:avLst/>
            </a:prstTxWarp>
            <a:noAutofit/>
          </a:bodyPr>
          <a:lstStyle>
            <a:lvl1pPr>
              <a:defRPr kumimoji="0" lang="en-US" sz="4800" b="0" i="0" u="none" strike="noStrike"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Tahoma" panose="020B0604030504040204" pitchFamily="34" charset="0"/>
                <a:cs typeface="Tahoma" panose="020B0604030504040204" pitchFamily="34" charset="0"/>
              </a:defRPr>
            </a:lvl1pPr>
          </a:lstStyle>
          <a:p>
            <a:pPr marL="0" marR="0" lvl="0" indent="0" defTabSz="914400" eaLnBrk="0" latinLnBrk="0" hangingPunct="0">
              <a:lnSpc>
                <a:spcPct val="100000"/>
              </a:lnSpc>
              <a:tabLst/>
            </a:pPr>
            <a:r>
              <a:rPr kumimoji="0" lang="en-US" sz="5400" b="1" i="0" u="none" strike="noStrike" kern="1200"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mn-ea"/>
                <a:cs typeface="Arial" panose="020B0604020202020204" pitchFamily="34" charset="0"/>
              </a:rPr>
              <a:t>Insert Text Here</a:t>
            </a:r>
          </a:p>
        </p:txBody>
      </p:sp>
      <p:sp>
        <p:nvSpPr>
          <p:cNvPr id="3" name="Content Placeholder 2"/>
          <p:cNvSpPr>
            <a:spLocks noGrp="1"/>
          </p:cNvSpPr>
          <p:nvPr>
            <p:ph idx="1"/>
          </p:nvPr>
        </p:nvSpPr>
        <p:spPr>
          <a:solidFill>
            <a:srgbClr val="EBEBEB"/>
          </a:solidFill>
          <a:ln>
            <a:solidFill>
              <a:schemeClr val="bg1"/>
            </a:solidFill>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style>
          <a:lnRef idx="2">
            <a:schemeClr val="dk1"/>
          </a:lnRef>
          <a:fillRef idx="1">
            <a:schemeClr val="lt1"/>
          </a:fillRef>
          <a:effectRef idx="0">
            <a:schemeClr val="dk1"/>
          </a:effectRef>
          <a:fontRef idx="none"/>
        </p:style>
        <p:txBody>
          <a:bodyPr vert="horz" wrap="square" lIns="91440" tIns="91440" rIns="91440" bIns="91440" numCol="1" anchor="t" anchorCtr="0" compatLnSpc="1">
            <a:prstTxWarp prst="textNoShape">
              <a:avLst/>
            </a:prstTxWarp>
          </a:bodyPr>
          <a:lstStyle>
            <a:lvl1pPr marL="342900" indent="-342900">
              <a:buFont typeface="Wingdings" panose="05000000000000000000" pitchFamily="2" charset="2"/>
              <a:buChar char=""/>
              <a:defRPr lang="en-US" b="1" dirty="0" smtClean="0"/>
            </a:lvl1pPr>
            <a:lvl2pPr>
              <a:defRPr lang="en-US" b="1" dirty="0" smtClean="0"/>
            </a:lvl2pPr>
            <a:lvl3pPr>
              <a:defRPr lang="en-US" b="1" dirty="0" smtClean="0"/>
            </a:lvl3pPr>
            <a:lvl4pPr>
              <a:defRPr lang="en-US" b="1" dirty="0" smtClean="0"/>
            </a:lvl4pPr>
            <a:lvl5pPr>
              <a:defRPr lang="en-US" b="1" dirty="0"/>
            </a:lvl5pPr>
          </a:lstStyle>
          <a:p>
            <a:pPr lvl="0">
              <a:buChar cha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89054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184291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0752283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83605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2E322FEB-B3C0-4A1D-B5A3-BA45749FB2BF}" type="datetimeFigureOut">
              <a:rPr lang="en-US"/>
              <a:pPr>
                <a:defRPr/>
              </a:pPr>
              <a:t>1/31/2023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0CC46F00-EB69-4C71-A198-B1DCA7758FD3}" type="slidenum">
              <a:rPr lang="en-US" altLang="en-US"/>
              <a:pPr/>
              <a:t>‹#›</a:t>
            </a:fld>
            <a:endParaRPr lang="en-US" altLang="en-US"/>
          </a:p>
        </p:txBody>
      </p:sp>
    </p:spTree>
    <p:extLst>
      <p:ext uri="{BB962C8B-B14F-4D97-AF65-F5344CB8AC3E}">
        <p14:creationId xmlns:p14="http://schemas.microsoft.com/office/powerpoint/2010/main" val="259484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62BB68BA-DBC3-489E-AB0C-204999D5F08D}" type="datetimeFigureOut">
              <a:rPr lang="en-US"/>
              <a:pPr>
                <a:defRPr/>
              </a:pPr>
              <a:t>1/31/2023</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D57FE6E0-8D7D-45C2-AC65-2D2604E6D601}" type="slidenum">
              <a:rPr lang="en-US" altLang="en-US"/>
              <a:pPr/>
              <a:t>‹#›</a:t>
            </a:fld>
            <a:endParaRPr lang="en-US" altLang="en-US"/>
          </a:p>
        </p:txBody>
      </p:sp>
    </p:spTree>
    <p:extLst>
      <p:ext uri="{BB962C8B-B14F-4D97-AF65-F5344CB8AC3E}">
        <p14:creationId xmlns:p14="http://schemas.microsoft.com/office/powerpoint/2010/main" val="106284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687DF5F8-F24E-4332-88B6-0626ED3BDDF8}" type="datetimeFigureOut">
              <a:rPr lang="en-US"/>
              <a:pPr>
                <a:defRPr/>
              </a:pPr>
              <a:t>1/31/2023</a:t>
            </a:fld>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A5A0E9FE-ECCA-498D-9200-E2833E946E11}" type="slidenum">
              <a:rPr lang="en-US" altLang="en-US"/>
              <a:pPr/>
              <a:t>‹#›</a:t>
            </a:fld>
            <a:endParaRPr lang="en-US" altLang="en-US"/>
          </a:p>
        </p:txBody>
      </p:sp>
    </p:spTree>
    <p:extLst>
      <p:ext uri="{BB962C8B-B14F-4D97-AF65-F5344CB8AC3E}">
        <p14:creationId xmlns:p14="http://schemas.microsoft.com/office/powerpoint/2010/main" val="2350370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D36A1290-BB93-4271-B513-DC0CFF3CBD2E}" type="datetimeFigureOut">
              <a:rPr lang="en-US"/>
              <a:pPr>
                <a:defRPr/>
              </a:pPr>
              <a:t>1/31/2023</a:t>
            </a:fld>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2ADD7080-0B30-4520-A961-1BEEC04A2BB6}" type="slidenum">
              <a:rPr lang="en-US" altLang="en-US"/>
              <a:pPr/>
              <a:t>‹#›</a:t>
            </a:fld>
            <a:endParaRPr lang="en-US" altLang="en-US"/>
          </a:p>
        </p:txBody>
      </p:sp>
    </p:spTree>
    <p:extLst>
      <p:ext uri="{BB962C8B-B14F-4D97-AF65-F5344CB8AC3E}">
        <p14:creationId xmlns:p14="http://schemas.microsoft.com/office/powerpoint/2010/main" val="366562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C01E6DE3-C911-4B5E-8D9D-69612C716D20}" type="datetimeFigureOut">
              <a:rPr lang="en-US"/>
              <a:pPr>
                <a:defRPr/>
              </a:pPr>
              <a:t>1/31/2023</a:t>
            </a:fld>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9FC781E1-F54A-40E5-9093-E2A4A17BE7E0}" type="slidenum">
              <a:rPr lang="en-US" altLang="en-US"/>
              <a:pPr/>
              <a:t>‹#›</a:t>
            </a:fld>
            <a:endParaRPr lang="en-US" altLang="en-US"/>
          </a:p>
        </p:txBody>
      </p:sp>
    </p:spTree>
    <p:extLst>
      <p:ext uri="{BB962C8B-B14F-4D97-AF65-F5344CB8AC3E}">
        <p14:creationId xmlns:p14="http://schemas.microsoft.com/office/powerpoint/2010/main" val="101393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5516B255-BE60-489C-9FD1-9D14BC405B9A}" type="datetimeFigureOut">
              <a:rPr lang="en-US"/>
              <a:pPr>
                <a:defRPr/>
              </a:pPr>
              <a:t>1/31/2023</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641ABB77-68B0-481E-8462-3DCBBEB3508F}" type="slidenum">
              <a:rPr lang="en-US" altLang="en-US"/>
              <a:pPr/>
              <a:t>‹#›</a:t>
            </a:fld>
            <a:endParaRPr lang="en-US" altLang="en-US"/>
          </a:p>
        </p:txBody>
      </p:sp>
    </p:spTree>
    <p:extLst>
      <p:ext uri="{BB962C8B-B14F-4D97-AF65-F5344CB8AC3E}">
        <p14:creationId xmlns:p14="http://schemas.microsoft.com/office/powerpoint/2010/main" val="3905985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9AC61E0D-276E-4CE0-B221-D59C6D057781}" type="datetimeFigureOut">
              <a:rPr lang="en-US"/>
              <a:pPr>
                <a:defRPr/>
              </a:pPr>
              <a:t>1/31/2023</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68D7E679-3436-445F-85D7-DD21D2B1156A}" type="slidenum">
              <a:rPr lang="en-US" altLang="en-US"/>
              <a:pPr/>
              <a:t>‹#›</a:t>
            </a:fld>
            <a:endParaRPr lang="en-US" altLang="en-US"/>
          </a:p>
        </p:txBody>
      </p:sp>
    </p:spTree>
    <p:extLst>
      <p:ext uri="{BB962C8B-B14F-4D97-AF65-F5344CB8AC3E}">
        <p14:creationId xmlns:p14="http://schemas.microsoft.com/office/powerpoint/2010/main" val="249963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p:cNvSpPr>
            <a:spLocks noGrp="1"/>
          </p:cNvSpPr>
          <p:nvPr>
            <p:ph type="body" idx="1"/>
          </p:nvPr>
        </p:nvSpPr>
        <p:spPr bwMode="auto">
          <a:xfrm>
            <a:off x="457200" y="16002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4E242-1075-47E0-A162-55C960B37C1C}" type="datetimeFigureOut">
              <a:rPr lang="en-US" smtClean="0"/>
              <a:t>1/31/2023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4B13F9-8F90-4EB2-A783-DD823D5BD88D}" type="slidenum">
              <a:rPr lang="en-US" smtClean="0"/>
              <a:t>‹#›</a:t>
            </a:fld>
            <a:endParaRPr lang="en-US"/>
          </a:p>
        </p:txBody>
      </p:sp>
    </p:spTree>
    <p:extLst>
      <p:ext uri="{BB962C8B-B14F-4D97-AF65-F5344CB8AC3E}">
        <p14:creationId xmlns:p14="http://schemas.microsoft.com/office/powerpoint/2010/main" val="1069048882"/>
      </p:ext>
    </p:extLst>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Term Project Iteration 3 Walkthrough</a:t>
            </a:r>
          </a:p>
        </p:txBody>
      </p:sp>
      <p:sp>
        <p:nvSpPr>
          <p:cNvPr id="6" name="Footer Placeholder 5"/>
          <p:cNvSpPr>
            <a:spLocks noGrp="1"/>
          </p:cNvSpPr>
          <p:nvPr>
            <p:ph type="ftr" sz="quarter" idx="11"/>
          </p:nvPr>
        </p:nvSpPr>
        <p:spPr/>
        <p:txBody>
          <a:bodyPr/>
          <a:lstStyle/>
          <a:p>
            <a:pPr>
              <a:defRPr/>
            </a:pPr>
            <a:r>
              <a:rPr lang="en-US" dirty="0"/>
              <a:t>Copyright 2021-2023. Warren Mansur. Permission granted for any use of Boston University.</a:t>
            </a:r>
          </a:p>
          <a:p>
            <a:pPr>
              <a:defRPr/>
            </a:pPr>
            <a:endParaRPr lang="en-US" dirty="0"/>
          </a:p>
        </p:txBody>
      </p:sp>
      <p:sp>
        <p:nvSpPr>
          <p:cNvPr id="3" name="Subtitle 2">
            <a:extLst>
              <a:ext uri="{FF2B5EF4-FFF2-40B4-BE49-F238E27FC236}">
                <a16:creationId xmlns:a16="http://schemas.microsoft.com/office/drawing/2014/main" id="{A1030F54-8BC0-48A5-82A7-CCA9656369C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02806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D83AC-B165-49F1-85D0-53CF9398F374}"/>
              </a:ext>
            </a:extLst>
          </p:cNvPr>
          <p:cNvSpPr>
            <a:spLocks noGrp="1"/>
          </p:cNvSpPr>
          <p:nvPr>
            <p:ph type="title"/>
          </p:nvPr>
        </p:nvSpPr>
        <p:spPr/>
        <p:txBody>
          <a:bodyPr/>
          <a:lstStyle/>
          <a:p>
            <a:r>
              <a:rPr lang="en-US" dirty="0"/>
              <a:t>Specialization Rule Examples</a:t>
            </a:r>
          </a:p>
        </p:txBody>
      </p:sp>
      <p:sp>
        <p:nvSpPr>
          <p:cNvPr id="3" name="Content Placeholder 2">
            <a:extLst>
              <a:ext uri="{FF2B5EF4-FFF2-40B4-BE49-F238E27FC236}">
                <a16:creationId xmlns:a16="http://schemas.microsoft.com/office/drawing/2014/main" id="{2E793034-5823-485F-969C-29ED9D170443}"/>
              </a:ext>
            </a:extLst>
          </p:cNvPr>
          <p:cNvSpPr>
            <a:spLocks noGrp="1"/>
          </p:cNvSpPr>
          <p:nvPr>
            <p:ph idx="1"/>
          </p:nvPr>
        </p:nvSpPr>
        <p:spPr/>
        <p:txBody>
          <a:bodyPr/>
          <a:lstStyle/>
          <a:p>
            <a:r>
              <a:rPr lang="en-US" dirty="0"/>
              <a:t>A pizza is a vegetable pizza, a pepperoni pizza, an anchovy pizza, or none of these.</a:t>
            </a:r>
          </a:p>
          <a:p>
            <a:r>
              <a:rPr lang="en-US" dirty="0"/>
              <a:t>A writer is right-handed, left-handed, or both of these.</a:t>
            </a:r>
          </a:p>
          <a:p>
            <a:r>
              <a:rPr lang="en-US" dirty="0"/>
              <a:t>A person is a parent, grandparent, great grandparent, none of these, or all of these.</a:t>
            </a:r>
          </a:p>
          <a:p>
            <a:endParaRPr lang="en-US" dirty="0"/>
          </a:p>
        </p:txBody>
      </p:sp>
    </p:spTree>
    <p:extLst>
      <p:ext uri="{BB962C8B-B14F-4D97-AF65-F5344CB8AC3E}">
        <p14:creationId xmlns:p14="http://schemas.microsoft.com/office/powerpoint/2010/main" val="2868237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B230-BFF1-49AA-AD65-1624969BAD54}"/>
              </a:ext>
            </a:extLst>
          </p:cNvPr>
          <p:cNvSpPr>
            <a:spLocks noGrp="1"/>
          </p:cNvSpPr>
          <p:nvPr>
            <p:ph type="title"/>
          </p:nvPr>
        </p:nvSpPr>
        <p:spPr/>
        <p:txBody>
          <a:bodyPr/>
          <a:lstStyle/>
          <a:p>
            <a:r>
              <a:rPr lang="en-US" dirty="0"/>
              <a:t>Specialization Demo</a:t>
            </a:r>
          </a:p>
        </p:txBody>
      </p:sp>
      <p:sp>
        <p:nvSpPr>
          <p:cNvPr id="3" name="Content Placeholder 2">
            <a:extLst>
              <a:ext uri="{FF2B5EF4-FFF2-40B4-BE49-F238E27FC236}">
                <a16:creationId xmlns:a16="http://schemas.microsoft.com/office/drawing/2014/main" id="{65283BD1-DD19-4ABE-A548-A1CEB6F32A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39835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416175"/>
            <a:ext cx="7772400" cy="1470025"/>
          </a:xfrm>
        </p:spPr>
        <p:txBody>
          <a:bodyPr/>
          <a:lstStyle/>
          <a:p>
            <a:r>
              <a:rPr lang="en-US" sz="4000" dirty="0"/>
              <a:t>DBMS Physical ERDs</a:t>
            </a:r>
          </a:p>
        </p:txBody>
      </p:sp>
    </p:spTree>
    <p:extLst>
      <p:ext uri="{BB962C8B-B14F-4D97-AF65-F5344CB8AC3E}">
        <p14:creationId xmlns:p14="http://schemas.microsoft.com/office/powerpoint/2010/main" val="3479922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E987-6C22-4407-BBBC-D4369771180A}"/>
              </a:ext>
            </a:extLst>
          </p:cNvPr>
          <p:cNvSpPr>
            <a:spLocks noGrp="1"/>
          </p:cNvSpPr>
          <p:nvPr>
            <p:ph type="title"/>
          </p:nvPr>
        </p:nvSpPr>
        <p:spPr/>
        <p:txBody>
          <a:bodyPr/>
          <a:lstStyle/>
          <a:p>
            <a:r>
              <a:rPr lang="en-US" sz="4000" dirty="0"/>
              <a:t>Typical Implementation Progression</a:t>
            </a:r>
          </a:p>
        </p:txBody>
      </p:sp>
      <p:pic>
        <p:nvPicPr>
          <p:cNvPr id="5" name="Content Placeholder 4">
            <a:extLst>
              <a:ext uri="{FF2B5EF4-FFF2-40B4-BE49-F238E27FC236}">
                <a16:creationId xmlns:a16="http://schemas.microsoft.com/office/drawing/2014/main" id="{29F18C84-DEE8-4859-B3C9-BAC43290785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7200" y="2070562"/>
            <a:ext cx="8229600" cy="4164676"/>
          </a:xfrm>
          <a:prstGeom prst="rect">
            <a:avLst/>
          </a:prstGeom>
        </p:spPr>
      </p:pic>
    </p:spTree>
    <p:extLst>
      <p:ext uri="{BB962C8B-B14F-4D97-AF65-F5344CB8AC3E}">
        <p14:creationId xmlns:p14="http://schemas.microsoft.com/office/powerpoint/2010/main" val="1429468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AE9E-A3D9-4697-A1DE-F3D5B556B31B}"/>
              </a:ext>
            </a:extLst>
          </p:cNvPr>
          <p:cNvSpPr>
            <a:spLocks noGrp="1"/>
          </p:cNvSpPr>
          <p:nvPr>
            <p:ph type="title"/>
          </p:nvPr>
        </p:nvSpPr>
        <p:spPr/>
        <p:txBody>
          <a:bodyPr/>
          <a:lstStyle/>
          <a:p>
            <a:r>
              <a:rPr lang="en-US" dirty="0"/>
              <a:t>Mapping to DBMS Physical</a:t>
            </a:r>
          </a:p>
        </p:txBody>
      </p:sp>
      <p:sp>
        <p:nvSpPr>
          <p:cNvPr id="3" name="Content Placeholder 2">
            <a:extLst>
              <a:ext uri="{FF2B5EF4-FFF2-40B4-BE49-F238E27FC236}">
                <a16:creationId xmlns:a16="http://schemas.microsoft.com/office/drawing/2014/main" id="{59D1CA2A-2EB4-42D9-9078-10380237F4A4}"/>
              </a:ext>
            </a:extLst>
          </p:cNvPr>
          <p:cNvSpPr>
            <a:spLocks noGrp="1"/>
          </p:cNvSpPr>
          <p:nvPr>
            <p:ph idx="1"/>
          </p:nvPr>
        </p:nvSpPr>
        <p:spPr/>
        <p:txBody>
          <a:bodyPr/>
          <a:lstStyle/>
          <a:p>
            <a:r>
              <a:rPr lang="en-US" sz="2800" dirty="0"/>
              <a:t>Given that we create the conceptual ERD before creating the DBMS physical ERD, the initial process is of mapping one to another rather than creating from scratch.</a:t>
            </a:r>
          </a:p>
          <a:p>
            <a:r>
              <a:rPr lang="en-US" sz="2800" dirty="0"/>
              <a:t>The initial mapping contains the entities, relationships, and primary and foreign keys; the attributes are added later.</a:t>
            </a:r>
          </a:p>
          <a:p>
            <a:r>
              <a:rPr lang="en-US" sz="2800" dirty="0"/>
              <a:t>Creating the initial mapping is quite mechanical in nature, and depends entirely upon the </a:t>
            </a:r>
            <a:r>
              <a:rPr lang="en-US" sz="2800" i="1" dirty="0"/>
              <a:t>relationship classification</a:t>
            </a:r>
            <a:r>
              <a:rPr lang="en-US" sz="2800" dirty="0"/>
              <a:t> existing between each two related entities for associative relationships.</a:t>
            </a:r>
          </a:p>
        </p:txBody>
      </p:sp>
    </p:spTree>
    <p:extLst>
      <p:ext uri="{BB962C8B-B14F-4D97-AF65-F5344CB8AC3E}">
        <p14:creationId xmlns:p14="http://schemas.microsoft.com/office/powerpoint/2010/main" val="3401239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51DC1-C4A4-439B-97F9-58C779636EC5}"/>
              </a:ext>
            </a:extLst>
          </p:cNvPr>
          <p:cNvSpPr>
            <a:spLocks noGrp="1"/>
          </p:cNvSpPr>
          <p:nvPr>
            <p:ph type="title"/>
          </p:nvPr>
        </p:nvSpPr>
        <p:spPr/>
        <p:txBody>
          <a:bodyPr/>
          <a:lstStyle/>
          <a:p>
            <a:r>
              <a:rPr lang="en-US" dirty="0"/>
              <a:t>Relationship Classification</a:t>
            </a:r>
          </a:p>
        </p:txBody>
      </p:sp>
      <p:pic>
        <p:nvPicPr>
          <p:cNvPr id="7" name="Content Placeholder 6">
            <a:extLst>
              <a:ext uri="{FF2B5EF4-FFF2-40B4-BE49-F238E27FC236}">
                <a16:creationId xmlns:a16="http://schemas.microsoft.com/office/drawing/2014/main" id="{88E7F459-971A-25FD-6CF1-CAFC60957CBC}"/>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483675" y="1600200"/>
            <a:ext cx="4182343" cy="5105400"/>
          </a:xfrm>
        </p:spPr>
      </p:pic>
      <p:sp>
        <p:nvSpPr>
          <p:cNvPr id="9" name="Content Placeholder 2">
            <a:extLst>
              <a:ext uri="{FF2B5EF4-FFF2-40B4-BE49-F238E27FC236}">
                <a16:creationId xmlns:a16="http://schemas.microsoft.com/office/drawing/2014/main" id="{324B2EA7-AAF5-7F43-8EF1-18A50ED4C19B}"/>
              </a:ext>
            </a:extLst>
          </p:cNvPr>
          <p:cNvSpPr txBox="1">
            <a:spLocks/>
          </p:cNvSpPr>
          <p:nvPr/>
        </p:nvSpPr>
        <p:spPr bwMode="auto">
          <a:xfrm>
            <a:off x="228600" y="1600200"/>
            <a:ext cx="4114800" cy="1676400"/>
          </a:xfrm>
          <a:prstGeom prst="rect">
            <a:avLst/>
          </a:prstGeom>
          <a:solidFill>
            <a:srgbClr val="EBEBEB"/>
          </a:solidFill>
          <a:ln w="25400" cap="flat" cmpd="sng" algn="ctr">
            <a:solidFill>
              <a:schemeClr val="bg1"/>
            </a:solidFill>
            <a:prstDash val="solid"/>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txBody>
          <a:bodyPr vert="horz" wrap="square" lIns="91440" tIns="91440" rIns="91440" bIns="91440" numCol="1" anchor="t" anchorCtr="0" compatLnSpc="1">
            <a:prstTxWarp prst="textNoShape">
              <a:avLst/>
            </a:prstTxWarp>
          </a:bodyPr>
          <a:lstStyle>
            <a:lvl1pPr marL="342900" indent="-342900" algn="l" rtl="0" fontAlgn="base">
              <a:spcBef>
                <a:spcPct val="20000"/>
              </a:spcBef>
              <a:spcAft>
                <a:spcPct val="0"/>
              </a:spcAft>
              <a:buFont typeface="Wingdings" panose="05000000000000000000" pitchFamily="2" charset="2"/>
              <a:buChar char=""/>
              <a:defRPr lang="en-US" sz="3200" b="1" kern="1200" dirty="0" smtClean="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lang="en-US" sz="2800" b="1" kern="1200" dirty="0" smtClean="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lang="en-US" sz="2400" b="1" kern="1200" dirty="0" smtClean="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lang="en-US" sz="2000" b="1" kern="1200" dirty="0" smtClean="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lang="en-US" sz="2000" b="1"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en-US" sz="2400" dirty="0"/>
              <a:t>There are three relationship classifications – one-to-one, one-to-many, and many-to-many.</a:t>
            </a:r>
          </a:p>
          <a:p>
            <a:pPr eaLnBrk="1" hangingPunct="1"/>
            <a:endParaRPr lang="en-US" sz="2400" dirty="0"/>
          </a:p>
        </p:txBody>
      </p:sp>
    </p:spTree>
    <p:extLst>
      <p:ext uri="{BB962C8B-B14F-4D97-AF65-F5344CB8AC3E}">
        <p14:creationId xmlns:p14="http://schemas.microsoft.com/office/powerpoint/2010/main" val="1548018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FA80-92B5-472B-AF30-9F8ED8916F3C}"/>
              </a:ext>
            </a:extLst>
          </p:cNvPr>
          <p:cNvSpPr>
            <a:spLocks noGrp="1"/>
          </p:cNvSpPr>
          <p:nvPr>
            <p:ph type="title"/>
          </p:nvPr>
        </p:nvSpPr>
        <p:spPr/>
        <p:txBody>
          <a:bodyPr/>
          <a:lstStyle/>
          <a:p>
            <a:r>
              <a:rPr lang="en-US" dirty="0"/>
              <a:t>One-to-One Example</a:t>
            </a:r>
          </a:p>
        </p:txBody>
      </p:sp>
      <p:pic>
        <p:nvPicPr>
          <p:cNvPr id="4" name="Content Placeholder 3">
            <a:extLst>
              <a:ext uri="{FF2B5EF4-FFF2-40B4-BE49-F238E27FC236}">
                <a16:creationId xmlns:a16="http://schemas.microsoft.com/office/drawing/2014/main" id="{43F3A7A5-68AF-4E9B-837B-2AC94788BEE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7200" y="2781300"/>
            <a:ext cx="8229600" cy="2743200"/>
          </a:xfrm>
          <a:prstGeom prst="rect">
            <a:avLst/>
          </a:prstGeom>
        </p:spPr>
      </p:pic>
    </p:spTree>
    <p:extLst>
      <p:ext uri="{BB962C8B-B14F-4D97-AF65-F5344CB8AC3E}">
        <p14:creationId xmlns:p14="http://schemas.microsoft.com/office/powerpoint/2010/main" val="2093181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7FEF-E23A-48E2-A085-61275A7B83FA}"/>
              </a:ext>
            </a:extLst>
          </p:cNvPr>
          <p:cNvSpPr>
            <a:spLocks noGrp="1"/>
          </p:cNvSpPr>
          <p:nvPr>
            <p:ph type="title"/>
          </p:nvPr>
        </p:nvSpPr>
        <p:spPr/>
        <p:txBody>
          <a:bodyPr/>
          <a:lstStyle/>
          <a:p>
            <a:r>
              <a:rPr lang="en-US" dirty="0"/>
              <a:t>One-to-Many Example</a:t>
            </a:r>
          </a:p>
        </p:txBody>
      </p:sp>
      <p:pic>
        <p:nvPicPr>
          <p:cNvPr id="6" name="Content Placeholder 5">
            <a:extLst>
              <a:ext uri="{FF2B5EF4-FFF2-40B4-BE49-F238E27FC236}">
                <a16:creationId xmlns:a16="http://schemas.microsoft.com/office/drawing/2014/main" id="{F7136899-87E5-4A1A-ACEF-06BF5133401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7200" y="2781300"/>
            <a:ext cx="8229600" cy="2743200"/>
          </a:xfrm>
          <a:prstGeom prst="rect">
            <a:avLst/>
          </a:prstGeom>
        </p:spPr>
      </p:pic>
    </p:spTree>
    <p:extLst>
      <p:ext uri="{BB962C8B-B14F-4D97-AF65-F5344CB8AC3E}">
        <p14:creationId xmlns:p14="http://schemas.microsoft.com/office/powerpoint/2010/main" val="1868611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E652-921E-4E08-971A-16C5537C553F}"/>
              </a:ext>
            </a:extLst>
          </p:cNvPr>
          <p:cNvSpPr>
            <a:spLocks noGrp="1"/>
          </p:cNvSpPr>
          <p:nvPr>
            <p:ph type="title"/>
          </p:nvPr>
        </p:nvSpPr>
        <p:spPr/>
        <p:txBody>
          <a:bodyPr/>
          <a:lstStyle/>
          <a:p>
            <a:r>
              <a:rPr lang="en-US" dirty="0"/>
              <a:t>Many-to-Many Example</a:t>
            </a:r>
          </a:p>
        </p:txBody>
      </p:sp>
      <p:pic>
        <p:nvPicPr>
          <p:cNvPr id="4" name="Content Placeholder 3">
            <a:extLst>
              <a:ext uri="{FF2B5EF4-FFF2-40B4-BE49-F238E27FC236}">
                <a16:creationId xmlns:a16="http://schemas.microsoft.com/office/drawing/2014/main" id="{96DF729E-5C5A-442A-B0C3-BB4D211838B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7200" y="2781300"/>
            <a:ext cx="8229600" cy="2743200"/>
          </a:xfrm>
          <a:prstGeom prst="rect">
            <a:avLst/>
          </a:prstGeom>
        </p:spPr>
      </p:pic>
    </p:spTree>
    <p:extLst>
      <p:ext uri="{BB962C8B-B14F-4D97-AF65-F5344CB8AC3E}">
        <p14:creationId xmlns:p14="http://schemas.microsoft.com/office/powerpoint/2010/main" val="3170917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DAD57-333A-4817-8B01-F26C402A99F3}"/>
              </a:ext>
            </a:extLst>
          </p:cNvPr>
          <p:cNvSpPr>
            <a:spLocks noGrp="1"/>
          </p:cNvSpPr>
          <p:nvPr>
            <p:ph type="title"/>
          </p:nvPr>
        </p:nvSpPr>
        <p:spPr/>
        <p:txBody>
          <a:bodyPr/>
          <a:lstStyle/>
          <a:p>
            <a:r>
              <a:rPr lang="en-US" sz="4000" dirty="0"/>
              <a:t>Mapping Associative Relationships </a:t>
            </a:r>
          </a:p>
        </p:txBody>
      </p:sp>
      <p:sp>
        <p:nvSpPr>
          <p:cNvPr id="3" name="Content Placeholder 2">
            <a:extLst>
              <a:ext uri="{FF2B5EF4-FFF2-40B4-BE49-F238E27FC236}">
                <a16:creationId xmlns:a16="http://schemas.microsoft.com/office/drawing/2014/main" id="{CFA1E96D-5C1A-4E38-A80D-FD17589A51DF}"/>
              </a:ext>
            </a:extLst>
          </p:cNvPr>
          <p:cNvSpPr>
            <a:spLocks noGrp="1"/>
          </p:cNvSpPr>
          <p:nvPr>
            <p:ph idx="1"/>
          </p:nvPr>
        </p:nvSpPr>
        <p:spPr/>
        <p:txBody>
          <a:bodyPr/>
          <a:lstStyle/>
          <a:p>
            <a:r>
              <a:rPr lang="en-US" sz="2400" dirty="0"/>
              <a:t>Since foreign keys are used to enforce relationships in the relational model, the process of mapping relationships mostly deals with which foreign keys to create and where to place them. </a:t>
            </a:r>
          </a:p>
          <a:p>
            <a:r>
              <a:rPr lang="en-US" sz="2400" dirty="0"/>
              <a:t>The relationship classification of a relationship determines the number and placement of the foreign key(s).</a:t>
            </a:r>
          </a:p>
          <a:p>
            <a:r>
              <a:rPr lang="en-US" sz="2400" dirty="0"/>
              <a:t>The same classification always maps to the same number and placement of foreign keys. </a:t>
            </a:r>
          </a:p>
          <a:p>
            <a:r>
              <a:rPr lang="en-US" sz="2400" dirty="0"/>
              <a:t>The entity and relationship names may differ for every relationship, but there are only three ways of placing foreign keys. </a:t>
            </a:r>
          </a:p>
        </p:txBody>
      </p:sp>
    </p:spTree>
    <p:extLst>
      <p:ext uri="{BB962C8B-B14F-4D97-AF65-F5344CB8AC3E}">
        <p14:creationId xmlns:p14="http://schemas.microsoft.com/office/powerpoint/2010/main" val="1897667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C421-3C56-4A6A-8966-6810FB4547DE}"/>
              </a:ext>
            </a:extLst>
          </p:cNvPr>
          <p:cNvSpPr>
            <a:spLocks noGrp="1"/>
          </p:cNvSpPr>
          <p:nvPr>
            <p:ph type="title"/>
          </p:nvPr>
        </p:nvSpPr>
        <p:spPr/>
        <p:txBody>
          <a:bodyPr/>
          <a:lstStyle/>
          <a:p>
            <a:r>
              <a:rPr lang="en-US" dirty="0"/>
              <a:t>Iteration 3 Components</a:t>
            </a:r>
          </a:p>
        </p:txBody>
      </p:sp>
      <p:graphicFrame>
        <p:nvGraphicFramePr>
          <p:cNvPr id="4" name="Content Placeholder 3">
            <a:extLst>
              <a:ext uri="{FF2B5EF4-FFF2-40B4-BE49-F238E27FC236}">
                <a16:creationId xmlns:a16="http://schemas.microsoft.com/office/drawing/2014/main" id="{02A65B8F-4F54-4110-B4B0-3865E892A0CD}"/>
              </a:ext>
            </a:extLst>
          </p:cNvPr>
          <p:cNvGraphicFramePr>
            <a:graphicFrameLocks noGrp="1"/>
          </p:cNvGraphicFramePr>
          <p:nvPr>
            <p:ph idx="1"/>
            <p:extLst>
              <p:ext uri="{D42A27DB-BD31-4B8C-83A1-F6EECF244321}">
                <p14:modId xmlns:p14="http://schemas.microsoft.com/office/powerpoint/2010/main" val="1897773157"/>
              </p:ext>
            </p:extLst>
          </p:nvPr>
        </p:nvGraphicFramePr>
        <p:xfrm>
          <a:off x="457200" y="1600200"/>
          <a:ext cx="82296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3472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1EE0B-6E26-4EC9-905F-FFF2485688E1}"/>
              </a:ext>
            </a:extLst>
          </p:cNvPr>
          <p:cNvSpPr>
            <a:spLocks noGrp="1"/>
          </p:cNvSpPr>
          <p:nvPr>
            <p:ph type="title"/>
          </p:nvPr>
        </p:nvSpPr>
        <p:spPr/>
        <p:txBody>
          <a:bodyPr/>
          <a:lstStyle/>
          <a:p>
            <a:r>
              <a:rPr lang="en-US" dirty="0"/>
              <a:t>Mapping One-to-One</a:t>
            </a:r>
          </a:p>
        </p:txBody>
      </p:sp>
      <p:pic>
        <p:nvPicPr>
          <p:cNvPr id="7" name="Content Placeholder 6">
            <a:extLst>
              <a:ext uri="{FF2B5EF4-FFF2-40B4-BE49-F238E27FC236}">
                <a16:creationId xmlns:a16="http://schemas.microsoft.com/office/drawing/2014/main" id="{E7CACDA7-B09F-4F1A-AD93-90E725F5F28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3092548"/>
            <a:ext cx="8229600" cy="2120704"/>
          </a:xfrm>
        </p:spPr>
      </p:pic>
    </p:spTree>
    <p:extLst>
      <p:ext uri="{BB962C8B-B14F-4D97-AF65-F5344CB8AC3E}">
        <p14:creationId xmlns:p14="http://schemas.microsoft.com/office/powerpoint/2010/main" val="2395569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D4E4-3D70-44F0-A59F-61D301D48BA5}"/>
              </a:ext>
            </a:extLst>
          </p:cNvPr>
          <p:cNvSpPr>
            <a:spLocks noGrp="1"/>
          </p:cNvSpPr>
          <p:nvPr>
            <p:ph type="title"/>
          </p:nvPr>
        </p:nvSpPr>
        <p:spPr/>
        <p:txBody>
          <a:bodyPr/>
          <a:lstStyle/>
          <a:p>
            <a:r>
              <a:rPr lang="en-US" dirty="0"/>
              <a:t>One-to-One Mapping Example</a:t>
            </a:r>
          </a:p>
        </p:txBody>
      </p:sp>
      <p:pic>
        <p:nvPicPr>
          <p:cNvPr id="4" name="Content Placeholder 3">
            <a:extLst>
              <a:ext uri="{FF2B5EF4-FFF2-40B4-BE49-F238E27FC236}">
                <a16:creationId xmlns:a16="http://schemas.microsoft.com/office/drawing/2014/main" id="{5DF6385D-BA45-4509-B4B5-CF20703E433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7200" y="1684020"/>
            <a:ext cx="8229600" cy="4937760"/>
          </a:xfrm>
          <a:prstGeom prst="rect">
            <a:avLst/>
          </a:prstGeom>
        </p:spPr>
      </p:pic>
    </p:spTree>
    <p:extLst>
      <p:ext uri="{BB962C8B-B14F-4D97-AF65-F5344CB8AC3E}">
        <p14:creationId xmlns:p14="http://schemas.microsoft.com/office/powerpoint/2010/main" val="856389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526B8-ACD1-47C6-B1C1-DC36B6824042}"/>
              </a:ext>
            </a:extLst>
          </p:cNvPr>
          <p:cNvSpPr>
            <a:spLocks noGrp="1"/>
          </p:cNvSpPr>
          <p:nvPr>
            <p:ph type="title"/>
          </p:nvPr>
        </p:nvSpPr>
        <p:spPr/>
        <p:txBody>
          <a:bodyPr/>
          <a:lstStyle/>
          <a:p>
            <a:r>
              <a:rPr lang="en-US" dirty="0"/>
              <a:t>Mapping One-to-Many</a:t>
            </a:r>
          </a:p>
        </p:txBody>
      </p:sp>
      <p:pic>
        <p:nvPicPr>
          <p:cNvPr id="4" name="Content Placeholder 3">
            <a:extLst>
              <a:ext uri="{FF2B5EF4-FFF2-40B4-BE49-F238E27FC236}">
                <a16:creationId xmlns:a16="http://schemas.microsoft.com/office/drawing/2014/main" id="{78CCE628-F34D-46CD-9AC0-35D288F12823}"/>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457200" y="3092548"/>
            <a:ext cx="8229600" cy="2120704"/>
          </a:xfrm>
          <a:prstGeom prst="rect">
            <a:avLst/>
          </a:prstGeom>
        </p:spPr>
      </p:pic>
    </p:spTree>
    <p:extLst>
      <p:ext uri="{BB962C8B-B14F-4D97-AF65-F5344CB8AC3E}">
        <p14:creationId xmlns:p14="http://schemas.microsoft.com/office/powerpoint/2010/main" val="258854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33BDD-C7F5-4090-9B88-D2C6E358ED42}"/>
              </a:ext>
            </a:extLst>
          </p:cNvPr>
          <p:cNvSpPr>
            <a:spLocks noGrp="1"/>
          </p:cNvSpPr>
          <p:nvPr>
            <p:ph type="title"/>
          </p:nvPr>
        </p:nvSpPr>
        <p:spPr/>
        <p:txBody>
          <a:bodyPr/>
          <a:lstStyle/>
          <a:p>
            <a:r>
              <a:rPr lang="en-US" sz="4400" dirty="0"/>
              <a:t>One-to-Many Mapping Example</a:t>
            </a:r>
          </a:p>
        </p:txBody>
      </p:sp>
      <p:pic>
        <p:nvPicPr>
          <p:cNvPr id="4" name="Content Placeholder 3">
            <a:extLst>
              <a:ext uri="{FF2B5EF4-FFF2-40B4-BE49-F238E27FC236}">
                <a16:creationId xmlns:a16="http://schemas.microsoft.com/office/drawing/2014/main" id="{BE0E82DA-38B3-467B-9BB0-DDC7B74402B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7200" y="1684020"/>
            <a:ext cx="8229600" cy="4937760"/>
          </a:xfrm>
          <a:prstGeom prst="rect">
            <a:avLst/>
          </a:prstGeom>
        </p:spPr>
      </p:pic>
    </p:spTree>
    <p:extLst>
      <p:ext uri="{BB962C8B-B14F-4D97-AF65-F5344CB8AC3E}">
        <p14:creationId xmlns:p14="http://schemas.microsoft.com/office/powerpoint/2010/main" val="3588632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F809A-30CF-454C-9D21-D823D1B7894C}"/>
              </a:ext>
            </a:extLst>
          </p:cNvPr>
          <p:cNvSpPr>
            <a:spLocks noGrp="1"/>
          </p:cNvSpPr>
          <p:nvPr>
            <p:ph type="title"/>
          </p:nvPr>
        </p:nvSpPr>
        <p:spPr/>
        <p:txBody>
          <a:bodyPr/>
          <a:lstStyle/>
          <a:p>
            <a:r>
              <a:rPr lang="en-US" dirty="0"/>
              <a:t>Mapping Many-to-Many </a:t>
            </a:r>
          </a:p>
        </p:txBody>
      </p:sp>
      <p:pic>
        <p:nvPicPr>
          <p:cNvPr id="4" name="Content Placeholder 3">
            <a:extLst>
              <a:ext uri="{FF2B5EF4-FFF2-40B4-BE49-F238E27FC236}">
                <a16:creationId xmlns:a16="http://schemas.microsoft.com/office/drawing/2014/main" id="{DCAD49E1-A48F-41EC-8E2A-64E863EC8C66}"/>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457200" y="3265646"/>
            <a:ext cx="8229600" cy="1774507"/>
          </a:xfrm>
          <a:prstGeom prst="rect">
            <a:avLst/>
          </a:prstGeom>
        </p:spPr>
      </p:pic>
    </p:spTree>
    <p:extLst>
      <p:ext uri="{BB962C8B-B14F-4D97-AF65-F5344CB8AC3E}">
        <p14:creationId xmlns:p14="http://schemas.microsoft.com/office/powerpoint/2010/main" val="2086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D8D2A-27C2-432E-961F-BBE68D757F88}"/>
              </a:ext>
            </a:extLst>
          </p:cNvPr>
          <p:cNvSpPr>
            <a:spLocks noGrp="1"/>
          </p:cNvSpPr>
          <p:nvPr>
            <p:ph type="title"/>
          </p:nvPr>
        </p:nvSpPr>
        <p:spPr/>
        <p:txBody>
          <a:bodyPr/>
          <a:lstStyle/>
          <a:p>
            <a:r>
              <a:rPr lang="en-US" dirty="0"/>
              <a:t>Many-to-Many References</a:t>
            </a:r>
          </a:p>
        </p:txBody>
      </p:sp>
      <p:pic>
        <p:nvPicPr>
          <p:cNvPr id="4" name="Content Placeholder 3">
            <a:extLst>
              <a:ext uri="{FF2B5EF4-FFF2-40B4-BE49-F238E27FC236}">
                <a16:creationId xmlns:a16="http://schemas.microsoft.com/office/drawing/2014/main" id="{20CE66E7-47FC-4747-9E9A-A0FC0DC72F8C}"/>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457200" y="2514292"/>
            <a:ext cx="8229600" cy="3277215"/>
          </a:xfrm>
          <a:prstGeom prst="rect">
            <a:avLst/>
          </a:prstGeom>
        </p:spPr>
      </p:pic>
    </p:spTree>
    <p:extLst>
      <p:ext uri="{BB962C8B-B14F-4D97-AF65-F5344CB8AC3E}">
        <p14:creationId xmlns:p14="http://schemas.microsoft.com/office/powerpoint/2010/main" val="2401456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8CDED-68B8-46F3-8ABC-8C81781AEAE4}"/>
              </a:ext>
            </a:extLst>
          </p:cNvPr>
          <p:cNvSpPr>
            <a:spLocks noGrp="1"/>
          </p:cNvSpPr>
          <p:nvPr>
            <p:ph type="title"/>
          </p:nvPr>
        </p:nvSpPr>
        <p:spPr/>
        <p:txBody>
          <a:bodyPr/>
          <a:lstStyle/>
          <a:p>
            <a:r>
              <a:rPr lang="en-US" sz="4400" dirty="0"/>
              <a:t>Many-to-Many Mapping Example</a:t>
            </a:r>
          </a:p>
        </p:txBody>
      </p:sp>
      <p:pic>
        <p:nvPicPr>
          <p:cNvPr id="4" name="Content Placeholder 3">
            <a:extLst>
              <a:ext uri="{FF2B5EF4-FFF2-40B4-BE49-F238E27FC236}">
                <a16:creationId xmlns:a16="http://schemas.microsoft.com/office/drawing/2014/main" id="{C796E0B2-521A-4336-A3BF-4A15D9446FB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7200" y="1997773"/>
            <a:ext cx="8229600" cy="4310253"/>
          </a:xfrm>
          <a:prstGeom prst="rect">
            <a:avLst/>
          </a:prstGeom>
        </p:spPr>
      </p:pic>
    </p:spTree>
    <p:extLst>
      <p:ext uri="{BB962C8B-B14F-4D97-AF65-F5344CB8AC3E}">
        <p14:creationId xmlns:p14="http://schemas.microsoft.com/office/powerpoint/2010/main" val="4280982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161E-4AF7-47B1-AFE5-79F5AB81D7EE}"/>
              </a:ext>
            </a:extLst>
          </p:cNvPr>
          <p:cNvSpPr>
            <a:spLocks noGrp="1"/>
          </p:cNvSpPr>
          <p:nvPr>
            <p:ph type="title"/>
          </p:nvPr>
        </p:nvSpPr>
        <p:spPr/>
        <p:txBody>
          <a:bodyPr/>
          <a:lstStyle/>
          <a:p>
            <a:r>
              <a:rPr lang="en-US" dirty="0"/>
              <a:t>Relationship Strength</a:t>
            </a:r>
          </a:p>
        </p:txBody>
      </p:sp>
      <p:sp>
        <p:nvSpPr>
          <p:cNvPr id="3" name="Content Placeholder 2">
            <a:extLst>
              <a:ext uri="{FF2B5EF4-FFF2-40B4-BE49-F238E27FC236}">
                <a16:creationId xmlns:a16="http://schemas.microsoft.com/office/drawing/2014/main" id="{D204F06D-E368-4744-B9D9-FD5D8F3EBD00}"/>
              </a:ext>
            </a:extLst>
          </p:cNvPr>
          <p:cNvSpPr>
            <a:spLocks noGrp="1"/>
          </p:cNvSpPr>
          <p:nvPr>
            <p:ph idx="1"/>
          </p:nvPr>
        </p:nvSpPr>
        <p:spPr/>
        <p:txBody>
          <a:bodyPr/>
          <a:lstStyle/>
          <a:p>
            <a:r>
              <a:rPr lang="en-US" sz="2400" dirty="0"/>
              <a:t>Associative relationships are either identifying, also known as “strong”, or non-identifying, also known as “weak”. </a:t>
            </a:r>
          </a:p>
          <a:p>
            <a:r>
              <a:rPr lang="en-US" sz="2400" dirty="0"/>
              <a:t>An identifying relationship is one where the entity’s primary key is composed of a foreign key to another entity, either in part or in full.</a:t>
            </a:r>
          </a:p>
          <a:p>
            <a:r>
              <a:rPr lang="en-US" sz="2400" dirty="0"/>
              <a:t>A non-identifying or “weak” relationship is any other kind of relationship, that is, any relationship that does not involve an entity’s primary key referencing another entity through a foreign key. </a:t>
            </a:r>
          </a:p>
          <a:p>
            <a:r>
              <a:rPr lang="en-US" sz="2400" dirty="0"/>
              <a:t>identifying relationships can be designated with a solid relationship line, while non-identifying relationship can be identified with a dashed line (Crow’s Foot Only).</a:t>
            </a:r>
          </a:p>
        </p:txBody>
      </p:sp>
    </p:spTree>
    <p:extLst>
      <p:ext uri="{BB962C8B-B14F-4D97-AF65-F5344CB8AC3E}">
        <p14:creationId xmlns:p14="http://schemas.microsoft.com/office/powerpoint/2010/main" val="1292435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F2B6E-8BF9-4088-862C-CA48AB36A0BD}"/>
              </a:ext>
            </a:extLst>
          </p:cNvPr>
          <p:cNvSpPr>
            <a:spLocks noGrp="1"/>
          </p:cNvSpPr>
          <p:nvPr>
            <p:ph type="title"/>
          </p:nvPr>
        </p:nvSpPr>
        <p:spPr/>
        <p:txBody>
          <a:bodyPr/>
          <a:lstStyle/>
          <a:p>
            <a:r>
              <a:rPr lang="en-US" dirty="0"/>
              <a:t>Relationship Strength ERDs</a:t>
            </a:r>
          </a:p>
        </p:txBody>
      </p:sp>
      <p:pic>
        <p:nvPicPr>
          <p:cNvPr id="4" name="Content Placeholder 3">
            <a:extLst>
              <a:ext uri="{FF2B5EF4-FFF2-40B4-BE49-F238E27FC236}">
                <a16:creationId xmlns:a16="http://schemas.microsoft.com/office/drawing/2014/main" id="{6D50597E-64C8-4898-9091-C858D01B9AB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7200" y="1580804"/>
            <a:ext cx="8229600" cy="1533698"/>
          </a:xfrm>
          <a:prstGeom prst="rect">
            <a:avLst/>
          </a:prstGeom>
        </p:spPr>
      </p:pic>
      <p:pic>
        <p:nvPicPr>
          <p:cNvPr id="6" name="Content Placeholder 4">
            <a:extLst>
              <a:ext uri="{FF2B5EF4-FFF2-40B4-BE49-F238E27FC236}">
                <a16:creationId xmlns:a16="http://schemas.microsoft.com/office/drawing/2014/main" id="{05940D88-C8EB-43B0-A6CF-1192B9C66980}"/>
              </a:ext>
            </a:extLst>
          </p:cNvPr>
          <p:cNvPicPr>
            <a:picLocks/>
          </p:cNvPicPr>
          <p:nvPr/>
        </p:nvPicPr>
        <p:blipFill>
          <a:blip r:embed="rId3">
            <a:extLst>
              <a:ext uri="{28A0092B-C50C-407E-A947-70E740481C1C}">
                <a14:useLocalDpi xmlns:a14="http://schemas.microsoft.com/office/drawing/2010/main" val="0"/>
              </a:ext>
            </a:extLst>
          </a:blip>
          <a:stretch>
            <a:fillRect/>
          </a:stretch>
        </p:blipFill>
        <p:spPr bwMode="auto">
          <a:xfrm>
            <a:off x="457200" y="3522601"/>
            <a:ext cx="8229600" cy="1250899"/>
          </a:xfrm>
          <a:prstGeom prst="rect">
            <a:avLst/>
          </a:prstGeom>
          <a:solidFill>
            <a:srgbClr val="EBEBEB"/>
          </a:solidFill>
          <a:ln w="25400" cap="flat" cmpd="sng" algn="ctr">
            <a:solidFill>
              <a:schemeClr val="bg1"/>
            </a:solidFill>
            <a:prstDash val="solid"/>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pic>
      <p:sp>
        <p:nvSpPr>
          <p:cNvPr id="7" name="Content Placeholder 2">
            <a:extLst>
              <a:ext uri="{FF2B5EF4-FFF2-40B4-BE49-F238E27FC236}">
                <a16:creationId xmlns:a16="http://schemas.microsoft.com/office/drawing/2014/main" id="{A2B4C5C7-DF5E-4DD9-8A4C-02D50EFEDE28}"/>
              </a:ext>
            </a:extLst>
          </p:cNvPr>
          <p:cNvSpPr txBox="1">
            <a:spLocks/>
          </p:cNvSpPr>
          <p:nvPr/>
        </p:nvSpPr>
        <p:spPr bwMode="auto">
          <a:xfrm>
            <a:off x="437002" y="5181599"/>
            <a:ext cx="8229600" cy="1524000"/>
          </a:xfrm>
          <a:prstGeom prst="rect">
            <a:avLst/>
          </a:prstGeom>
          <a:solidFill>
            <a:srgbClr val="EBEBEB"/>
          </a:solidFill>
          <a:ln w="25400" cap="flat" cmpd="sng" algn="ctr">
            <a:solidFill>
              <a:schemeClr val="bg1"/>
            </a:solidFill>
            <a:prstDash val="solid"/>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txBody>
          <a:bodyPr vert="horz" wrap="square" lIns="91440" tIns="91440" rIns="91440" bIns="91440" numCol="1" anchor="t" anchorCtr="0" compatLnSpc="1">
            <a:prstTxWarp prst="textNoShape">
              <a:avLst/>
            </a:prstTxWarp>
          </a:bodyPr>
          <a:lstStyle>
            <a:lvl1pPr marL="342900" indent="-342900" algn="l" rtl="0" fontAlgn="base">
              <a:spcBef>
                <a:spcPct val="20000"/>
              </a:spcBef>
              <a:spcAft>
                <a:spcPct val="0"/>
              </a:spcAft>
              <a:buFont typeface="Wingdings" panose="05000000000000000000" pitchFamily="2" charset="2"/>
              <a:buChar char=""/>
              <a:defRPr lang="en-US" sz="3200" b="1" kern="1200" dirty="0" smtClean="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lang="en-US" sz="2800" b="1" kern="1200" dirty="0" smtClean="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lang="en-US" sz="2400" b="1" kern="1200" dirty="0" smtClean="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lang="en-US" sz="2000" b="1" kern="1200" dirty="0" smtClean="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lang="en-US" sz="2000" b="1"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en-US" dirty="0"/>
              <a:t>Use of solid and dashed lines is relegated to academic exercises rather than being an important modeling technique. </a:t>
            </a:r>
          </a:p>
        </p:txBody>
      </p:sp>
      <p:sp>
        <p:nvSpPr>
          <p:cNvPr id="8" name="TextBox 7">
            <a:extLst>
              <a:ext uri="{FF2B5EF4-FFF2-40B4-BE49-F238E27FC236}">
                <a16:creationId xmlns:a16="http://schemas.microsoft.com/office/drawing/2014/main" id="{A1A08B37-25B9-4F88-BB87-89BDFF3C2CB1}"/>
              </a:ext>
            </a:extLst>
          </p:cNvPr>
          <p:cNvSpPr txBox="1"/>
          <p:nvPr/>
        </p:nvSpPr>
        <p:spPr>
          <a:xfrm>
            <a:off x="304800" y="1379513"/>
            <a:ext cx="1600200" cy="369332"/>
          </a:xfrm>
          <a:prstGeom prst="rect">
            <a:avLst/>
          </a:prstGeom>
          <a:solidFill>
            <a:schemeClr val="bg2">
              <a:lumMod val="90000"/>
            </a:schemeClr>
          </a:solidFill>
        </p:spPr>
        <p:txBody>
          <a:bodyPr wrap="square" rtlCol="0">
            <a:spAutoFit/>
          </a:bodyPr>
          <a:lstStyle/>
          <a:p>
            <a:pPr algn="ctr"/>
            <a:r>
              <a:rPr lang="en-US" dirty="0"/>
              <a:t>Identifying</a:t>
            </a:r>
          </a:p>
        </p:txBody>
      </p:sp>
      <p:sp>
        <p:nvSpPr>
          <p:cNvPr id="9" name="TextBox 8">
            <a:extLst>
              <a:ext uri="{FF2B5EF4-FFF2-40B4-BE49-F238E27FC236}">
                <a16:creationId xmlns:a16="http://schemas.microsoft.com/office/drawing/2014/main" id="{6F9A1BF6-7251-483B-B17E-098995ABFFD7}"/>
              </a:ext>
            </a:extLst>
          </p:cNvPr>
          <p:cNvSpPr txBox="1"/>
          <p:nvPr/>
        </p:nvSpPr>
        <p:spPr>
          <a:xfrm>
            <a:off x="304800" y="3337935"/>
            <a:ext cx="2514600" cy="369332"/>
          </a:xfrm>
          <a:prstGeom prst="rect">
            <a:avLst/>
          </a:prstGeom>
          <a:solidFill>
            <a:schemeClr val="bg2">
              <a:lumMod val="90000"/>
            </a:schemeClr>
          </a:solidFill>
        </p:spPr>
        <p:txBody>
          <a:bodyPr wrap="square" rtlCol="0">
            <a:spAutoFit/>
          </a:bodyPr>
          <a:lstStyle/>
          <a:p>
            <a:pPr algn="ctr"/>
            <a:r>
              <a:rPr lang="en-US" dirty="0"/>
              <a:t>Non-Identifying</a:t>
            </a:r>
          </a:p>
        </p:txBody>
      </p:sp>
    </p:spTree>
    <p:extLst>
      <p:ext uri="{BB962C8B-B14F-4D97-AF65-F5344CB8AC3E}">
        <p14:creationId xmlns:p14="http://schemas.microsoft.com/office/powerpoint/2010/main" val="1772295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C407B-4235-4867-B4F6-2A0C8811423D}"/>
              </a:ext>
            </a:extLst>
          </p:cNvPr>
          <p:cNvSpPr>
            <a:spLocks noGrp="1"/>
          </p:cNvSpPr>
          <p:nvPr>
            <p:ph type="title"/>
          </p:nvPr>
        </p:nvSpPr>
        <p:spPr/>
        <p:txBody>
          <a:bodyPr/>
          <a:lstStyle/>
          <a:p>
            <a:r>
              <a:rPr lang="en-US" sz="3600" dirty="0"/>
              <a:t>Mapping Specialization-Generalization</a:t>
            </a:r>
          </a:p>
        </p:txBody>
      </p:sp>
      <p:sp>
        <p:nvSpPr>
          <p:cNvPr id="3" name="Content Placeholder 2">
            <a:extLst>
              <a:ext uri="{FF2B5EF4-FFF2-40B4-BE49-F238E27FC236}">
                <a16:creationId xmlns:a16="http://schemas.microsoft.com/office/drawing/2014/main" id="{46AA9ABA-CCC7-4A4F-A033-A70BE05B0208}"/>
              </a:ext>
            </a:extLst>
          </p:cNvPr>
          <p:cNvSpPr>
            <a:spLocks noGrp="1"/>
          </p:cNvSpPr>
          <p:nvPr>
            <p:ph idx="1"/>
          </p:nvPr>
        </p:nvSpPr>
        <p:spPr/>
        <p:txBody>
          <a:bodyPr/>
          <a:lstStyle/>
          <a:p>
            <a:r>
              <a:rPr lang="en-US" sz="2800" dirty="0"/>
              <a:t>Specialization-generalization relationships are not surprisingly mapped differently than associative relationships.</a:t>
            </a:r>
          </a:p>
          <a:p>
            <a:r>
              <a:rPr lang="en-US" sz="2800" dirty="0"/>
              <a:t>The mechanics of mapping specialization-generalization relationships are much simpler.</a:t>
            </a:r>
          </a:p>
          <a:p>
            <a:r>
              <a:rPr lang="en-US" sz="2800" dirty="0"/>
              <a:t>There is only rule for mapping specialization-generalization relationships: the supertype contains a primary key, and all subtypes have the same primary key as the supertype through use of a foreign key constraint.</a:t>
            </a:r>
          </a:p>
        </p:txBody>
      </p:sp>
    </p:spTree>
    <p:extLst>
      <p:ext uri="{BB962C8B-B14F-4D97-AF65-F5344CB8AC3E}">
        <p14:creationId xmlns:p14="http://schemas.microsoft.com/office/powerpoint/2010/main" val="1140472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416175"/>
            <a:ext cx="7772400" cy="1470025"/>
          </a:xfrm>
        </p:spPr>
        <p:txBody>
          <a:bodyPr/>
          <a:lstStyle/>
          <a:p>
            <a:r>
              <a:rPr lang="en-US" sz="4000" dirty="0"/>
              <a:t>Specialization-Generalization Relationships</a:t>
            </a:r>
          </a:p>
        </p:txBody>
      </p:sp>
    </p:spTree>
    <p:extLst>
      <p:ext uri="{BB962C8B-B14F-4D97-AF65-F5344CB8AC3E}">
        <p14:creationId xmlns:p14="http://schemas.microsoft.com/office/powerpoint/2010/main" val="3610620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66D99-7CE9-4571-B92A-E327208A3214}"/>
              </a:ext>
            </a:extLst>
          </p:cNvPr>
          <p:cNvSpPr>
            <a:spLocks noGrp="1"/>
          </p:cNvSpPr>
          <p:nvPr>
            <p:ph type="title"/>
          </p:nvPr>
        </p:nvSpPr>
        <p:spPr/>
        <p:txBody>
          <a:bodyPr/>
          <a:lstStyle/>
          <a:p>
            <a:r>
              <a:rPr lang="en-US" dirty="0"/>
              <a:t>General Specialization ERD</a:t>
            </a:r>
          </a:p>
        </p:txBody>
      </p:sp>
      <p:pic>
        <p:nvPicPr>
          <p:cNvPr id="4" name="Content Placeholder 3">
            <a:extLst>
              <a:ext uri="{FF2B5EF4-FFF2-40B4-BE49-F238E27FC236}">
                <a16:creationId xmlns:a16="http://schemas.microsoft.com/office/drawing/2014/main" id="{B656D0F7-BDA4-470A-815C-670A39BBBF13}"/>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907233" y="1600200"/>
            <a:ext cx="7329534" cy="5105400"/>
          </a:xfrm>
          <a:prstGeom prst="rect">
            <a:avLst/>
          </a:prstGeom>
        </p:spPr>
      </p:pic>
    </p:spTree>
    <p:extLst>
      <p:ext uri="{BB962C8B-B14F-4D97-AF65-F5344CB8AC3E}">
        <p14:creationId xmlns:p14="http://schemas.microsoft.com/office/powerpoint/2010/main" val="3227762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04692-4876-4EA0-822B-F64733EDD4AE}"/>
              </a:ext>
            </a:extLst>
          </p:cNvPr>
          <p:cNvSpPr>
            <a:spLocks noGrp="1"/>
          </p:cNvSpPr>
          <p:nvPr>
            <p:ph type="title"/>
          </p:nvPr>
        </p:nvSpPr>
        <p:spPr/>
        <p:txBody>
          <a:bodyPr/>
          <a:lstStyle/>
          <a:p>
            <a:r>
              <a:rPr lang="en-US" sz="4400" dirty="0"/>
              <a:t>Mapping Specialization Example</a:t>
            </a:r>
          </a:p>
        </p:txBody>
      </p:sp>
      <p:pic>
        <p:nvPicPr>
          <p:cNvPr id="4" name="Content Placeholder 3">
            <a:extLst>
              <a:ext uri="{FF2B5EF4-FFF2-40B4-BE49-F238E27FC236}">
                <a16:creationId xmlns:a16="http://schemas.microsoft.com/office/drawing/2014/main" id="{C384D6A2-9D60-46FE-9BF5-DD5FC444581E}"/>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2178190"/>
            <a:ext cx="8229600" cy="3949420"/>
          </a:xfrm>
          <a:prstGeom prst="rect">
            <a:avLst/>
          </a:prstGeom>
        </p:spPr>
      </p:pic>
    </p:spTree>
    <p:extLst>
      <p:ext uri="{BB962C8B-B14F-4D97-AF65-F5344CB8AC3E}">
        <p14:creationId xmlns:p14="http://schemas.microsoft.com/office/powerpoint/2010/main" val="3721569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Overlapping Example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1" y="1469687"/>
            <a:ext cx="6747818" cy="5312113"/>
          </a:xfrm>
        </p:spPr>
      </p:pic>
    </p:spTree>
    <p:extLst>
      <p:ext uri="{BB962C8B-B14F-4D97-AF65-F5344CB8AC3E}">
        <p14:creationId xmlns:p14="http://schemas.microsoft.com/office/powerpoint/2010/main" val="1315715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Subtype Discriminator</a:t>
            </a:r>
          </a:p>
        </p:txBody>
      </p:sp>
      <p:sp>
        <p:nvSpPr>
          <p:cNvPr id="15363" name="Rectangle 3"/>
          <p:cNvSpPr>
            <a:spLocks noGrp="1" noChangeArrowheads="1"/>
          </p:cNvSpPr>
          <p:nvPr>
            <p:ph type="body" idx="1"/>
          </p:nvPr>
        </p:nvSpPr>
        <p:spPr>
          <a:xfrm>
            <a:off x="457200" y="1600200"/>
            <a:ext cx="8229600" cy="4800600"/>
          </a:xfrm>
        </p:spPr>
        <p:txBody>
          <a:bodyPr/>
          <a:lstStyle/>
          <a:p>
            <a:pPr eaLnBrk="1" hangingPunct="1"/>
            <a:r>
              <a:rPr lang="en-US" dirty="0"/>
              <a:t>In both Crow’s Foot notation and in a modified UML class diagram, subtype discriminator’s can be placed to the right of the relationship line (though again, this is academic but not typically done).</a:t>
            </a:r>
          </a:p>
          <a:p>
            <a:pPr eaLnBrk="1" hangingPunct="1"/>
            <a:r>
              <a:rPr lang="en-US" dirty="0"/>
              <a:t>Subtype discriminators are typically only a single attribute if the relationship is disjoint.</a:t>
            </a:r>
          </a:p>
          <a:p>
            <a:pPr eaLnBrk="1" hangingPunct="1"/>
            <a:r>
              <a:rPr lang="en-US" dirty="0"/>
              <a:t>If the relationship is overlapping, the subtype discriminator makes use of flags.</a:t>
            </a:r>
          </a:p>
        </p:txBody>
      </p:sp>
    </p:spTree>
    <p:extLst>
      <p:ext uri="{BB962C8B-B14F-4D97-AF65-F5344CB8AC3E}">
        <p14:creationId xmlns:p14="http://schemas.microsoft.com/office/powerpoint/2010/main" val="1575339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B230-BFF1-49AA-AD65-1624969BAD54}"/>
              </a:ext>
            </a:extLst>
          </p:cNvPr>
          <p:cNvSpPr>
            <a:spLocks noGrp="1"/>
          </p:cNvSpPr>
          <p:nvPr>
            <p:ph type="title"/>
          </p:nvPr>
        </p:nvSpPr>
        <p:spPr/>
        <p:txBody>
          <a:bodyPr/>
          <a:lstStyle/>
          <a:p>
            <a:r>
              <a:rPr lang="en-US" dirty="0"/>
              <a:t>Mapping Demo</a:t>
            </a:r>
          </a:p>
        </p:txBody>
      </p:sp>
      <p:sp>
        <p:nvSpPr>
          <p:cNvPr id="3" name="Content Placeholder 2">
            <a:extLst>
              <a:ext uri="{FF2B5EF4-FFF2-40B4-BE49-F238E27FC236}">
                <a16:creationId xmlns:a16="http://schemas.microsoft.com/office/drawing/2014/main" id="{65283BD1-DD19-4ABE-A548-A1CEB6F32A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30939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96E8-C12D-F826-EA2E-109BF33AE60E}"/>
              </a:ext>
            </a:extLst>
          </p:cNvPr>
          <p:cNvSpPr>
            <a:spLocks noGrp="1"/>
          </p:cNvSpPr>
          <p:nvPr>
            <p:ph type="title"/>
          </p:nvPr>
        </p:nvSpPr>
        <p:spPr/>
        <p:txBody>
          <a:bodyPr/>
          <a:lstStyle/>
          <a:p>
            <a:r>
              <a:rPr lang="en-US" sz="3600" dirty="0"/>
              <a:t>Specialization-Generalization Evaluation</a:t>
            </a:r>
          </a:p>
        </p:txBody>
      </p:sp>
      <p:graphicFrame>
        <p:nvGraphicFramePr>
          <p:cNvPr id="4" name="Content Placeholder 3">
            <a:extLst>
              <a:ext uri="{FF2B5EF4-FFF2-40B4-BE49-F238E27FC236}">
                <a16:creationId xmlns:a16="http://schemas.microsoft.com/office/drawing/2014/main" id="{0F7AF47A-A583-4B6F-DA3E-9832360E964D}"/>
              </a:ext>
            </a:extLst>
          </p:cNvPr>
          <p:cNvGraphicFramePr>
            <a:graphicFrameLocks noGrp="1"/>
          </p:cNvGraphicFramePr>
          <p:nvPr>
            <p:ph idx="1"/>
            <p:extLst>
              <p:ext uri="{D42A27DB-BD31-4B8C-83A1-F6EECF244321}">
                <p14:modId xmlns:p14="http://schemas.microsoft.com/office/powerpoint/2010/main" val="1001822565"/>
              </p:ext>
            </p:extLst>
          </p:nvPr>
        </p:nvGraphicFramePr>
        <p:xfrm>
          <a:off x="533400" y="1447800"/>
          <a:ext cx="8077199" cy="5333999"/>
        </p:xfrm>
        <a:graphic>
          <a:graphicData uri="http://schemas.openxmlformats.org/drawingml/2006/table">
            <a:tbl>
              <a:tblPr>
                <a:tableStyleId>{5C22544A-7EE6-4342-B048-85BDC9FD1C3A}</a:tableStyleId>
              </a:tblPr>
              <a:tblGrid>
                <a:gridCol w="1919127">
                  <a:extLst>
                    <a:ext uri="{9D8B030D-6E8A-4147-A177-3AD203B41FA5}">
                      <a16:colId xmlns:a16="http://schemas.microsoft.com/office/drawing/2014/main" val="1722419091"/>
                    </a:ext>
                  </a:extLst>
                </a:gridCol>
                <a:gridCol w="3992905">
                  <a:extLst>
                    <a:ext uri="{9D8B030D-6E8A-4147-A177-3AD203B41FA5}">
                      <a16:colId xmlns:a16="http://schemas.microsoft.com/office/drawing/2014/main" val="1542460877"/>
                    </a:ext>
                  </a:extLst>
                </a:gridCol>
                <a:gridCol w="2165167">
                  <a:extLst>
                    <a:ext uri="{9D8B030D-6E8A-4147-A177-3AD203B41FA5}">
                      <a16:colId xmlns:a16="http://schemas.microsoft.com/office/drawing/2014/main" val="4111135367"/>
                    </a:ext>
                  </a:extLst>
                </a:gridCol>
              </a:tblGrid>
              <a:tr h="376517">
                <a:tc>
                  <a:txBody>
                    <a:bodyPr/>
                    <a:lstStyle/>
                    <a:p>
                      <a:pPr algn="l" fontAlgn="ctr"/>
                      <a:r>
                        <a:rPr lang="en-US" sz="1300" b="1" i="0" u="none" strike="noStrike" dirty="0">
                          <a:solidFill>
                            <a:srgbClr val="000000"/>
                          </a:solidFill>
                          <a:effectLst/>
                          <a:latin typeface="Arial Narrow" panose="020B0606020202030204" pitchFamily="34" charset="0"/>
                        </a:rPr>
                        <a:t>Aspect</a:t>
                      </a:r>
                    </a:p>
                  </a:txBody>
                  <a:tcPr marL="9525" marR="9525" marT="9525" marB="0" anchor="ctr"/>
                </a:tc>
                <a:tc>
                  <a:txBody>
                    <a:bodyPr/>
                    <a:lstStyle/>
                    <a:p>
                      <a:pPr algn="l" fontAlgn="ctr"/>
                      <a:r>
                        <a:rPr lang="en-US" sz="1300" b="1" u="none" strike="noStrike" dirty="0">
                          <a:effectLst/>
                        </a:rPr>
                        <a:t>What is Measured</a:t>
                      </a:r>
                      <a:endParaRPr lang="en-US" sz="1300" b="1" i="0" u="none" strike="noStrike" dirty="0">
                        <a:solidFill>
                          <a:srgbClr val="000000"/>
                        </a:solidFill>
                        <a:effectLst/>
                        <a:latin typeface="Arial Narrow" panose="020B0606020202030204" pitchFamily="34" charset="0"/>
                      </a:endParaRPr>
                    </a:p>
                  </a:txBody>
                  <a:tcPr marL="9525" marR="9525" marT="9525" marB="0" anchor="ctr"/>
                </a:tc>
                <a:tc>
                  <a:txBody>
                    <a:bodyPr/>
                    <a:lstStyle/>
                    <a:p>
                      <a:pPr algn="ctr" fontAlgn="ctr"/>
                      <a:r>
                        <a:rPr lang="en-US" sz="1300" b="1" u="none" strike="noStrike" dirty="0">
                          <a:effectLst/>
                        </a:rPr>
                        <a:t>Achieving Excellence</a:t>
                      </a:r>
                      <a:endParaRPr lang="en-US" sz="1300" b="1" i="0" u="none" strike="noStrike" dirty="0">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819005281"/>
                  </a:ext>
                </a:extLst>
              </a:tr>
              <a:tr h="1307353">
                <a:tc>
                  <a:txBody>
                    <a:bodyPr/>
                    <a:lstStyle/>
                    <a:p>
                      <a:pPr algn="l" fontAlgn="ctr"/>
                      <a:r>
                        <a:rPr lang="en-US" sz="1300" u="none" strike="noStrike">
                          <a:effectLst/>
                        </a:rPr>
                        <a:t>Structure of Specialization-Generalization Rule(s) (5%)</a:t>
                      </a:r>
                      <a:endParaRPr lang="en-US" sz="1300" b="1" i="0" u="none" strike="noStrike">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300" u="none" strike="noStrike" dirty="0">
                          <a:effectLst/>
                        </a:rPr>
                        <a:t>This measures how well-formed and unambiguous the specialization-generalization structural database rules are. An excellent rule clearly defines the entities, relationships, and constraints, and identifies a supertype and at least two subtypes.</a:t>
                      </a:r>
                      <a:endParaRPr lang="en-US" sz="1300" b="0" i="0" u="none" strike="noStrike" dirty="0">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300" u="none" strike="noStrike">
                          <a:effectLst/>
                        </a:rPr>
                        <a:t>Entirely well-formed</a:t>
                      </a:r>
                      <a:br>
                        <a:rPr lang="en-US" sz="1300" u="none" strike="noStrike">
                          <a:effectLst/>
                        </a:rPr>
                      </a:br>
                      <a:r>
                        <a:rPr lang="en-US" sz="1300" u="none" strike="noStrike">
                          <a:effectLst/>
                        </a:rPr>
                        <a:t>Entirely unambiguous</a:t>
                      </a:r>
                      <a:endParaRPr lang="en-US" sz="1300" b="0" i="0" u="none" strike="noStrike">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1746177954"/>
                  </a:ext>
                </a:extLst>
              </a:tr>
              <a:tr h="1328270">
                <a:tc>
                  <a:txBody>
                    <a:bodyPr/>
                    <a:lstStyle/>
                    <a:p>
                      <a:pPr algn="l" fontAlgn="ctr"/>
                      <a:r>
                        <a:rPr lang="en-US" sz="1300" u="none" strike="noStrike">
                          <a:effectLst/>
                        </a:rPr>
                        <a:t>Specialization-Generalization Sufficiency (10%)</a:t>
                      </a:r>
                      <a:endParaRPr lang="en-US" sz="1300" b="1" i="0" u="none" strike="noStrike">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300" u="none" strike="noStrike">
                          <a:effectLst/>
                        </a:rPr>
                        <a:t>This measures how essential the specialization-generalization entities and relationships are to your database. Being essential means that the supertype and subtype entities and the relationship support very important aspects of the database.</a:t>
                      </a:r>
                      <a:endParaRPr lang="en-US" sz="1300" b="0" i="0" u="none" strike="noStrike">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300" u="none" strike="noStrike" dirty="0">
                          <a:effectLst/>
                        </a:rPr>
                        <a:t>Entirely essential</a:t>
                      </a:r>
                      <a:endParaRPr lang="en-US" sz="1300" b="0" i="0" u="none" strike="noStrike" dirty="0">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2893788252"/>
                  </a:ext>
                </a:extLst>
              </a:tr>
              <a:tr h="962212">
                <a:tc>
                  <a:txBody>
                    <a:bodyPr/>
                    <a:lstStyle/>
                    <a:p>
                      <a:pPr algn="l" fontAlgn="ctr"/>
                      <a:r>
                        <a:rPr lang="en-US" sz="1300" u="none" strike="noStrike">
                          <a:effectLst/>
                        </a:rPr>
                        <a:t>Accuracy of Specialization-Generalization Relationship Constraints (10%)</a:t>
                      </a:r>
                      <a:endParaRPr lang="en-US" sz="1300" b="1" i="0" u="none" strike="noStrike">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300" u="none" strike="noStrike" dirty="0">
                          <a:effectLst/>
                        </a:rPr>
                        <a:t>This measures how accurate the specialization-generalization completeness and </a:t>
                      </a:r>
                      <a:r>
                        <a:rPr lang="en-US" sz="1300" u="none" strike="noStrike" dirty="0" err="1">
                          <a:effectLst/>
                        </a:rPr>
                        <a:t>disjointess</a:t>
                      </a:r>
                      <a:r>
                        <a:rPr lang="en-US" sz="1300" u="none" strike="noStrike" dirty="0">
                          <a:effectLst/>
                        </a:rPr>
                        <a:t> constraints are given the needs of the database.</a:t>
                      </a:r>
                      <a:endParaRPr lang="en-US" sz="1300" b="0" i="0" u="none" strike="noStrike" dirty="0">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300" u="none" strike="noStrike">
                          <a:effectLst/>
                        </a:rPr>
                        <a:t>Entirely accurate</a:t>
                      </a:r>
                      <a:endParaRPr lang="en-US" sz="1300" b="0" i="0" u="none" strike="noStrike">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3103216404"/>
                  </a:ext>
                </a:extLst>
              </a:tr>
              <a:tr h="1359647">
                <a:tc>
                  <a:txBody>
                    <a:bodyPr/>
                    <a:lstStyle/>
                    <a:p>
                      <a:pPr algn="l" fontAlgn="ctr"/>
                      <a:r>
                        <a:rPr lang="en-US" sz="1300" u="none" strike="noStrike">
                          <a:effectLst/>
                        </a:rPr>
                        <a:t>Specialization-Generalization ERD Representation (10%)</a:t>
                      </a:r>
                      <a:endParaRPr lang="en-US" sz="1300" b="1" i="0" u="none" strike="noStrike">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300" u="none" strike="noStrike">
                          <a:effectLst/>
                        </a:rPr>
                        <a:t>This measures how well the supertype entities, subtype entities, and relationships reflect what is defined in the specialization-generalization structural database rules, and the correctness of the diagrammatic notation.</a:t>
                      </a:r>
                      <a:endParaRPr lang="en-US" sz="1300" b="0" i="0" u="none" strike="noStrike">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300" u="none" strike="noStrike" dirty="0">
                          <a:effectLst/>
                        </a:rPr>
                        <a:t>Entirely reflects rules</a:t>
                      </a:r>
                      <a:br>
                        <a:rPr lang="en-US" sz="1300" u="none" strike="noStrike" dirty="0">
                          <a:effectLst/>
                        </a:rPr>
                      </a:br>
                      <a:r>
                        <a:rPr lang="en-US" sz="1300" u="none" strike="noStrike" dirty="0">
                          <a:effectLst/>
                        </a:rPr>
                        <a:t>Entirely correct diagrammatic notation</a:t>
                      </a:r>
                      <a:endParaRPr lang="en-US" sz="1300" b="0" i="0" u="none" strike="noStrike" dirty="0">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3163929668"/>
                  </a:ext>
                </a:extLst>
              </a:tr>
            </a:tbl>
          </a:graphicData>
        </a:graphic>
      </p:graphicFrame>
    </p:spTree>
    <p:extLst>
      <p:ext uri="{BB962C8B-B14F-4D97-AF65-F5344CB8AC3E}">
        <p14:creationId xmlns:p14="http://schemas.microsoft.com/office/powerpoint/2010/main" val="25780997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94D5F-B025-9EB3-C716-CE9E5BE8928C}"/>
              </a:ext>
            </a:extLst>
          </p:cNvPr>
          <p:cNvSpPr>
            <a:spLocks noGrp="1"/>
          </p:cNvSpPr>
          <p:nvPr>
            <p:ph type="title"/>
          </p:nvPr>
        </p:nvSpPr>
        <p:spPr/>
        <p:txBody>
          <a:bodyPr/>
          <a:lstStyle/>
          <a:p>
            <a:r>
              <a:rPr lang="en-US" dirty="0"/>
              <a:t>DBMS Physical Evaluation</a:t>
            </a:r>
          </a:p>
        </p:txBody>
      </p:sp>
      <p:graphicFrame>
        <p:nvGraphicFramePr>
          <p:cNvPr id="4" name="Content Placeholder 3">
            <a:extLst>
              <a:ext uri="{FF2B5EF4-FFF2-40B4-BE49-F238E27FC236}">
                <a16:creationId xmlns:a16="http://schemas.microsoft.com/office/drawing/2014/main" id="{13321708-436C-5F38-60F1-F47FA4727535}"/>
              </a:ext>
            </a:extLst>
          </p:cNvPr>
          <p:cNvGraphicFramePr>
            <a:graphicFrameLocks noGrp="1"/>
          </p:cNvGraphicFramePr>
          <p:nvPr>
            <p:ph idx="1"/>
            <p:extLst>
              <p:ext uri="{D42A27DB-BD31-4B8C-83A1-F6EECF244321}">
                <p14:modId xmlns:p14="http://schemas.microsoft.com/office/powerpoint/2010/main" val="1645259372"/>
              </p:ext>
            </p:extLst>
          </p:nvPr>
        </p:nvGraphicFramePr>
        <p:xfrm>
          <a:off x="614773" y="2057400"/>
          <a:ext cx="7914453" cy="3901440"/>
        </p:xfrm>
        <a:graphic>
          <a:graphicData uri="http://schemas.openxmlformats.org/drawingml/2006/table">
            <a:tbl>
              <a:tblPr>
                <a:tableStyleId>{5C22544A-7EE6-4342-B048-85BDC9FD1C3A}</a:tableStyleId>
              </a:tblPr>
              <a:tblGrid>
                <a:gridCol w="5257800">
                  <a:extLst>
                    <a:ext uri="{9D8B030D-6E8A-4147-A177-3AD203B41FA5}">
                      <a16:colId xmlns:a16="http://schemas.microsoft.com/office/drawing/2014/main" val="4270709212"/>
                    </a:ext>
                  </a:extLst>
                </a:gridCol>
                <a:gridCol w="2656653">
                  <a:extLst>
                    <a:ext uri="{9D8B030D-6E8A-4147-A177-3AD203B41FA5}">
                      <a16:colId xmlns:a16="http://schemas.microsoft.com/office/drawing/2014/main" val="153835799"/>
                    </a:ext>
                  </a:extLst>
                </a:gridCol>
              </a:tblGrid>
              <a:tr h="904875">
                <a:tc>
                  <a:txBody>
                    <a:bodyPr/>
                    <a:lstStyle/>
                    <a:p>
                      <a:pPr algn="l" fontAlgn="ctr"/>
                      <a:r>
                        <a:rPr lang="en-US" sz="2800" b="1" i="0" u="none" strike="noStrike" dirty="0">
                          <a:solidFill>
                            <a:srgbClr val="000000"/>
                          </a:solidFill>
                          <a:effectLst/>
                          <a:latin typeface="Arial Narrow" panose="020B0606020202030204" pitchFamily="34" charset="0"/>
                        </a:rPr>
                        <a:t>What is Measured</a:t>
                      </a:r>
                    </a:p>
                  </a:txBody>
                  <a:tcPr marL="9525" marR="9525" marT="9525" marB="0" anchor="ctr"/>
                </a:tc>
                <a:tc>
                  <a:txBody>
                    <a:bodyPr/>
                    <a:lstStyle/>
                    <a:p>
                      <a:pPr algn="l" fontAlgn="ctr"/>
                      <a:r>
                        <a:rPr lang="en-US" sz="2800" b="1" i="0" u="none" strike="noStrike" dirty="0">
                          <a:solidFill>
                            <a:srgbClr val="000000"/>
                          </a:solidFill>
                          <a:effectLst/>
                          <a:latin typeface="Arial Narrow" panose="020B0606020202030204" pitchFamily="34" charset="0"/>
                        </a:rPr>
                        <a:t>Achieving Excellence</a:t>
                      </a:r>
                    </a:p>
                  </a:txBody>
                  <a:tcPr marL="9525" marR="9525" marT="9525" marB="0" anchor="ctr"/>
                </a:tc>
                <a:extLst>
                  <a:ext uri="{0D108BD9-81ED-4DB2-BD59-A6C34878D82A}">
                    <a16:rowId xmlns:a16="http://schemas.microsoft.com/office/drawing/2014/main" val="315636291"/>
                  </a:ext>
                </a:extLst>
              </a:tr>
              <a:tr h="904875">
                <a:tc>
                  <a:txBody>
                    <a:bodyPr/>
                    <a:lstStyle/>
                    <a:p>
                      <a:pPr algn="l" fontAlgn="ctr"/>
                      <a:r>
                        <a:rPr lang="en-US" sz="2800" u="none" strike="noStrike" dirty="0">
                          <a:effectLst/>
                        </a:rPr>
                        <a:t>This measures how correctly the DBMS physical ERD maps all entities, relationships, and relationship constraints. An excellent mapping is enforced properly with primary and foreign keys.</a:t>
                      </a:r>
                      <a:endParaRPr lang="en-US" sz="2800" b="0" i="0" u="none" strike="noStrike" dirty="0">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2800" u="none" strike="noStrike" dirty="0">
                          <a:effectLst/>
                        </a:rPr>
                        <a:t>Entirely correct</a:t>
                      </a:r>
                      <a:endParaRPr lang="en-US" sz="2800" b="0" i="0" u="none" strike="noStrike" dirty="0">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1631164963"/>
                  </a:ext>
                </a:extLst>
              </a:tr>
            </a:tbl>
          </a:graphicData>
        </a:graphic>
      </p:graphicFrame>
    </p:spTree>
    <p:extLst>
      <p:ext uri="{BB962C8B-B14F-4D97-AF65-F5344CB8AC3E}">
        <p14:creationId xmlns:p14="http://schemas.microsoft.com/office/powerpoint/2010/main" val="141910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2A5DB-2F97-59E3-CA7F-F2B69DA0E6BB}"/>
              </a:ext>
            </a:extLst>
          </p:cNvPr>
          <p:cNvSpPr>
            <a:spLocks noGrp="1"/>
          </p:cNvSpPr>
          <p:nvPr>
            <p:ph type="title"/>
          </p:nvPr>
        </p:nvSpPr>
        <p:spPr/>
        <p:txBody>
          <a:bodyPr/>
          <a:lstStyle/>
          <a:p>
            <a:r>
              <a:rPr lang="en-US" dirty="0"/>
              <a:t>Overall Evaluation</a:t>
            </a:r>
          </a:p>
        </p:txBody>
      </p:sp>
      <p:graphicFrame>
        <p:nvGraphicFramePr>
          <p:cNvPr id="4" name="Content Placeholder 3">
            <a:extLst>
              <a:ext uri="{FF2B5EF4-FFF2-40B4-BE49-F238E27FC236}">
                <a16:creationId xmlns:a16="http://schemas.microsoft.com/office/drawing/2014/main" id="{2BD2258B-5018-B79F-83BD-5630A0B5EC45}"/>
              </a:ext>
            </a:extLst>
          </p:cNvPr>
          <p:cNvGraphicFramePr>
            <a:graphicFrameLocks noGrp="1"/>
          </p:cNvGraphicFramePr>
          <p:nvPr>
            <p:ph idx="1"/>
            <p:extLst>
              <p:ext uri="{D42A27DB-BD31-4B8C-83A1-F6EECF244321}">
                <p14:modId xmlns:p14="http://schemas.microsoft.com/office/powerpoint/2010/main" val="3342507853"/>
              </p:ext>
            </p:extLst>
          </p:nvPr>
        </p:nvGraphicFramePr>
        <p:xfrm>
          <a:off x="1181100" y="1456520"/>
          <a:ext cx="6781800" cy="5401480"/>
        </p:xfrm>
        <a:graphic>
          <a:graphicData uri="http://schemas.openxmlformats.org/drawingml/2006/table">
            <a:tbl>
              <a:tblPr>
                <a:tableStyleId>{5C22544A-7EE6-4342-B048-85BDC9FD1C3A}</a:tableStyleId>
              </a:tblPr>
              <a:tblGrid>
                <a:gridCol w="1611342">
                  <a:extLst>
                    <a:ext uri="{9D8B030D-6E8A-4147-A177-3AD203B41FA5}">
                      <a16:colId xmlns:a16="http://schemas.microsoft.com/office/drawing/2014/main" val="1433150832"/>
                    </a:ext>
                  </a:extLst>
                </a:gridCol>
                <a:gridCol w="3352534">
                  <a:extLst>
                    <a:ext uri="{9D8B030D-6E8A-4147-A177-3AD203B41FA5}">
                      <a16:colId xmlns:a16="http://schemas.microsoft.com/office/drawing/2014/main" val="192957140"/>
                    </a:ext>
                  </a:extLst>
                </a:gridCol>
                <a:gridCol w="1817924">
                  <a:extLst>
                    <a:ext uri="{9D8B030D-6E8A-4147-A177-3AD203B41FA5}">
                      <a16:colId xmlns:a16="http://schemas.microsoft.com/office/drawing/2014/main" val="3993253753"/>
                    </a:ext>
                  </a:extLst>
                </a:gridCol>
              </a:tblGrid>
              <a:tr h="1572645">
                <a:tc>
                  <a:txBody>
                    <a:bodyPr/>
                    <a:lstStyle/>
                    <a:p>
                      <a:pPr algn="l" fontAlgn="ctr"/>
                      <a:r>
                        <a:rPr lang="en-US" sz="1800" b="1" i="0" u="none" strike="noStrike" dirty="0">
                          <a:solidFill>
                            <a:srgbClr val="000000"/>
                          </a:solidFill>
                          <a:effectLst/>
                          <a:latin typeface="Arial Narrow" panose="020B0606020202030204" pitchFamily="34" charset="0"/>
                        </a:rPr>
                        <a:t>Aspect</a:t>
                      </a:r>
                    </a:p>
                  </a:txBody>
                  <a:tcPr marL="9525" marR="9525" marT="9525" marB="0" anchor="ctr"/>
                </a:tc>
                <a:tc>
                  <a:txBody>
                    <a:bodyPr/>
                    <a:lstStyle/>
                    <a:p>
                      <a:pPr algn="l" fontAlgn="ctr"/>
                      <a:r>
                        <a:rPr lang="en-US" sz="1800" b="1" i="0" u="none" strike="noStrike" dirty="0">
                          <a:solidFill>
                            <a:srgbClr val="000000"/>
                          </a:solidFill>
                          <a:effectLst/>
                          <a:latin typeface="Arial Narrow" panose="020B0606020202030204" pitchFamily="34" charset="0"/>
                        </a:rPr>
                        <a:t>What is Measured</a:t>
                      </a:r>
                    </a:p>
                  </a:txBody>
                  <a:tcPr marL="9525" marR="9525" marT="9525" marB="0" anchor="ctr"/>
                </a:tc>
                <a:tc>
                  <a:txBody>
                    <a:bodyPr/>
                    <a:lstStyle/>
                    <a:p>
                      <a:pPr algn="l" fontAlgn="ctr"/>
                      <a:r>
                        <a:rPr lang="en-US" sz="1800" b="1" i="0" u="none" strike="noStrike" dirty="0">
                          <a:solidFill>
                            <a:srgbClr val="000000"/>
                          </a:solidFill>
                          <a:effectLst/>
                          <a:latin typeface="Arial Narrow" panose="020B0606020202030204" pitchFamily="34" charset="0"/>
                        </a:rPr>
                        <a:t>Achieving Excellence</a:t>
                      </a:r>
                    </a:p>
                  </a:txBody>
                  <a:tcPr marL="9525" marR="9525" marT="9525" marB="0" anchor="ctr"/>
                </a:tc>
                <a:extLst>
                  <a:ext uri="{0D108BD9-81ED-4DB2-BD59-A6C34878D82A}">
                    <a16:rowId xmlns:a16="http://schemas.microsoft.com/office/drawing/2014/main" val="2610264514"/>
                  </a:ext>
                </a:extLst>
              </a:tr>
              <a:tr h="2389926">
                <a:tc>
                  <a:txBody>
                    <a:bodyPr/>
                    <a:lstStyle/>
                    <a:p>
                      <a:pPr algn="l" fontAlgn="ctr"/>
                      <a:r>
                        <a:rPr lang="en-US" sz="1800" u="none" strike="noStrike" dirty="0">
                          <a:effectLst/>
                        </a:rPr>
                        <a:t>Overall Presentation (10%)</a:t>
                      </a:r>
                      <a:endParaRPr lang="en-US" sz="1800" b="1" i="0" u="none" strike="noStrike" dirty="0">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800" u="none" strike="noStrike" dirty="0">
                          <a:effectLst/>
                        </a:rPr>
                        <a:t>This measures how well the choices for the structural database rules, entities, relationships, constraints, the ERD, and other design aspects are supported with explanations, in addition to the documentation organization and presentation.</a:t>
                      </a:r>
                      <a:endParaRPr lang="en-US" sz="1800" b="0" i="0" u="none" strike="noStrike" dirty="0">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800" u="none" strike="noStrike" dirty="0">
                          <a:effectLst/>
                        </a:rPr>
                        <a:t>Excellent support</a:t>
                      </a:r>
                      <a:br>
                        <a:rPr lang="en-US" sz="1800" u="none" strike="noStrike" dirty="0">
                          <a:effectLst/>
                        </a:rPr>
                      </a:br>
                      <a:r>
                        <a:rPr lang="en-US" sz="1800" u="none" strike="noStrike" dirty="0">
                          <a:effectLst/>
                        </a:rPr>
                        <a:t>Well organized and presented</a:t>
                      </a:r>
                      <a:endParaRPr lang="en-US" sz="1800" b="0" i="0" u="none" strike="noStrike" dirty="0">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1898714596"/>
                  </a:ext>
                </a:extLst>
              </a:tr>
              <a:tr h="1438909">
                <a:tc>
                  <a:txBody>
                    <a:bodyPr/>
                    <a:lstStyle/>
                    <a:p>
                      <a:pPr algn="l" fontAlgn="ctr"/>
                      <a:r>
                        <a:rPr lang="en-US" sz="1800" u="none" strike="noStrike">
                          <a:effectLst/>
                        </a:rPr>
                        <a:t>Prior Work Soundness (15%)</a:t>
                      </a:r>
                      <a:endParaRPr lang="en-US" sz="1800" b="1" i="0" u="none" strike="noStrike">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800" u="none" strike="noStrike">
                          <a:effectLst/>
                        </a:rPr>
                        <a:t>This measures how well any issues from prior iterations have been improved in order to provide a frame of reference for this iteration.</a:t>
                      </a:r>
                      <a:endParaRPr lang="en-US" sz="1800" b="0" i="0" u="none" strike="noStrike">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800" u="none" strike="noStrike" dirty="0">
                          <a:effectLst/>
                        </a:rPr>
                        <a:t>Completely improved </a:t>
                      </a:r>
                      <a:br>
                        <a:rPr lang="en-US" sz="1800" u="none" strike="noStrike" dirty="0">
                          <a:effectLst/>
                        </a:rPr>
                      </a:br>
                      <a:r>
                        <a:rPr lang="en-US" sz="1800" u="none" strike="noStrike" dirty="0">
                          <a:effectLst/>
                        </a:rPr>
                        <a:t>or</a:t>
                      </a:r>
                      <a:br>
                        <a:rPr lang="en-US" sz="1800" u="none" strike="noStrike" dirty="0">
                          <a:effectLst/>
                        </a:rPr>
                      </a:br>
                      <a:r>
                        <a:rPr lang="en-US" sz="1800" u="none" strike="noStrike" dirty="0">
                          <a:effectLst/>
                        </a:rPr>
                        <a:t>No improvement necessary</a:t>
                      </a:r>
                      <a:endParaRPr lang="en-US" sz="1800" b="0" i="0" u="none" strike="noStrike" dirty="0">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3643545868"/>
                  </a:ext>
                </a:extLst>
              </a:tr>
            </a:tbl>
          </a:graphicData>
        </a:graphic>
      </p:graphicFrame>
    </p:spTree>
    <p:extLst>
      <p:ext uri="{BB962C8B-B14F-4D97-AF65-F5344CB8AC3E}">
        <p14:creationId xmlns:p14="http://schemas.microsoft.com/office/powerpoint/2010/main" val="2990077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r>
              <a:rPr lang="en-US" altLang="en-US" sz="4800" b="1" dirty="0">
                <a:ln w="9525" cap="rnd">
                  <a:prstDash val="solid"/>
                  <a:bevel/>
                </a:ln>
                <a:effectLst>
                  <a:outerShdw blurRad="50800" dist="38100" dir="3000000" algn="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End</a:t>
            </a:r>
          </a:p>
        </p:txBody>
      </p:sp>
      <p:pic>
        <p:nvPicPr>
          <p:cNvPr id="21507" name="Picture 5" descr="red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3463" y="876300"/>
            <a:ext cx="2065337"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red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9331" y="876300"/>
            <a:ext cx="2065337"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Specialization-Generalization</a:t>
            </a:r>
          </a:p>
        </p:txBody>
      </p:sp>
      <p:pic>
        <p:nvPicPr>
          <p:cNvPr id="4"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91467" y="1600200"/>
            <a:ext cx="5161066"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3120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EB5BD-9586-4855-9F6B-BE9165E078A1}"/>
              </a:ext>
            </a:extLst>
          </p:cNvPr>
          <p:cNvSpPr>
            <a:spLocks noGrp="1"/>
          </p:cNvSpPr>
          <p:nvPr>
            <p:ph type="title"/>
          </p:nvPr>
        </p:nvSpPr>
        <p:spPr/>
        <p:txBody>
          <a:bodyPr/>
          <a:lstStyle/>
          <a:p>
            <a:r>
              <a:rPr lang="en-US" sz="3200" dirty="0"/>
              <a:t>Specialization-Generalization Relationship</a:t>
            </a:r>
          </a:p>
        </p:txBody>
      </p:sp>
      <p:pic>
        <p:nvPicPr>
          <p:cNvPr id="4" name="Content Placeholder 3">
            <a:extLst>
              <a:ext uri="{FF2B5EF4-FFF2-40B4-BE49-F238E27FC236}">
                <a16:creationId xmlns:a16="http://schemas.microsoft.com/office/drawing/2014/main" id="{0B24AD81-01A4-4332-8812-3FFE1A93DE6B}"/>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6700" y="1580920"/>
            <a:ext cx="8610600" cy="4983162"/>
          </a:xfrm>
          <a:prstGeom prst="rect">
            <a:avLst/>
          </a:prstGeom>
          <a:solidFill>
            <a:schemeClr val="bg1"/>
          </a:solidFill>
        </p:spPr>
      </p:pic>
    </p:spTree>
    <p:extLst>
      <p:ext uri="{BB962C8B-B14F-4D97-AF65-F5344CB8AC3E}">
        <p14:creationId xmlns:p14="http://schemas.microsoft.com/office/powerpoint/2010/main" val="231442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4000" dirty="0"/>
              <a:t>Extended ERDs</a:t>
            </a:r>
          </a:p>
        </p:txBody>
      </p:sp>
      <p:sp>
        <p:nvSpPr>
          <p:cNvPr id="9219" name="Rectangle 3"/>
          <p:cNvSpPr>
            <a:spLocks noGrp="1" noChangeArrowheads="1"/>
          </p:cNvSpPr>
          <p:nvPr>
            <p:ph type="body" idx="1"/>
          </p:nvPr>
        </p:nvSpPr>
        <p:spPr/>
        <p:txBody>
          <a:bodyPr/>
          <a:lstStyle/>
          <a:p>
            <a:pPr eaLnBrk="1" hangingPunct="1">
              <a:lnSpc>
                <a:spcPct val="90000"/>
              </a:lnSpc>
            </a:pPr>
            <a:r>
              <a:rPr lang="en-US" dirty="0"/>
              <a:t>A conventional ERD allows modeling of associative relationships, informally known as “has a” relationships.</a:t>
            </a:r>
          </a:p>
          <a:p>
            <a:pPr eaLnBrk="1" hangingPunct="1">
              <a:lnSpc>
                <a:spcPct val="90000"/>
              </a:lnSpc>
            </a:pPr>
            <a:r>
              <a:rPr lang="en-US" dirty="0"/>
              <a:t>An EERD allows modeling of associative and specialization-generalization relationships, which are informally known as “is a” relationships.</a:t>
            </a:r>
          </a:p>
          <a:p>
            <a:pPr eaLnBrk="1" hangingPunct="1">
              <a:lnSpc>
                <a:spcPct val="90000"/>
              </a:lnSpc>
            </a:pPr>
            <a:r>
              <a:rPr lang="en-US" dirty="0"/>
              <a:t>EERDs introduce additional notation to support specialization-generalization relationships.</a:t>
            </a:r>
          </a:p>
        </p:txBody>
      </p:sp>
    </p:spTree>
    <p:extLst>
      <p:ext uri="{BB962C8B-B14F-4D97-AF65-F5344CB8AC3E}">
        <p14:creationId xmlns:p14="http://schemas.microsoft.com/office/powerpoint/2010/main" val="3002074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4AE6-08CC-4BC4-9B9E-336822398905}"/>
              </a:ext>
            </a:extLst>
          </p:cNvPr>
          <p:cNvSpPr>
            <a:spLocks noGrp="1"/>
          </p:cNvSpPr>
          <p:nvPr>
            <p:ph type="title"/>
          </p:nvPr>
        </p:nvSpPr>
        <p:spPr/>
        <p:txBody>
          <a:bodyPr/>
          <a:lstStyle/>
          <a:p>
            <a:r>
              <a:rPr lang="en-US" dirty="0"/>
              <a:t>Conceptual Example</a:t>
            </a:r>
          </a:p>
        </p:txBody>
      </p:sp>
      <p:pic>
        <p:nvPicPr>
          <p:cNvPr id="4" name="Content Placeholder 3">
            <a:extLst>
              <a:ext uri="{FF2B5EF4-FFF2-40B4-BE49-F238E27FC236}">
                <a16:creationId xmlns:a16="http://schemas.microsoft.com/office/drawing/2014/main" id="{2640174A-2B92-49DE-9DE6-71BFADF066F6}"/>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683418" y="1600200"/>
            <a:ext cx="5777163" cy="5105400"/>
          </a:xfrm>
          <a:prstGeom prst="rect">
            <a:avLst/>
          </a:prstGeom>
        </p:spPr>
      </p:pic>
    </p:spTree>
    <p:extLst>
      <p:ext uri="{BB962C8B-B14F-4D97-AF65-F5344CB8AC3E}">
        <p14:creationId xmlns:p14="http://schemas.microsoft.com/office/powerpoint/2010/main" val="1733757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EERD Symbol Summary</a:t>
            </a:r>
          </a:p>
        </p:txBody>
      </p:sp>
      <p:graphicFrame>
        <p:nvGraphicFramePr>
          <p:cNvPr id="4" name="Table 3"/>
          <p:cNvGraphicFramePr>
            <a:graphicFrameLocks noGrp="1"/>
          </p:cNvGraphicFramePr>
          <p:nvPr/>
        </p:nvGraphicFramePr>
        <p:xfrm>
          <a:off x="1676400" y="4343400"/>
          <a:ext cx="6096000" cy="16560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endParaRPr lang="en-US"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Disjoint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Overlapping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b="1" dirty="0">
                          <a:solidFill>
                            <a:schemeClr val="tx1"/>
                          </a:solidFill>
                        </a:rPr>
                        <a:t>Crow’s Foot Extensions</a:t>
                      </a:r>
                    </a:p>
                    <a:p>
                      <a:endParaRPr lang="en-US"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O</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b="1" dirty="0">
                          <a:solidFill>
                            <a:schemeClr val="tx1"/>
                          </a:solidFill>
                        </a:rPr>
                        <a:t>UML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OR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AND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1676400" y="1828800"/>
          <a:ext cx="6096000" cy="16560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endParaRPr lang="en-US"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Partial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Total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b="1" dirty="0">
                          <a:solidFill>
                            <a:schemeClr val="tx1"/>
                          </a:solidFill>
                        </a:rPr>
                        <a:t>Crow’s Foot Extensions</a:t>
                      </a:r>
                    </a:p>
                    <a:p>
                      <a:endParaRPr lang="en-US"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b="1" dirty="0">
                          <a:solidFill>
                            <a:schemeClr val="tx1"/>
                          </a:solidFill>
                        </a:rPr>
                        <a:t>UML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OPTIONAL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MANDATORY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pic>
        <p:nvPicPr>
          <p:cNvPr id="6" name="Picture 15"/>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286000"/>
            <a:ext cx="1266092" cy="685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preferRelativeResize="0">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6248400" y="2286000"/>
            <a:ext cx="1267834" cy="685801"/>
          </a:xfrm>
          <a:prstGeom prst="rect">
            <a:avLst/>
          </a:prstGeom>
          <a:solidFill>
            <a:schemeClr val="bg1"/>
          </a:solidFill>
        </p:spPr>
      </p:pic>
    </p:spTree>
    <p:extLst>
      <p:ext uri="{BB962C8B-B14F-4D97-AF65-F5344CB8AC3E}">
        <p14:creationId xmlns:p14="http://schemas.microsoft.com/office/powerpoint/2010/main" val="4195553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27ADC-AF38-4F7C-A51E-D15D51F6692A}"/>
              </a:ext>
            </a:extLst>
          </p:cNvPr>
          <p:cNvSpPr>
            <a:spLocks noGrp="1"/>
          </p:cNvSpPr>
          <p:nvPr>
            <p:ph type="title"/>
          </p:nvPr>
        </p:nvSpPr>
        <p:spPr/>
        <p:txBody>
          <a:bodyPr/>
          <a:lstStyle/>
          <a:p>
            <a:r>
              <a:rPr lang="en-US" dirty="0"/>
              <a:t>Specialization Structural Rules</a:t>
            </a:r>
          </a:p>
        </p:txBody>
      </p:sp>
      <p:sp>
        <p:nvSpPr>
          <p:cNvPr id="3" name="Content Placeholder 2">
            <a:extLst>
              <a:ext uri="{FF2B5EF4-FFF2-40B4-BE49-F238E27FC236}">
                <a16:creationId xmlns:a16="http://schemas.microsoft.com/office/drawing/2014/main" id="{72B93D34-BE80-4C97-9B51-037D169E0268}"/>
              </a:ext>
            </a:extLst>
          </p:cNvPr>
          <p:cNvSpPr>
            <a:spLocks noGrp="1"/>
          </p:cNvSpPr>
          <p:nvPr>
            <p:ph idx="1"/>
          </p:nvPr>
        </p:nvSpPr>
        <p:spPr/>
        <p:txBody>
          <a:bodyPr/>
          <a:lstStyle/>
          <a:p>
            <a:r>
              <a:rPr lang="en-US" dirty="0"/>
              <a:t>Structural database rules for specialization-generalization relationships are somewhat simpler.</a:t>
            </a:r>
          </a:p>
          <a:p>
            <a:r>
              <a:rPr lang="en-US" dirty="0"/>
              <a:t>The supertype name is specified, along with the names of all subtypes, and indicators for </a:t>
            </a:r>
            <a:r>
              <a:rPr lang="en-US" dirty="0" err="1"/>
              <a:t>disjointness</a:t>
            </a:r>
            <a:r>
              <a:rPr lang="en-US" dirty="0"/>
              <a:t> and completeness are given.</a:t>
            </a:r>
          </a:p>
        </p:txBody>
      </p:sp>
    </p:spTree>
    <p:extLst>
      <p:ext uri="{BB962C8B-B14F-4D97-AF65-F5344CB8AC3E}">
        <p14:creationId xmlns:p14="http://schemas.microsoft.com/office/powerpoint/2010/main" val="2773377191"/>
      </p:ext>
    </p:extLst>
  </p:cSld>
  <p:clrMapOvr>
    <a:masterClrMapping/>
  </p:clrMapOvr>
</p:sld>
</file>

<file path=ppt/theme/theme1.xml><?xml version="1.0" encoding="utf-8"?>
<a:theme xmlns:a="http://schemas.openxmlformats.org/drawingml/2006/main" name="Office Theme">
  <a:themeElements>
    <a:clrScheme name="BU Colors">
      <a:dk1>
        <a:sysClr val="windowText" lastClr="000000"/>
      </a:dk1>
      <a:lt1>
        <a:sysClr val="window" lastClr="FFFFFF"/>
      </a:lt1>
      <a:dk2>
        <a:srgbClr val="1F497D"/>
      </a:dk2>
      <a:lt2>
        <a:srgbClr val="EEECE1"/>
      </a:lt2>
      <a:accent1>
        <a:srgbClr val="00AFA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14974</TotalTime>
  <Words>1556</Words>
  <Application>Microsoft Office PowerPoint</Application>
  <PresentationFormat>On-screen Show (4:3)</PresentationFormat>
  <Paragraphs>148</Paragraphs>
  <Slides>38</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38</vt:i4>
      </vt:variant>
    </vt:vector>
  </HeadingPairs>
  <TitlesOfParts>
    <vt:vector size="46" baseType="lpstr">
      <vt:lpstr>Arial</vt:lpstr>
      <vt:lpstr>Arial Narrow</vt:lpstr>
      <vt:lpstr>Calibri</vt:lpstr>
      <vt:lpstr>Calibri Light</vt:lpstr>
      <vt:lpstr>Tahoma</vt:lpstr>
      <vt:lpstr>Wingdings</vt:lpstr>
      <vt:lpstr>Office Theme</vt:lpstr>
      <vt:lpstr>Custom Design</vt:lpstr>
      <vt:lpstr>Term Project Iteration 3 Walkthrough</vt:lpstr>
      <vt:lpstr>Iteration 3 Components</vt:lpstr>
      <vt:lpstr>Specialization-Generalization Relationships</vt:lpstr>
      <vt:lpstr>Specialization-Generalization</vt:lpstr>
      <vt:lpstr>Specialization-Generalization Relationship</vt:lpstr>
      <vt:lpstr>Extended ERDs</vt:lpstr>
      <vt:lpstr>Conceptual Example</vt:lpstr>
      <vt:lpstr>EERD Symbol Summary</vt:lpstr>
      <vt:lpstr>Specialization Structural Rules</vt:lpstr>
      <vt:lpstr>Specialization Rule Examples</vt:lpstr>
      <vt:lpstr>Specialization Demo</vt:lpstr>
      <vt:lpstr>DBMS Physical ERDs</vt:lpstr>
      <vt:lpstr>Typical Implementation Progression</vt:lpstr>
      <vt:lpstr>Mapping to DBMS Physical</vt:lpstr>
      <vt:lpstr>Relationship Classification</vt:lpstr>
      <vt:lpstr>One-to-One Example</vt:lpstr>
      <vt:lpstr>One-to-Many Example</vt:lpstr>
      <vt:lpstr>Many-to-Many Example</vt:lpstr>
      <vt:lpstr>Mapping Associative Relationships </vt:lpstr>
      <vt:lpstr>Mapping One-to-One</vt:lpstr>
      <vt:lpstr>One-to-One Mapping Example</vt:lpstr>
      <vt:lpstr>Mapping One-to-Many</vt:lpstr>
      <vt:lpstr>One-to-Many Mapping Example</vt:lpstr>
      <vt:lpstr>Mapping Many-to-Many </vt:lpstr>
      <vt:lpstr>Many-to-Many References</vt:lpstr>
      <vt:lpstr>Many-to-Many Mapping Example</vt:lpstr>
      <vt:lpstr>Relationship Strength</vt:lpstr>
      <vt:lpstr>Relationship Strength ERDs</vt:lpstr>
      <vt:lpstr>Mapping Specialization-Generalization</vt:lpstr>
      <vt:lpstr>General Specialization ERD</vt:lpstr>
      <vt:lpstr>Mapping Specialization Example</vt:lpstr>
      <vt:lpstr>Overlapping Example</vt:lpstr>
      <vt:lpstr>Subtype Discriminator</vt:lpstr>
      <vt:lpstr>Mapping Demo</vt:lpstr>
      <vt:lpstr>Specialization-Generalization Evaluation</vt:lpstr>
      <vt:lpstr>DBMS Physical Evaluation</vt:lpstr>
      <vt:lpstr>Overall Evaluation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CS779</dc:title>
  <dc:creator>Borkmark</dc:creator>
  <cp:lastModifiedBy>Warren Mansur</cp:lastModifiedBy>
  <cp:revision>441</cp:revision>
  <dcterms:created xsi:type="dcterms:W3CDTF">2010-09-03T10:48:34Z</dcterms:created>
  <dcterms:modified xsi:type="dcterms:W3CDTF">2023-01-31T17:55:27Z</dcterms:modified>
</cp:coreProperties>
</file>