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7" r:id="rId1"/>
    <p:sldMasterId id="2147484344" r:id="rId2"/>
  </p:sldMasterIdLst>
  <p:notesMasterIdLst>
    <p:notesMasterId r:id="rId34"/>
  </p:notesMasterIdLst>
  <p:handoutMasterIdLst>
    <p:handoutMasterId r:id="rId35"/>
  </p:handoutMasterIdLst>
  <p:sldIdLst>
    <p:sldId id="298" r:id="rId3"/>
    <p:sldId id="304" r:id="rId4"/>
    <p:sldId id="459" r:id="rId5"/>
    <p:sldId id="468" r:id="rId6"/>
    <p:sldId id="470" r:id="rId7"/>
    <p:sldId id="567" r:id="rId8"/>
    <p:sldId id="471" r:id="rId9"/>
    <p:sldId id="474" r:id="rId10"/>
    <p:sldId id="444" r:id="rId11"/>
    <p:sldId id="565" r:id="rId12"/>
    <p:sldId id="564" r:id="rId13"/>
    <p:sldId id="569" r:id="rId14"/>
    <p:sldId id="571" r:id="rId15"/>
    <p:sldId id="566" r:id="rId16"/>
    <p:sldId id="573" r:id="rId17"/>
    <p:sldId id="475" r:id="rId18"/>
    <p:sldId id="476" r:id="rId19"/>
    <p:sldId id="574" r:id="rId20"/>
    <p:sldId id="577" r:id="rId21"/>
    <p:sldId id="479" r:id="rId22"/>
    <p:sldId id="481" r:id="rId23"/>
    <p:sldId id="579" r:id="rId24"/>
    <p:sldId id="581" r:id="rId25"/>
    <p:sldId id="582" r:id="rId26"/>
    <p:sldId id="489" r:id="rId27"/>
    <p:sldId id="586" r:id="rId28"/>
    <p:sldId id="587" r:id="rId29"/>
    <p:sldId id="583" r:id="rId30"/>
    <p:sldId id="594" r:id="rId31"/>
    <p:sldId id="591" r:id="rId32"/>
    <p:sldId id="279" r:id="rId33"/>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F5800"/>
    <a:srgbClr val="AF8300"/>
    <a:srgbClr val="9A004D"/>
    <a:srgbClr val="AF0058"/>
    <a:srgbClr val="1E9696"/>
    <a:srgbClr val="00AFAF"/>
    <a:srgbClr val="0058AF"/>
    <a:srgbClr val="AF0000"/>
    <a:srgbClr val="9B0000"/>
    <a:srgbClr val="C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80145" autoAdjust="0"/>
  </p:normalViewPr>
  <p:slideViewPr>
    <p:cSldViewPr>
      <p:cViewPr varScale="1">
        <p:scale>
          <a:sx n="87" d="100"/>
          <a:sy n="87" d="100"/>
        </p:scale>
        <p:origin x="654"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33E446-FB67-4128-A4A8-BB2D788D12E5}"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E2F81F27-305E-4D48-A6DE-2A2151D28A3E}">
      <dgm:prSet phldrT="[Text]"/>
      <dgm:spPr/>
      <dgm:t>
        <a:bodyPr/>
        <a:lstStyle/>
        <a:p>
          <a:r>
            <a:rPr lang="en-US" dirty="0"/>
            <a:t>Data Aggregation</a:t>
          </a:r>
        </a:p>
      </dgm:t>
    </dgm:pt>
    <dgm:pt modelId="{01B7622E-6A8B-4DC8-9107-5FF805DB00DA}" type="parTrans" cxnId="{DC8065CF-21ED-452C-8CA9-3DAAEAB5BABF}">
      <dgm:prSet/>
      <dgm:spPr/>
      <dgm:t>
        <a:bodyPr/>
        <a:lstStyle/>
        <a:p>
          <a:endParaRPr lang="en-US"/>
        </a:p>
      </dgm:t>
    </dgm:pt>
    <dgm:pt modelId="{12FA0DE4-1A9B-4A7A-8E89-EC0CFF98ADC6}" type="sibTrans" cxnId="{DC8065CF-21ED-452C-8CA9-3DAAEAB5BABF}">
      <dgm:prSet/>
      <dgm:spPr/>
      <dgm:t>
        <a:bodyPr/>
        <a:lstStyle/>
        <a:p>
          <a:endParaRPr lang="en-US"/>
        </a:p>
      </dgm:t>
    </dgm:pt>
    <dgm:pt modelId="{62667042-B5C0-40F2-A3B0-781FEA6CE532}">
      <dgm:prSet phldrT="[Text]"/>
      <dgm:spPr/>
      <dgm:t>
        <a:bodyPr/>
        <a:lstStyle/>
        <a:p>
          <a:r>
            <a:rPr lang="en-US" dirty="0"/>
            <a:t>Sometimes we are interested in the result of aggregating multiple data items rather than in individual data items.</a:t>
          </a:r>
        </a:p>
      </dgm:t>
    </dgm:pt>
    <dgm:pt modelId="{7918EFE4-A5BA-4AFA-97C1-9C2BB043FB19}" type="parTrans" cxnId="{5C428A04-E00D-418F-B778-FC51BCEC5746}">
      <dgm:prSet/>
      <dgm:spPr/>
      <dgm:t>
        <a:bodyPr/>
        <a:lstStyle/>
        <a:p>
          <a:endParaRPr lang="en-US"/>
        </a:p>
      </dgm:t>
    </dgm:pt>
    <dgm:pt modelId="{6DF3B610-C604-4DD3-BE84-F822624AABF4}" type="sibTrans" cxnId="{5C428A04-E00D-418F-B778-FC51BCEC5746}">
      <dgm:prSet/>
      <dgm:spPr/>
      <dgm:t>
        <a:bodyPr/>
        <a:lstStyle/>
        <a:p>
          <a:endParaRPr lang="en-US"/>
        </a:p>
      </dgm:t>
    </dgm:pt>
    <dgm:pt modelId="{B230EC88-B3A3-4876-AA40-2BFB490A5EA0}">
      <dgm:prSet phldrT="[Text]"/>
      <dgm:spPr/>
      <dgm:t>
        <a:bodyPr/>
        <a:lstStyle/>
        <a:p>
          <a:r>
            <a:rPr lang="en-US" dirty="0"/>
            <a:t>We’ll learn about aggregate concepts, aggregate functions, counting, obtaining maximums and minimums, group by clauses, having clauses, and combining aggregation with joins.</a:t>
          </a:r>
        </a:p>
      </dgm:t>
    </dgm:pt>
    <dgm:pt modelId="{4C0E81DA-C250-4008-8124-6FA84B89F57A}" type="parTrans" cxnId="{3135DFB4-A593-4EBB-AE04-B3ECA304A1D1}">
      <dgm:prSet/>
      <dgm:spPr/>
      <dgm:t>
        <a:bodyPr/>
        <a:lstStyle/>
        <a:p>
          <a:endParaRPr lang="en-US"/>
        </a:p>
      </dgm:t>
    </dgm:pt>
    <dgm:pt modelId="{5278677A-DA83-4CFB-A961-7430CE0DE1EB}" type="sibTrans" cxnId="{3135DFB4-A593-4EBB-AE04-B3ECA304A1D1}">
      <dgm:prSet/>
      <dgm:spPr/>
      <dgm:t>
        <a:bodyPr/>
        <a:lstStyle/>
        <a:p>
          <a:endParaRPr lang="en-US"/>
        </a:p>
      </dgm:t>
    </dgm:pt>
    <dgm:pt modelId="{6B8A5B88-6EAE-4301-9D2F-8B5205935CB8}">
      <dgm:prSet phldrT="[Text]"/>
      <dgm:spPr/>
      <dgm:t>
        <a:bodyPr/>
        <a:lstStyle/>
        <a:p>
          <a:r>
            <a:rPr lang="en-US" dirty="0"/>
            <a:t>Data Visualization</a:t>
          </a:r>
        </a:p>
      </dgm:t>
    </dgm:pt>
    <dgm:pt modelId="{0B767A54-066A-4CB4-9C53-57CD168D7EC5}" type="parTrans" cxnId="{919AEF84-8207-41CE-82DC-15BB5CA61DEF}">
      <dgm:prSet/>
      <dgm:spPr/>
      <dgm:t>
        <a:bodyPr/>
        <a:lstStyle/>
        <a:p>
          <a:endParaRPr lang="en-US"/>
        </a:p>
      </dgm:t>
    </dgm:pt>
    <dgm:pt modelId="{0BA14B73-F999-439C-9F34-A200BB713A93}" type="sibTrans" cxnId="{919AEF84-8207-41CE-82DC-15BB5CA61DEF}">
      <dgm:prSet/>
      <dgm:spPr/>
      <dgm:t>
        <a:bodyPr/>
        <a:lstStyle/>
        <a:p>
          <a:endParaRPr lang="en-US"/>
        </a:p>
      </dgm:t>
    </dgm:pt>
    <dgm:pt modelId="{53879138-A5BA-49DD-8195-DF3B4BEE3820}">
      <dgm:prSet phldrT="[Text]"/>
      <dgm:spPr/>
      <dgm:t>
        <a:bodyPr/>
        <a:lstStyle/>
        <a:p>
          <a:r>
            <a:rPr lang="en-US" dirty="0"/>
            <a:t>You’ll learn how to visually tell a story about information in a way that people quickly and accurately understand it. </a:t>
          </a:r>
        </a:p>
      </dgm:t>
    </dgm:pt>
    <dgm:pt modelId="{5AA4B719-D695-42BD-A100-BED1CE1B46F2}" type="parTrans" cxnId="{95AA50E0-17D6-419E-AB8B-66AEDB881068}">
      <dgm:prSet/>
      <dgm:spPr/>
      <dgm:t>
        <a:bodyPr/>
        <a:lstStyle/>
        <a:p>
          <a:endParaRPr lang="en-US"/>
        </a:p>
      </dgm:t>
    </dgm:pt>
    <dgm:pt modelId="{FA1B3B14-5E15-4353-8D4B-33E330FD0AD5}" type="sibTrans" cxnId="{95AA50E0-17D6-419E-AB8B-66AEDB881068}">
      <dgm:prSet/>
      <dgm:spPr/>
      <dgm:t>
        <a:bodyPr/>
        <a:lstStyle/>
        <a:p>
          <a:endParaRPr lang="en-US"/>
        </a:p>
      </dgm:t>
    </dgm:pt>
    <dgm:pt modelId="{9C3CE193-EC14-45A4-9FFD-6DBB0BE99021}" type="pres">
      <dgm:prSet presAssocID="{0F33E446-FB67-4128-A4A8-BB2D788D12E5}" presName="Name0" presStyleCnt="0">
        <dgm:presLayoutVars>
          <dgm:dir/>
          <dgm:animLvl val="lvl"/>
          <dgm:resizeHandles val="exact"/>
        </dgm:presLayoutVars>
      </dgm:prSet>
      <dgm:spPr/>
    </dgm:pt>
    <dgm:pt modelId="{4834B6CB-8757-4DC3-90E6-AE44A39103CF}" type="pres">
      <dgm:prSet presAssocID="{E2F81F27-305E-4D48-A6DE-2A2151D28A3E}" presName="linNode" presStyleCnt="0"/>
      <dgm:spPr/>
    </dgm:pt>
    <dgm:pt modelId="{B1101C03-37AF-4A6B-8B2A-4447ACD7A240}" type="pres">
      <dgm:prSet presAssocID="{E2F81F27-305E-4D48-A6DE-2A2151D28A3E}" presName="parTx" presStyleLbl="revTx" presStyleIdx="0" presStyleCnt="2">
        <dgm:presLayoutVars>
          <dgm:chMax val="1"/>
          <dgm:bulletEnabled val="1"/>
        </dgm:presLayoutVars>
      </dgm:prSet>
      <dgm:spPr/>
    </dgm:pt>
    <dgm:pt modelId="{959DBF44-04E3-4A9E-9D82-1C6B69B830AD}" type="pres">
      <dgm:prSet presAssocID="{E2F81F27-305E-4D48-A6DE-2A2151D28A3E}" presName="bracket" presStyleLbl="parChTrans1D1" presStyleIdx="0" presStyleCnt="2"/>
      <dgm:spPr/>
    </dgm:pt>
    <dgm:pt modelId="{82AE0704-CE78-4FD7-8435-3B86D1B24728}" type="pres">
      <dgm:prSet presAssocID="{E2F81F27-305E-4D48-A6DE-2A2151D28A3E}" presName="spH" presStyleCnt="0"/>
      <dgm:spPr/>
    </dgm:pt>
    <dgm:pt modelId="{4FB02A71-B097-47DE-836C-3A3C31107798}" type="pres">
      <dgm:prSet presAssocID="{E2F81F27-305E-4D48-A6DE-2A2151D28A3E}" presName="desTx" presStyleLbl="node1" presStyleIdx="0" presStyleCnt="2">
        <dgm:presLayoutVars>
          <dgm:bulletEnabled val="1"/>
        </dgm:presLayoutVars>
      </dgm:prSet>
      <dgm:spPr/>
    </dgm:pt>
    <dgm:pt modelId="{FF48599B-D22B-4289-9727-22C74FE0B63F}" type="pres">
      <dgm:prSet presAssocID="{12FA0DE4-1A9B-4A7A-8E89-EC0CFF98ADC6}" presName="spV" presStyleCnt="0"/>
      <dgm:spPr/>
    </dgm:pt>
    <dgm:pt modelId="{DA1D524C-E5F2-4CC5-A0F5-8F53CD3C70C9}" type="pres">
      <dgm:prSet presAssocID="{6B8A5B88-6EAE-4301-9D2F-8B5205935CB8}" presName="linNode" presStyleCnt="0"/>
      <dgm:spPr/>
    </dgm:pt>
    <dgm:pt modelId="{A59F7AB7-0CB3-400F-AFB9-9A645492EE4B}" type="pres">
      <dgm:prSet presAssocID="{6B8A5B88-6EAE-4301-9D2F-8B5205935CB8}" presName="parTx" presStyleLbl="revTx" presStyleIdx="1" presStyleCnt="2">
        <dgm:presLayoutVars>
          <dgm:chMax val="1"/>
          <dgm:bulletEnabled val="1"/>
        </dgm:presLayoutVars>
      </dgm:prSet>
      <dgm:spPr/>
    </dgm:pt>
    <dgm:pt modelId="{3E3C7494-0C1C-47DB-A166-0B8F5D08D431}" type="pres">
      <dgm:prSet presAssocID="{6B8A5B88-6EAE-4301-9D2F-8B5205935CB8}" presName="bracket" presStyleLbl="parChTrans1D1" presStyleIdx="1" presStyleCnt="2"/>
      <dgm:spPr/>
    </dgm:pt>
    <dgm:pt modelId="{B49A98C8-FDB1-4433-8A2A-8FF186CB9724}" type="pres">
      <dgm:prSet presAssocID="{6B8A5B88-6EAE-4301-9D2F-8B5205935CB8}" presName="spH" presStyleCnt="0"/>
      <dgm:spPr/>
    </dgm:pt>
    <dgm:pt modelId="{FCB67E09-4F28-4490-917B-F8A68549EFCE}" type="pres">
      <dgm:prSet presAssocID="{6B8A5B88-6EAE-4301-9D2F-8B5205935CB8}" presName="desTx" presStyleLbl="node1" presStyleIdx="1" presStyleCnt="2">
        <dgm:presLayoutVars>
          <dgm:bulletEnabled val="1"/>
        </dgm:presLayoutVars>
      </dgm:prSet>
      <dgm:spPr/>
    </dgm:pt>
  </dgm:ptLst>
  <dgm:cxnLst>
    <dgm:cxn modelId="{5C428A04-E00D-418F-B778-FC51BCEC5746}" srcId="{E2F81F27-305E-4D48-A6DE-2A2151D28A3E}" destId="{62667042-B5C0-40F2-A3B0-781FEA6CE532}" srcOrd="0" destOrd="0" parTransId="{7918EFE4-A5BA-4AFA-97C1-9C2BB043FB19}" sibTransId="{6DF3B610-C604-4DD3-BE84-F822624AABF4}"/>
    <dgm:cxn modelId="{5F80E25C-889C-48A9-A4CF-65511C22317C}" type="presOf" srcId="{6B8A5B88-6EAE-4301-9D2F-8B5205935CB8}" destId="{A59F7AB7-0CB3-400F-AFB9-9A645492EE4B}" srcOrd="0" destOrd="0" presId="urn:diagrams.loki3.com/BracketList"/>
    <dgm:cxn modelId="{864F7052-6803-4204-88D7-CB8416E122BE}" type="presOf" srcId="{B230EC88-B3A3-4876-AA40-2BFB490A5EA0}" destId="{4FB02A71-B097-47DE-836C-3A3C31107798}" srcOrd="0" destOrd="1" presId="urn:diagrams.loki3.com/BracketList"/>
    <dgm:cxn modelId="{F5FDD582-54DE-4CD8-89C0-9D504EFD090E}" type="presOf" srcId="{E2F81F27-305E-4D48-A6DE-2A2151D28A3E}" destId="{B1101C03-37AF-4A6B-8B2A-4447ACD7A240}" srcOrd="0" destOrd="0" presId="urn:diagrams.loki3.com/BracketList"/>
    <dgm:cxn modelId="{919AEF84-8207-41CE-82DC-15BB5CA61DEF}" srcId="{0F33E446-FB67-4128-A4A8-BB2D788D12E5}" destId="{6B8A5B88-6EAE-4301-9D2F-8B5205935CB8}" srcOrd="1" destOrd="0" parTransId="{0B767A54-066A-4CB4-9C53-57CD168D7EC5}" sibTransId="{0BA14B73-F999-439C-9F34-A200BB713A93}"/>
    <dgm:cxn modelId="{B88C388F-64C7-4EC9-B2C6-F962946A874F}" type="presOf" srcId="{62667042-B5C0-40F2-A3B0-781FEA6CE532}" destId="{4FB02A71-B097-47DE-836C-3A3C31107798}" srcOrd="0" destOrd="0" presId="urn:diagrams.loki3.com/BracketList"/>
    <dgm:cxn modelId="{9FD019A9-186C-469B-ACF6-1A226C5F4B2B}" type="presOf" srcId="{0F33E446-FB67-4128-A4A8-BB2D788D12E5}" destId="{9C3CE193-EC14-45A4-9FFD-6DBB0BE99021}" srcOrd="0" destOrd="0" presId="urn:diagrams.loki3.com/BracketList"/>
    <dgm:cxn modelId="{3135DFB4-A593-4EBB-AE04-B3ECA304A1D1}" srcId="{E2F81F27-305E-4D48-A6DE-2A2151D28A3E}" destId="{B230EC88-B3A3-4876-AA40-2BFB490A5EA0}" srcOrd="1" destOrd="0" parTransId="{4C0E81DA-C250-4008-8124-6FA84B89F57A}" sibTransId="{5278677A-DA83-4CFB-A961-7430CE0DE1EB}"/>
    <dgm:cxn modelId="{DC8065CF-21ED-452C-8CA9-3DAAEAB5BABF}" srcId="{0F33E446-FB67-4128-A4A8-BB2D788D12E5}" destId="{E2F81F27-305E-4D48-A6DE-2A2151D28A3E}" srcOrd="0" destOrd="0" parTransId="{01B7622E-6A8B-4DC8-9107-5FF805DB00DA}" sibTransId="{12FA0DE4-1A9B-4A7A-8E89-EC0CFF98ADC6}"/>
    <dgm:cxn modelId="{95AA50E0-17D6-419E-AB8B-66AEDB881068}" srcId="{6B8A5B88-6EAE-4301-9D2F-8B5205935CB8}" destId="{53879138-A5BA-49DD-8195-DF3B4BEE3820}" srcOrd="0" destOrd="0" parTransId="{5AA4B719-D695-42BD-A100-BED1CE1B46F2}" sibTransId="{FA1B3B14-5E15-4353-8D4B-33E330FD0AD5}"/>
    <dgm:cxn modelId="{6326C7FF-5A49-4A5B-98E6-2392F5890258}" type="presOf" srcId="{53879138-A5BA-49DD-8195-DF3B4BEE3820}" destId="{FCB67E09-4F28-4490-917B-F8A68549EFCE}" srcOrd="0" destOrd="0" presId="urn:diagrams.loki3.com/BracketList"/>
    <dgm:cxn modelId="{DDA89DD4-6132-489F-A9FF-6742C4FE28F1}" type="presParOf" srcId="{9C3CE193-EC14-45A4-9FFD-6DBB0BE99021}" destId="{4834B6CB-8757-4DC3-90E6-AE44A39103CF}" srcOrd="0" destOrd="0" presId="urn:diagrams.loki3.com/BracketList"/>
    <dgm:cxn modelId="{6A1863E3-DBB1-4DDB-B6D6-87F96E1AE476}" type="presParOf" srcId="{4834B6CB-8757-4DC3-90E6-AE44A39103CF}" destId="{B1101C03-37AF-4A6B-8B2A-4447ACD7A240}" srcOrd="0" destOrd="0" presId="urn:diagrams.loki3.com/BracketList"/>
    <dgm:cxn modelId="{000FB838-788C-4174-9ED3-3E1A3109D8FC}" type="presParOf" srcId="{4834B6CB-8757-4DC3-90E6-AE44A39103CF}" destId="{959DBF44-04E3-4A9E-9D82-1C6B69B830AD}" srcOrd="1" destOrd="0" presId="urn:diagrams.loki3.com/BracketList"/>
    <dgm:cxn modelId="{97D3B6A5-2BC2-473E-AEB3-7FF92D7105FA}" type="presParOf" srcId="{4834B6CB-8757-4DC3-90E6-AE44A39103CF}" destId="{82AE0704-CE78-4FD7-8435-3B86D1B24728}" srcOrd="2" destOrd="0" presId="urn:diagrams.loki3.com/BracketList"/>
    <dgm:cxn modelId="{6EB5F01A-F002-405D-A064-CD96970C0398}" type="presParOf" srcId="{4834B6CB-8757-4DC3-90E6-AE44A39103CF}" destId="{4FB02A71-B097-47DE-836C-3A3C31107798}" srcOrd="3" destOrd="0" presId="urn:diagrams.loki3.com/BracketList"/>
    <dgm:cxn modelId="{98BB7D8C-F2FE-4491-B71C-F1F67C96AD9B}" type="presParOf" srcId="{9C3CE193-EC14-45A4-9FFD-6DBB0BE99021}" destId="{FF48599B-D22B-4289-9727-22C74FE0B63F}" srcOrd="1" destOrd="0" presId="urn:diagrams.loki3.com/BracketList"/>
    <dgm:cxn modelId="{5613011B-D58F-4E4C-9B97-95DE8DB1DDC4}" type="presParOf" srcId="{9C3CE193-EC14-45A4-9FFD-6DBB0BE99021}" destId="{DA1D524C-E5F2-4CC5-A0F5-8F53CD3C70C9}" srcOrd="2" destOrd="0" presId="urn:diagrams.loki3.com/BracketList"/>
    <dgm:cxn modelId="{F1578B69-CA45-4D8B-AF2C-FC7E52D8331F}" type="presParOf" srcId="{DA1D524C-E5F2-4CC5-A0F5-8F53CD3C70C9}" destId="{A59F7AB7-0CB3-400F-AFB9-9A645492EE4B}" srcOrd="0" destOrd="0" presId="urn:diagrams.loki3.com/BracketList"/>
    <dgm:cxn modelId="{C11767F7-6FD5-4495-B86A-7B370C5FFD8A}" type="presParOf" srcId="{DA1D524C-E5F2-4CC5-A0F5-8F53CD3C70C9}" destId="{3E3C7494-0C1C-47DB-A166-0B8F5D08D431}" srcOrd="1" destOrd="0" presId="urn:diagrams.loki3.com/BracketList"/>
    <dgm:cxn modelId="{20F9A51A-B712-47A1-A05F-1D39C5C20B2C}" type="presParOf" srcId="{DA1D524C-E5F2-4CC5-A0F5-8F53CD3C70C9}" destId="{B49A98C8-FDB1-4433-8A2A-8FF186CB9724}" srcOrd="2" destOrd="0" presId="urn:diagrams.loki3.com/BracketList"/>
    <dgm:cxn modelId="{792FF398-17DB-4343-8FCC-6AF3E6C3898B}" type="presParOf" srcId="{DA1D524C-E5F2-4CC5-A0F5-8F53CD3C70C9}" destId="{FCB67E09-4F28-4490-917B-F8A68549EFCE}"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01C03-37AF-4A6B-8B2A-4447ACD7A240}">
      <dsp:nvSpPr>
        <dsp:cNvPr id="0" name=""/>
        <dsp:cNvSpPr/>
      </dsp:nvSpPr>
      <dsp:spPr>
        <a:xfrm>
          <a:off x="4018" y="1463559"/>
          <a:ext cx="2055390" cy="83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Data Aggregation</a:t>
          </a:r>
        </a:p>
      </dsp:txBody>
      <dsp:txXfrm>
        <a:off x="4018" y="1463559"/>
        <a:ext cx="2055390" cy="835312"/>
      </dsp:txXfrm>
    </dsp:sp>
    <dsp:sp modelId="{959DBF44-04E3-4A9E-9D82-1C6B69B830AD}">
      <dsp:nvSpPr>
        <dsp:cNvPr id="0" name=""/>
        <dsp:cNvSpPr/>
      </dsp:nvSpPr>
      <dsp:spPr>
        <a:xfrm>
          <a:off x="2059409" y="158383"/>
          <a:ext cx="411078" cy="3445664"/>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B02A71-B097-47DE-836C-3A3C31107798}">
      <dsp:nvSpPr>
        <dsp:cNvPr id="0" name=""/>
        <dsp:cNvSpPr/>
      </dsp:nvSpPr>
      <dsp:spPr>
        <a:xfrm>
          <a:off x="2634918" y="158383"/>
          <a:ext cx="5590663" cy="34456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Sometimes we are interested in the result of aggregating multiple data items rather than in individual data items.</a:t>
          </a:r>
        </a:p>
        <a:p>
          <a:pPr marL="228600" lvl="1" indent="-228600" algn="l" defTabSz="1111250">
            <a:lnSpc>
              <a:spcPct val="90000"/>
            </a:lnSpc>
            <a:spcBef>
              <a:spcPct val="0"/>
            </a:spcBef>
            <a:spcAft>
              <a:spcPct val="15000"/>
            </a:spcAft>
            <a:buChar char="•"/>
          </a:pPr>
          <a:r>
            <a:rPr lang="en-US" sz="2500" kern="1200" dirty="0"/>
            <a:t>We’ll learn about aggregate concepts, aggregate functions, counting, obtaining maximums and minimums, group by clauses, having clauses, and combining aggregation with joins.</a:t>
          </a:r>
        </a:p>
      </dsp:txBody>
      <dsp:txXfrm>
        <a:off x="2634918" y="158383"/>
        <a:ext cx="5590663" cy="3445664"/>
      </dsp:txXfrm>
    </dsp:sp>
    <dsp:sp modelId="{A59F7AB7-0CB3-400F-AFB9-9A645492EE4B}">
      <dsp:nvSpPr>
        <dsp:cNvPr id="0" name=""/>
        <dsp:cNvSpPr/>
      </dsp:nvSpPr>
      <dsp:spPr>
        <a:xfrm>
          <a:off x="4018" y="3902875"/>
          <a:ext cx="2055390" cy="83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Data Visualization</a:t>
          </a:r>
        </a:p>
      </dsp:txBody>
      <dsp:txXfrm>
        <a:off x="4018" y="3902875"/>
        <a:ext cx="2055390" cy="835312"/>
      </dsp:txXfrm>
    </dsp:sp>
    <dsp:sp modelId="{3E3C7494-0C1C-47DB-A166-0B8F5D08D431}">
      <dsp:nvSpPr>
        <dsp:cNvPr id="0" name=""/>
        <dsp:cNvSpPr/>
      </dsp:nvSpPr>
      <dsp:spPr>
        <a:xfrm>
          <a:off x="2059409" y="3694047"/>
          <a:ext cx="411078" cy="1252968"/>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B67E09-4F28-4490-917B-F8A68549EFCE}">
      <dsp:nvSpPr>
        <dsp:cNvPr id="0" name=""/>
        <dsp:cNvSpPr/>
      </dsp:nvSpPr>
      <dsp:spPr>
        <a:xfrm>
          <a:off x="2634918" y="3694047"/>
          <a:ext cx="5590663" cy="12529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You’ll learn how to visually tell a story about information in a way that people quickly and accurately understand it. </a:t>
          </a:r>
        </a:p>
      </dsp:txBody>
      <dsp:txXfrm>
        <a:off x="2634918" y="3694047"/>
        <a:ext cx="5590663" cy="1252968"/>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5"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197636"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7"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C4E0CF35-C5E8-4918-897C-08259A8CF1DE}" type="slidenum">
              <a:rPr lang="en-US" altLang="en-US"/>
              <a:pPr/>
              <a:t>‹#›</a:t>
            </a:fld>
            <a:endParaRPr lang="en-US" altLang="en-US"/>
          </a:p>
        </p:txBody>
      </p:sp>
    </p:spTree>
    <p:extLst>
      <p:ext uri="{BB962C8B-B14F-4D97-AF65-F5344CB8AC3E}">
        <p14:creationId xmlns:p14="http://schemas.microsoft.com/office/powerpoint/2010/main" val="1575640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3"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5"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8726"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7"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49C17543-A926-442A-A31C-841002039190}" type="slidenum">
              <a:rPr lang="en-US" altLang="en-US"/>
              <a:pPr/>
              <a:t>‹#›</a:t>
            </a:fld>
            <a:endParaRPr lang="en-US" altLang="en-US"/>
          </a:p>
        </p:txBody>
      </p:sp>
    </p:spTree>
    <p:extLst>
      <p:ext uri="{BB962C8B-B14F-4D97-AF65-F5344CB8AC3E}">
        <p14:creationId xmlns:p14="http://schemas.microsoft.com/office/powerpoint/2010/main" val="6748305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C17543-A926-442A-A31C-841002039190}" type="slidenum">
              <a:rPr lang="en-US" altLang="en-US" smtClean="0"/>
              <a:pPr/>
              <a:t>1</a:t>
            </a:fld>
            <a:endParaRPr lang="en-US" altLang="en-US"/>
          </a:p>
        </p:txBody>
      </p:sp>
    </p:spTree>
    <p:extLst>
      <p:ext uri="{BB962C8B-B14F-4D97-AF65-F5344CB8AC3E}">
        <p14:creationId xmlns:p14="http://schemas.microsoft.com/office/powerpoint/2010/main" val="2128545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2</a:t>
            </a:fld>
            <a:endParaRPr lang="en-US" altLang="en-US"/>
          </a:p>
        </p:txBody>
      </p:sp>
    </p:spTree>
    <p:extLst>
      <p:ext uri="{BB962C8B-B14F-4D97-AF65-F5344CB8AC3E}">
        <p14:creationId xmlns:p14="http://schemas.microsoft.com/office/powerpoint/2010/main" val="4214582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16176"/>
            <a:ext cx="10363200" cy="1470025"/>
          </a:xfrm>
        </p:spPr>
        <p:txBody>
          <a:bodyPr/>
          <a:lstStyle>
            <a:lvl1pPr>
              <a:defRPr lang="en-US" sz="4800" b="1" kern="1200" smtClean="0">
                <a:ln w="9525" cap="rnd">
                  <a:prstDash val="solid"/>
                  <a:bevel/>
                </a:ln>
                <a:solidFill>
                  <a:schemeClr val="tx1"/>
                </a:solidFill>
                <a:effectLst>
                  <a:outerShdw blurRad="50800" dist="38100" dir="3000000" algn="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1828800" y="41910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4" descr="re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19109" y="939801"/>
            <a:ext cx="2753783"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4"/>
          <p:cNvSpPr>
            <a:spLocks noGrp="1"/>
          </p:cNvSpPr>
          <p:nvPr>
            <p:ph type="ftr" sz="quarter" idx="11"/>
          </p:nvPr>
        </p:nvSpPr>
        <p:spPr>
          <a:xfrm>
            <a:off x="914400" y="6356351"/>
            <a:ext cx="10363200" cy="365125"/>
          </a:xfrm>
          <a:prstGeom prst="rect">
            <a:avLst/>
          </a:prstGeom>
        </p:spPr>
        <p:txBody>
          <a:bodyPr/>
          <a:lstStyle>
            <a:lvl1pPr algn="ctr">
              <a:defRPr lang="en-US" sz="900" b="1" kern="1200" dirty="0">
                <a:solidFill>
                  <a:schemeClr val="bg1">
                    <a:lumMod val="50000"/>
                  </a:schemeClr>
                </a:solidFill>
                <a:latin typeface="Tahoma" panose="020B060403050404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371285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F7871F0-911A-4786-98E6-E01B4D5B0C26}" type="datetimeFigureOut">
              <a:rPr lang="en-US"/>
              <a:pPr>
                <a:defRPr/>
              </a:pPr>
              <a:t>2/1/2023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A36F655-F160-421B-AC96-5F6C002503E4}" type="slidenum">
              <a:rPr lang="en-US" altLang="en-US"/>
              <a:pPr/>
              <a:t>‹#›</a:t>
            </a:fld>
            <a:endParaRPr lang="en-US" altLang="en-US"/>
          </a:p>
        </p:txBody>
      </p:sp>
    </p:spTree>
    <p:extLst>
      <p:ext uri="{BB962C8B-B14F-4D97-AF65-F5344CB8AC3E}">
        <p14:creationId xmlns:p14="http://schemas.microsoft.com/office/powerpoint/2010/main" val="217607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694FDF4-B0C2-4381-8DD6-310D7C854B2B}" type="datetimeFigureOut">
              <a:rPr lang="en-US"/>
              <a:pPr>
                <a:defRPr/>
              </a:pPr>
              <a:t>2/1/2023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76B7EBD-8620-493C-9193-7661A2289916}" type="slidenum">
              <a:rPr lang="en-US" altLang="en-US"/>
              <a:pPr/>
              <a:t>‹#›</a:t>
            </a:fld>
            <a:endParaRPr lang="en-US" altLang="en-US"/>
          </a:p>
        </p:txBody>
      </p:sp>
    </p:spTree>
    <p:extLst>
      <p:ext uri="{BB962C8B-B14F-4D97-AF65-F5344CB8AC3E}">
        <p14:creationId xmlns:p14="http://schemas.microsoft.com/office/powerpoint/2010/main" val="1530328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54E242-1075-47E0-A162-55C960B37C1C}"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327295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434929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54E242-1075-47E0-A162-55C960B37C1C}"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610303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54E242-1075-47E0-A162-55C960B37C1C}"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92704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54E242-1075-47E0-A162-55C960B37C1C}" type="datetimeFigureOut">
              <a:rPr lang="en-US" smtClean="0"/>
              <a:t>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462330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54E242-1075-47E0-A162-55C960B37C1C}" type="datetimeFigureOut">
              <a:rPr lang="en-US" smtClean="0"/>
              <a:t>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0278739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4E242-1075-47E0-A162-55C960B37C1C}" type="datetimeFigureOut">
              <a:rPr lang="en-US" smtClean="0"/>
              <a:t>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8761564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373739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2800" cy="1020762"/>
          </a:xfrm>
          <a:solidFill>
            <a:srgbClr val="AF0000"/>
          </a:solidFill>
          <a:ln>
            <a:noFill/>
          </a:ln>
          <a:effectLst>
            <a:glow rad="139700">
              <a:schemeClr val="accent2">
                <a:satMod val="175000"/>
                <a:alpha val="40000"/>
              </a:schemeClr>
            </a:glow>
            <a:outerShdw blurRad="50800" dist="38100" dir="2700000" algn="tl" rotWithShape="0">
              <a:prstClr val="black">
                <a:alpha val="40000"/>
              </a:prstClr>
            </a:outerShdw>
          </a:effectLst>
          <a:scene3d>
            <a:camera prst="orthographicFront"/>
            <a:lightRig rig="harsh" dir="t">
              <a:rot lat="0" lon="0" rev="3000000"/>
            </a:lightRig>
          </a:scene3d>
          <a:sp3d extrusionH="254000" contourW="19050">
            <a:bevelT w="82550" h="44450" prst="artDeco"/>
            <a:bevelB w="82550" h="44450" prst="angle"/>
            <a:contourClr>
              <a:srgbClr val="FFFFFF"/>
            </a:contourClr>
          </a:sp3d>
        </p:spPr>
        <p:txBody>
          <a:bodyPr vert="horz" wrap="none" lIns="91440" tIns="45720" rIns="91440" bIns="45720" numCol="1" anchor="ctr" anchorCtr="0" compatLnSpc="1">
            <a:prstTxWarp prst="textNoShape">
              <a:avLst/>
            </a:prstTxWarp>
            <a:noAutofit/>
          </a:bodyPr>
          <a:lstStyle>
            <a:lvl1pPr>
              <a:defRPr kumimoji="0" lang="en-US" sz="4800" b="0" i="0" u="none" strike="noStrike"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Tahoma" panose="020B0604030504040204" pitchFamily="34" charset="0"/>
                <a:cs typeface="Tahoma" panose="020B0604030504040204" pitchFamily="34" charset="0"/>
              </a:defRPr>
            </a:lvl1pPr>
          </a:lstStyle>
          <a:p>
            <a:pPr marL="0" marR="0" lvl="0" indent="0" defTabSz="914400" eaLnBrk="0" latinLnBrk="0" hangingPunct="0">
              <a:lnSpc>
                <a:spcPct val="100000"/>
              </a:lnSpc>
              <a:tabLst/>
            </a:pPr>
            <a:r>
              <a:rPr kumimoji="0" lang="en-US" sz="5400" b="1" i="0" u="none" strike="noStrike" kern="1200"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mn-ea"/>
                <a:cs typeface="Arial" panose="020B0604020202020204" pitchFamily="34" charset="0"/>
              </a:rPr>
              <a:t>Insert Text Here</a:t>
            </a:r>
          </a:p>
        </p:txBody>
      </p:sp>
      <p:sp>
        <p:nvSpPr>
          <p:cNvPr id="3" name="Content Placeholder 2"/>
          <p:cNvSpPr>
            <a:spLocks noGrp="1"/>
          </p:cNvSpPr>
          <p:nvPr>
            <p:ph idx="1"/>
          </p:nvPr>
        </p:nvSpPr>
        <p:spPr>
          <a:solidFill>
            <a:srgbClr val="EBEBEB"/>
          </a:solidFill>
          <a:ln>
            <a:solidFill>
              <a:schemeClr val="bg1"/>
            </a:solidFill>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style>
          <a:lnRef idx="2">
            <a:schemeClr val="dk1"/>
          </a:lnRef>
          <a:fillRef idx="1">
            <a:schemeClr val="lt1"/>
          </a:fillRef>
          <a:effectRef idx="0">
            <a:schemeClr val="dk1"/>
          </a:effectRef>
          <a:fontRef idx="none"/>
        </p:style>
        <p:txBody>
          <a:bodyPr vert="horz" wrap="square" lIns="91440" tIns="91440" rIns="91440" bIns="91440" numCol="1" anchor="t" anchorCtr="0" compatLnSpc="1">
            <a:prstTxWarp prst="textNoShape">
              <a:avLst/>
            </a:prstTxWarp>
          </a:bodyPr>
          <a:lstStyle>
            <a:lvl1pPr marL="342900" indent="-342900">
              <a:buFont typeface="Wingdings" panose="05000000000000000000" pitchFamily="2" charset="2"/>
              <a:buChar char=""/>
              <a:defRPr lang="en-US" b="1" dirty="0" smtClean="0"/>
            </a:lvl1pPr>
            <a:lvl2pPr>
              <a:defRPr lang="en-US" b="1" dirty="0" smtClean="0"/>
            </a:lvl2pPr>
            <a:lvl3pPr>
              <a:defRPr lang="en-US" b="1" dirty="0" smtClean="0"/>
            </a:lvl3pPr>
            <a:lvl4pPr>
              <a:defRPr lang="en-US" b="1" dirty="0" smtClean="0"/>
            </a:lvl4pPr>
            <a:lvl5pPr>
              <a:defRPr lang="en-US" b="1" dirty="0"/>
            </a:lvl5pPr>
          </a:lstStyle>
          <a:p>
            <a:pPr lvl="0">
              <a:buChar cha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89054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18429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0752283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83605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2E322FEB-B3C0-4A1D-B5A3-BA45749FB2BF}" type="datetimeFigureOut">
              <a:rPr lang="en-US"/>
              <a:pPr>
                <a:defRPr/>
              </a:pPr>
              <a:t>2/1/2023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CC46F00-EB69-4C71-A198-B1DCA7758FD3}" type="slidenum">
              <a:rPr lang="en-US" altLang="en-US"/>
              <a:pPr/>
              <a:t>‹#›</a:t>
            </a:fld>
            <a:endParaRPr lang="en-US" altLang="en-US"/>
          </a:p>
        </p:txBody>
      </p:sp>
    </p:spTree>
    <p:extLst>
      <p:ext uri="{BB962C8B-B14F-4D97-AF65-F5344CB8AC3E}">
        <p14:creationId xmlns:p14="http://schemas.microsoft.com/office/powerpoint/2010/main" val="259484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2BB68BA-DBC3-489E-AB0C-204999D5F08D}" type="datetimeFigureOut">
              <a:rPr lang="en-US"/>
              <a:pPr>
                <a:defRPr/>
              </a:pPr>
              <a:t>2/1/2023</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D57FE6E0-8D7D-45C2-AC65-2D2604E6D601}" type="slidenum">
              <a:rPr lang="en-US" altLang="en-US"/>
              <a:pPr/>
              <a:t>‹#›</a:t>
            </a:fld>
            <a:endParaRPr lang="en-US" altLang="en-US"/>
          </a:p>
        </p:txBody>
      </p:sp>
    </p:spTree>
    <p:extLst>
      <p:ext uri="{BB962C8B-B14F-4D97-AF65-F5344CB8AC3E}">
        <p14:creationId xmlns:p14="http://schemas.microsoft.com/office/powerpoint/2010/main" val="106284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87DF5F8-F24E-4332-88B6-0626ED3BDDF8}" type="datetimeFigureOut">
              <a:rPr lang="en-US"/>
              <a:pPr>
                <a:defRPr/>
              </a:pPr>
              <a:t>2/1/2023</a:t>
            </a:fld>
            <a:endParaRPr lang="en-US"/>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5A0E9FE-ECCA-498D-9200-E2833E946E11}" type="slidenum">
              <a:rPr lang="en-US" altLang="en-US"/>
              <a:pPr/>
              <a:t>‹#›</a:t>
            </a:fld>
            <a:endParaRPr lang="en-US" altLang="en-US"/>
          </a:p>
        </p:txBody>
      </p:sp>
    </p:spTree>
    <p:extLst>
      <p:ext uri="{BB962C8B-B14F-4D97-AF65-F5344CB8AC3E}">
        <p14:creationId xmlns:p14="http://schemas.microsoft.com/office/powerpoint/2010/main" val="235037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D36A1290-BB93-4271-B513-DC0CFF3CBD2E}" type="datetimeFigureOut">
              <a:rPr lang="en-US"/>
              <a:pPr>
                <a:defRPr/>
              </a:pPr>
              <a:t>2/1/2023</a:t>
            </a:fld>
            <a:endParaRPr lang="en-US"/>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2ADD7080-0B30-4520-A961-1BEEC04A2BB6}" type="slidenum">
              <a:rPr lang="en-US" altLang="en-US"/>
              <a:pPr/>
              <a:t>‹#›</a:t>
            </a:fld>
            <a:endParaRPr lang="en-US" altLang="en-US"/>
          </a:p>
        </p:txBody>
      </p:sp>
    </p:spTree>
    <p:extLst>
      <p:ext uri="{BB962C8B-B14F-4D97-AF65-F5344CB8AC3E}">
        <p14:creationId xmlns:p14="http://schemas.microsoft.com/office/powerpoint/2010/main" val="366562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C01E6DE3-C911-4B5E-8D9D-69612C716D20}" type="datetimeFigureOut">
              <a:rPr lang="en-US"/>
              <a:pPr>
                <a:defRPr/>
              </a:pPr>
              <a:t>2/1/2023</a:t>
            </a:fld>
            <a:endParaRPr lang="en-US"/>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9FC781E1-F54A-40E5-9093-E2A4A17BE7E0}" type="slidenum">
              <a:rPr lang="en-US" altLang="en-US"/>
              <a:pPr/>
              <a:t>‹#›</a:t>
            </a:fld>
            <a:endParaRPr lang="en-US" altLang="en-US"/>
          </a:p>
        </p:txBody>
      </p:sp>
    </p:spTree>
    <p:extLst>
      <p:ext uri="{BB962C8B-B14F-4D97-AF65-F5344CB8AC3E}">
        <p14:creationId xmlns:p14="http://schemas.microsoft.com/office/powerpoint/2010/main" val="101393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5516B255-BE60-489C-9FD1-9D14BC405B9A}" type="datetimeFigureOut">
              <a:rPr lang="en-US"/>
              <a:pPr>
                <a:defRPr/>
              </a:pPr>
              <a:t>2/1/2023</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41ABB77-68B0-481E-8462-3DCBBEB3508F}" type="slidenum">
              <a:rPr lang="en-US" altLang="en-US"/>
              <a:pPr/>
              <a:t>‹#›</a:t>
            </a:fld>
            <a:endParaRPr lang="en-US" altLang="en-US"/>
          </a:p>
        </p:txBody>
      </p:sp>
    </p:spTree>
    <p:extLst>
      <p:ext uri="{BB962C8B-B14F-4D97-AF65-F5344CB8AC3E}">
        <p14:creationId xmlns:p14="http://schemas.microsoft.com/office/powerpoint/2010/main" val="3905985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9AC61E0D-276E-4CE0-B221-D59C6D057781}" type="datetimeFigureOut">
              <a:rPr lang="en-US"/>
              <a:pPr>
                <a:defRPr/>
              </a:pPr>
              <a:t>2/1/2023</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8D7E679-3436-445F-85D7-DD21D2B1156A}" type="slidenum">
              <a:rPr lang="en-US" altLang="en-US"/>
              <a:pPr/>
              <a:t>‹#›</a:t>
            </a:fld>
            <a:endParaRPr lang="en-US" altLang="en-US"/>
          </a:p>
        </p:txBody>
      </p:sp>
    </p:spTree>
    <p:extLst>
      <p:ext uri="{BB962C8B-B14F-4D97-AF65-F5344CB8AC3E}">
        <p14:creationId xmlns:p14="http://schemas.microsoft.com/office/powerpoint/2010/main" val="249963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bwMode="auto">
          <a:xfrm>
            <a:off x="609600" y="1600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4E242-1075-47E0-A162-55C960B37C1C}" type="datetimeFigureOut">
              <a:rPr lang="en-US" smtClean="0"/>
              <a:t>2/1/2023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B13F9-8F90-4EB2-A783-DD823D5BD88D}" type="slidenum">
              <a:rPr lang="en-US" smtClean="0"/>
              <a:t>‹#›</a:t>
            </a:fld>
            <a:endParaRPr lang="en-US"/>
          </a:p>
        </p:txBody>
      </p:sp>
    </p:spTree>
    <p:extLst>
      <p:ext uri="{BB962C8B-B14F-4D97-AF65-F5344CB8AC3E}">
        <p14:creationId xmlns:p14="http://schemas.microsoft.com/office/powerpoint/2010/main" val="1069048882"/>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Lab 3 Walkthrough</a:t>
            </a:r>
          </a:p>
        </p:txBody>
      </p:sp>
      <p:sp>
        <p:nvSpPr>
          <p:cNvPr id="6" name="Footer Placeholder 5"/>
          <p:cNvSpPr>
            <a:spLocks noGrp="1"/>
          </p:cNvSpPr>
          <p:nvPr>
            <p:ph type="ftr" sz="quarter" idx="11"/>
          </p:nvPr>
        </p:nvSpPr>
        <p:spPr/>
        <p:txBody>
          <a:bodyPr/>
          <a:lstStyle/>
          <a:p>
            <a:pPr>
              <a:defRPr/>
            </a:pPr>
            <a:r>
              <a:rPr lang="en-US" dirty="0"/>
              <a:t>Copyright 2021-2023 Warren Mansur. Permission granted for any use of Boston University.</a:t>
            </a:r>
          </a:p>
          <a:p>
            <a:pPr>
              <a:defRPr/>
            </a:pPr>
            <a:endParaRPr lang="en-US" dirty="0"/>
          </a:p>
        </p:txBody>
      </p:sp>
      <p:sp>
        <p:nvSpPr>
          <p:cNvPr id="3" name="Subtitle 2">
            <a:extLst>
              <a:ext uri="{FF2B5EF4-FFF2-40B4-BE49-F238E27FC236}">
                <a16:creationId xmlns:a16="http://schemas.microsoft.com/office/drawing/2014/main" id="{A1030F54-8BC0-48A5-82A7-CCA9656369C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02806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2BEE4-97FF-4E2B-A579-BC0D4A1D3C19}"/>
              </a:ext>
            </a:extLst>
          </p:cNvPr>
          <p:cNvSpPr>
            <a:spLocks noGrp="1"/>
          </p:cNvSpPr>
          <p:nvPr>
            <p:ph type="title"/>
          </p:nvPr>
        </p:nvSpPr>
        <p:spPr/>
        <p:txBody>
          <a:bodyPr/>
          <a:lstStyle/>
          <a:p>
            <a:r>
              <a:rPr lang="en-US" dirty="0"/>
              <a:t>Simple Product Table</a:t>
            </a:r>
          </a:p>
        </p:txBody>
      </p:sp>
      <p:pic>
        <p:nvPicPr>
          <p:cNvPr id="5" name="Content Placeholder 4">
            <a:extLst>
              <a:ext uri="{FF2B5EF4-FFF2-40B4-BE49-F238E27FC236}">
                <a16:creationId xmlns:a16="http://schemas.microsoft.com/office/drawing/2014/main" id="{30706886-49E2-4898-BDDA-EF9A05B1121A}"/>
              </a:ext>
            </a:extLst>
          </p:cNvPr>
          <p:cNvPicPr>
            <a:picLocks noGrp="1" noChangeAspect="1"/>
          </p:cNvPicPr>
          <p:nvPr>
            <p:ph idx="1"/>
          </p:nvPr>
        </p:nvPicPr>
        <p:blipFill>
          <a:blip r:embed="rId2"/>
          <a:stretch>
            <a:fillRect/>
          </a:stretch>
        </p:blipFill>
        <p:spPr>
          <a:xfrm>
            <a:off x="4629150" y="2947987"/>
            <a:ext cx="2933700" cy="2409825"/>
          </a:xfrm>
        </p:spPr>
      </p:pic>
    </p:spTree>
    <p:extLst>
      <p:ext uri="{BB962C8B-B14F-4D97-AF65-F5344CB8AC3E}">
        <p14:creationId xmlns:p14="http://schemas.microsoft.com/office/powerpoint/2010/main" val="3324662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BB42-A4F7-4E6B-B5B5-9FCA7EDBB46C}"/>
              </a:ext>
            </a:extLst>
          </p:cNvPr>
          <p:cNvSpPr>
            <a:spLocks noGrp="1"/>
          </p:cNvSpPr>
          <p:nvPr>
            <p:ph type="title"/>
          </p:nvPr>
        </p:nvSpPr>
        <p:spPr>
          <a:xfrm>
            <a:off x="5257800" y="838200"/>
            <a:ext cx="1676400" cy="685800"/>
          </a:xfrm>
        </p:spPr>
        <p:txBody>
          <a:bodyPr/>
          <a:lstStyle/>
          <a:p>
            <a:r>
              <a:rPr lang="en-US" dirty="0"/>
              <a:t>Step 2</a:t>
            </a:r>
          </a:p>
        </p:txBody>
      </p:sp>
      <p:sp>
        <p:nvSpPr>
          <p:cNvPr id="6" name="TextBox 5">
            <a:extLst>
              <a:ext uri="{FF2B5EF4-FFF2-40B4-BE49-F238E27FC236}">
                <a16:creationId xmlns:a16="http://schemas.microsoft.com/office/drawing/2014/main" id="{B0D925EF-4B15-4EE6-9303-A7E5CC77C418}"/>
              </a:ext>
            </a:extLst>
          </p:cNvPr>
          <p:cNvSpPr txBox="1"/>
          <p:nvPr/>
        </p:nvSpPr>
        <p:spPr>
          <a:xfrm>
            <a:off x="5244662" y="1510862"/>
            <a:ext cx="2361334" cy="369332"/>
          </a:xfrm>
          <a:prstGeom prst="rect">
            <a:avLst/>
          </a:prstGeom>
          <a:noFill/>
        </p:spPr>
        <p:txBody>
          <a:bodyPr wrap="square">
            <a:spAutoFit/>
          </a:bodyPr>
          <a:lstStyle/>
          <a:p>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Counting Matches</a:t>
            </a:r>
            <a:endParaRPr lang="en-US" dirty="0"/>
          </a:p>
        </p:txBody>
      </p:sp>
    </p:spTree>
    <p:extLst>
      <p:ext uri="{BB962C8B-B14F-4D97-AF65-F5344CB8AC3E}">
        <p14:creationId xmlns:p14="http://schemas.microsoft.com/office/powerpoint/2010/main" val="1454988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2BEE4-97FF-4E2B-A579-BC0D4A1D3C19}"/>
              </a:ext>
            </a:extLst>
          </p:cNvPr>
          <p:cNvSpPr>
            <a:spLocks noGrp="1"/>
          </p:cNvSpPr>
          <p:nvPr>
            <p:ph type="title"/>
          </p:nvPr>
        </p:nvSpPr>
        <p:spPr/>
        <p:txBody>
          <a:bodyPr/>
          <a:lstStyle/>
          <a:p>
            <a:r>
              <a:rPr lang="en-US" dirty="0"/>
              <a:t>Count with WHERE</a:t>
            </a:r>
          </a:p>
        </p:txBody>
      </p:sp>
      <p:pic>
        <p:nvPicPr>
          <p:cNvPr id="6" name="Content Placeholder 5">
            <a:extLst>
              <a:ext uri="{FF2B5EF4-FFF2-40B4-BE49-F238E27FC236}">
                <a16:creationId xmlns:a16="http://schemas.microsoft.com/office/drawing/2014/main" id="{21828656-6E89-4A58-BE61-C76F4144BE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6887" y="2343150"/>
            <a:ext cx="8658225" cy="3619500"/>
          </a:xfrm>
        </p:spPr>
      </p:pic>
    </p:spTree>
    <p:extLst>
      <p:ext uri="{BB962C8B-B14F-4D97-AF65-F5344CB8AC3E}">
        <p14:creationId xmlns:p14="http://schemas.microsoft.com/office/powerpoint/2010/main" val="3515711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2BEE4-97FF-4E2B-A579-BC0D4A1D3C19}"/>
              </a:ext>
            </a:extLst>
          </p:cNvPr>
          <p:cNvSpPr>
            <a:spLocks noGrp="1"/>
          </p:cNvSpPr>
          <p:nvPr>
            <p:ph type="title"/>
          </p:nvPr>
        </p:nvSpPr>
        <p:spPr/>
        <p:txBody>
          <a:bodyPr/>
          <a:lstStyle/>
          <a:p>
            <a:r>
              <a:rPr lang="en-US" dirty="0"/>
              <a:t>Order of WHERE</a:t>
            </a:r>
          </a:p>
        </p:txBody>
      </p:sp>
      <p:pic>
        <p:nvPicPr>
          <p:cNvPr id="7" name="Content Placeholder 6">
            <a:extLst>
              <a:ext uri="{FF2B5EF4-FFF2-40B4-BE49-F238E27FC236}">
                <a16:creationId xmlns:a16="http://schemas.microsoft.com/office/drawing/2014/main" id="{1B295899-82DB-4A70-892D-A0603207A2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602" y="1600200"/>
            <a:ext cx="10626795" cy="5105400"/>
          </a:xfrm>
        </p:spPr>
      </p:pic>
    </p:spTree>
    <p:extLst>
      <p:ext uri="{BB962C8B-B14F-4D97-AF65-F5344CB8AC3E}">
        <p14:creationId xmlns:p14="http://schemas.microsoft.com/office/powerpoint/2010/main" val="2821103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BB42-A4F7-4E6B-B5B5-9FCA7EDBB46C}"/>
              </a:ext>
            </a:extLst>
          </p:cNvPr>
          <p:cNvSpPr>
            <a:spLocks noGrp="1"/>
          </p:cNvSpPr>
          <p:nvPr>
            <p:ph type="title"/>
          </p:nvPr>
        </p:nvSpPr>
        <p:spPr>
          <a:xfrm>
            <a:off x="5257800" y="1143000"/>
            <a:ext cx="1676400" cy="685800"/>
          </a:xfrm>
        </p:spPr>
        <p:txBody>
          <a:bodyPr/>
          <a:lstStyle/>
          <a:p>
            <a:r>
              <a:rPr lang="en-US" dirty="0"/>
              <a:t>Step 3</a:t>
            </a:r>
          </a:p>
        </p:txBody>
      </p:sp>
      <p:sp>
        <p:nvSpPr>
          <p:cNvPr id="6" name="TextBox 5">
            <a:extLst>
              <a:ext uri="{FF2B5EF4-FFF2-40B4-BE49-F238E27FC236}">
                <a16:creationId xmlns:a16="http://schemas.microsoft.com/office/drawing/2014/main" id="{FE3C7785-23BC-4F54-88B0-A3C0566BE97F}"/>
              </a:ext>
            </a:extLst>
          </p:cNvPr>
          <p:cNvSpPr txBox="1"/>
          <p:nvPr/>
        </p:nvSpPr>
        <p:spPr>
          <a:xfrm>
            <a:off x="4495800" y="1828800"/>
            <a:ext cx="3504334" cy="381000"/>
          </a:xfrm>
          <a:prstGeom prst="rect">
            <a:avLst/>
          </a:prstGeom>
          <a:noFill/>
        </p:spPr>
        <p:txBody>
          <a:bodyPr wrap="square">
            <a:spAutoFit/>
          </a:bodyPr>
          <a:lstStyle/>
          <a:p>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Determining Highest and Lowest</a:t>
            </a:r>
            <a:endParaRPr lang="en-US" dirty="0"/>
          </a:p>
        </p:txBody>
      </p:sp>
    </p:spTree>
    <p:extLst>
      <p:ext uri="{BB962C8B-B14F-4D97-AF65-F5344CB8AC3E}">
        <p14:creationId xmlns:p14="http://schemas.microsoft.com/office/powerpoint/2010/main" val="536631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BB42-A4F7-4E6B-B5B5-9FCA7EDBB46C}"/>
              </a:ext>
            </a:extLst>
          </p:cNvPr>
          <p:cNvSpPr>
            <a:spLocks noGrp="1"/>
          </p:cNvSpPr>
          <p:nvPr>
            <p:ph type="title"/>
          </p:nvPr>
        </p:nvSpPr>
        <p:spPr>
          <a:xfrm>
            <a:off x="5257800" y="916045"/>
            <a:ext cx="1676400" cy="685800"/>
          </a:xfrm>
        </p:spPr>
        <p:txBody>
          <a:bodyPr/>
          <a:lstStyle/>
          <a:p>
            <a:r>
              <a:rPr lang="en-US" dirty="0"/>
              <a:t>Step 4</a:t>
            </a:r>
          </a:p>
        </p:txBody>
      </p:sp>
      <p:sp>
        <p:nvSpPr>
          <p:cNvPr id="6" name="TextBox 5">
            <a:extLst>
              <a:ext uri="{FF2B5EF4-FFF2-40B4-BE49-F238E27FC236}">
                <a16:creationId xmlns:a16="http://schemas.microsoft.com/office/drawing/2014/main" id="{6ADB8E01-099D-456A-A854-2610C34BE8E5}"/>
              </a:ext>
            </a:extLst>
          </p:cNvPr>
          <p:cNvSpPr txBox="1"/>
          <p:nvPr/>
        </p:nvSpPr>
        <p:spPr>
          <a:xfrm>
            <a:off x="4572433" y="1601845"/>
            <a:ext cx="3047134" cy="379355"/>
          </a:xfrm>
          <a:prstGeom prst="rect">
            <a:avLst/>
          </a:prstGeom>
          <a:noFill/>
        </p:spPr>
        <p:txBody>
          <a:bodyPr wrap="square">
            <a:spAutoFit/>
          </a:bodyPr>
          <a:lstStyle/>
          <a:p>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Grouping Aggregate Results</a:t>
            </a:r>
            <a:endParaRPr lang="en-US" dirty="0"/>
          </a:p>
        </p:txBody>
      </p:sp>
    </p:spTree>
    <p:extLst>
      <p:ext uri="{BB962C8B-B14F-4D97-AF65-F5344CB8AC3E}">
        <p14:creationId xmlns:p14="http://schemas.microsoft.com/office/powerpoint/2010/main" val="3324143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0395D-C2B4-4817-9788-4CD1C0E9C9A2}"/>
              </a:ext>
            </a:extLst>
          </p:cNvPr>
          <p:cNvSpPr>
            <a:spLocks noGrp="1"/>
          </p:cNvSpPr>
          <p:nvPr>
            <p:ph type="title"/>
          </p:nvPr>
        </p:nvSpPr>
        <p:spPr/>
        <p:txBody>
          <a:bodyPr/>
          <a:lstStyle/>
          <a:p>
            <a:r>
              <a:rPr lang="en-US" dirty="0"/>
              <a:t>Groups</a:t>
            </a:r>
          </a:p>
        </p:txBody>
      </p:sp>
      <p:sp>
        <p:nvSpPr>
          <p:cNvPr id="3" name="Content Placeholder 2">
            <a:extLst>
              <a:ext uri="{FF2B5EF4-FFF2-40B4-BE49-F238E27FC236}">
                <a16:creationId xmlns:a16="http://schemas.microsoft.com/office/drawing/2014/main" id="{9A883510-210C-4BC6-ADC6-4FE07C2784FB}"/>
              </a:ext>
            </a:extLst>
          </p:cNvPr>
          <p:cNvSpPr>
            <a:spLocks noGrp="1"/>
          </p:cNvSpPr>
          <p:nvPr>
            <p:ph idx="1"/>
          </p:nvPr>
        </p:nvSpPr>
        <p:spPr/>
        <p:txBody>
          <a:bodyPr/>
          <a:lstStyle/>
          <a:p>
            <a:r>
              <a:rPr lang="en-US" sz="2800" dirty="0"/>
              <a:t>By default, an aggregate function is executed across all rows in the result set.</a:t>
            </a:r>
          </a:p>
          <a:p>
            <a:r>
              <a:rPr lang="en-US" sz="2800" dirty="0"/>
              <a:t>Alternatively, rows can be grouped together, and an aggregate function can be executed one for each group.</a:t>
            </a:r>
          </a:p>
          <a:p>
            <a:r>
              <a:rPr lang="en-US" sz="2800" dirty="0"/>
              <a:t>The GROUP BY keyword specifies which column(s) define the group.</a:t>
            </a:r>
          </a:p>
          <a:p>
            <a:r>
              <a:rPr lang="en-US" sz="2800" dirty="0"/>
              <a:t>With GROUP BY, the aggregate function is executed once for each unique value for the column, or combination of unique values if more than one column is specified.</a:t>
            </a:r>
          </a:p>
        </p:txBody>
      </p:sp>
    </p:spTree>
    <p:extLst>
      <p:ext uri="{BB962C8B-B14F-4D97-AF65-F5344CB8AC3E}">
        <p14:creationId xmlns:p14="http://schemas.microsoft.com/office/powerpoint/2010/main" val="4186503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AA5F-7696-4BDB-85F6-D0DB36D801F0}"/>
              </a:ext>
            </a:extLst>
          </p:cNvPr>
          <p:cNvSpPr>
            <a:spLocks noGrp="1"/>
          </p:cNvSpPr>
          <p:nvPr>
            <p:ph type="title"/>
          </p:nvPr>
        </p:nvSpPr>
        <p:spPr/>
        <p:txBody>
          <a:bodyPr/>
          <a:lstStyle/>
          <a:p>
            <a:r>
              <a:rPr lang="en-US" dirty="0"/>
              <a:t>Product Table with Third Column</a:t>
            </a:r>
          </a:p>
        </p:txBody>
      </p:sp>
      <p:pic>
        <p:nvPicPr>
          <p:cNvPr id="9" name="Content Placeholder 8">
            <a:extLst>
              <a:ext uri="{FF2B5EF4-FFF2-40B4-BE49-F238E27FC236}">
                <a16:creationId xmlns:a16="http://schemas.microsoft.com/office/drawing/2014/main" id="{01B3FF6B-7F6F-4E83-9950-BE961C4C10D1}"/>
              </a:ext>
            </a:extLst>
          </p:cNvPr>
          <p:cNvPicPr>
            <a:picLocks noGrp="1" noChangeAspect="1"/>
          </p:cNvPicPr>
          <p:nvPr>
            <p:ph idx="1"/>
          </p:nvPr>
        </p:nvPicPr>
        <p:blipFill>
          <a:blip r:embed="rId2"/>
          <a:stretch>
            <a:fillRect/>
          </a:stretch>
        </p:blipFill>
        <p:spPr>
          <a:xfrm>
            <a:off x="3467100" y="2924175"/>
            <a:ext cx="5257800" cy="2457450"/>
          </a:xfrm>
        </p:spPr>
      </p:pic>
    </p:spTree>
    <p:extLst>
      <p:ext uri="{BB962C8B-B14F-4D97-AF65-F5344CB8AC3E}">
        <p14:creationId xmlns:p14="http://schemas.microsoft.com/office/powerpoint/2010/main" val="2290623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AA5F-7696-4BDB-85F6-D0DB36D801F0}"/>
              </a:ext>
            </a:extLst>
          </p:cNvPr>
          <p:cNvSpPr>
            <a:spLocks noGrp="1"/>
          </p:cNvSpPr>
          <p:nvPr>
            <p:ph type="title"/>
          </p:nvPr>
        </p:nvSpPr>
        <p:spPr/>
        <p:txBody>
          <a:bodyPr/>
          <a:lstStyle/>
          <a:p>
            <a:r>
              <a:rPr lang="en-US" dirty="0"/>
              <a:t>Group Order of Operations</a:t>
            </a:r>
          </a:p>
        </p:txBody>
      </p:sp>
      <p:pic>
        <p:nvPicPr>
          <p:cNvPr id="11" name="Content Placeholder 10">
            <a:extLst>
              <a:ext uri="{FF2B5EF4-FFF2-40B4-BE49-F238E27FC236}">
                <a16:creationId xmlns:a16="http://schemas.microsoft.com/office/drawing/2014/main" id="{05E8D1EA-4417-4395-94BA-0FA51DDA3F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6983" y="1447800"/>
            <a:ext cx="9418033" cy="5257800"/>
          </a:xfrm>
        </p:spPr>
      </p:pic>
    </p:spTree>
    <p:extLst>
      <p:ext uri="{BB962C8B-B14F-4D97-AF65-F5344CB8AC3E}">
        <p14:creationId xmlns:p14="http://schemas.microsoft.com/office/powerpoint/2010/main" val="4134826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BB42-A4F7-4E6B-B5B5-9FCA7EDBB46C}"/>
              </a:ext>
            </a:extLst>
          </p:cNvPr>
          <p:cNvSpPr>
            <a:spLocks noGrp="1"/>
          </p:cNvSpPr>
          <p:nvPr>
            <p:ph type="title"/>
          </p:nvPr>
        </p:nvSpPr>
        <p:spPr>
          <a:xfrm>
            <a:off x="5257800" y="922972"/>
            <a:ext cx="1676400" cy="685800"/>
          </a:xfrm>
        </p:spPr>
        <p:txBody>
          <a:bodyPr/>
          <a:lstStyle/>
          <a:p>
            <a:r>
              <a:rPr lang="en-US" dirty="0"/>
              <a:t>Step 5</a:t>
            </a:r>
          </a:p>
        </p:txBody>
      </p:sp>
      <p:sp>
        <p:nvSpPr>
          <p:cNvPr id="6" name="TextBox 5">
            <a:extLst>
              <a:ext uri="{FF2B5EF4-FFF2-40B4-BE49-F238E27FC236}">
                <a16:creationId xmlns:a16="http://schemas.microsoft.com/office/drawing/2014/main" id="{6CB38C22-D6AA-4B8B-97CA-30D1DFDB85D1}"/>
              </a:ext>
            </a:extLst>
          </p:cNvPr>
          <p:cNvSpPr txBox="1"/>
          <p:nvPr/>
        </p:nvSpPr>
        <p:spPr>
          <a:xfrm>
            <a:off x="4458133" y="1593696"/>
            <a:ext cx="3275734" cy="372428"/>
          </a:xfrm>
          <a:prstGeom prst="rect">
            <a:avLst/>
          </a:prstGeom>
          <a:noFill/>
        </p:spPr>
        <p:txBody>
          <a:bodyPr wrap="square">
            <a:spAutoFit/>
          </a:bodyPr>
          <a:lstStyle/>
          <a:p>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Limiting Results by Aggregation</a:t>
            </a:r>
            <a:endParaRPr lang="en-US" dirty="0"/>
          </a:p>
        </p:txBody>
      </p:sp>
    </p:spTree>
    <p:extLst>
      <p:ext uri="{BB962C8B-B14F-4D97-AF65-F5344CB8AC3E}">
        <p14:creationId xmlns:p14="http://schemas.microsoft.com/office/powerpoint/2010/main" val="360186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C421-3C56-4A6A-8966-6810FB4547DE}"/>
              </a:ext>
            </a:extLst>
          </p:cNvPr>
          <p:cNvSpPr>
            <a:spLocks noGrp="1"/>
          </p:cNvSpPr>
          <p:nvPr>
            <p:ph type="title"/>
          </p:nvPr>
        </p:nvSpPr>
        <p:spPr/>
        <p:txBody>
          <a:bodyPr/>
          <a:lstStyle/>
          <a:p>
            <a:r>
              <a:rPr lang="en-US" dirty="0"/>
              <a:t>Lab 3 Components</a:t>
            </a:r>
          </a:p>
        </p:txBody>
      </p:sp>
      <p:graphicFrame>
        <p:nvGraphicFramePr>
          <p:cNvPr id="4" name="Content Placeholder 3">
            <a:extLst>
              <a:ext uri="{FF2B5EF4-FFF2-40B4-BE49-F238E27FC236}">
                <a16:creationId xmlns:a16="http://schemas.microsoft.com/office/drawing/2014/main" id="{02A65B8F-4F54-4110-B4B0-3865E892A0CD}"/>
              </a:ext>
            </a:extLst>
          </p:cNvPr>
          <p:cNvGraphicFramePr>
            <a:graphicFrameLocks noGrp="1"/>
          </p:cNvGraphicFramePr>
          <p:nvPr>
            <p:ph idx="1"/>
            <p:extLst>
              <p:ext uri="{D42A27DB-BD31-4B8C-83A1-F6EECF244321}">
                <p14:modId xmlns:p14="http://schemas.microsoft.com/office/powerpoint/2010/main" val="550428706"/>
              </p:ext>
            </p:extLst>
          </p:nvPr>
        </p:nvGraphicFramePr>
        <p:xfrm>
          <a:off x="1981200" y="1600200"/>
          <a:ext cx="82296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3472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7E13-68E1-4D55-BB9B-BF90DA660EAD}"/>
              </a:ext>
            </a:extLst>
          </p:cNvPr>
          <p:cNvSpPr>
            <a:spLocks noGrp="1"/>
          </p:cNvSpPr>
          <p:nvPr>
            <p:ph type="title"/>
          </p:nvPr>
        </p:nvSpPr>
        <p:spPr/>
        <p:txBody>
          <a:bodyPr/>
          <a:lstStyle/>
          <a:p>
            <a:r>
              <a:rPr lang="en-US" sz="4400" dirty="0"/>
              <a:t>Limiting Results by Aggregation</a:t>
            </a:r>
          </a:p>
        </p:txBody>
      </p:sp>
      <p:sp>
        <p:nvSpPr>
          <p:cNvPr id="3" name="Content Placeholder 2">
            <a:extLst>
              <a:ext uri="{FF2B5EF4-FFF2-40B4-BE49-F238E27FC236}">
                <a16:creationId xmlns:a16="http://schemas.microsoft.com/office/drawing/2014/main" id="{83CDAA04-2A61-429C-9B32-22352641461A}"/>
              </a:ext>
            </a:extLst>
          </p:cNvPr>
          <p:cNvSpPr>
            <a:spLocks noGrp="1"/>
          </p:cNvSpPr>
          <p:nvPr>
            <p:ph idx="1"/>
          </p:nvPr>
        </p:nvSpPr>
        <p:spPr/>
        <p:txBody>
          <a:bodyPr/>
          <a:lstStyle/>
          <a:p>
            <a:r>
              <a:rPr lang="en-US" dirty="0"/>
              <a:t>The WHERE clause limits the underlying </a:t>
            </a:r>
            <a:r>
              <a:rPr lang="en-US" i="1" dirty="0"/>
              <a:t>row-by-row results</a:t>
            </a:r>
            <a:r>
              <a:rPr lang="en-US" dirty="0"/>
              <a:t>, while the HAVING clause limits the results by the </a:t>
            </a:r>
            <a:r>
              <a:rPr lang="en-US" i="1" dirty="0"/>
              <a:t>results of the aggregation</a:t>
            </a:r>
            <a:r>
              <a:rPr lang="en-US" dirty="0"/>
              <a:t>.</a:t>
            </a:r>
          </a:p>
          <a:p>
            <a:r>
              <a:rPr lang="en-US" dirty="0"/>
              <a:t>For example, you could sum up the number of students enrolled in each course, then use the HAVING clause the limit the results where the number of enrolled students is greater than 15.</a:t>
            </a:r>
          </a:p>
        </p:txBody>
      </p:sp>
    </p:spTree>
    <p:extLst>
      <p:ext uri="{BB962C8B-B14F-4D97-AF65-F5344CB8AC3E}">
        <p14:creationId xmlns:p14="http://schemas.microsoft.com/office/powerpoint/2010/main" val="3753732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D878-EEA1-4B6E-8D7F-13EB26ED16DC}"/>
              </a:ext>
            </a:extLst>
          </p:cNvPr>
          <p:cNvSpPr>
            <a:spLocks noGrp="1"/>
          </p:cNvSpPr>
          <p:nvPr>
            <p:ph type="title"/>
          </p:nvPr>
        </p:nvSpPr>
        <p:spPr/>
        <p:txBody>
          <a:bodyPr/>
          <a:lstStyle/>
          <a:p>
            <a:r>
              <a:rPr lang="en-US" dirty="0"/>
              <a:t>HAVING Order of Operations</a:t>
            </a:r>
          </a:p>
        </p:txBody>
      </p:sp>
      <p:pic>
        <p:nvPicPr>
          <p:cNvPr id="6" name="Content Placeholder 5">
            <a:extLst>
              <a:ext uri="{FF2B5EF4-FFF2-40B4-BE49-F238E27FC236}">
                <a16:creationId xmlns:a16="http://schemas.microsoft.com/office/drawing/2014/main" id="{A8897571-EE3B-4784-8266-FDBF92F3EF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003" y="1447800"/>
            <a:ext cx="7801994" cy="5292071"/>
          </a:xfrm>
        </p:spPr>
      </p:pic>
    </p:spTree>
    <p:extLst>
      <p:ext uri="{BB962C8B-B14F-4D97-AF65-F5344CB8AC3E}">
        <p14:creationId xmlns:p14="http://schemas.microsoft.com/office/powerpoint/2010/main" val="3863545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BB42-A4F7-4E6B-B5B5-9FCA7EDBB46C}"/>
              </a:ext>
            </a:extLst>
          </p:cNvPr>
          <p:cNvSpPr>
            <a:spLocks noGrp="1"/>
          </p:cNvSpPr>
          <p:nvPr>
            <p:ph type="title"/>
          </p:nvPr>
        </p:nvSpPr>
        <p:spPr>
          <a:xfrm>
            <a:off x="5257800" y="762000"/>
            <a:ext cx="1676400" cy="685800"/>
          </a:xfrm>
        </p:spPr>
        <p:txBody>
          <a:bodyPr/>
          <a:lstStyle/>
          <a:p>
            <a:r>
              <a:rPr lang="en-US" dirty="0"/>
              <a:t>Step 6</a:t>
            </a:r>
          </a:p>
        </p:txBody>
      </p:sp>
      <p:sp>
        <p:nvSpPr>
          <p:cNvPr id="6" name="TextBox 5">
            <a:extLst>
              <a:ext uri="{FF2B5EF4-FFF2-40B4-BE49-F238E27FC236}">
                <a16:creationId xmlns:a16="http://schemas.microsoft.com/office/drawing/2014/main" id="{E80F5654-11F1-4D19-8E6C-D3FB52818926}"/>
              </a:ext>
            </a:extLst>
          </p:cNvPr>
          <p:cNvSpPr txBox="1"/>
          <p:nvPr/>
        </p:nvSpPr>
        <p:spPr>
          <a:xfrm>
            <a:off x="5143933" y="1447800"/>
            <a:ext cx="1904134" cy="381000"/>
          </a:xfrm>
          <a:prstGeom prst="rect">
            <a:avLst/>
          </a:prstGeom>
          <a:noFill/>
        </p:spPr>
        <p:txBody>
          <a:bodyPr wrap="square">
            <a:spAutoFit/>
          </a:bodyPr>
          <a:lstStyle/>
          <a:p>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Adding Up Values</a:t>
            </a:r>
            <a:endParaRPr lang="en-US" dirty="0"/>
          </a:p>
        </p:txBody>
      </p:sp>
    </p:spTree>
    <p:extLst>
      <p:ext uri="{BB962C8B-B14F-4D97-AF65-F5344CB8AC3E}">
        <p14:creationId xmlns:p14="http://schemas.microsoft.com/office/powerpoint/2010/main" val="3856829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BB42-A4F7-4E6B-B5B5-9FCA7EDBB46C}"/>
              </a:ext>
            </a:extLst>
          </p:cNvPr>
          <p:cNvSpPr>
            <a:spLocks noGrp="1"/>
          </p:cNvSpPr>
          <p:nvPr>
            <p:ph type="title"/>
          </p:nvPr>
        </p:nvSpPr>
        <p:spPr>
          <a:xfrm>
            <a:off x="5257800" y="1295400"/>
            <a:ext cx="1676400" cy="685800"/>
          </a:xfrm>
        </p:spPr>
        <p:txBody>
          <a:bodyPr/>
          <a:lstStyle/>
          <a:p>
            <a:r>
              <a:rPr lang="en-US" dirty="0"/>
              <a:t>Step 7</a:t>
            </a:r>
          </a:p>
        </p:txBody>
      </p:sp>
      <p:sp>
        <p:nvSpPr>
          <p:cNvPr id="6" name="TextBox 5">
            <a:extLst>
              <a:ext uri="{FF2B5EF4-FFF2-40B4-BE49-F238E27FC236}">
                <a16:creationId xmlns:a16="http://schemas.microsoft.com/office/drawing/2014/main" id="{F2C13919-A2B0-475E-94EF-F18FEC970D18}"/>
              </a:ext>
            </a:extLst>
          </p:cNvPr>
          <p:cNvSpPr txBox="1"/>
          <p:nvPr/>
        </p:nvSpPr>
        <p:spPr>
          <a:xfrm>
            <a:off x="3772333" y="1981200"/>
            <a:ext cx="4647334" cy="369332"/>
          </a:xfrm>
          <a:prstGeom prst="rect">
            <a:avLst/>
          </a:prstGeom>
          <a:noFill/>
        </p:spPr>
        <p:txBody>
          <a:bodyPr wrap="square">
            <a:spAutoFit/>
          </a:bodyPr>
          <a:lstStyle/>
          <a:p>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Integrating Aggregation with Other Constructs</a:t>
            </a:r>
            <a:endParaRPr lang="en-US" dirty="0"/>
          </a:p>
        </p:txBody>
      </p:sp>
    </p:spTree>
    <p:extLst>
      <p:ext uri="{BB962C8B-B14F-4D97-AF65-F5344CB8AC3E}">
        <p14:creationId xmlns:p14="http://schemas.microsoft.com/office/powerpoint/2010/main" val="266432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9A69-36B7-442F-B016-D92D96DA26FF}"/>
              </a:ext>
            </a:extLst>
          </p:cNvPr>
          <p:cNvSpPr>
            <a:spLocks noGrp="1"/>
          </p:cNvSpPr>
          <p:nvPr>
            <p:ph type="title"/>
          </p:nvPr>
        </p:nvSpPr>
        <p:spPr/>
        <p:txBody>
          <a:bodyPr/>
          <a:lstStyle/>
          <a:p>
            <a:r>
              <a:rPr lang="en-US" dirty="0"/>
              <a:t>Integrating Aggregation</a:t>
            </a:r>
          </a:p>
        </p:txBody>
      </p:sp>
      <p:sp>
        <p:nvSpPr>
          <p:cNvPr id="3" name="Content Placeholder 2">
            <a:extLst>
              <a:ext uri="{FF2B5EF4-FFF2-40B4-BE49-F238E27FC236}">
                <a16:creationId xmlns:a16="http://schemas.microsoft.com/office/drawing/2014/main" id="{692F9D8A-3158-46FD-8C4B-DB15CDEB01D8}"/>
              </a:ext>
            </a:extLst>
          </p:cNvPr>
          <p:cNvSpPr>
            <a:spLocks noGrp="1"/>
          </p:cNvSpPr>
          <p:nvPr>
            <p:ph idx="1"/>
          </p:nvPr>
        </p:nvSpPr>
        <p:spPr/>
        <p:txBody>
          <a:bodyPr/>
          <a:lstStyle/>
          <a:p>
            <a:r>
              <a:rPr lang="en-US" dirty="0"/>
              <a:t>Aggregation can be combined with any of the constructs you have learned previously – WHERE, JOINS, and ORDER BY.</a:t>
            </a:r>
          </a:p>
          <a:p>
            <a:r>
              <a:rPr lang="en-US" dirty="0"/>
              <a:t>One very important concept is to understand the overall order of operations, because that determines what the results will look like.</a:t>
            </a:r>
          </a:p>
        </p:txBody>
      </p:sp>
    </p:spTree>
    <p:extLst>
      <p:ext uri="{BB962C8B-B14F-4D97-AF65-F5344CB8AC3E}">
        <p14:creationId xmlns:p14="http://schemas.microsoft.com/office/powerpoint/2010/main" val="1458932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9A69-36B7-442F-B016-D92D96DA26FF}"/>
              </a:ext>
            </a:extLst>
          </p:cNvPr>
          <p:cNvSpPr>
            <a:spLocks noGrp="1"/>
          </p:cNvSpPr>
          <p:nvPr>
            <p:ph type="title"/>
          </p:nvPr>
        </p:nvSpPr>
        <p:spPr/>
        <p:txBody>
          <a:bodyPr/>
          <a:lstStyle/>
          <a:p>
            <a:r>
              <a:rPr lang="en-US" dirty="0"/>
              <a:t>Order of Operations Summary</a:t>
            </a:r>
          </a:p>
        </p:txBody>
      </p:sp>
      <p:sp>
        <p:nvSpPr>
          <p:cNvPr id="3" name="Content Placeholder 2">
            <a:extLst>
              <a:ext uri="{FF2B5EF4-FFF2-40B4-BE49-F238E27FC236}">
                <a16:creationId xmlns:a16="http://schemas.microsoft.com/office/drawing/2014/main" id="{692F9D8A-3158-46FD-8C4B-DB15CDEB01D8}"/>
              </a:ext>
            </a:extLst>
          </p:cNvPr>
          <p:cNvSpPr>
            <a:spLocks noGrp="1"/>
          </p:cNvSpPr>
          <p:nvPr>
            <p:ph idx="1"/>
          </p:nvPr>
        </p:nvSpPr>
        <p:spPr/>
        <p:txBody>
          <a:bodyPr/>
          <a:lstStyle/>
          <a:p>
            <a:r>
              <a:rPr lang="en-US" sz="2400" dirty="0"/>
              <a:t>FROM – Specifies which tables to pull data from (in later weeks you’ll learn how subqueries can be placed here too). </a:t>
            </a:r>
          </a:p>
          <a:p>
            <a:r>
              <a:rPr lang="en-US" sz="2400" dirty="0"/>
              <a:t>WHERE – Filters individual rows based on conditions.</a:t>
            </a:r>
          </a:p>
          <a:p>
            <a:r>
              <a:rPr lang="en-US" sz="2400" dirty="0"/>
              <a:t>GROUP BY – Groups fields for aggregate functions. </a:t>
            </a:r>
          </a:p>
          <a:p>
            <a:r>
              <a:rPr lang="en-US" sz="2400" dirty="0"/>
              <a:t>HAVING – Filters rows based upon aggregate values.</a:t>
            </a:r>
          </a:p>
          <a:p>
            <a:r>
              <a:rPr lang="en-US" sz="2400" dirty="0"/>
              <a:t>SELECT (Column List)- Selects which columns and aggregates to keep in the result set.</a:t>
            </a:r>
          </a:p>
          <a:p>
            <a:r>
              <a:rPr lang="en-US" sz="2400" dirty="0"/>
              <a:t>ORDER BY – Orders the result set by one or more selected columns.</a:t>
            </a:r>
          </a:p>
        </p:txBody>
      </p:sp>
    </p:spTree>
    <p:extLst>
      <p:ext uri="{BB962C8B-B14F-4D97-AF65-F5344CB8AC3E}">
        <p14:creationId xmlns:p14="http://schemas.microsoft.com/office/powerpoint/2010/main" val="2755927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BB42-A4F7-4E6B-B5B5-9FCA7EDBB46C}"/>
              </a:ext>
            </a:extLst>
          </p:cNvPr>
          <p:cNvSpPr>
            <a:spLocks noGrp="1"/>
          </p:cNvSpPr>
          <p:nvPr>
            <p:ph type="title"/>
          </p:nvPr>
        </p:nvSpPr>
        <p:spPr>
          <a:xfrm>
            <a:off x="2419350" y="3086100"/>
            <a:ext cx="7353300" cy="685800"/>
          </a:xfrm>
        </p:spPr>
        <p:txBody>
          <a:bodyPr/>
          <a:lstStyle/>
          <a:p>
            <a:r>
              <a:rPr lang="en-US" dirty="0"/>
              <a:t>Section 2: Data Visualization</a:t>
            </a:r>
          </a:p>
        </p:txBody>
      </p:sp>
    </p:spTree>
    <p:extLst>
      <p:ext uri="{BB962C8B-B14F-4D97-AF65-F5344CB8AC3E}">
        <p14:creationId xmlns:p14="http://schemas.microsoft.com/office/powerpoint/2010/main" val="953797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9A69-36B7-442F-B016-D92D96DA26FF}"/>
              </a:ext>
            </a:extLst>
          </p:cNvPr>
          <p:cNvSpPr>
            <a:spLocks noGrp="1"/>
          </p:cNvSpPr>
          <p:nvPr>
            <p:ph type="title"/>
          </p:nvPr>
        </p:nvSpPr>
        <p:spPr/>
        <p:txBody>
          <a:bodyPr/>
          <a:lstStyle/>
          <a:p>
            <a:r>
              <a:rPr lang="en-US" dirty="0"/>
              <a:t>Data Visualization Overview</a:t>
            </a:r>
          </a:p>
        </p:txBody>
      </p:sp>
      <p:sp>
        <p:nvSpPr>
          <p:cNvPr id="3" name="Content Placeholder 2">
            <a:extLst>
              <a:ext uri="{FF2B5EF4-FFF2-40B4-BE49-F238E27FC236}">
                <a16:creationId xmlns:a16="http://schemas.microsoft.com/office/drawing/2014/main" id="{692F9D8A-3158-46FD-8C4B-DB15CDEB01D8}"/>
              </a:ext>
            </a:extLst>
          </p:cNvPr>
          <p:cNvSpPr>
            <a:spLocks noGrp="1"/>
          </p:cNvSpPr>
          <p:nvPr>
            <p:ph idx="1"/>
          </p:nvPr>
        </p:nvSpPr>
        <p:spPr>
          <a:xfrm>
            <a:off x="609600" y="1610591"/>
            <a:ext cx="10972800" cy="5105400"/>
          </a:xfrm>
        </p:spPr>
        <p:txBody>
          <a:bodyPr/>
          <a:lstStyle/>
          <a:p>
            <a:r>
              <a:rPr lang="en-US" sz="2400" dirty="0"/>
              <a:t>The focus of data visualization is to tell a visual story about the information in a way that people quickly and accurately understand it.</a:t>
            </a:r>
          </a:p>
          <a:p>
            <a:r>
              <a:rPr lang="en-US" sz="2400" dirty="0"/>
              <a:t>Learning to use the data in your database to tell data stories is very important. All industries are rapidly becoming data driven; personal experience and educated guesses are no longer sufficient to remain competitive in today’s world. </a:t>
            </a:r>
          </a:p>
          <a:p>
            <a:endParaRPr lang="en-US" sz="2400" dirty="0"/>
          </a:p>
        </p:txBody>
      </p:sp>
    </p:spTree>
    <p:extLst>
      <p:ext uri="{BB962C8B-B14F-4D97-AF65-F5344CB8AC3E}">
        <p14:creationId xmlns:p14="http://schemas.microsoft.com/office/powerpoint/2010/main" val="3123434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BB42-A4F7-4E6B-B5B5-9FCA7EDBB46C}"/>
              </a:ext>
            </a:extLst>
          </p:cNvPr>
          <p:cNvSpPr>
            <a:spLocks noGrp="1"/>
          </p:cNvSpPr>
          <p:nvPr>
            <p:ph type="title"/>
          </p:nvPr>
        </p:nvSpPr>
        <p:spPr>
          <a:xfrm>
            <a:off x="5257800" y="914400"/>
            <a:ext cx="2362200" cy="685800"/>
          </a:xfrm>
        </p:spPr>
        <p:txBody>
          <a:bodyPr/>
          <a:lstStyle/>
          <a:p>
            <a:r>
              <a:rPr lang="en-US" dirty="0" err="1"/>
              <a:t>StepS</a:t>
            </a:r>
            <a:r>
              <a:rPr lang="en-US" dirty="0"/>
              <a:t> 8-9</a:t>
            </a:r>
          </a:p>
        </p:txBody>
      </p:sp>
      <p:sp>
        <p:nvSpPr>
          <p:cNvPr id="6" name="TextBox 5">
            <a:extLst>
              <a:ext uri="{FF2B5EF4-FFF2-40B4-BE49-F238E27FC236}">
                <a16:creationId xmlns:a16="http://schemas.microsoft.com/office/drawing/2014/main" id="{103E9DAD-2E14-4D6B-B23D-9D1567F0D1E7}"/>
              </a:ext>
            </a:extLst>
          </p:cNvPr>
          <p:cNvSpPr txBox="1"/>
          <p:nvPr/>
        </p:nvSpPr>
        <p:spPr>
          <a:xfrm>
            <a:off x="4781333" y="1600201"/>
            <a:ext cx="3905467" cy="584775"/>
          </a:xfrm>
          <a:prstGeom prst="rect">
            <a:avLst/>
          </a:prstGeom>
          <a:noFill/>
        </p:spPr>
        <p:txBody>
          <a:bodyPr wrap="square">
            <a:spAutoFit/>
          </a:bodyPr>
          <a:lstStyle/>
          <a:p>
            <a:pPr marR="0" lvl="0">
              <a:spcBef>
                <a:spcPts val="0"/>
              </a:spcBef>
              <a:spcAft>
                <a:spcPts val="0"/>
              </a:spcAft>
            </a:pPr>
            <a:r>
              <a:rPr lang="en-US" sz="1600" i="1" dirty="0">
                <a:effectLst/>
                <a:latin typeface="Calibri" panose="020F0502020204030204" pitchFamily="34" charset="0"/>
                <a:ea typeface="Times New Roman" panose="02020603050405020304" pitchFamily="18" charset="0"/>
                <a:cs typeface="Times New Roman" panose="02020603050405020304" pitchFamily="18" charset="0"/>
              </a:rPr>
              <a:t>Visualizing Data with One or Two Measures</a:t>
            </a:r>
          </a:p>
          <a:p>
            <a:pPr marR="0" lvl="0">
              <a:spcBef>
                <a:spcPts val="0"/>
              </a:spcBef>
              <a:spcAft>
                <a:spcPts val="0"/>
              </a:spcAft>
            </a:pPr>
            <a:r>
              <a:rPr lang="en-US" sz="1600" i="1" dirty="0">
                <a:effectLst/>
                <a:latin typeface="Calibri" panose="020F0502020204030204" pitchFamily="34" charset="0"/>
                <a:ea typeface="Times New Roman" panose="02020603050405020304" pitchFamily="18" charset="0"/>
                <a:cs typeface="Times New Roman" panose="02020603050405020304" pitchFamily="18" charset="0"/>
              </a:rPr>
              <a:t>Another Data Visualization</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22392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9A69-36B7-442F-B016-D92D96DA26FF}"/>
              </a:ext>
            </a:extLst>
          </p:cNvPr>
          <p:cNvSpPr>
            <a:spLocks noGrp="1"/>
          </p:cNvSpPr>
          <p:nvPr>
            <p:ph type="title"/>
          </p:nvPr>
        </p:nvSpPr>
        <p:spPr/>
        <p:txBody>
          <a:bodyPr/>
          <a:lstStyle/>
          <a:p>
            <a:r>
              <a:rPr lang="en-US" dirty="0"/>
              <a:t>Steps for Producing a Graph</a:t>
            </a:r>
          </a:p>
        </p:txBody>
      </p:sp>
      <p:sp>
        <p:nvSpPr>
          <p:cNvPr id="3" name="Content Placeholder 2">
            <a:extLst>
              <a:ext uri="{FF2B5EF4-FFF2-40B4-BE49-F238E27FC236}">
                <a16:creationId xmlns:a16="http://schemas.microsoft.com/office/drawing/2014/main" id="{692F9D8A-3158-46FD-8C4B-DB15CDEB01D8}"/>
              </a:ext>
            </a:extLst>
          </p:cNvPr>
          <p:cNvSpPr>
            <a:spLocks noGrp="1"/>
          </p:cNvSpPr>
          <p:nvPr>
            <p:ph idx="1"/>
          </p:nvPr>
        </p:nvSpPr>
        <p:spPr>
          <a:xfrm>
            <a:off x="609600" y="1610591"/>
            <a:ext cx="10972800" cy="5105400"/>
          </a:xfrm>
        </p:spPr>
        <p:txBody>
          <a:bodyPr/>
          <a:lstStyle/>
          <a:p>
            <a:r>
              <a:rPr lang="en-US" sz="2400" dirty="0"/>
              <a:t>While I show you how to do this using Excel, no graphing tool is mandated for this course. </a:t>
            </a:r>
          </a:p>
          <a:p>
            <a:r>
              <a:rPr lang="en-US" sz="2400" dirty="0"/>
              <a:t>General Steps:</a:t>
            </a:r>
          </a:p>
          <a:p>
            <a:pPr marL="914400" lvl="1" indent="-457200">
              <a:buFont typeface="+mj-lt"/>
              <a:buAutoNum type="arabicPeriod"/>
            </a:pPr>
            <a:r>
              <a:rPr lang="en-US" sz="2000" dirty="0"/>
              <a:t>Execute a SQL query that produces useful results.</a:t>
            </a:r>
          </a:p>
          <a:p>
            <a:pPr marL="914400" lvl="1" indent="-457200">
              <a:buFont typeface="+mj-lt"/>
              <a:buAutoNum type="arabicPeriod"/>
            </a:pPr>
            <a:r>
              <a:rPr lang="en-US" sz="2000" dirty="0"/>
              <a:t>Save the results of that SQL query as a CSV file.</a:t>
            </a:r>
          </a:p>
          <a:p>
            <a:pPr marL="914400" lvl="1" indent="-457200">
              <a:buFont typeface="+mj-lt"/>
              <a:buAutoNum type="arabicPeriod"/>
            </a:pPr>
            <a:r>
              <a:rPr lang="en-US" sz="2000" dirty="0"/>
              <a:t>Import that CSV file into Excel.</a:t>
            </a:r>
          </a:p>
          <a:p>
            <a:pPr marL="914400" lvl="1" indent="-457200">
              <a:buFont typeface="+mj-lt"/>
              <a:buAutoNum type="arabicPeriod"/>
            </a:pPr>
            <a:r>
              <a:rPr lang="en-US" sz="2000" dirty="0"/>
              <a:t>Use Excel to chart the results.</a:t>
            </a:r>
          </a:p>
          <a:p>
            <a:endParaRPr lang="en-US" sz="2400" dirty="0"/>
          </a:p>
          <a:p>
            <a:endParaRPr lang="en-US" sz="2400" dirty="0"/>
          </a:p>
        </p:txBody>
      </p:sp>
    </p:spTree>
    <p:extLst>
      <p:ext uri="{BB962C8B-B14F-4D97-AF65-F5344CB8AC3E}">
        <p14:creationId xmlns:p14="http://schemas.microsoft.com/office/powerpoint/2010/main" val="2874441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BB42-A4F7-4E6B-B5B5-9FCA7EDBB46C}"/>
              </a:ext>
            </a:extLst>
          </p:cNvPr>
          <p:cNvSpPr>
            <a:spLocks noGrp="1"/>
          </p:cNvSpPr>
          <p:nvPr>
            <p:ph type="title"/>
          </p:nvPr>
        </p:nvSpPr>
        <p:spPr>
          <a:xfrm>
            <a:off x="2438400" y="184702"/>
            <a:ext cx="8001000" cy="685800"/>
          </a:xfrm>
        </p:spPr>
        <p:txBody>
          <a:bodyPr/>
          <a:lstStyle/>
          <a:p>
            <a:r>
              <a:rPr lang="en-US" dirty="0"/>
              <a:t>Section 1: aggregating Data</a:t>
            </a:r>
          </a:p>
        </p:txBody>
      </p:sp>
      <p:pic>
        <p:nvPicPr>
          <p:cNvPr id="3" name="Content Placeholder 4">
            <a:extLst>
              <a:ext uri="{FF2B5EF4-FFF2-40B4-BE49-F238E27FC236}">
                <a16:creationId xmlns:a16="http://schemas.microsoft.com/office/drawing/2014/main" id="{BBD3AB31-73CF-44EE-A561-E288035BC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212719" y="1053947"/>
            <a:ext cx="5766562" cy="562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7688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9A69-36B7-442F-B016-D92D96DA26FF}"/>
              </a:ext>
            </a:extLst>
          </p:cNvPr>
          <p:cNvSpPr>
            <a:spLocks noGrp="1"/>
          </p:cNvSpPr>
          <p:nvPr>
            <p:ph type="title"/>
          </p:nvPr>
        </p:nvSpPr>
        <p:spPr/>
        <p:txBody>
          <a:bodyPr/>
          <a:lstStyle/>
          <a:p>
            <a:r>
              <a:rPr lang="en-US" sz="4000" dirty="0"/>
              <a:t>Demo of One and Two Measure Visualization</a:t>
            </a:r>
          </a:p>
        </p:txBody>
      </p:sp>
      <p:sp>
        <p:nvSpPr>
          <p:cNvPr id="4" name="Content Placeholder 3">
            <a:extLst>
              <a:ext uri="{FF2B5EF4-FFF2-40B4-BE49-F238E27FC236}">
                <a16:creationId xmlns:a16="http://schemas.microsoft.com/office/drawing/2014/main" id="{D6CB3798-7CC6-0A26-7807-219895AAF38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02893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r>
              <a:rPr lang="en-US" altLang="en-US" dirty="0"/>
              <a:t>End</a:t>
            </a:r>
          </a:p>
        </p:txBody>
      </p:sp>
      <p:pic>
        <p:nvPicPr>
          <p:cNvPr id="21507" name="Picture 5" descr="re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464" y="876301"/>
            <a:ext cx="206533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re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3332" y="876301"/>
            <a:ext cx="2065337"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2DC4-ADDD-4387-B417-4FD856EFE4F9}"/>
              </a:ext>
            </a:extLst>
          </p:cNvPr>
          <p:cNvSpPr>
            <a:spLocks noGrp="1"/>
          </p:cNvSpPr>
          <p:nvPr>
            <p:ph type="title"/>
          </p:nvPr>
        </p:nvSpPr>
        <p:spPr/>
        <p:txBody>
          <a:bodyPr/>
          <a:lstStyle/>
          <a:p>
            <a:r>
              <a:rPr lang="en-US" dirty="0"/>
              <a:t>Aggregate Functions</a:t>
            </a:r>
          </a:p>
        </p:txBody>
      </p:sp>
      <p:graphicFrame>
        <p:nvGraphicFramePr>
          <p:cNvPr id="4" name="Content Placeholder 3">
            <a:extLst>
              <a:ext uri="{FF2B5EF4-FFF2-40B4-BE49-F238E27FC236}">
                <a16:creationId xmlns:a16="http://schemas.microsoft.com/office/drawing/2014/main" id="{C68A98F1-5AA1-4728-BC45-621648E65BD0}"/>
              </a:ext>
            </a:extLst>
          </p:cNvPr>
          <p:cNvGraphicFramePr>
            <a:graphicFrameLocks noGrp="1"/>
          </p:cNvGraphicFramePr>
          <p:nvPr>
            <p:ph idx="1"/>
          </p:nvPr>
        </p:nvGraphicFramePr>
        <p:xfrm>
          <a:off x="1981200" y="1600200"/>
          <a:ext cx="8229600" cy="10109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149620731"/>
                    </a:ext>
                  </a:extLst>
                </a:gridCol>
                <a:gridCol w="4114800">
                  <a:extLst>
                    <a:ext uri="{9D8B030D-6E8A-4147-A177-3AD203B41FA5}">
                      <a16:colId xmlns:a16="http://schemas.microsoft.com/office/drawing/2014/main" val="4132146608"/>
                    </a:ext>
                  </a:extLst>
                </a:gridCol>
              </a:tblGrid>
              <a:tr h="370840">
                <a:tc>
                  <a:txBody>
                    <a:bodyPr/>
                    <a:lstStyle/>
                    <a:p>
                      <a:r>
                        <a:rPr lang="en-US" dirty="0"/>
                        <a:t>Standard Function</a:t>
                      </a:r>
                    </a:p>
                  </a:txBody>
                  <a:tcPr/>
                </a:tc>
                <a:tc>
                  <a:txBody>
                    <a:bodyPr/>
                    <a:lstStyle/>
                    <a:p>
                      <a:r>
                        <a:rPr lang="en-US" dirty="0"/>
                        <a:t>Aggregate Function</a:t>
                      </a:r>
                    </a:p>
                  </a:txBody>
                  <a:tcPr/>
                </a:tc>
                <a:extLst>
                  <a:ext uri="{0D108BD9-81ED-4DB2-BD59-A6C34878D82A}">
                    <a16:rowId xmlns:a16="http://schemas.microsoft.com/office/drawing/2014/main" val="152986003"/>
                  </a:ext>
                </a:extLst>
              </a:tr>
              <a:tr h="370840">
                <a:tc>
                  <a:txBody>
                    <a:bodyPr/>
                    <a:lstStyle/>
                    <a:p>
                      <a:r>
                        <a:rPr lang="en-US" dirty="0"/>
                        <a:t>Always yields one result per row</a:t>
                      </a:r>
                    </a:p>
                  </a:txBody>
                  <a:tcPr/>
                </a:tc>
                <a:tc>
                  <a:txBody>
                    <a:bodyPr/>
                    <a:lstStyle/>
                    <a:p>
                      <a:r>
                        <a:rPr lang="en-US" dirty="0"/>
                        <a:t>Always yields a single value across all rows, or across groups of rows</a:t>
                      </a:r>
                    </a:p>
                  </a:txBody>
                  <a:tcPr/>
                </a:tc>
                <a:extLst>
                  <a:ext uri="{0D108BD9-81ED-4DB2-BD59-A6C34878D82A}">
                    <a16:rowId xmlns:a16="http://schemas.microsoft.com/office/drawing/2014/main" val="3653164674"/>
                  </a:ext>
                </a:extLst>
              </a:tr>
            </a:tbl>
          </a:graphicData>
        </a:graphic>
      </p:graphicFrame>
    </p:spTree>
    <p:extLst>
      <p:ext uri="{BB962C8B-B14F-4D97-AF65-F5344CB8AC3E}">
        <p14:creationId xmlns:p14="http://schemas.microsoft.com/office/powerpoint/2010/main" val="868065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2DC4-ADDD-4387-B417-4FD856EFE4F9}"/>
              </a:ext>
            </a:extLst>
          </p:cNvPr>
          <p:cNvSpPr>
            <a:spLocks noGrp="1"/>
          </p:cNvSpPr>
          <p:nvPr>
            <p:ph type="title"/>
          </p:nvPr>
        </p:nvSpPr>
        <p:spPr/>
        <p:txBody>
          <a:bodyPr/>
          <a:lstStyle/>
          <a:p>
            <a:r>
              <a:rPr lang="en-US" dirty="0"/>
              <a:t>Aggregate Functions</a:t>
            </a:r>
          </a:p>
        </p:txBody>
      </p:sp>
      <p:graphicFrame>
        <p:nvGraphicFramePr>
          <p:cNvPr id="4" name="Content Placeholder 3">
            <a:extLst>
              <a:ext uri="{FF2B5EF4-FFF2-40B4-BE49-F238E27FC236}">
                <a16:creationId xmlns:a16="http://schemas.microsoft.com/office/drawing/2014/main" id="{C68A98F1-5AA1-4728-BC45-621648E65BD0}"/>
              </a:ext>
            </a:extLst>
          </p:cNvPr>
          <p:cNvGraphicFramePr>
            <a:graphicFrameLocks noGrp="1"/>
          </p:cNvGraphicFramePr>
          <p:nvPr>
            <p:ph idx="1"/>
          </p:nvPr>
        </p:nvGraphicFramePr>
        <p:xfrm>
          <a:off x="1981200" y="1600200"/>
          <a:ext cx="8229600" cy="16510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149620731"/>
                    </a:ext>
                  </a:extLst>
                </a:gridCol>
                <a:gridCol w="4114800">
                  <a:extLst>
                    <a:ext uri="{9D8B030D-6E8A-4147-A177-3AD203B41FA5}">
                      <a16:colId xmlns:a16="http://schemas.microsoft.com/office/drawing/2014/main" val="4132146608"/>
                    </a:ext>
                  </a:extLst>
                </a:gridCol>
              </a:tblGrid>
              <a:tr h="370840">
                <a:tc>
                  <a:txBody>
                    <a:bodyPr/>
                    <a:lstStyle/>
                    <a:p>
                      <a:r>
                        <a:rPr lang="en-US" dirty="0"/>
                        <a:t>Standard Function</a:t>
                      </a:r>
                    </a:p>
                  </a:txBody>
                  <a:tcPr/>
                </a:tc>
                <a:tc>
                  <a:txBody>
                    <a:bodyPr/>
                    <a:lstStyle/>
                    <a:p>
                      <a:r>
                        <a:rPr lang="en-US" dirty="0"/>
                        <a:t>Aggregate Function</a:t>
                      </a:r>
                    </a:p>
                  </a:txBody>
                  <a:tcPr/>
                </a:tc>
                <a:extLst>
                  <a:ext uri="{0D108BD9-81ED-4DB2-BD59-A6C34878D82A}">
                    <a16:rowId xmlns:a16="http://schemas.microsoft.com/office/drawing/2014/main" val="152986003"/>
                  </a:ext>
                </a:extLst>
              </a:tr>
              <a:tr h="370840">
                <a:tc>
                  <a:txBody>
                    <a:bodyPr/>
                    <a:lstStyle/>
                    <a:p>
                      <a:r>
                        <a:rPr lang="en-US" dirty="0"/>
                        <a:t>Always yields one result per row</a:t>
                      </a:r>
                    </a:p>
                  </a:txBody>
                  <a:tcPr/>
                </a:tc>
                <a:tc>
                  <a:txBody>
                    <a:bodyPr/>
                    <a:lstStyle/>
                    <a:p>
                      <a:r>
                        <a:rPr lang="en-US" dirty="0"/>
                        <a:t>Always yields a single value across all rows, or across groups of rows</a:t>
                      </a:r>
                    </a:p>
                  </a:txBody>
                  <a:tcPr/>
                </a:tc>
                <a:extLst>
                  <a:ext uri="{0D108BD9-81ED-4DB2-BD59-A6C34878D82A}">
                    <a16:rowId xmlns:a16="http://schemas.microsoft.com/office/drawing/2014/main" val="3653164674"/>
                  </a:ext>
                </a:extLst>
              </a:tr>
              <a:tr h="370840">
                <a:tc>
                  <a:txBody>
                    <a:bodyPr/>
                    <a:lstStyle/>
                    <a:p>
                      <a:r>
                        <a:rPr lang="en-US" dirty="0"/>
                        <a:t>For input, always uses value(s) from a single row of data</a:t>
                      </a:r>
                    </a:p>
                  </a:txBody>
                  <a:tcPr/>
                </a:tc>
                <a:tc>
                  <a:txBody>
                    <a:bodyPr/>
                    <a:lstStyle/>
                    <a:p>
                      <a:r>
                        <a:rPr lang="en-US" dirty="0"/>
                        <a:t>For input, uses multiple rows of data</a:t>
                      </a:r>
                    </a:p>
                  </a:txBody>
                  <a:tcPr/>
                </a:tc>
                <a:extLst>
                  <a:ext uri="{0D108BD9-81ED-4DB2-BD59-A6C34878D82A}">
                    <a16:rowId xmlns:a16="http://schemas.microsoft.com/office/drawing/2014/main" val="124788199"/>
                  </a:ext>
                </a:extLst>
              </a:tr>
            </a:tbl>
          </a:graphicData>
        </a:graphic>
      </p:graphicFrame>
    </p:spTree>
    <p:extLst>
      <p:ext uri="{BB962C8B-B14F-4D97-AF65-F5344CB8AC3E}">
        <p14:creationId xmlns:p14="http://schemas.microsoft.com/office/powerpoint/2010/main" val="3271533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2BEE4-97FF-4E2B-A579-BC0D4A1D3C19}"/>
              </a:ext>
            </a:extLst>
          </p:cNvPr>
          <p:cNvSpPr>
            <a:spLocks noGrp="1"/>
          </p:cNvSpPr>
          <p:nvPr>
            <p:ph type="title"/>
          </p:nvPr>
        </p:nvSpPr>
        <p:spPr/>
        <p:txBody>
          <a:bodyPr/>
          <a:lstStyle/>
          <a:p>
            <a:r>
              <a:rPr lang="en-US" dirty="0"/>
              <a:t>Contrast of Count to Round</a:t>
            </a:r>
          </a:p>
        </p:txBody>
      </p:sp>
      <p:pic>
        <p:nvPicPr>
          <p:cNvPr id="15" name="Content Placeholder 14">
            <a:extLst>
              <a:ext uri="{FF2B5EF4-FFF2-40B4-BE49-F238E27FC236}">
                <a16:creationId xmlns:a16="http://schemas.microsoft.com/office/drawing/2014/main" id="{958FE527-38BD-49EB-9A8E-93DFAD157D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6368" y="1600200"/>
            <a:ext cx="7039263" cy="5105400"/>
          </a:xfrm>
        </p:spPr>
      </p:pic>
    </p:spTree>
    <p:extLst>
      <p:ext uri="{BB962C8B-B14F-4D97-AF65-F5344CB8AC3E}">
        <p14:creationId xmlns:p14="http://schemas.microsoft.com/office/powerpoint/2010/main" val="2473732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75A4D-DA62-4A4B-9E81-346924BF9680}"/>
              </a:ext>
            </a:extLst>
          </p:cNvPr>
          <p:cNvSpPr>
            <a:spLocks noGrp="1"/>
          </p:cNvSpPr>
          <p:nvPr>
            <p:ph type="title"/>
          </p:nvPr>
        </p:nvSpPr>
        <p:spPr/>
        <p:txBody>
          <a:bodyPr/>
          <a:lstStyle/>
          <a:p>
            <a:r>
              <a:rPr lang="en-US" dirty="0"/>
              <a:t>Types of Aggregation</a:t>
            </a:r>
          </a:p>
        </p:txBody>
      </p:sp>
      <p:sp>
        <p:nvSpPr>
          <p:cNvPr id="3" name="Content Placeholder 2">
            <a:extLst>
              <a:ext uri="{FF2B5EF4-FFF2-40B4-BE49-F238E27FC236}">
                <a16:creationId xmlns:a16="http://schemas.microsoft.com/office/drawing/2014/main" id="{53E3109F-6A04-4B8E-8ECF-F92F2A698513}"/>
              </a:ext>
            </a:extLst>
          </p:cNvPr>
          <p:cNvSpPr>
            <a:spLocks noGrp="1"/>
          </p:cNvSpPr>
          <p:nvPr>
            <p:ph idx="1"/>
          </p:nvPr>
        </p:nvSpPr>
        <p:spPr/>
        <p:txBody>
          <a:bodyPr/>
          <a:lstStyle/>
          <a:p>
            <a:r>
              <a:rPr lang="en-US" dirty="0"/>
              <a:t>In theory there are virtually an unlimited number of aggregations that can be performed.</a:t>
            </a:r>
          </a:p>
          <a:p>
            <a:r>
              <a:rPr lang="en-US" dirty="0"/>
              <a:t>Some DBMS allow you to define your own (possible, yet technically challenging).</a:t>
            </a:r>
          </a:p>
          <a:p>
            <a:r>
              <a:rPr lang="en-US" dirty="0"/>
              <a:t>Built-in functions can be broadly categorized:</a:t>
            </a:r>
          </a:p>
          <a:p>
            <a:pPr lvl="1"/>
            <a:r>
              <a:rPr lang="en-US" dirty="0"/>
              <a:t>Numeric</a:t>
            </a:r>
          </a:p>
          <a:p>
            <a:pPr lvl="1"/>
            <a:r>
              <a:rPr lang="en-US" dirty="0"/>
              <a:t>String</a:t>
            </a:r>
          </a:p>
          <a:p>
            <a:pPr lvl="1"/>
            <a:r>
              <a:rPr lang="en-US" dirty="0"/>
              <a:t>Date</a:t>
            </a:r>
          </a:p>
          <a:p>
            <a:endParaRPr lang="en-US" dirty="0"/>
          </a:p>
        </p:txBody>
      </p:sp>
    </p:spTree>
    <p:extLst>
      <p:ext uri="{BB962C8B-B14F-4D97-AF65-F5344CB8AC3E}">
        <p14:creationId xmlns:p14="http://schemas.microsoft.com/office/powerpoint/2010/main" val="4260059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CF99-A1D1-4E61-AF32-AFD0F19A0301}"/>
              </a:ext>
            </a:extLst>
          </p:cNvPr>
          <p:cNvSpPr>
            <a:spLocks noGrp="1"/>
          </p:cNvSpPr>
          <p:nvPr>
            <p:ph type="title"/>
          </p:nvPr>
        </p:nvSpPr>
        <p:spPr/>
        <p:txBody>
          <a:bodyPr/>
          <a:lstStyle/>
          <a:p>
            <a:r>
              <a:rPr lang="en-US" dirty="0"/>
              <a:t>Common Numeric Functions</a:t>
            </a:r>
          </a:p>
        </p:txBody>
      </p:sp>
      <p:sp>
        <p:nvSpPr>
          <p:cNvPr id="3" name="Content Placeholder 2">
            <a:extLst>
              <a:ext uri="{FF2B5EF4-FFF2-40B4-BE49-F238E27FC236}">
                <a16:creationId xmlns:a16="http://schemas.microsoft.com/office/drawing/2014/main" id="{8AC77476-CCB8-4EE8-8FC1-1C1B13895D33}"/>
              </a:ext>
            </a:extLst>
          </p:cNvPr>
          <p:cNvSpPr>
            <a:spLocks noGrp="1"/>
          </p:cNvSpPr>
          <p:nvPr>
            <p:ph idx="1"/>
          </p:nvPr>
        </p:nvSpPr>
        <p:spPr/>
        <p:txBody>
          <a:bodyPr/>
          <a:lstStyle/>
          <a:p>
            <a:r>
              <a:rPr lang="en-US" dirty="0"/>
              <a:t>Count – Counts the number of rows or the number of rows without a null for a column.</a:t>
            </a:r>
          </a:p>
          <a:p>
            <a:r>
              <a:rPr lang="en-US" dirty="0"/>
              <a:t>Min – Returns the smallest number (or date) in the result set for a column.</a:t>
            </a:r>
          </a:p>
          <a:p>
            <a:r>
              <a:rPr lang="en-US" dirty="0"/>
              <a:t>Max – Returns the largest number (or date) in the result set for a column.</a:t>
            </a:r>
          </a:p>
          <a:p>
            <a:r>
              <a:rPr lang="en-US" dirty="0"/>
              <a:t>Sum – Adds up the values in a column across the rows in the result set.</a:t>
            </a:r>
          </a:p>
        </p:txBody>
      </p:sp>
    </p:spTree>
    <p:extLst>
      <p:ext uri="{BB962C8B-B14F-4D97-AF65-F5344CB8AC3E}">
        <p14:creationId xmlns:p14="http://schemas.microsoft.com/office/powerpoint/2010/main" val="305151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BB42-A4F7-4E6B-B5B5-9FCA7EDBB46C}"/>
              </a:ext>
            </a:extLst>
          </p:cNvPr>
          <p:cNvSpPr>
            <a:spLocks noGrp="1"/>
          </p:cNvSpPr>
          <p:nvPr>
            <p:ph type="title"/>
          </p:nvPr>
        </p:nvSpPr>
        <p:spPr>
          <a:xfrm>
            <a:off x="5257800" y="914400"/>
            <a:ext cx="1676400" cy="685800"/>
          </a:xfrm>
        </p:spPr>
        <p:txBody>
          <a:bodyPr/>
          <a:lstStyle/>
          <a:p>
            <a:r>
              <a:rPr lang="en-US" dirty="0"/>
              <a:t>Step 1</a:t>
            </a:r>
          </a:p>
        </p:txBody>
      </p:sp>
      <p:sp>
        <p:nvSpPr>
          <p:cNvPr id="5" name="TextBox 4">
            <a:extLst>
              <a:ext uri="{FF2B5EF4-FFF2-40B4-BE49-F238E27FC236}">
                <a16:creationId xmlns:a16="http://schemas.microsoft.com/office/drawing/2014/main" id="{66E51757-F9A5-42A3-905A-5D74D1904199}"/>
              </a:ext>
            </a:extLst>
          </p:cNvPr>
          <p:cNvSpPr txBox="1"/>
          <p:nvPr/>
        </p:nvSpPr>
        <p:spPr>
          <a:xfrm>
            <a:off x="4495800" y="1838153"/>
            <a:ext cx="3656734" cy="369332"/>
          </a:xfrm>
          <a:prstGeom prst="rect">
            <a:avLst/>
          </a:prstGeom>
          <a:noFill/>
        </p:spPr>
        <p:txBody>
          <a:bodyPr wrap="square">
            <a:spAutoFit/>
          </a:bodyPr>
          <a:lstStyle/>
          <a:p>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Creating Table Structure and Data</a:t>
            </a:r>
            <a:endParaRPr lang="en-US" dirty="0"/>
          </a:p>
        </p:txBody>
      </p:sp>
    </p:spTree>
    <p:extLst>
      <p:ext uri="{BB962C8B-B14F-4D97-AF65-F5344CB8AC3E}">
        <p14:creationId xmlns:p14="http://schemas.microsoft.com/office/powerpoint/2010/main" val="2074131427"/>
      </p:ext>
    </p:extLst>
  </p:cSld>
  <p:clrMapOvr>
    <a:masterClrMapping/>
  </p:clrMapOvr>
</p:sld>
</file>

<file path=ppt/theme/theme1.xml><?xml version="1.0" encoding="utf-8"?>
<a:theme xmlns:a="http://schemas.openxmlformats.org/drawingml/2006/main" name="Office Theme">
  <a:themeElements>
    <a:clrScheme name="BU Colors">
      <a:dk1>
        <a:sysClr val="windowText" lastClr="000000"/>
      </a:dk1>
      <a:lt1>
        <a:sysClr val="window" lastClr="FFFFFF"/>
      </a:lt1>
      <a:dk2>
        <a:srgbClr val="1F497D"/>
      </a:dk2>
      <a:lt2>
        <a:srgbClr val="EEECE1"/>
      </a:lt2>
      <a:accent1>
        <a:srgbClr val="00AFA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21433</TotalTime>
  <Words>793</Words>
  <Application>Microsoft Office PowerPoint</Application>
  <PresentationFormat>Widescreen</PresentationFormat>
  <Paragraphs>90</Paragraphs>
  <Slides>31</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Calibri</vt:lpstr>
      <vt:lpstr>Calibri Light</vt:lpstr>
      <vt:lpstr>Tahoma</vt:lpstr>
      <vt:lpstr>Times New Roman</vt:lpstr>
      <vt:lpstr>Wingdings</vt:lpstr>
      <vt:lpstr>Office Theme</vt:lpstr>
      <vt:lpstr>Custom Design</vt:lpstr>
      <vt:lpstr>Lab 3 Walkthrough</vt:lpstr>
      <vt:lpstr>Lab 3 Components</vt:lpstr>
      <vt:lpstr>Section 1: aggregating Data</vt:lpstr>
      <vt:lpstr>Aggregate Functions</vt:lpstr>
      <vt:lpstr>Aggregate Functions</vt:lpstr>
      <vt:lpstr>Contrast of Count to Round</vt:lpstr>
      <vt:lpstr>Types of Aggregation</vt:lpstr>
      <vt:lpstr>Common Numeric Functions</vt:lpstr>
      <vt:lpstr>Step 1</vt:lpstr>
      <vt:lpstr>Simple Product Table</vt:lpstr>
      <vt:lpstr>Step 2</vt:lpstr>
      <vt:lpstr>Count with WHERE</vt:lpstr>
      <vt:lpstr>Order of WHERE</vt:lpstr>
      <vt:lpstr>Step 3</vt:lpstr>
      <vt:lpstr>Step 4</vt:lpstr>
      <vt:lpstr>Groups</vt:lpstr>
      <vt:lpstr>Product Table with Third Column</vt:lpstr>
      <vt:lpstr>Group Order of Operations</vt:lpstr>
      <vt:lpstr>Step 5</vt:lpstr>
      <vt:lpstr>Limiting Results by Aggregation</vt:lpstr>
      <vt:lpstr>HAVING Order of Operations</vt:lpstr>
      <vt:lpstr>Step 6</vt:lpstr>
      <vt:lpstr>Step 7</vt:lpstr>
      <vt:lpstr>Integrating Aggregation</vt:lpstr>
      <vt:lpstr>Order of Operations Summary</vt:lpstr>
      <vt:lpstr>Section 2: Data Visualization</vt:lpstr>
      <vt:lpstr>Data Visualization Overview</vt:lpstr>
      <vt:lpstr>StepS 8-9</vt:lpstr>
      <vt:lpstr>Steps for Producing a Graph</vt:lpstr>
      <vt:lpstr>Demo of One and Two Measure Visualization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CS779</dc:title>
  <dc:creator>Borkmark</dc:creator>
  <cp:lastModifiedBy>Warren Mansur</cp:lastModifiedBy>
  <cp:revision>635</cp:revision>
  <dcterms:created xsi:type="dcterms:W3CDTF">2010-09-03T10:48:34Z</dcterms:created>
  <dcterms:modified xsi:type="dcterms:W3CDTF">2023-02-01T16:43:08Z</dcterms:modified>
</cp:coreProperties>
</file>