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56"/>
  </p:notesMasterIdLst>
  <p:handoutMasterIdLst>
    <p:handoutMasterId r:id="rId57"/>
  </p:handoutMasterIdLst>
  <p:sldIdLst>
    <p:sldId id="298" r:id="rId3"/>
    <p:sldId id="304" r:id="rId4"/>
    <p:sldId id="500" r:id="rId5"/>
    <p:sldId id="347" r:id="rId6"/>
    <p:sldId id="348" r:id="rId7"/>
    <p:sldId id="349" r:id="rId8"/>
    <p:sldId id="404" r:id="rId9"/>
    <p:sldId id="350" r:id="rId10"/>
    <p:sldId id="351" r:id="rId11"/>
    <p:sldId id="352" r:id="rId12"/>
    <p:sldId id="405" r:id="rId13"/>
    <p:sldId id="426" r:id="rId14"/>
    <p:sldId id="406" r:id="rId15"/>
    <p:sldId id="359" r:id="rId16"/>
    <p:sldId id="360" r:id="rId17"/>
    <p:sldId id="362" r:id="rId18"/>
    <p:sldId id="363" r:id="rId19"/>
    <p:sldId id="364" r:id="rId20"/>
    <p:sldId id="365" r:id="rId21"/>
    <p:sldId id="370" r:id="rId22"/>
    <p:sldId id="367" r:id="rId23"/>
    <p:sldId id="368" r:id="rId24"/>
    <p:sldId id="407" r:id="rId25"/>
    <p:sldId id="396" r:id="rId26"/>
    <p:sldId id="408" r:id="rId27"/>
    <p:sldId id="400" r:id="rId28"/>
    <p:sldId id="383" r:id="rId29"/>
    <p:sldId id="423" r:id="rId30"/>
    <p:sldId id="424" r:id="rId31"/>
    <p:sldId id="386" r:id="rId32"/>
    <p:sldId id="389" r:id="rId33"/>
    <p:sldId id="410" r:id="rId34"/>
    <p:sldId id="414" r:id="rId35"/>
    <p:sldId id="412" r:id="rId36"/>
    <p:sldId id="413" r:id="rId37"/>
    <p:sldId id="415" r:id="rId38"/>
    <p:sldId id="416" r:id="rId39"/>
    <p:sldId id="397" r:id="rId40"/>
    <p:sldId id="417" r:id="rId41"/>
    <p:sldId id="418" r:id="rId42"/>
    <p:sldId id="419" r:id="rId43"/>
    <p:sldId id="402" r:id="rId44"/>
    <p:sldId id="403" r:id="rId45"/>
    <p:sldId id="420" r:id="rId46"/>
    <p:sldId id="421" r:id="rId47"/>
    <p:sldId id="422" r:id="rId48"/>
    <p:sldId id="425" r:id="rId49"/>
    <p:sldId id="427" r:id="rId50"/>
    <p:sldId id="428" r:id="rId51"/>
    <p:sldId id="429" r:id="rId52"/>
    <p:sldId id="430" r:id="rId53"/>
    <p:sldId id="409" r:id="rId54"/>
    <p:sldId id="279" r:id="rId55"/>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80145" autoAdjust="0"/>
  </p:normalViewPr>
  <p:slideViewPr>
    <p:cSldViewPr>
      <p:cViewPr varScale="1">
        <p:scale>
          <a:sx n="73" d="100"/>
          <a:sy n="73" d="100"/>
        </p:scale>
        <p:origin x="63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3E446-FB67-4128-A4A8-BB2D788D12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1FFF5E1E-1824-4A96-BA5F-EDD986E6D01A}">
      <dgm:prSet phldrT="[Text]"/>
      <dgm:spPr/>
      <dgm:t>
        <a:bodyPr/>
        <a:lstStyle/>
        <a:p>
          <a:r>
            <a:rPr lang="en-US" dirty="0"/>
            <a:t>Create Database Structure</a:t>
          </a:r>
        </a:p>
      </dgm:t>
    </dgm:pt>
    <dgm:pt modelId="{E12B553F-4312-47EA-BACB-0E2EAC761128}" type="parTrans" cxnId="{775EDD2D-231A-4160-9B06-64D313D3951A}">
      <dgm:prSet/>
      <dgm:spPr/>
      <dgm:t>
        <a:bodyPr/>
        <a:lstStyle/>
        <a:p>
          <a:endParaRPr lang="en-US"/>
        </a:p>
      </dgm:t>
    </dgm:pt>
    <dgm:pt modelId="{1D7FF7FE-7452-4160-A1D4-B6F368856233}" type="sibTrans" cxnId="{775EDD2D-231A-4160-9B06-64D313D3951A}">
      <dgm:prSet/>
      <dgm:spPr/>
      <dgm:t>
        <a:bodyPr/>
        <a:lstStyle/>
        <a:p>
          <a:endParaRPr lang="en-US"/>
        </a:p>
      </dgm:t>
    </dgm:pt>
    <dgm:pt modelId="{6FA4E747-11BA-4F30-98AF-9D517381FB00}">
      <dgm:prSet phldrT="[Text]"/>
      <dgm:spPr/>
      <dgm:t>
        <a:bodyPr/>
        <a:lstStyle/>
        <a:p>
          <a:r>
            <a:rPr lang="en-US" dirty="0"/>
            <a:t>You create your tables and constraints in SQL.</a:t>
          </a:r>
        </a:p>
      </dgm:t>
    </dgm:pt>
    <dgm:pt modelId="{B4139DBE-8A40-4B55-B47F-21DC262979FB}" type="parTrans" cxnId="{5E66C88A-93B9-495B-9B92-02E5759A6E90}">
      <dgm:prSet/>
      <dgm:spPr/>
      <dgm:t>
        <a:bodyPr/>
        <a:lstStyle/>
        <a:p>
          <a:endParaRPr lang="en-US"/>
        </a:p>
      </dgm:t>
    </dgm:pt>
    <dgm:pt modelId="{22608D42-1C5E-4F82-AEF2-21A76B6EC6DB}" type="sibTrans" cxnId="{5E66C88A-93B9-495B-9B92-02E5759A6E90}">
      <dgm:prSet/>
      <dgm:spPr/>
      <dgm:t>
        <a:bodyPr/>
        <a:lstStyle/>
        <a:p>
          <a:endParaRPr lang="en-US"/>
        </a:p>
      </dgm:t>
    </dgm:pt>
    <dgm:pt modelId="{55BB1296-0590-4572-B967-BB7834502323}">
      <dgm:prSet phldrT="[Text]"/>
      <dgm:spPr/>
      <dgm:t>
        <a:bodyPr/>
        <a:lstStyle/>
        <a:p>
          <a:r>
            <a:rPr lang="en-US" dirty="0"/>
            <a:t>Adding Attributes</a:t>
          </a:r>
        </a:p>
      </dgm:t>
    </dgm:pt>
    <dgm:pt modelId="{C06A6144-7316-4CCA-BAD2-1F5C04EADF09}" type="parTrans" cxnId="{3D89E433-E15D-433C-8E9B-7048340C14C9}">
      <dgm:prSet/>
      <dgm:spPr/>
      <dgm:t>
        <a:bodyPr/>
        <a:lstStyle/>
        <a:p>
          <a:endParaRPr lang="en-US"/>
        </a:p>
      </dgm:t>
    </dgm:pt>
    <dgm:pt modelId="{71797732-1833-4872-8252-A24DC3DC12B3}" type="sibTrans" cxnId="{3D89E433-E15D-433C-8E9B-7048340C14C9}">
      <dgm:prSet/>
      <dgm:spPr/>
      <dgm:t>
        <a:bodyPr/>
        <a:lstStyle/>
        <a:p>
          <a:endParaRPr lang="en-US"/>
        </a:p>
      </dgm:t>
    </dgm:pt>
    <dgm:pt modelId="{372F1F9F-917F-42B6-81B5-C798AEC6E35E}">
      <dgm:prSet phldrT="[Text]"/>
      <dgm:spPr/>
      <dgm:t>
        <a:bodyPr/>
        <a:lstStyle/>
        <a:p>
          <a:r>
            <a:rPr lang="en-US" dirty="0"/>
            <a:t>You define the attributes for your database design and add them to your DBMS Physical ERD.</a:t>
          </a:r>
        </a:p>
      </dgm:t>
    </dgm:pt>
    <dgm:pt modelId="{9EA168AC-F5B8-45D9-B99E-EE16EE8AD6DC}" type="parTrans" cxnId="{ACC04B5B-79AD-48F4-B17E-BBA3FA68F47E}">
      <dgm:prSet/>
      <dgm:spPr/>
      <dgm:t>
        <a:bodyPr/>
        <a:lstStyle/>
        <a:p>
          <a:endParaRPr lang="en-US"/>
        </a:p>
      </dgm:t>
    </dgm:pt>
    <dgm:pt modelId="{2C8DB255-8D58-4371-8E38-8B364B540434}" type="sibTrans" cxnId="{ACC04B5B-79AD-48F4-B17E-BBA3FA68F47E}">
      <dgm:prSet/>
      <dgm:spPr/>
      <dgm:t>
        <a:bodyPr/>
        <a:lstStyle/>
        <a:p>
          <a:endParaRPr lang="en-US"/>
        </a:p>
      </dgm:t>
    </dgm:pt>
    <dgm:pt modelId="{BF375867-FB30-4B23-80C5-21E894F20CD6}">
      <dgm:prSet phldrT="[Text]"/>
      <dgm:spPr/>
      <dgm:t>
        <a:bodyPr/>
        <a:lstStyle/>
        <a:p>
          <a:r>
            <a:rPr lang="en-US" dirty="0"/>
            <a:t>Normalizing Your Entities</a:t>
          </a:r>
        </a:p>
      </dgm:t>
    </dgm:pt>
    <dgm:pt modelId="{908B4239-AC95-411B-A802-09C0F5371F87}" type="parTrans" cxnId="{9135D128-5069-48D8-B124-D0EE922A6B38}">
      <dgm:prSet/>
      <dgm:spPr/>
      <dgm:t>
        <a:bodyPr/>
        <a:lstStyle/>
        <a:p>
          <a:endParaRPr lang="en-US"/>
        </a:p>
      </dgm:t>
    </dgm:pt>
    <dgm:pt modelId="{E155AE1A-4B2E-4E85-A194-406215161DFE}" type="sibTrans" cxnId="{9135D128-5069-48D8-B124-D0EE922A6B38}">
      <dgm:prSet/>
      <dgm:spPr/>
      <dgm:t>
        <a:bodyPr/>
        <a:lstStyle/>
        <a:p>
          <a:endParaRPr lang="en-US"/>
        </a:p>
      </dgm:t>
    </dgm:pt>
    <dgm:pt modelId="{48C9C4E9-96A5-4391-A3E4-BC3B82FD1752}">
      <dgm:prSet phldrT="[Text]"/>
      <dgm:spPr/>
      <dgm:t>
        <a:bodyPr/>
        <a:lstStyle/>
        <a:p>
          <a:r>
            <a:rPr lang="en-US" dirty="0"/>
            <a:t>You normalize your DBMS physical ERD to reduce or eliminate data redundancy.</a:t>
          </a:r>
        </a:p>
      </dgm:t>
    </dgm:pt>
    <dgm:pt modelId="{4110619A-0CE4-422A-802B-A62CBAC585CD}" type="parTrans" cxnId="{BE8DCB89-F4EE-4774-B611-1A4F3946A3A5}">
      <dgm:prSet/>
      <dgm:spPr/>
      <dgm:t>
        <a:bodyPr/>
        <a:lstStyle/>
        <a:p>
          <a:endParaRPr lang="en-US"/>
        </a:p>
      </dgm:t>
    </dgm:pt>
    <dgm:pt modelId="{32148C42-71C9-4650-8414-4659EBB9B2F1}" type="sibTrans" cxnId="{BE8DCB89-F4EE-4774-B611-1A4F3946A3A5}">
      <dgm:prSet/>
      <dgm:spPr/>
      <dgm:t>
        <a:bodyPr/>
        <a:lstStyle/>
        <a:p>
          <a:endParaRPr lang="en-US"/>
        </a:p>
      </dgm:t>
    </dgm:pt>
    <dgm:pt modelId="{9C3CE193-EC14-45A4-9FFD-6DBB0BE99021}" type="pres">
      <dgm:prSet presAssocID="{0F33E446-FB67-4128-A4A8-BB2D788D12E5}" presName="Name0" presStyleCnt="0">
        <dgm:presLayoutVars>
          <dgm:dir/>
          <dgm:animLvl val="lvl"/>
          <dgm:resizeHandles val="exact"/>
        </dgm:presLayoutVars>
      </dgm:prSet>
      <dgm:spPr/>
    </dgm:pt>
    <dgm:pt modelId="{D646B0A2-63F3-44C3-A7C6-C659BD35DC99}" type="pres">
      <dgm:prSet presAssocID="{55BB1296-0590-4572-B967-BB7834502323}" presName="linNode" presStyleCnt="0"/>
      <dgm:spPr/>
    </dgm:pt>
    <dgm:pt modelId="{25501FF9-A8F8-46E5-8880-88195E8EEF55}" type="pres">
      <dgm:prSet presAssocID="{55BB1296-0590-4572-B967-BB7834502323}" presName="parTx" presStyleLbl="revTx" presStyleIdx="0" presStyleCnt="3">
        <dgm:presLayoutVars>
          <dgm:chMax val="1"/>
          <dgm:bulletEnabled val="1"/>
        </dgm:presLayoutVars>
      </dgm:prSet>
      <dgm:spPr/>
    </dgm:pt>
    <dgm:pt modelId="{56721576-D036-4B91-9874-0A7117024758}" type="pres">
      <dgm:prSet presAssocID="{55BB1296-0590-4572-B967-BB7834502323}" presName="bracket" presStyleLbl="parChTrans1D1" presStyleIdx="0" presStyleCnt="3"/>
      <dgm:spPr/>
    </dgm:pt>
    <dgm:pt modelId="{B001776E-66E3-493F-B8F5-2D6A8145428D}" type="pres">
      <dgm:prSet presAssocID="{55BB1296-0590-4572-B967-BB7834502323}" presName="spH" presStyleCnt="0"/>
      <dgm:spPr/>
    </dgm:pt>
    <dgm:pt modelId="{E4ED3EA5-2356-4C56-AFF2-3ACFA9859B3A}" type="pres">
      <dgm:prSet presAssocID="{55BB1296-0590-4572-B967-BB7834502323}" presName="desTx" presStyleLbl="node1" presStyleIdx="0" presStyleCnt="3">
        <dgm:presLayoutVars>
          <dgm:bulletEnabled val="1"/>
        </dgm:presLayoutVars>
      </dgm:prSet>
      <dgm:spPr/>
    </dgm:pt>
    <dgm:pt modelId="{6EFB3FEF-8552-4E7B-ABED-C088CE917269}" type="pres">
      <dgm:prSet presAssocID="{71797732-1833-4872-8252-A24DC3DC12B3}" presName="spV" presStyleCnt="0"/>
      <dgm:spPr/>
    </dgm:pt>
    <dgm:pt modelId="{0DCC5256-415A-4CF4-8C39-33DB79E0A8E6}" type="pres">
      <dgm:prSet presAssocID="{BF375867-FB30-4B23-80C5-21E894F20CD6}" presName="linNode" presStyleCnt="0"/>
      <dgm:spPr/>
    </dgm:pt>
    <dgm:pt modelId="{B2564BF0-1B95-4DE8-B08D-45306CDABC31}" type="pres">
      <dgm:prSet presAssocID="{BF375867-FB30-4B23-80C5-21E894F20CD6}" presName="parTx" presStyleLbl="revTx" presStyleIdx="1" presStyleCnt="3">
        <dgm:presLayoutVars>
          <dgm:chMax val="1"/>
          <dgm:bulletEnabled val="1"/>
        </dgm:presLayoutVars>
      </dgm:prSet>
      <dgm:spPr/>
    </dgm:pt>
    <dgm:pt modelId="{9BC837B8-9B94-4402-9CF8-309FFAB90A6A}" type="pres">
      <dgm:prSet presAssocID="{BF375867-FB30-4B23-80C5-21E894F20CD6}" presName="bracket" presStyleLbl="parChTrans1D1" presStyleIdx="1" presStyleCnt="3"/>
      <dgm:spPr/>
    </dgm:pt>
    <dgm:pt modelId="{13B60852-8CC8-4D8C-BB8D-92A3FEA2DE15}" type="pres">
      <dgm:prSet presAssocID="{BF375867-FB30-4B23-80C5-21E894F20CD6}" presName="spH" presStyleCnt="0"/>
      <dgm:spPr/>
    </dgm:pt>
    <dgm:pt modelId="{DDFADFFE-7856-4FA1-B174-3373BDD8A645}" type="pres">
      <dgm:prSet presAssocID="{BF375867-FB30-4B23-80C5-21E894F20CD6}" presName="desTx" presStyleLbl="node1" presStyleIdx="1" presStyleCnt="3">
        <dgm:presLayoutVars>
          <dgm:bulletEnabled val="1"/>
        </dgm:presLayoutVars>
      </dgm:prSet>
      <dgm:spPr/>
    </dgm:pt>
    <dgm:pt modelId="{A7A6A254-4D6C-4B1F-A698-578452119495}" type="pres">
      <dgm:prSet presAssocID="{E155AE1A-4B2E-4E85-A194-406215161DFE}" presName="spV" presStyleCnt="0"/>
      <dgm:spPr/>
    </dgm:pt>
    <dgm:pt modelId="{045DFD21-24CE-46E6-B5E5-50DEBD3C1011}" type="pres">
      <dgm:prSet presAssocID="{1FFF5E1E-1824-4A96-BA5F-EDD986E6D01A}" presName="linNode" presStyleCnt="0"/>
      <dgm:spPr/>
    </dgm:pt>
    <dgm:pt modelId="{6AE1734D-6BD9-4FD1-8FBF-9B876D156BB1}" type="pres">
      <dgm:prSet presAssocID="{1FFF5E1E-1824-4A96-BA5F-EDD986E6D01A}" presName="parTx" presStyleLbl="revTx" presStyleIdx="2" presStyleCnt="3">
        <dgm:presLayoutVars>
          <dgm:chMax val="1"/>
          <dgm:bulletEnabled val="1"/>
        </dgm:presLayoutVars>
      </dgm:prSet>
      <dgm:spPr/>
    </dgm:pt>
    <dgm:pt modelId="{C269C818-FD6B-4749-AC48-141AC1175EAC}" type="pres">
      <dgm:prSet presAssocID="{1FFF5E1E-1824-4A96-BA5F-EDD986E6D01A}" presName="bracket" presStyleLbl="parChTrans1D1" presStyleIdx="2" presStyleCnt="3"/>
      <dgm:spPr/>
    </dgm:pt>
    <dgm:pt modelId="{18D89C1E-C7EB-4B1D-9DAA-46DAD8D6FA05}" type="pres">
      <dgm:prSet presAssocID="{1FFF5E1E-1824-4A96-BA5F-EDD986E6D01A}" presName="spH" presStyleCnt="0"/>
      <dgm:spPr/>
    </dgm:pt>
    <dgm:pt modelId="{13C418CE-63D7-49E9-86CD-B8D26ADEE2CA}" type="pres">
      <dgm:prSet presAssocID="{1FFF5E1E-1824-4A96-BA5F-EDD986E6D01A}" presName="desTx" presStyleLbl="node1" presStyleIdx="2" presStyleCnt="3">
        <dgm:presLayoutVars>
          <dgm:bulletEnabled val="1"/>
        </dgm:presLayoutVars>
      </dgm:prSet>
      <dgm:spPr/>
    </dgm:pt>
  </dgm:ptLst>
  <dgm:cxnLst>
    <dgm:cxn modelId="{17FD3A01-6682-46E0-BBA3-434F56C42E28}" type="presOf" srcId="{55BB1296-0590-4572-B967-BB7834502323}" destId="{25501FF9-A8F8-46E5-8880-88195E8EEF55}" srcOrd="0" destOrd="0" presId="urn:diagrams.loki3.com/BracketList"/>
    <dgm:cxn modelId="{287F1210-7484-4078-830A-DC10C623BF76}" type="presOf" srcId="{BF375867-FB30-4B23-80C5-21E894F20CD6}" destId="{B2564BF0-1B95-4DE8-B08D-45306CDABC31}" srcOrd="0" destOrd="0" presId="urn:diagrams.loki3.com/BracketList"/>
    <dgm:cxn modelId="{19B9A019-7CA9-42BF-81B4-F2492D5131F5}" type="presOf" srcId="{48C9C4E9-96A5-4391-A3E4-BC3B82FD1752}" destId="{DDFADFFE-7856-4FA1-B174-3373BDD8A645}" srcOrd="0" destOrd="0" presId="urn:diagrams.loki3.com/BracketList"/>
    <dgm:cxn modelId="{9135D128-5069-48D8-B124-D0EE922A6B38}" srcId="{0F33E446-FB67-4128-A4A8-BB2D788D12E5}" destId="{BF375867-FB30-4B23-80C5-21E894F20CD6}" srcOrd="1" destOrd="0" parTransId="{908B4239-AC95-411B-A802-09C0F5371F87}" sibTransId="{E155AE1A-4B2E-4E85-A194-406215161DFE}"/>
    <dgm:cxn modelId="{775EDD2D-231A-4160-9B06-64D313D3951A}" srcId="{0F33E446-FB67-4128-A4A8-BB2D788D12E5}" destId="{1FFF5E1E-1824-4A96-BA5F-EDD986E6D01A}" srcOrd="2" destOrd="0" parTransId="{E12B553F-4312-47EA-BACB-0E2EAC761128}" sibTransId="{1D7FF7FE-7452-4160-A1D4-B6F368856233}"/>
    <dgm:cxn modelId="{3D89E433-E15D-433C-8E9B-7048340C14C9}" srcId="{0F33E446-FB67-4128-A4A8-BB2D788D12E5}" destId="{55BB1296-0590-4572-B967-BB7834502323}" srcOrd="0" destOrd="0" parTransId="{C06A6144-7316-4CCA-BAD2-1F5C04EADF09}" sibTransId="{71797732-1833-4872-8252-A24DC3DC12B3}"/>
    <dgm:cxn modelId="{ACC04B5B-79AD-48F4-B17E-BBA3FA68F47E}" srcId="{55BB1296-0590-4572-B967-BB7834502323}" destId="{372F1F9F-917F-42B6-81B5-C798AEC6E35E}" srcOrd="0" destOrd="0" parTransId="{9EA168AC-F5B8-45D9-B99E-EE16EE8AD6DC}" sibTransId="{2C8DB255-8D58-4371-8E38-8B364B540434}"/>
    <dgm:cxn modelId="{38BB6242-5CD1-48E6-A87C-E530C82CC8EE}" type="presOf" srcId="{1FFF5E1E-1824-4A96-BA5F-EDD986E6D01A}" destId="{6AE1734D-6BD9-4FD1-8FBF-9B876D156BB1}" srcOrd="0" destOrd="0" presId="urn:diagrams.loki3.com/BracketList"/>
    <dgm:cxn modelId="{BE8DCB89-F4EE-4774-B611-1A4F3946A3A5}" srcId="{BF375867-FB30-4B23-80C5-21E894F20CD6}" destId="{48C9C4E9-96A5-4391-A3E4-BC3B82FD1752}" srcOrd="0" destOrd="0" parTransId="{4110619A-0CE4-422A-802B-A62CBAC585CD}" sibTransId="{32148C42-71C9-4650-8414-4659EBB9B2F1}"/>
    <dgm:cxn modelId="{5E66C88A-93B9-495B-9B92-02E5759A6E90}" srcId="{1FFF5E1E-1824-4A96-BA5F-EDD986E6D01A}" destId="{6FA4E747-11BA-4F30-98AF-9D517381FB00}" srcOrd="0" destOrd="0" parTransId="{B4139DBE-8A40-4B55-B47F-21DC262979FB}" sibTransId="{22608D42-1C5E-4F82-AEF2-21A76B6EC6DB}"/>
    <dgm:cxn modelId="{440E04A0-E51C-4780-82DC-559DBE168BEA}" type="presOf" srcId="{372F1F9F-917F-42B6-81B5-C798AEC6E35E}" destId="{E4ED3EA5-2356-4C56-AFF2-3ACFA9859B3A}" srcOrd="0" destOrd="0" presId="urn:diagrams.loki3.com/BracketList"/>
    <dgm:cxn modelId="{9FD019A9-186C-469B-ACF6-1A226C5F4B2B}" type="presOf" srcId="{0F33E446-FB67-4128-A4A8-BB2D788D12E5}" destId="{9C3CE193-EC14-45A4-9FFD-6DBB0BE99021}" srcOrd="0" destOrd="0" presId="urn:diagrams.loki3.com/BracketList"/>
    <dgm:cxn modelId="{D2ED36D6-762A-4735-908C-6C26ECACF57E}" type="presOf" srcId="{6FA4E747-11BA-4F30-98AF-9D517381FB00}" destId="{13C418CE-63D7-49E9-86CD-B8D26ADEE2CA}" srcOrd="0" destOrd="0" presId="urn:diagrams.loki3.com/BracketList"/>
    <dgm:cxn modelId="{D48DBD7E-F53B-4B4E-B528-F9B4FDFDB14C}" type="presParOf" srcId="{9C3CE193-EC14-45A4-9FFD-6DBB0BE99021}" destId="{D646B0A2-63F3-44C3-A7C6-C659BD35DC99}" srcOrd="0" destOrd="0" presId="urn:diagrams.loki3.com/BracketList"/>
    <dgm:cxn modelId="{DB202101-4E03-4996-8A54-A3F284A6356B}" type="presParOf" srcId="{D646B0A2-63F3-44C3-A7C6-C659BD35DC99}" destId="{25501FF9-A8F8-46E5-8880-88195E8EEF55}" srcOrd="0" destOrd="0" presId="urn:diagrams.loki3.com/BracketList"/>
    <dgm:cxn modelId="{89C65C2A-85E7-400D-AF18-C5DA32CA3418}" type="presParOf" srcId="{D646B0A2-63F3-44C3-A7C6-C659BD35DC99}" destId="{56721576-D036-4B91-9874-0A7117024758}" srcOrd="1" destOrd="0" presId="urn:diagrams.loki3.com/BracketList"/>
    <dgm:cxn modelId="{5896C2D1-DB1A-47E9-A8B3-EA44C71CDC5E}" type="presParOf" srcId="{D646B0A2-63F3-44C3-A7C6-C659BD35DC99}" destId="{B001776E-66E3-493F-B8F5-2D6A8145428D}" srcOrd="2" destOrd="0" presId="urn:diagrams.loki3.com/BracketList"/>
    <dgm:cxn modelId="{E8E1364A-9477-4476-A0F9-DAC09A78CADE}" type="presParOf" srcId="{D646B0A2-63F3-44C3-A7C6-C659BD35DC99}" destId="{E4ED3EA5-2356-4C56-AFF2-3ACFA9859B3A}" srcOrd="3" destOrd="0" presId="urn:diagrams.loki3.com/BracketList"/>
    <dgm:cxn modelId="{009B51AA-9A5A-4DCF-85CA-06C1801FEACD}" type="presParOf" srcId="{9C3CE193-EC14-45A4-9FFD-6DBB0BE99021}" destId="{6EFB3FEF-8552-4E7B-ABED-C088CE917269}" srcOrd="1" destOrd="0" presId="urn:diagrams.loki3.com/BracketList"/>
    <dgm:cxn modelId="{D830E05E-57EF-47A0-912A-069858FB04B4}" type="presParOf" srcId="{9C3CE193-EC14-45A4-9FFD-6DBB0BE99021}" destId="{0DCC5256-415A-4CF4-8C39-33DB79E0A8E6}" srcOrd="2" destOrd="0" presId="urn:diagrams.loki3.com/BracketList"/>
    <dgm:cxn modelId="{6D414335-108A-485A-9317-82F2D45F3C75}" type="presParOf" srcId="{0DCC5256-415A-4CF4-8C39-33DB79E0A8E6}" destId="{B2564BF0-1B95-4DE8-B08D-45306CDABC31}" srcOrd="0" destOrd="0" presId="urn:diagrams.loki3.com/BracketList"/>
    <dgm:cxn modelId="{2B256865-E040-49F2-9B8E-A55FD408C559}" type="presParOf" srcId="{0DCC5256-415A-4CF4-8C39-33DB79E0A8E6}" destId="{9BC837B8-9B94-4402-9CF8-309FFAB90A6A}" srcOrd="1" destOrd="0" presId="urn:diagrams.loki3.com/BracketList"/>
    <dgm:cxn modelId="{F2C3FBB3-F3D4-4E22-A8E5-23D18EB6871A}" type="presParOf" srcId="{0DCC5256-415A-4CF4-8C39-33DB79E0A8E6}" destId="{13B60852-8CC8-4D8C-BB8D-92A3FEA2DE15}" srcOrd="2" destOrd="0" presId="urn:diagrams.loki3.com/BracketList"/>
    <dgm:cxn modelId="{D18D5435-2753-4A1C-8177-F0B2F79A9801}" type="presParOf" srcId="{0DCC5256-415A-4CF4-8C39-33DB79E0A8E6}" destId="{DDFADFFE-7856-4FA1-B174-3373BDD8A645}" srcOrd="3" destOrd="0" presId="urn:diagrams.loki3.com/BracketList"/>
    <dgm:cxn modelId="{2FF5BC71-7FFB-4368-BD55-D76BA975200A}" type="presParOf" srcId="{9C3CE193-EC14-45A4-9FFD-6DBB0BE99021}" destId="{A7A6A254-4D6C-4B1F-A698-578452119495}" srcOrd="3" destOrd="0" presId="urn:diagrams.loki3.com/BracketList"/>
    <dgm:cxn modelId="{A7053431-FA5A-4EED-B23B-CA72CCECF09C}" type="presParOf" srcId="{9C3CE193-EC14-45A4-9FFD-6DBB0BE99021}" destId="{045DFD21-24CE-46E6-B5E5-50DEBD3C1011}" srcOrd="4" destOrd="0" presId="urn:diagrams.loki3.com/BracketList"/>
    <dgm:cxn modelId="{17D97045-1508-4A97-8D89-20D54B7326F6}" type="presParOf" srcId="{045DFD21-24CE-46E6-B5E5-50DEBD3C1011}" destId="{6AE1734D-6BD9-4FD1-8FBF-9B876D156BB1}" srcOrd="0" destOrd="0" presId="urn:diagrams.loki3.com/BracketList"/>
    <dgm:cxn modelId="{77826BE2-7FCD-4504-9467-FC630A0E4BE8}" type="presParOf" srcId="{045DFD21-24CE-46E6-B5E5-50DEBD3C1011}" destId="{C269C818-FD6B-4749-AC48-141AC1175EAC}" srcOrd="1" destOrd="0" presId="urn:diagrams.loki3.com/BracketList"/>
    <dgm:cxn modelId="{39C30B3E-F83A-42A7-803A-44D72632DA38}" type="presParOf" srcId="{045DFD21-24CE-46E6-B5E5-50DEBD3C1011}" destId="{18D89C1E-C7EB-4B1D-9DAA-46DAD8D6FA05}" srcOrd="2" destOrd="0" presId="urn:diagrams.loki3.com/BracketList"/>
    <dgm:cxn modelId="{1E02976E-3628-4A87-8BF1-DD57CFCDBB51}" type="presParOf" srcId="{045DFD21-24CE-46E6-B5E5-50DEBD3C1011}" destId="{13C418CE-63D7-49E9-86CD-B8D26ADEE2CA}"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01FF9-A8F8-46E5-8880-88195E8EEF55}">
      <dsp:nvSpPr>
        <dsp:cNvPr id="0" name=""/>
        <dsp:cNvSpPr/>
      </dsp:nvSpPr>
      <dsp:spPr>
        <a:xfrm>
          <a:off x="4018" y="761868"/>
          <a:ext cx="2055390" cy="868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90000"/>
            </a:lnSpc>
            <a:spcBef>
              <a:spcPct val="0"/>
            </a:spcBef>
            <a:spcAft>
              <a:spcPct val="35000"/>
            </a:spcAft>
            <a:buNone/>
          </a:pPr>
          <a:r>
            <a:rPr lang="en-US" sz="2600" kern="1200" dirty="0"/>
            <a:t>Adding Attributes</a:t>
          </a:r>
        </a:p>
      </dsp:txBody>
      <dsp:txXfrm>
        <a:off x="4018" y="761868"/>
        <a:ext cx="2055390" cy="868725"/>
      </dsp:txXfrm>
    </dsp:sp>
    <dsp:sp modelId="{56721576-D036-4B91-9874-0A7117024758}">
      <dsp:nvSpPr>
        <dsp:cNvPr id="0" name=""/>
        <dsp:cNvSpPr/>
      </dsp:nvSpPr>
      <dsp:spPr>
        <a:xfrm>
          <a:off x="2059409" y="544687"/>
          <a:ext cx="411078" cy="13030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D3EA5-2356-4C56-AFF2-3ACFA9859B3A}">
      <dsp:nvSpPr>
        <dsp:cNvPr id="0" name=""/>
        <dsp:cNvSpPr/>
      </dsp:nvSpPr>
      <dsp:spPr>
        <a:xfrm>
          <a:off x="2634918" y="544687"/>
          <a:ext cx="5590663" cy="13030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You define the attributes for your database design and add them to your DBMS Physical ERD.</a:t>
          </a:r>
        </a:p>
      </dsp:txBody>
      <dsp:txXfrm>
        <a:off x="2634918" y="544687"/>
        <a:ext cx="5590663" cy="1303087"/>
      </dsp:txXfrm>
    </dsp:sp>
    <dsp:sp modelId="{B2564BF0-1B95-4DE8-B08D-45306CDABC31}">
      <dsp:nvSpPr>
        <dsp:cNvPr id="0" name=""/>
        <dsp:cNvSpPr/>
      </dsp:nvSpPr>
      <dsp:spPr>
        <a:xfrm>
          <a:off x="4018" y="2158556"/>
          <a:ext cx="2055390" cy="868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90000"/>
            </a:lnSpc>
            <a:spcBef>
              <a:spcPct val="0"/>
            </a:spcBef>
            <a:spcAft>
              <a:spcPct val="35000"/>
            </a:spcAft>
            <a:buNone/>
          </a:pPr>
          <a:r>
            <a:rPr lang="en-US" sz="2600" kern="1200" dirty="0"/>
            <a:t>Normalizing Your Entities</a:t>
          </a:r>
        </a:p>
      </dsp:txBody>
      <dsp:txXfrm>
        <a:off x="4018" y="2158556"/>
        <a:ext cx="2055390" cy="868725"/>
      </dsp:txXfrm>
    </dsp:sp>
    <dsp:sp modelId="{9BC837B8-9B94-4402-9CF8-309FFAB90A6A}">
      <dsp:nvSpPr>
        <dsp:cNvPr id="0" name=""/>
        <dsp:cNvSpPr/>
      </dsp:nvSpPr>
      <dsp:spPr>
        <a:xfrm>
          <a:off x="2059409" y="1941375"/>
          <a:ext cx="411078" cy="13030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FADFFE-7856-4FA1-B174-3373BDD8A645}">
      <dsp:nvSpPr>
        <dsp:cNvPr id="0" name=""/>
        <dsp:cNvSpPr/>
      </dsp:nvSpPr>
      <dsp:spPr>
        <a:xfrm>
          <a:off x="2634918" y="1941375"/>
          <a:ext cx="5590663" cy="13030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You normalize your DBMS physical ERD to reduce or eliminate data redundancy.</a:t>
          </a:r>
        </a:p>
      </dsp:txBody>
      <dsp:txXfrm>
        <a:off x="2634918" y="1941375"/>
        <a:ext cx="5590663" cy="1303087"/>
      </dsp:txXfrm>
    </dsp:sp>
    <dsp:sp modelId="{6AE1734D-6BD9-4FD1-8FBF-9B876D156BB1}">
      <dsp:nvSpPr>
        <dsp:cNvPr id="0" name=""/>
        <dsp:cNvSpPr/>
      </dsp:nvSpPr>
      <dsp:spPr>
        <a:xfrm>
          <a:off x="4018" y="3338062"/>
          <a:ext cx="2055390" cy="1222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66040" rIns="184912" bIns="66040" numCol="1" spcCol="1270" anchor="ctr" anchorCtr="0">
          <a:noAutofit/>
        </a:bodyPr>
        <a:lstStyle/>
        <a:p>
          <a:pPr marL="0" lvl="0" indent="0" algn="r" defTabSz="1155700">
            <a:lnSpc>
              <a:spcPct val="90000"/>
            </a:lnSpc>
            <a:spcBef>
              <a:spcPct val="0"/>
            </a:spcBef>
            <a:spcAft>
              <a:spcPct val="35000"/>
            </a:spcAft>
            <a:buNone/>
          </a:pPr>
          <a:r>
            <a:rPr lang="en-US" sz="2600" kern="1200" dirty="0"/>
            <a:t>Create Database Structure</a:t>
          </a:r>
        </a:p>
      </dsp:txBody>
      <dsp:txXfrm>
        <a:off x="4018" y="3338062"/>
        <a:ext cx="2055390" cy="1222650"/>
      </dsp:txXfrm>
    </dsp:sp>
    <dsp:sp modelId="{C269C818-FD6B-4749-AC48-141AC1175EAC}">
      <dsp:nvSpPr>
        <dsp:cNvPr id="0" name=""/>
        <dsp:cNvSpPr/>
      </dsp:nvSpPr>
      <dsp:spPr>
        <a:xfrm>
          <a:off x="2059409" y="3338062"/>
          <a:ext cx="411078" cy="12226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C418CE-63D7-49E9-86CD-B8D26ADEE2CA}">
      <dsp:nvSpPr>
        <dsp:cNvPr id="0" name=""/>
        <dsp:cNvSpPr/>
      </dsp:nvSpPr>
      <dsp:spPr>
        <a:xfrm>
          <a:off x="2634918" y="3338062"/>
          <a:ext cx="5590663" cy="12226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You create your tables and constraints in SQL.</a:t>
          </a:r>
        </a:p>
      </dsp:txBody>
      <dsp:txXfrm>
        <a:off x="2634918" y="3338062"/>
        <a:ext cx="5590663" cy="122265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a:t>
            </a:fld>
            <a:endParaRPr lang="en-US" altLang="en-US"/>
          </a:p>
        </p:txBody>
      </p:sp>
    </p:spTree>
    <p:extLst>
      <p:ext uri="{BB962C8B-B14F-4D97-AF65-F5344CB8AC3E}">
        <p14:creationId xmlns:p14="http://schemas.microsoft.com/office/powerpoint/2010/main" val="59026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We use the entity name “Car” for the table name, and then create columns that are one-to-one matches of the entity’s attributes.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We add the primary key constraint to </a:t>
            </a:r>
            <a:r>
              <a:rPr lang="en-US" sz="1200" kern="1200" dirty="0" err="1">
                <a:solidFill>
                  <a:schemeClr val="tx1"/>
                </a:solidFill>
                <a:effectLst/>
                <a:latin typeface="Arial" charset="0"/>
                <a:ea typeface="+mn-ea"/>
                <a:cs typeface="Arial" charset="0"/>
              </a:rPr>
              <a:t>CarID</a:t>
            </a:r>
            <a:r>
              <a:rPr lang="en-US" sz="1200" kern="1200" dirty="0">
                <a:solidFill>
                  <a:schemeClr val="tx1"/>
                </a:solidFill>
                <a:effectLst/>
                <a:latin typeface="Arial" charset="0"/>
                <a:ea typeface="+mn-ea"/>
                <a:cs typeface="Arial" charset="0"/>
              </a:rPr>
              <a:t> as indicated, and NOT NULL to the attributes we know should not be null (which for this table is all attributes).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Notice that the CREATE TABLE statement for Ferrari has a one-to-one mapping with its entity definition in the ERD, including the primary and foreign key constraints. </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21</a:t>
            </a:fld>
            <a:endParaRPr lang="en-US" altLang="en-US"/>
          </a:p>
        </p:txBody>
      </p:sp>
    </p:spTree>
    <p:extLst>
      <p:ext uri="{BB962C8B-B14F-4D97-AF65-F5344CB8AC3E}">
        <p14:creationId xmlns:p14="http://schemas.microsoft.com/office/powerpoint/2010/main" val="29096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1200" dirty="0"/>
              <a:t>Each photographer is assigned an ID to facilitate filing and locating cards.</a:t>
            </a:r>
          </a:p>
          <a:p>
            <a:pPr>
              <a:lnSpc>
                <a:spcPct val="80000"/>
              </a:lnSpc>
            </a:pPr>
            <a:r>
              <a:rPr lang="en-US" sz="1200" dirty="0"/>
              <a:t>Every day groups are formed and photographers are assigned to these groups.</a:t>
            </a:r>
          </a:p>
          <a:p>
            <a:pPr>
              <a:lnSpc>
                <a:spcPct val="80000"/>
              </a:lnSpc>
            </a:pPr>
            <a:r>
              <a:rPr lang="en-US" sz="1200" dirty="0"/>
              <a:t>Groups can be formed several times a day, and a photographer can be assigned to multiple groups in a day.</a:t>
            </a:r>
          </a:p>
          <a:p>
            <a:pPr>
              <a:lnSpc>
                <a:spcPct val="80000"/>
              </a:lnSpc>
            </a:pPr>
            <a:r>
              <a:rPr lang="en-US" sz="1200" dirty="0"/>
              <a:t>Every day the photography agency chooses a different focus, for example “Buildings” or “Trees”.</a:t>
            </a:r>
          </a:p>
          <a:p>
            <a:pPr>
              <a:lnSpc>
                <a:spcPct val="80000"/>
              </a:lnSpc>
            </a:pPr>
            <a:r>
              <a:rPr lang="en-US" sz="1200" dirty="0"/>
              <a:t>Each group checks out one or more tripods for their excursion.</a:t>
            </a:r>
          </a:p>
          <a:p>
            <a:pPr>
              <a:lnSpc>
                <a:spcPct val="80000"/>
              </a:lnSpc>
            </a:pPr>
            <a:r>
              <a:rPr lang="en-US" sz="1200" dirty="0"/>
              <a:t>Due to recent theft of equipment, GPS tags are attached to tripods, and are rotated on a regular basis. On any given day, the tripod tag stays with one tripod, but the tag may be changed on a different day.</a:t>
            </a:r>
          </a:p>
          <a:p>
            <a:r>
              <a:rPr lang="en-US" dirty="0"/>
              <a:t>All assignments are kept on file.</a:t>
            </a:r>
          </a:p>
          <a:p>
            <a:r>
              <a:rPr lang="en-US" dirty="0"/>
              <a:t>Each file is given a number called a “Filing Order”, beginning with the number 1 each day, so that the files can be filed first by date, then by the filing order number.</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30</a:t>
            </a:fld>
            <a:endParaRPr lang="en-US" altLang="en-US"/>
          </a:p>
        </p:txBody>
      </p:sp>
    </p:spTree>
    <p:extLst>
      <p:ext uri="{BB962C8B-B14F-4D97-AF65-F5344CB8AC3E}">
        <p14:creationId xmlns:p14="http://schemas.microsoft.com/office/powerpoint/2010/main" val="3118478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older definitions required a primary key, but we have since learned primary keys are not required for tables.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33</a:t>
            </a:fld>
            <a:endParaRPr lang="en-US" altLang="en-US"/>
          </a:p>
        </p:txBody>
      </p:sp>
    </p:spTree>
    <p:extLst>
      <p:ext uri="{BB962C8B-B14F-4D97-AF65-F5344CB8AC3E}">
        <p14:creationId xmlns:p14="http://schemas.microsoft.com/office/powerpoint/2010/main" val="310900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50</a:t>
            </a:fld>
            <a:endParaRPr lang="en-US" altLang="en-US"/>
          </a:p>
        </p:txBody>
      </p:sp>
    </p:spTree>
    <p:extLst>
      <p:ext uri="{BB962C8B-B14F-4D97-AF65-F5344CB8AC3E}">
        <p14:creationId xmlns:p14="http://schemas.microsoft.com/office/powerpoint/2010/main" val="134976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51</a:t>
            </a:fld>
            <a:endParaRPr lang="en-US" altLang="en-US"/>
          </a:p>
        </p:txBody>
      </p:sp>
    </p:spTree>
    <p:extLst>
      <p:ext uri="{BB962C8B-B14F-4D97-AF65-F5344CB8AC3E}">
        <p14:creationId xmlns:p14="http://schemas.microsoft.com/office/powerpoint/2010/main" val="3764706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2/7/2023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2/7/2023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2/7/2023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2/7/2023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2/7/2023</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2/7/2023</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2/7/2023</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2/7/2023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2/7/2023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2/7/2023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Term Project Iteration 4 Walkthrough</a:t>
            </a:r>
          </a:p>
        </p:txBody>
      </p:sp>
      <p:sp>
        <p:nvSpPr>
          <p:cNvPr id="6" name="Footer Placeholder 5"/>
          <p:cNvSpPr>
            <a:spLocks noGrp="1"/>
          </p:cNvSpPr>
          <p:nvPr>
            <p:ph type="ftr" sz="quarter" idx="11"/>
          </p:nvPr>
        </p:nvSpPr>
        <p:spPr/>
        <p:txBody>
          <a:bodyPr/>
          <a:lstStyle/>
          <a:p>
            <a:pPr>
              <a:defRPr/>
            </a:pPr>
            <a:r>
              <a:rPr lang="en-US" dirty="0"/>
              <a:t>Copyright 2021-2023 Warren Mansur.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E178-B103-4C2F-B6F0-A0DBA33FE9A0}"/>
              </a:ext>
            </a:extLst>
          </p:cNvPr>
          <p:cNvSpPr>
            <a:spLocks noGrp="1"/>
          </p:cNvSpPr>
          <p:nvPr>
            <p:ph type="title"/>
          </p:nvPr>
        </p:nvSpPr>
        <p:spPr/>
        <p:txBody>
          <a:bodyPr/>
          <a:lstStyle/>
          <a:p>
            <a:r>
              <a:rPr lang="en-US" dirty="0"/>
              <a:t>Datatypes Must Be Selected</a:t>
            </a:r>
          </a:p>
        </p:txBody>
      </p:sp>
      <p:sp>
        <p:nvSpPr>
          <p:cNvPr id="3" name="Content Placeholder 2">
            <a:extLst>
              <a:ext uri="{FF2B5EF4-FFF2-40B4-BE49-F238E27FC236}">
                <a16:creationId xmlns:a16="http://schemas.microsoft.com/office/drawing/2014/main" id="{9B4193B2-7563-4455-BA7F-351BB95E0CD3}"/>
              </a:ext>
            </a:extLst>
          </p:cNvPr>
          <p:cNvSpPr>
            <a:spLocks noGrp="1"/>
          </p:cNvSpPr>
          <p:nvPr>
            <p:ph idx="1"/>
          </p:nvPr>
        </p:nvSpPr>
        <p:spPr/>
        <p:txBody>
          <a:bodyPr/>
          <a:lstStyle/>
          <a:p>
            <a:r>
              <a:rPr lang="en-US" sz="2100" dirty="0"/>
              <a:t>We must carefully select the datatype for each attribute, so that it will support storage of the data that will be in each field.</a:t>
            </a:r>
          </a:p>
          <a:p>
            <a:r>
              <a:rPr lang="en-US" sz="2100" dirty="0"/>
              <a:t>Selecting the correct datatypes can take some research and time. </a:t>
            </a:r>
          </a:p>
          <a:p>
            <a:r>
              <a:rPr lang="en-US" sz="2100" dirty="0"/>
              <a:t>Typical datatypes are VARCHAR for strings, DATE for dates (and basic time), and DECIMAL for numbers. Highly precise time datatypes are database dependent.</a:t>
            </a:r>
          </a:p>
          <a:p>
            <a:r>
              <a:rPr lang="en-US" sz="2100" dirty="0"/>
              <a:t>Scale and precision also matters for some datatypes. </a:t>
            </a:r>
          </a:p>
        </p:txBody>
      </p:sp>
    </p:spTree>
    <p:extLst>
      <p:ext uri="{BB962C8B-B14F-4D97-AF65-F5344CB8AC3E}">
        <p14:creationId xmlns:p14="http://schemas.microsoft.com/office/powerpoint/2010/main" val="215778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1E66-4705-43BD-8CF4-F87BD0281D46}"/>
              </a:ext>
            </a:extLst>
          </p:cNvPr>
          <p:cNvSpPr>
            <a:spLocks noGrp="1"/>
          </p:cNvSpPr>
          <p:nvPr>
            <p:ph type="title"/>
          </p:nvPr>
        </p:nvSpPr>
        <p:spPr/>
        <p:txBody>
          <a:bodyPr/>
          <a:lstStyle/>
          <a:p>
            <a:r>
              <a:rPr lang="en-US" dirty="0"/>
              <a:t>Car Attributes Example</a:t>
            </a:r>
          </a:p>
        </p:txBody>
      </p:sp>
      <p:graphicFrame>
        <p:nvGraphicFramePr>
          <p:cNvPr id="4" name="Content Placeholder 3">
            <a:extLst>
              <a:ext uri="{FF2B5EF4-FFF2-40B4-BE49-F238E27FC236}">
                <a16:creationId xmlns:a16="http://schemas.microsoft.com/office/drawing/2014/main" id="{4FEF6082-2D56-46BE-864A-EFA1E1C7F2B0}"/>
              </a:ext>
            </a:extLst>
          </p:cNvPr>
          <p:cNvGraphicFramePr>
            <a:graphicFrameLocks noGrp="1"/>
          </p:cNvGraphicFramePr>
          <p:nvPr>
            <p:ph idx="1"/>
            <p:extLst>
              <p:ext uri="{D42A27DB-BD31-4B8C-83A1-F6EECF244321}">
                <p14:modId xmlns:p14="http://schemas.microsoft.com/office/powerpoint/2010/main" val="1113799289"/>
              </p:ext>
            </p:extLst>
          </p:nvPr>
        </p:nvGraphicFramePr>
        <p:xfrm>
          <a:off x="2171700" y="1752600"/>
          <a:ext cx="7848600" cy="4344092"/>
        </p:xfrm>
        <a:graphic>
          <a:graphicData uri="http://schemas.openxmlformats.org/drawingml/2006/table">
            <a:tbl>
              <a:tblPr firstRow="1" firstCol="1" bandRow="1">
                <a:tableStyleId>{5C22544A-7EE6-4342-B048-85BDC9FD1C3A}</a:tableStyleId>
              </a:tblPr>
              <a:tblGrid>
                <a:gridCol w="1021605">
                  <a:extLst>
                    <a:ext uri="{9D8B030D-6E8A-4147-A177-3AD203B41FA5}">
                      <a16:colId xmlns:a16="http://schemas.microsoft.com/office/drawing/2014/main" val="3426547585"/>
                    </a:ext>
                  </a:extLst>
                </a:gridCol>
                <a:gridCol w="1543050">
                  <a:extLst>
                    <a:ext uri="{9D8B030D-6E8A-4147-A177-3AD203B41FA5}">
                      <a16:colId xmlns:a16="http://schemas.microsoft.com/office/drawing/2014/main" val="1802221553"/>
                    </a:ext>
                  </a:extLst>
                </a:gridCol>
                <a:gridCol w="5283945">
                  <a:extLst>
                    <a:ext uri="{9D8B030D-6E8A-4147-A177-3AD203B41FA5}">
                      <a16:colId xmlns:a16="http://schemas.microsoft.com/office/drawing/2014/main" val="2786366640"/>
                    </a:ext>
                  </a:extLst>
                </a:gridCol>
              </a:tblGrid>
              <a:tr h="179243">
                <a:tc>
                  <a:txBody>
                    <a:bodyPr/>
                    <a:lstStyle/>
                    <a:p>
                      <a:pPr marL="0" marR="0">
                        <a:spcBef>
                          <a:spcPts val="0"/>
                        </a:spcBef>
                        <a:spcAft>
                          <a:spcPts val="0"/>
                        </a:spcAft>
                      </a:pPr>
                      <a:r>
                        <a:rPr lang="en-US" sz="1400">
                          <a:effectLst/>
                        </a:rPr>
                        <a:t>Attribute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Datatype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Reasoning</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244426623"/>
                  </a:ext>
                </a:extLst>
              </a:tr>
              <a:tr h="716972">
                <a:tc>
                  <a:txBody>
                    <a:bodyPr/>
                    <a:lstStyle/>
                    <a:p>
                      <a:pPr marL="0" marR="0">
                        <a:spcBef>
                          <a:spcPts val="0"/>
                        </a:spcBef>
                        <a:spcAft>
                          <a:spcPts val="0"/>
                        </a:spcAft>
                      </a:pPr>
                      <a:r>
                        <a:rPr lang="en-US" sz="1400" dirty="0">
                          <a:effectLst/>
                        </a:rPr>
                        <a:t>VIN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VARCHAR(17)</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dirty="0">
                          <a:effectLst/>
                        </a:rPr>
                        <a:t>A quick web lookup reveals that VIN numbers are 17 characters in length. Also, VIN numbers are a combination of numbers and uppercase characters. So I use a VARCHAR(17) to support this attribute.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586815964"/>
                  </a:ext>
                </a:extLst>
              </a:tr>
              <a:tr h="896216">
                <a:tc>
                  <a:txBody>
                    <a:bodyPr/>
                    <a:lstStyle/>
                    <a:p>
                      <a:pPr marL="0" marR="0">
                        <a:spcBef>
                          <a:spcPts val="0"/>
                        </a:spcBef>
                        <a:spcAft>
                          <a:spcPts val="0"/>
                        </a:spcAft>
                      </a:pPr>
                      <a:r>
                        <a:rPr lang="en-US" sz="1400" dirty="0">
                          <a:effectLst/>
                        </a:rPr>
                        <a:t>Price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dirty="0">
                          <a:effectLst/>
                        </a:rPr>
                        <a:t>DECIMAL(8,2)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Even these expensive cars will not cost more than $999,999,  so, I allow for 6 digits. Due to the prices of these cars, it is unlikely the reseller would like to use decimal points in their prices such as $99,999.99; however, I cannot say for sure, so I allow for the standard two points after the decimal.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860512011"/>
                  </a:ext>
                </a:extLst>
              </a:tr>
              <a:tr h="1254702">
                <a:tc>
                  <a:txBody>
                    <a:bodyPr/>
                    <a:lstStyle/>
                    <a:p>
                      <a:pPr marL="0" marR="0">
                        <a:spcBef>
                          <a:spcPts val="0"/>
                        </a:spcBef>
                        <a:spcAft>
                          <a:spcPts val="0"/>
                        </a:spcAft>
                      </a:pPr>
                      <a:r>
                        <a:rPr lang="en-US" sz="1400">
                          <a:effectLst/>
                        </a:rPr>
                        <a:t>Color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VARCHAR(64)</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I use VARCHAR(64) for color just in case there is a really long color name I am not aware of. Since VARCHAR does not take up storage for unused characters, this will not harm the database. I can see that the colors will be duplicated in this attribute, so this would be normalized out of the table during normalization, but in this part of the design it is in the table as is.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598813436"/>
                  </a:ext>
                </a:extLst>
              </a:tr>
              <a:tr h="358487">
                <a:tc>
                  <a:txBody>
                    <a:bodyPr/>
                    <a:lstStyle/>
                    <a:p>
                      <a:pPr marL="0" marR="0">
                        <a:spcBef>
                          <a:spcPts val="0"/>
                        </a:spcBef>
                        <a:spcAft>
                          <a:spcPts val="0"/>
                        </a:spcAft>
                      </a:pPr>
                      <a:r>
                        <a:rPr lang="en-US" sz="1400">
                          <a:effectLst/>
                        </a:rPr>
                        <a:t>Make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VARCHAR(64)</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The same as with Color, I use VARCHAR(64) in case there is a long make name.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838350081"/>
                  </a:ext>
                </a:extLst>
              </a:tr>
              <a:tr h="179243">
                <a:tc>
                  <a:txBody>
                    <a:bodyPr/>
                    <a:lstStyle/>
                    <a:p>
                      <a:pPr marL="0" marR="0">
                        <a:spcBef>
                          <a:spcPts val="0"/>
                        </a:spcBef>
                        <a:spcAft>
                          <a:spcPts val="0"/>
                        </a:spcAft>
                      </a:pPr>
                      <a:r>
                        <a:rPr lang="en-US" sz="1400">
                          <a:effectLst/>
                        </a:rPr>
                        <a:t>Model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VARCHAR(64)</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I use VARCHAR(64) here in case there is a long model name.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595130539"/>
                  </a:ext>
                </a:extLst>
              </a:tr>
              <a:tr h="358487">
                <a:tc>
                  <a:txBody>
                    <a:bodyPr/>
                    <a:lstStyle/>
                    <a:p>
                      <a:pPr marL="0" marR="0">
                        <a:spcBef>
                          <a:spcPts val="0"/>
                        </a:spcBef>
                        <a:spcAft>
                          <a:spcPts val="0"/>
                        </a:spcAft>
                      </a:pPr>
                      <a:r>
                        <a:rPr lang="en-US" sz="1400">
                          <a:effectLst/>
                        </a:rPr>
                        <a:t>Mileage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DECIMAL(7)</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dirty="0">
                          <a:effectLst/>
                        </a:rPr>
                        <a:t>While it’s unlikely any car being sold will have over 999,999 miles, I allow for 7 digits just in case.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4189004353"/>
                  </a:ext>
                </a:extLst>
              </a:tr>
            </a:tbl>
          </a:graphicData>
        </a:graphic>
      </p:graphicFrame>
    </p:spTree>
    <p:extLst>
      <p:ext uri="{BB962C8B-B14F-4D97-AF65-F5344CB8AC3E}">
        <p14:creationId xmlns:p14="http://schemas.microsoft.com/office/powerpoint/2010/main" val="2664609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1E66-4705-43BD-8CF4-F87BD0281D46}"/>
              </a:ext>
            </a:extLst>
          </p:cNvPr>
          <p:cNvSpPr>
            <a:spLocks noGrp="1"/>
          </p:cNvSpPr>
          <p:nvPr>
            <p:ph type="title"/>
          </p:nvPr>
        </p:nvSpPr>
        <p:spPr/>
        <p:txBody>
          <a:bodyPr/>
          <a:lstStyle/>
          <a:p>
            <a:r>
              <a:rPr lang="en-US" dirty="0"/>
              <a:t>Subtype Attributes Example</a:t>
            </a:r>
          </a:p>
        </p:txBody>
      </p:sp>
      <p:graphicFrame>
        <p:nvGraphicFramePr>
          <p:cNvPr id="4" name="Content Placeholder 3">
            <a:extLst>
              <a:ext uri="{FF2B5EF4-FFF2-40B4-BE49-F238E27FC236}">
                <a16:creationId xmlns:a16="http://schemas.microsoft.com/office/drawing/2014/main" id="{4FEF6082-2D56-46BE-864A-EFA1E1C7F2B0}"/>
              </a:ext>
            </a:extLst>
          </p:cNvPr>
          <p:cNvGraphicFramePr>
            <a:graphicFrameLocks noGrp="1"/>
          </p:cNvGraphicFramePr>
          <p:nvPr>
            <p:ph idx="1"/>
            <p:extLst>
              <p:ext uri="{D42A27DB-BD31-4B8C-83A1-F6EECF244321}">
                <p14:modId xmlns:p14="http://schemas.microsoft.com/office/powerpoint/2010/main" val="2999785072"/>
              </p:ext>
            </p:extLst>
          </p:nvPr>
        </p:nvGraphicFramePr>
        <p:xfrm>
          <a:off x="1590675" y="2133600"/>
          <a:ext cx="9010650" cy="3934690"/>
        </p:xfrm>
        <a:graphic>
          <a:graphicData uri="http://schemas.openxmlformats.org/drawingml/2006/table">
            <a:tbl>
              <a:tblPr firstRow="1" firstCol="1" bandRow="1">
                <a:tableStyleId>{5C22544A-7EE6-4342-B048-85BDC9FD1C3A}</a:tableStyleId>
              </a:tblPr>
              <a:tblGrid>
                <a:gridCol w="1200150">
                  <a:extLst>
                    <a:ext uri="{9D8B030D-6E8A-4147-A177-3AD203B41FA5}">
                      <a16:colId xmlns:a16="http://schemas.microsoft.com/office/drawing/2014/main" val="2831140804"/>
                    </a:ext>
                  </a:extLst>
                </a:gridCol>
                <a:gridCol w="1714500">
                  <a:extLst>
                    <a:ext uri="{9D8B030D-6E8A-4147-A177-3AD203B41FA5}">
                      <a16:colId xmlns:a16="http://schemas.microsoft.com/office/drawing/2014/main" val="3426547585"/>
                    </a:ext>
                  </a:extLst>
                </a:gridCol>
                <a:gridCol w="1600200">
                  <a:extLst>
                    <a:ext uri="{9D8B030D-6E8A-4147-A177-3AD203B41FA5}">
                      <a16:colId xmlns:a16="http://schemas.microsoft.com/office/drawing/2014/main" val="1802221553"/>
                    </a:ext>
                  </a:extLst>
                </a:gridCol>
                <a:gridCol w="4495800">
                  <a:extLst>
                    <a:ext uri="{9D8B030D-6E8A-4147-A177-3AD203B41FA5}">
                      <a16:colId xmlns:a16="http://schemas.microsoft.com/office/drawing/2014/main" val="2786366640"/>
                    </a:ext>
                  </a:extLst>
                </a:gridCol>
              </a:tblGrid>
              <a:tr h="179243">
                <a:tc>
                  <a:txBody>
                    <a:bodyPr/>
                    <a:lstStyle/>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Subtype</a:t>
                      </a:r>
                    </a:p>
                  </a:txBody>
                  <a:tcPr marL="51435" marR="51435" marT="0" marB="0"/>
                </a:tc>
                <a:tc>
                  <a:txBody>
                    <a:bodyPr/>
                    <a:lstStyle/>
                    <a:p>
                      <a:pPr marL="0" marR="0">
                        <a:spcBef>
                          <a:spcPts val="0"/>
                        </a:spcBef>
                        <a:spcAft>
                          <a:spcPts val="0"/>
                        </a:spcAft>
                      </a:pPr>
                      <a:r>
                        <a:rPr lang="en-US" sz="1400">
                          <a:effectLst/>
                        </a:rPr>
                        <a:t>Attribute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Datatype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a:effectLst/>
                        </a:rPr>
                        <a:t>Reasoning</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244426623"/>
                  </a:ext>
                </a:extLst>
              </a:tr>
              <a:tr h="716972">
                <a:tc>
                  <a:txBody>
                    <a:bodyPr/>
                    <a:lstStyle/>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All</a:t>
                      </a:r>
                    </a:p>
                  </a:txBody>
                  <a:tcPr marL="51435" marR="51435" marT="0" marB="0"/>
                </a:tc>
                <a:tc>
                  <a:txBody>
                    <a:bodyPr/>
                    <a:lstStyle/>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IsV12Engine</a:t>
                      </a:r>
                    </a:p>
                  </a:txBody>
                  <a:tcPr marL="51435" marR="51435" marT="0" marB="0"/>
                </a:tc>
                <a:tc>
                  <a:txBody>
                    <a:bodyPr/>
                    <a:lstStyle/>
                    <a:p>
                      <a:pPr marL="0" marR="0">
                        <a:spcBef>
                          <a:spcPts val="0"/>
                        </a:spcBef>
                        <a:spcAft>
                          <a:spcPts val="0"/>
                        </a:spcAft>
                      </a:pPr>
                      <a:r>
                        <a:rPr lang="en-US" sz="1400" dirty="0">
                          <a:effectLst/>
                        </a:rPr>
                        <a:t>CHAR(1) – Oracle</a:t>
                      </a:r>
                    </a:p>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BIT – SQL Server</a:t>
                      </a:r>
                    </a:p>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BOOLEAN – Postgres</a:t>
                      </a:r>
                    </a:p>
                  </a:txBody>
                  <a:tcPr marL="51435" marR="51435" marT="0" marB="0"/>
                </a:tc>
                <a:tc>
                  <a:txBody>
                    <a:bodyPr/>
                    <a:lstStyle/>
                    <a:p>
                      <a:pPr marL="0" marR="0">
                        <a:spcBef>
                          <a:spcPts val="0"/>
                        </a:spcBef>
                        <a:spcAft>
                          <a:spcPts val="0"/>
                        </a:spcAft>
                      </a:pPr>
                      <a:r>
                        <a:rPr lang="en-US" sz="1400" dirty="0">
                          <a:effectLst/>
                        </a:rPr>
                        <a:t>All three subtypes offer V12 engines in some of their lines. This field is a flag indicating whether or not the engine is a V12 engine or not.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586815964"/>
                  </a:ext>
                </a:extLst>
              </a:tr>
              <a:tr h="896216">
                <a:tc>
                  <a:txBody>
                    <a:bodyPr/>
                    <a:lstStyle/>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Ferrari</a:t>
                      </a:r>
                    </a:p>
                  </a:txBody>
                  <a:tcPr marL="51435" marR="51435" marT="0" marB="0"/>
                </a:tc>
                <a:tc>
                  <a:txBody>
                    <a:bodyPr/>
                    <a:lstStyle/>
                    <a:p>
                      <a:pPr marL="0" marR="0">
                        <a:spcBef>
                          <a:spcPts val="0"/>
                        </a:spcBef>
                        <a:spcAft>
                          <a:spcPts val="0"/>
                        </a:spcAft>
                      </a:pPr>
                      <a:r>
                        <a:rPr lang="en-US" sz="1400" dirty="0" err="1">
                          <a:effectLst/>
                        </a:rPr>
                        <a:t>IsFlatPlane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dirty="0">
                          <a:effectLst/>
                        </a:rPr>
                        <a:t>CHAR(1) – Oracle</a:t>
                      </a:r>
                    </a:p>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BIT – SQL Server</a:t>
                      </a:r>
                    </a:p>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BOOLEAN – Postgres</a:t>
                      </a:r>
                    </a:p>
                  </a:txBody>
                  <a:tcPr marL="51435" marR="51435" marT="0" marB="0"/>
                </a:tc>
                <a:tc>
                  <a:txBody>
                    <a:bodyPr/>
                    <a:lstStyle/>
                    <a:p>
                      <a:pPr marL="0" marR="0">
                        <a:spcBef>
                          <a:spcPts val="0"/>
                        </a:spcBef>
                        <a:spcAft>
                          <a:spcPts val="0"/>
                        </a:spcAft>
                      </a:pPr>
                      <a:r>
                        <a:rPr lang="en-US" sz="1400" dirty="0">
                          <a:effectLst/>
                        </a:rPr>
                        <a:t>Some Ferraris offer flat-plane engine designs to give a natural, smooth revving sound that is distinct to Ferraris. This is a flag indicating whether or not the Ferrari’s engine has a flat-plane design or not.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860512011"/>
                  </a:ext>
                </a:extLst>
              </a:tr>
              <a:tr h="1254702">
                <a:tc>
                  <a:txBody>
                    <a:bodyPr/>
                    <a:lstStyle/>
                    <a:p>
                      <a:pPr marL="0" marR="0">
                        <a:spcBef>
                          <a:spcPts val="0"/>
                        </a:spcBef>
                        <a:spcAft>
                          <a:spcPts val="0"/>
                        </a:spcAft>
                      </a:pP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AstonMartin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dirty="0" err="1">
                          <a:effectLst/>
                        </a:rPr>
                        <a:t>HasTriCamera</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dirty="0">
                          <a:effectLst/>
                        </a:rPr>
                        <a:t>CHAR(1) – Oracle</a:t>
                      </a:r>
                    </a:p>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BIT – SQL Server</a:t>
                      </a:r>
                    </a:p>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BOOLEAN – Postgres</a:t>
                      </a:r>
                    </a:p>
                  </a:txBody>
                  <a:tcPr marL="51435" marR="51435" marT="0" marB="0"/>
                </a:tc>
                <a:tc>
                  <a:txBody>
                    <a:bodyPr/>
                    <a:lstStyle/>
                    <a:p>
                      <a:pPr marL="0" marR="0">
                        <a:spcBef>
                          <a:spcPts val="0"/>
                        </a:spcBef>
                        <a:spcAft>
                          <a:spcPts val="0"/>
                        </a:spcAft>
                      </a:pPr>
                      <a:r>
                        <a:rPr lang="en-US" sz="1400" dirty="0">
                          <a:effectLst/>
                        </a:rPr>
                        <a:t>Some Aston Martins offer tri-camera rearview mirrors to see middle, left, and right all in the rearview mirror. This is a flag indicating whether or not the Aston Martin’s rearview mirror is tri-camera.</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598813436"/>
                  </a:ext>
                </a:extLst>
              </a:tr>
              <a:tr h="358487">
                <a:tc>
                  <a:txBody>
                    <a:bodyPr/>
                    <a:lstStyle/>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Lamborghini</a:t>
                      </a:r>
                    </a:p>
                  </a:txBody>
                  <a:tcPr marL="51435" marR="51435" marT="0" marB="0"/>
                </a:tc>
                <a:tc>
                  <a:txBody>
                    <a:bodyPr/>
                    <a:lstStyle/>
                    <a:p>
                      <a:pPr marL="0" marR="0">
                        <a:spcBef>
                          <a:spcPts val="0"/>
                        </a:spcBef>
                        <a:spcAft>
                          <a:spcPts val="0"/>
                        </a:spcAft>
                      </a:pPr>
                      <a:r>
                        <a:rPr lang="en-US" sz="1400" dirty="0" err="1">
                          <a:effectLst/>
                        </a:rPr>
                        <a:t>HasAutoDimmingSide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400" dirty="0">
                          <a:effectLst/>
                        </a:rPr>
                        <a:t>CHAR(1) – Oracle</a:t>
                      </a:r>
                    </a:p>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BIT – SQL Server</a:t>
                      </a:r>
                    </a:p>
                    <a:p>
                      <a:pPr marL="0" marR="0">
                        <a:spcBef>
                          <a:spcPts val="0"/>
                        </a:spcBef>
                        <a:spcAft>
                          <a:spcPts val="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BOOLEAN – Postgres</a:t>
                      </a:r>
                    </a:p>
                  </a:txBody>
                  <a:tcPr marL="51435" marR="51435" marT="0" marB="0"/>
                </a:tc>
                <a:tc>
                  <a:txBody>
                    <a:bodyPr/>
                    <a:lstStyle/>
                    <a:p>
                      <a:pPr marL="0" marR="0">
                        <a:spcBef>
                          <a:spcPts val="0"/>
                        </a:spcBef>
                        <a:spcAft>
                          <a:spcPts val="0"/>
                        </a:spcAft>
                      </a:pPr>
                      <a:r>
                        <a:rPr lang="en-US" sz="1400" dirty="0">
                          <a:effectLst/>
                        </a:rPr>
                        <a:t>Some Lamborghinis have auto-dimming side mirrors, which automatically adjust dimming to avoid glare, especially at night. This is a flag indicating whether or not the Lamborghini’s side mirrors are auto-dimming.</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838350081"/>
                  </a:ext>
                </a:extLst>
              </a:tr>
            </a:tbl>
          </a:graphicData>
        </a:graphic>
      </p:graphicFrame>
    </p:spTree>
    <p:extLst>
      <p:ext uri="{BB962C8B-B14F-4D97-AF65-F5344CB8AC3E}">
        <p14:creationId xmlns:p14="http://schemas.microsoft.com/office/powerpoint/2010/main" val="256469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029B-2FD0-4563-8D19-5BAB2A66865E}"/>
              </a:ext>
            </a:extLst>
          </p:cNvPr>
          <p:cNvSpPr>
            <a:spLocks noGrp="1"/>
          </p:cNvSpPr>
          <p:nvPr>
            <p:ph type="title"/>
          </p:nvPr>
        </p:nvSpPr>
        <p:spPr/>
        <p:txBody>
          <a:bodyPr/>
          <a:lstStyle/>
          <a:p>
            <a:r>
              <a:rPr lang="en-US" dirty="0"/>
              <a:t>Car EERD with Attributes</a:t>
            </a:r>
          </a:p>
        </p:txBody>
      </p:sp>
      <p:pic>
        <p:nvPicPr>
          <p:cNvPr id="15" name="Content Placeholder 14">
            <a:extLst>
              <a:ext uri="{FF2B5EF4-FFF2-40B4-BE49-F238E27FC236}">
                <a16:creationId xmlns:a16="http://schemas.microsoft.com/office/drawing/2014/main" id="{0FE71576-8E08-43DF-8A11-C9B6C6F6C0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370" y="1600200"/>
            <a:ext cx="9545259" cy="5105400"/>
          </a:xfrm>
        </p:spPr>
      </p:pic>
    </p:spTree>
    <p:extLst>
      <p:ext uri="{BB962C8B-B14F-4D97-AF65-F5344CB8AC3E}">
        <p14:creationId xmlns:p14="http://schemas.microsoft.com/office/powerpoint/2010/main" val="122498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2416176"/>
            <a:ext cx="7772400" cy="1470025"/>
          </a:xfrm>
        </p:spPr>
        <p:txBody>
          <a:bodyPr/>
          <a:lstStyle/>
          <a:p>
            <a:r>
              <a:rPr lang="en-US" sz="4000" dirty="0"/>
              <a:t>Tables and Constraints</a:t>
            </a:r>
          </a:p>
        </p:txBody>
      </p:sp>
    </p:spTree>
    <p:extLst>
      <p:ext uri="{BB962C8B-B14F-4D97-AF65-F5344CB8AC3E}">
        <p14:creationId xmlns:p14="http://schemas.microsoft.com/office/powerpoint/2010/main" val="220074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A4E8-A842-4FE4-A289-9962624D3096}"/>
              </a:ext>
            </a:extLst>
          </p:cNvPr>
          <p:cNvSpPr>
            <a:spLocks noGrp="1"/>
          </p:cNvSpPr>
          <p:nvPr>
            <p:ph type="title"/>
          </p:nvPr>
        </p:nvSpPr>
        <p:spPr/>
        <p:txBody>
          <a:bodyPr/>
          <a:lstStyle/>
          <a:p>
            <a:r>
              <a:rPr lang="en-US" dirty="0"/>
              <a:t>But First, SQL Scripts</a:t>
            </a:r>
          </a:p>
        </p:txBody>
      </p:sp>
      <p:sp>
        <p:nvSpPr>
          <p:cNvPr id="3" name="Content Placeholder 2">
            <a:extLst>
              <a:ext uri="{FF2B5EF4-FFF2-40B4-BE49-F238E27FC236}">
                <a16:creationId xmlns:a16="http://schemas.microsoft.com/office/drawing/2014/main" id="{355D570E-118F-43AC-BF9D-A34DC3BF3303}"/>
              </a:ext>
            </a:extLst>
          </p:cNvPr>
          <p:cNvSpPr>
            <a:spLocks noGrp="1"/>
          </p:cNvSpPr>
          <p:nvPr>
            <p:ph idx="1"/>
          </p:nvPr>
        </p:nvSpPr>
        <p:spPr/>
        <p:txBody>
          <a:bodyPr/>
          <a:lstStyle/>
          <a:p>
            <a:r>
              <a:rPr lang="en-US" dirty="0"/>
              <a:t>A SQL script is simply a text file with a “.</a:t>
            </a:r>
            <a:r>
              <a:rPr lang="en-US" dirty="0" err="1"/>
              <a:t>sql</a:t>
            </a:r>
            <a:r>
              <a:rPr lang="en-US" dirty="0"/>
              <a:t>” extension at the end of the filename.</a:t>
            </a:r>
          </a:p>
          <a:p>
            <a:r>
              <a:rPr lang="en-US" dirty="0"/>
              <a:t>It’s best practice to save your code in SQL scripts so that you can rerun the code anytime you need.</a:t>
            </a:r>
          </a:p>
        </p:txBody>
      </p:sp>
    </p:spTree>
    <p:extLst>
      <p:ext uri="{BB962C8B-B14F-4D97-AF65-F5344CB8AC3E}">
        <p14:creationId xmlns:p14="http://schemas.microsoft.com/office/powerpoint/2010/main" val="178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949A-F605-4DBE-955E-811CD2F1B732}"/>
              </a:ext>
            </a:extLst>
          </p:cNvPr>
          <p:cNvSpPr>
            <a:spLocks noGrp="1"/>
          </p:cNvSpPr>
          <p:nvPr>
            <p:ph type="title"/>
          </p:nvPr>
        </p:nvSpPr>
        <p:spPr/>
        <p:txBody>
          <a:bodyPr/>
          <a:lstStyle/>
          <a:p>
            <a:r>
              <a:rPr lang="en-US" dirty="0"/>
              <a:t>Using Scripts - Oracle</a:t>
            </a:r>
          </a:p>
        </p:txBody>
      </p:sp>
      <p:pic>
        <p:nvPicPr>
          <p:cNvPr id="4" name="Content Placeholder 3">
            <a:extLst>
              <a:ext uri="{FF2B5EF4-FFF2-40B4-BE49-F238E27FC236}">
                <a16:creationId xmlns:a16="http://schemas.microsoft.com/office/drawing/2014/main" id="{BA7CD96A-52E1-4994-AA6C-5933D2D702AB}"/>
              </a:ext>
            </a:extLst>
          </p:cNvPr>
          <p:cNvPicPr>
            <a:picLocks/>
          </p:cNvPicPr>
          <p:nvPr/>
        </p:nvPicPr>
        <p:blipFill>
          <a:blip r:embed="rId2"/>
          <a:stretch>
            <a:fillRect/>
          </a:stretch>
        </p:blipFill>
        <p:spPr bwMode="auto">
          <a:xfrm>
            <a:off x="4586689" y="2336368"/>
            <a:ext cx="3433764" cy="292143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pic>
        <p:nvPicPr>
          <p:cNvPr id="6" name="Content Placeholder 6">
            <a:extLst>
              <a:ext uri="{FF2B5EF4-FFF2-40B4-BE49-F238E27FC236}">
                <a16:creationId xmlns:a16="http://schemas.microsoft.com/office/drawing/2014/main" id="{C9D8AFEB-B71F-4013-AAAA-F3AD7754B9F0}"/>
              </a:ext>
            </a:extLst>
          </p:cNvPr>
          <p:cNvPicPr>
            <a:picLocks noGrp="1"/>
          </p:cNvPicPr>
          <p:nvPr>
            <p:ph idx="1"/>
          </p:nvPr>
        </p:nvPicPr>
        <p:blipFill>
          <a:blip r:embed="rId3"/>
          <a:stretch>
            <a:fillRect/>
          </a:stretch>
        </p:blipFill>
        <p:spPr>
          <a:xfrm>
            <a:off x="8381998" y="2336368"/>
            <a:ext cx="3505201" cy="2921431"/>
          </a:xfrm>
          <a:prstGeom prst="rect">
            <a:avLst/>
          </a:prstGeom>
        </p:spPr>
      </p:pic>
      <p:pic>
        <p:nvPicPr>
          <p:cNvPr id="7" name="Content Placeholder 9">
            <a:extLst>
              <a:ext uri="{FF2B5EF4-FFF2-40B4-BE49-F238E27FC236}">
                <a16:creationId xmlns:a16="http://schemas.microsoft.com/office/drawing/2014/main" id="{E346638C-638A-4F6E-98B1-983F2E667F11}"/>
              </a:ext>
            </a:extLst>
          </p:cNvPr>
          <p:cNvPicPr>
            <a:picLocks/>
          </p:cNvPicPr>
          <p:nvPr/>
        </p:nvPicPr>
        <p:blipFill>
          <a:blip r:embed="rId4"/>
          <a:stretch>
            <a:fillRect/>
          </a:stretch>
        </p:blipFill>
        <p:spPr bwMode="auto">
          <a:xfrm>
            <a:off x="213911" y="2336368"/>
            <a:ext cx="3957638" cy="2540431"/>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sp>
        <p:nvSpPr>
          <p:cNvPr id="8" name="TextBox 7">
            <a:extLst>
              <a:ext uri="{FF2B5EF4-FFF2-40B4-BE49-F238E27FC236}">
                <a16:creationId xmlns:a16="http://schemas.microsoft.com/office/drawing/2014/main" id="{01C371A3-398A-4E01-AE5C-A39C267767F1}"/>
              </a:ext>
            </a:extLst>
          </p:cNvPr>
          <p:cNvSpPr txBox="1"/>
          <p:nvPr/>
        </p:nvSpPr>
        <p:spPr>
          <a:xfrm>
            <a:off x="5351071" y="1768614"/>
            <a:ext cx="1905000" cy="523220"/>
          </a:xfrm>
          <a:prstGeom prst="rect">
            <a:avLst/>
          </a:prstGeom>
          <a:solidFill>
            <a:schemeClr val="tx2">
              <a:lumMod val="40000"/>
              <a:lumOff val="60000"/>
            </a:schemeClr>
          </a:solidFill>
          <a:effectLst>
            <a:outerShdw blurRad="50800" dist="38100" dir="2700000" algn="tl" rotWithShape="0">
              <a:prstClr val="black">
                <a:alpha val="40000"/>
              </a:prstClr>
            </a:outerShdw>
          </a:effectLst>
          <a:scene3d>
            <a:camera prst="orthographicFront"/>
            <a:lightRig rig="threePt" dir="t"/>
          </a:scene3d>
          <a:sp3d>
            <a:bevelT/>
            <a:bevelB w="114300" prst="hardEdge"/>
          </a:sp3d>
        </p:spPr>
        <p:txBody>
          <a:bodyPr wrap="square" rtlCol="0">
            <a:spAutoFit/>
          </a:bodyPr>
          <a:lstStyle/>
          <a:p>
            <a:pPr algn="ctr"/>
            <a:r>
              <a:rPr lang="en-US" sz="2800" dirty="0"/>
              <a:t>Save</a:t>
            </a:r>
          </a:p>
        </p:txBody>
      </p:sp>
      <p:sp>
        <p:nvSpPr>
          <p:cNvPr id="9" name="TextBox 8">
            <a:extLst>
              <a:ext uri="{FF2B5EF4-FFF2-40B4-BE49-F238E27FC236}">
                <a16:creationId xmlns:a16="http://schemas.microsoft.com/office/drawing/2014/main" id="{BC529221-68D7-43CF-B854-3A99E53D3DA8}"/>
              </a:ext>
            </a:extLst>
          </p:cNvPr>
          <p:cNvSpPr txBox="1"/>
          <p:nvPr/>
        </p:nvSpPr>
        <p:spPr>
          <a:xfrm>
            <a:off x="1240230" y="1768614"/>
            <a:ext cx="1905000" cy="523220"/>
          </a:xfrm>
          <a:prstGeom prst="rect">
            <a:avLst/>
          </a:prstGeom>
          <a:solidFill>
            <a:schemeClr val="tx2">
              <a:lumMod val="40000"/>
              <a:lumOff val="60000"/>
            </a:schemeClr>
          </a:solidFill>
          <a:effectLst>
            <a:outerShdw blurRad="50800" dist="38100" dir="2700000" algn="tl" rotWithShape="0">
              <a:prstClr val="black">
                <a:alpha val="40000"/>
              </a:prstClr>
            </a:outerShdw>
          </a:effectLst>
          <a:scene3d>
            <a:camera prst="orthographicFront"/>
            <a:lightRig rig="threePt" dir="t"/>
          </a:scene3d>
          <a:sp3d>
            <a:bevelT/>
            <a:bevelB w="114300" prst="hardEdge"/>
          </a:sp3d>
        </p:spPr>
        <p:txBody>
          <a:bodyPr wrap="square" rtlCol="0">
            <a:spAutoFit/>
          </a:bodyPr>
          <a:lstStyle/>
          <a:p>
            <a:pPr algn="ctr"/>
            <a:r>
              <a:rPr lang="en-US" sz="2800" dirty="0"/>
              <a:t>Type</a:t>
            </a:r>
          </a:p>
        </p:txBody>
      </p:sp>
      <p:sp>
        <p:nvSpPr>
          <p:cNvPr id="10" name="TextBox 9">
            <a:extLst>
              <a:ext uri="{FF2B5EF4-FFF2-40B4-BE49-F238E27FC236}">
                <a16:creationId xmlns:a16="http://schemas.microsoft.com/office/drawing/2014/main" id="{145D21C8-6E4F-46DB-8FDA-AABE3039C99A}"/>
              </a:ext>
            </a:extLst>
          </p:cNvPr>
          <p:cNvSpPr txBox="1"/>
          <p:nvPr/>
        </p:nvSpPr>
        <p:spPr>
          <a:xfrm>
            <a:off x="9182098" y="1768614"/>
            <a:ext cx="1905000" cy="523220"/>
          </a:xfrm>
          <a:prstGeom prst="rect">
            <a:avLst/>
          </a:prstGeom>
          <a:solidFill>
            <a:schemeClr val="tx2">
              <a:lumMod val="40000"/>
              <a:lumOff val="60000"/>
            </a:schemeClr>
          </a:solidFill>
          <a:effectLst>
            <a:outerShdw blurRad="50800" dist="38100" dir="2700000" algn="tl" rotWithShape="0">
              <a:prstClr val="black">
                <a:alpha val="40000"/>
              </a:prstClr>
            </a:outerShdw>
          </a:effectLst>
          <a:scene3d>
            <a:camera prst="orthographicFront"/>
            <a:lightRig rig="threePt" dir="t"/>
          </a:scene3d>
          <a:sp3d>
            <a:bevelT/>
            <a:bevelB w="114300" prst="hardEdge"/>
          </a:sp3d>
        </p:spPr>
        <p:txBody>
          <a:bodyPr wrap="square" rtlCol="0">
            <a:spAutoFit/>
          </a:bodyPr>
          <a:lstStyle/>
          <a:p>
            <a:pPr algn="ctr"/>
            <a:r>
              <a:rPr lang="en-US" sz="2800" dirty="0"/>
              <a:t>Open</a:t>
            </a:r>
          </a:p>
        </p:txBody>
      </p:sp>
    </p:spTree>
    <p:extLst>
      <p:ext uri="{BB962C8B-B14F-4D97-AF65-F5344CB8AC3E}">
        <p14:creationId xmlns:p14="http://schemas.microsoft.com/office/powerpoint/2010/main" val="3079460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5BD1-5961-4F41-9A3F-A9D68DA285B9}"/>
              </a:ext>
            </a:extLst>
          </p:cNvPr>
          <p:cNvSpPr>
            <a:spLocks noGrp="1"/>
          </p:cNvSpPr>
          <p:nvPr>
            <p:ph type="title"/>
          </p:nvPr>
        </p:nvSpPr>
        <p:spPr/>
        <p:txBody>
          <a:bodyPr/>
          <a:lstStyle/>
          <a:p>
            <a:r>
              <a:rPr lang="en-US" dirty="0"/>
              <a:t>Using Scripts – SQL Server</a:t>
            </a:r>
          </a:p>
        </p:txBody>
      </p:sp>
      <p:pic>
        <p:nvPicPr>
          <p:cNvPr id="5" name="Content Placeholder 13">
            <a:extLst>
              <a:ext uri="{FF2B5EF4-FFF2-40B4-BE49-F238E27FC236}">
                <a16:creationId xmlns:a16="http://schemas.microsoft.com/office/drawing/2014/main" id="{F19CBB34-881A-4848-801B-E1A194D363D8}"/>
              </a:ext>
            </a:extLst>
          </p:cNvPr>
          <p:cNvPicPr>
            <a:picLocks noGrp="1"/>
          </p:cNvPicPr>
          <p:nvPr>
            <p:ph idx="1"/>
          </p:nvPr>
        </p:nvPicPr>
        <p:blipFill>
          <a:blip r:embed="rId2"/>
          <a:stretch>
            <a:fillRect/>
          </a:stretch>
        </p:blipFill>
        <p:spPr>
          <a:xfrm>
            <a:off x="7772400" y="2109271"/>
            <a:ext cx="3810000" cy="3200400"/>
          </a:xfrm>
          <a:prstGeom prst="rect">
            <a:avLst/>
          </a:prstGeom>
        </p:spPr>
      </p:pic>
      <p:pic>
        <p:nvPicPr>
          <p:cNvPr id="6" name="Content Placeholder 16">
            <a:extLst>
              <a:ext uri="{FF2B5EF4-FFF2-40B4-BE49-F238E27FC236}">
                <a16:creationId xmlns:a16="http://schemas.microsoft.com/office/drawing/2014/main" id="{40677D8E-3871-403D-8ECE-D084DD038DD9}"/>
              </a:ext>
            </a:extLst>
          </p:cNvPr>
          <p:cNvPicPr>
            <a:picLocks/>
          </p:cNvPicPr>
          <p:nvPr/>
        </p:nvPicPr>
        <p:blipFill>
          <a:blip r:embed="rId3"/>
          <a:stretch>
            <a:fillRect/>
          </a:stretch>
        </p:blipFill>
        <p:spPr bwMode="auto">
          <a:xfrm>
            <a:off x="358450" y="1562100"/>
            <a:ext cx="4819650" cy="23622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pic>
        <p:nvPicPr>
          <p:cNvPr id="7" name="Content Placeholder 19">
            <a:extLst>
              <a:ext uri="{FF2B5EF4-FFF2-40B4-BE49-F238E27FC236}">
                <a16:creationId xmlns:a16="http://schemas.microsoft.com/office/drawing/2014/main" id="{6C80A211-CA51-401B-9E0E-2DB59B6B82A0}"/>
              </a:ext>
            </a:extLst>
          </p:cNvPr>
          <p:cNvPicPr>
            <a:picLocks/>
          </p:cNvPicPr>
          <p:nvPr/>
        </p:nvPicPr>
        <p:blipFill>
          <a:blip r:embed="rId4"/>
          <a:stretch>
            <a:fillRect/>
          </a:stretch>
        </p:blipFill>
        <p:spPr bwMode="auto">
          <a:xfrm>
            <a:off x="304800" y="4191000"/>
            <a:ext cx="6124575" cy="26670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sp>
        <p:nvSpPr>
          <p:cNvPr id="8" name="TextBox 7">
            <a:extLst>
              <a:ext uri="{FF2B5EF4-FFF2-40B4-BE49-F238E27FC236}">
                <a16:creationId xmlns:a16="http://schemas.microsoft.com/office/drawing/2014/main" id="{A1CD3B7A-866B-49CE-9892-3269D04EBCD8}"/>
              </a:ext>
            </a:extLst>
          </p:cNvPr>
          <p:cNvSpPr txBox="1"/>
          <p:nvPr/>
        </p:nvSpPr>
        <p:spPr>
          <a:xfrm>
            <a:off x="8839200" y="1548329"/>
            <a:ext cx="1905000" cy="523220"/>
          </a:xfrm>
          <a:prstGeom prst="rect">
            <a:avLst/>
          </a:prstGeom>
          <a:solidFill>
            <a:schemeClr val="tx2">
              <a:lumMod val="40000"/>
              <a:lumOff val="60000"/>
            </a:schemeClr>
          </a:solidFill>
          <a:effectLst>
            <a:outerShdw blurRad="50800" dist="38100" dir="2700000" algn="tl" rotWithShape="0">
              <a:prstClr val="black">
                <a:alpha val="40000"/>
              </a:prstClr>
            </a:outerShdw>
          </a:effectLst>
          <a:scene3d>
            <a:camera prst="orthographicFront"/>
            <a:lightRig rig="threePt" dir="t"/>
          </a:scene3d>
          <a:sp3d>
            <a:bevelT/>
            <a:bevelB w="114300" prst="hardEdge"/>
          </a:sp3d>
        </p:spPr>
        <p:txBody>
          <a:bodyPr wrap="square" rtlCol="0">
            <a:spAutoFit/>
          </a:bodyPr>
          <a:lstStyle/>
          <a:p>
            <a:pPr algn="ctr"/>
            <a:r>
              <a:rPr lang="en-US" sz="2800" dirty="0"/>
              <a:t>Save</a:t>
            </a:r>
          </a:p>
        </p:txBody>
      </p:sp>
      <p:sp>
        <p:nvSpPr>
          <p:cNvPr id="9" name="TextBox 8">
            <a:extLst>
              <a:ext uri="{FF2B5EF4-FFF2-40B4-BE49-F238E27FC236}">
                <a16:creationId xmlns:a16="http://schemas.microsoft.com/office/drawing/2014/main" id="{3D90EEB2-90F5-4B4F-AAA9-D7F1678908F6}"/>
              </a:ext>
            </a:extLst>
          </p:cNvPr>
          <p:cNvSpPr txBox="1"/>
          <p:nvPr/>
        </p:nvSpPr>
        <p:spPr>
          <a:xfrm>
            <a:off x="5257800" y="1548329"/>
            <a:ext cx="1905000" cy="523220"/>
          </a:xfrm>
          <a:prstGeom prst="rect">
            <a:avLst/>
          </a:prstGeom>
          <a:solidFill>
            <a:schemeClr val="tx2">
              <a:lumMod val="40000"/>
              <a:lumOff val="60000"/>
            </a:schemeClr>
          </a:solidFill>
          <a:effectLst>
            <a:outerShdw blurRad="50800" dist="38100" dir="2700000" algn="tl" rotWithShape="0">
              <a:prstClr val="black">
                <a:alpha val="40000"/>
              </a:prstClr>
            </a:outerShdw>
          </a:effectLst>
          <a:scene3d>
            <a:camera prst="orthographicFront"/>
            <a:lightRig rig="threePt" dir="t"/>
          </a:scene3d>
          <a:sp3d>
            <a:bevelT/>
            <a:bevelB w="114300" prst="hardEdge"/>
          </a:sp3d>
        </p:spPr>
        <p:txBody>
          <a:bodyPr wrap="square" rtlCol="0">
            <a:spAutoFit/>
          </a:bodyPr>
          <a:lstStyle/>
          <a:p>
            <a:pPr algn="ctr"/>
            <a:r>
              <a:rPr lang="en-US" sz="2800" dirty="0"/>
              <a:t>Type</a:t>
            </a:r>
          </a:p>
        </p:txBody>
      </p:sp>
      <p:sp>
        <p:nvSpPr>
          <p:cNvPr id="10" name="TextBox 9">
            <a:extLst>
              <a:ext uri="{FF2B5EF4-FFF2-40B4-BE49-F238E27FC236}">
                <a16:creationId xmlns:a16="http://schemas.microsoft.com/office/drawing/2014/main" id="{707CD382-A74C-4C16-A888-A17A8B3C62D3}"/>
              </a:ext>
            </a:extLst>
          </p:cNvPr>
          <p:cNvSpPr txBox="1"/>
          <p:nvPr/>
        </p:nvSpPr>
        <p:spPr>
          <a:xfrm>
            <a:off x="6477000" y="5861932"/>
            <a:ext cx="1905000" cy="523220"/>
          </a:xfrm>
          <a:prstGeom prst="rect">
            <a:avLst/>
          </a:prstGeom>
          <a:solidFill>
            <a:schemeClr val="tx2">
              <a:lumMod val="40000"/>
              <a:lumOff val="60000"/>
            </a:schemeClr>
          </a:solidFill>
          <a:effectLst>
            <a:outerShdw blurRad="50800" dist="38100" dir="2700000" algn="tl" rotWithShape="0">
              <a:prstClr val="black">
                <a:alpha val="40000"/>
              </a:prstClr>
            </a:outerShdw>
          </a:effectLst>
          <a:scene3d>
            <a:camera prst="orthographicFront"/>
            <a:lightRig rig="threePt" dir="t"/>
          </a:scene3d>
          <a:sp3d>
            <a:bevelT/>
            <a:bevelB w="114300" prst="hardEdge"/>
          </a:sp3d>
        </p:spPr>
        <p:txBody>
          <a:bodyPr wrap="square" rtlCol="0">
            <a:spAutoFit/>
          </a:bodyPr>
          <a:lstStyle/>
          <a:p>
            <a:pPr algn="ctr"/>
            <a:r>
              <a:rPr lang="en-US" sz="2800" dirty="0"/>
              <a:t>Open</a:t>
            </a:r>
          </a:p>
        </p:txBody>
      </p:sp>
    </p:spTree>
    <p:extLst>
      <p:ext uri="{BB962C8B-B14F-4D97-AF65-F5344CB8AC3E}">
        <p14:creationId xmlns:p14="http://schemas.microsoft.com/office/powerpoint/2010/main" val="4176175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658B-7FEC-4055-9727-C551884AED48}"/>
              </a:ext>
            </a:extLst>
          </p:cNvPr>
          <p:cNvSpPr>
            <a:spLocks noGrp="1"/>
          </p:cNvSpPr>
          <p:nvPr>
            <p:ph type="title"/>
          </p:nvPr>
        </p:nvSpPr>
        <p:spPr/>
        <p:txBody>
          <a:bodyPr/>
          <a:lstStyle/>
          <a:p>
            <a:r>
              <a:rPr lang="en-US" dirty="0"/>
              <a:t>Using Scripts - Postgres</a:t>
            </a:r>
          </a:p>
        </p:txBody>
      </p:sp>
      <p:pic>
        <p:nvPicPr>
          <p:cNvPr id="5" name="Content Placeholder 22">
            <a:extLst>
              <a:ext uri="{FF2B5EF4-FFF2-40B4-BE49-F238E27FC236}">
                <a16:creationId xmlns:a16="http://schemas.microsoft.com/office/drawing/2014/main" id="{BB04F1F1-8092-404E-8805-D3C108DC9CB6}"/>
              </a:ext>
            </a:extLst>
          </p:cNvPr>
          <p:cNvPicPr>
            <a:picLocks/>
          </p:cNvPicPr>
          <p:nvPr/>
        </p:nvPicPr>
        <p:blipFill>
          <a:blip r:embed="rId2"/>
          <a:stretch>
            <a:fillRect/>
          </a:stretch>
        </p:blipFill>
        <p:spPr bwMode="auto">
          <a:xfrm>
            <a:off x="228600" y="2114550"/>
            <a:ext cx="5219700" cy="26289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pic>
        <p:nvPicPr>
          <p:cNvPr id="6" name="Content Placeholder 25">
            <a:extLst>
              <a:ext uri="{FF2B5EF4-FFF2-40B4-BE49-F238E27FC236}">
                <a16:creationId xmlns:a16="http://schemas.microsoft.com/office/drawing/2014/main" id="{B0E88C4C-089B-41C1-8E96-63D3D99BAE7C}"/>
              </a:ext>
            </a:extLst>
          </p:cNvPr>
          <p:cNvPicPr>
            <a:picLocks noGrp="1"/>
          </p:cNvPicPr>
          <p:nvPr>
            <p:ph idx="1"/>
          </p:nvPr>
        </p:nvPicPr>
        <p:blipFill>
          <a:blip r:embed="rId3"/>
          <a:stretch>
            <a:fillRect/>
          </a:stretch>
        </p:blipFill>
        <p:spPr>
          <a:xfrm>
            <a:off x="6096000" y="2114550"/>
            <a:ext cx="5991225" cy="2143125"/>
          </a:xfrm>
          <a:prstGeom prst="rect">
            <a:avLst/>
          </a:prstGeom>
        </p:spPr>
      </p:pic>
      <p:pic>
        <p:nvPicPr>
          <p:cNvPr id="7" name="Picture 6">
            <a:extLst>
              <a:ext uri="{FF2B5EF4-FFF2-40B4-BE49-F238E27FC236}">
                <a16:creationId xmlns:a16="http://schemas.microsoft.com/office/drawing/2014/main" id="{E61E5B60-FEC4-47E3-8303-EFFF366A34B8}"/>
              </a:ext>
            </a:extLst>
          </p:cNvPr>
          <p:cNvPicPr/>
          <p:nvPr/>
        </p:nvPicPr>
        <p:blipFill>
          <a:blip r:embed="rId4"/>
          <a:stretch>
            <a:fillRect/>
          </a:stretch>
        </p:blipFill>
        <p:spPr>
          <a:xfrm>
            <a:off x="9677400" y="1512754"/>
            <a:ext cx="790578" cy="571500"/>
          </a:xfrm>
          <a:prstGeom prst="rect">
            <a:avLst/>
          </a:prstGeom>
        </p:spPr>
      </p:pic>
      <p:pic>
        <p:nvPicPr>
          <p:cNvPr id="8" name="Content Placeholder 28">
            <a:extLst>
              <a:ext uri="{FF2B5EF4-FFF2-40B4-BE49-F238E27FC236}">
                <a16:creationId xmlns:a16="http://schemas.microsoft.com/office/drawing/2014/main" id="{70C80168-F2B8-4646-8D31-55D269D1FE92}"/>
              </a:ext>
            </a:extLst>
          </p:cNvPr>
          <p:cNvPicPr>
            <a:picLocks/>
          </p:cNvPicPr>
          <p:nvPr/>
        </p:nvPicPr>
        <p:blipFill>
          <a:blip r:embed="rId3"/>
          <a:stretch>
            <a:fillRect/>
          </a:stretch>
        </p:blipFill>
        <p:spPr bwMode="auto">
          <a:xfrm>
            <a:off x="6095999" y="4572000"/>
            <a:ext cx="5991225" cy="2143125"/>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pic>
        <p:nvPicPr>
          <p:cNvPr id="9" name="Picture 8">
            <a:extLst>
              <a:ext uri="{FF2B5EF4-FFF2-40B4-BE49-F238E27FC236}">
                <a16:creationId xmlns:a16="http://schemas.microsoft.com/office/drawing/2014/main" id="{454950C5-D05A-4A5D-84D4-DDC3E0EE957F}"/>
              </a:ext>
            </a:extLst>
          </p:cNvPr>
          <p:cNvPicPr/>
          <p:nvPr/>
        </p:nvPicPr>
        <p:blipFill>
          <a:blip r:embed="rId5"/>
          <a:stretch>
            <a:fillRect/>
          </a:stretch>
        </p:blipFill>
        <p:spPr>
          <a:xfrm>
            <a:off x="5281899" y="5643562"/>
            <a:ext cx="695325" cy="600075"/>
          </a:xfrm>
          <a:prstGeom prst="rect">
            <a:avLst/>
          </a:prstGeom>
        </p:spPr>
      </p:pic>
      <p:sp>
        <p:nvSpPr>
          <p:cNvPr id="10" name="TextBox 9">
            <a:extLst>
              <a:ext uri="{FF2B5EF4-FFF2-40B4-BE49-F238E27FC236}">
                <a16:creationId xmlns:a16="http://schemas.microsoft.com/office/drawing/2014/main" id="{3DDB7AFF-EC1C-4DFE-8273-8B33B44141C6}"/>
              </a:ext>
            </a:extLst>
          </p:cNvPr>
          <p:cNvSpPr txBox="1"/>
          <p:nvPr/>
        </p:nvSpPr>
        <p:spPr>
          <a:xfrm>
            <a:off x="7694621" y="1529474"/>
            <a:ext cx="1905000" cy="523220"/>
          </a:xfrm>
          <a:prstGeom prst="rect">
            <a:avLst/>
          </a:prstGeom>
          <a:solidFill>
            <a:schemeClr val="tx2">
              <a:lumMod val="40000"/>
              <a:lumOff val="60000"/>
            </a:schemeClr>
          </a:solidFill>
          <a:effectLst>
            <a:outerShdw blurRad="50800" dist="38100" dir="2700000" algn="tl" rotWithShape="0">
              <a:prstClr val="black">
                <a:alpha val="40000"/>
              </a:prstClr>
            </a:outerShdw>
          </a:effectLst>
          <a:scene3d>
            <a:camera prst="orthographicFront"/>
            <a:lightRig rig="threePt" dir="t"/>
          </a:scene3d>
          <a:sp3d>
            <a:bevelT/>
            <a:bevelB w="114300" prst="hardEdge"/>
          </a:sp3d>
        </p:spPr>
        <p:txBody>
          <a:bodyPr wrap="square" rtlCol="0">
            <a:spAutoFit/>
          </a:bodyPr>
          <a:lstStyle/>
          <a:p>
            <a:pPr algn="ctr"/>
            <a:r>
              <a:rPr lang="en-US" sz="2800" dirty="0"/>
              <a:t>Save</a:t>
            </a:r>
          </a:p>
        </p:txBody>
      </p:sp>
      <p:sp>
        <p:nvSpPr>
          <p:cNvPr id="11" name="TextBox 10">
            <a:extLst>
              <a:ext uri="{FF2B5EF4-FFF2-40B4-BE49-F238E27FC236}">
                <a16:creationId xmlns:a16="http://schemas.microsoft.com/office/drawing/2014/main" id="{B90A2E5B-17CF-41C8-A67F-16825E780367}"/>
              </a:ext>
            </a:extLst>
          </p:cNvPr>
          <p:cNvSpPr txBox="1"/>
          <p:nvPr/>
        </p:nvSpPr>
        <p:spPr>
          <a:xfrm>
            <a:off x="1919287" y="1512754"/>
            <a:ext cx="1905000" cy="523220"/>
          </a:xfrm>
          <a:prstGeom prst="rect">
            <a:avLst/>
          </a:prstGeom>
          <a:solidFill>
            <a:schemeClr val="tx2">
              <a:lumMod val="40000"/>
              <a:lumOff val="60000"/>
            </a:schemeClr>
          </a:solidFill>
          <a:effectLst>
            <a:outerShdw blurRad="50800" dist="38100" dir="2700000" algn="tl" rotWithShape="0">
              <a:prstClr val="black">
                <a:alpha val="40000"/>
              </a:prstClr>
            </a:outerShdw>
          </a:effectLst>
          <a:scene3d>
            <a:camera prst="orthographicFront"/>
            <a:lightRig rig="threePt" dir="t"/>
          </a:scene3d>
          <a:sp3d>
            <a:bevelT/>
            <a:bevelB w="114300" prst="hardEdge"/>
          </a:sp3d>
        </p:spPr>
        <p:txBody>
          <a:bodyPr wrap="square" rtlCol="0">
            <a:spAutoFit/>
          </a:bodyPr>
          <a:lstStyle/>
          <a:p>
            <a:pPr algn="ctr"/>
            <a:r>
              <a:rPr lang="en-US" sz="2800" dirty="0"/>
              <a:t>Type</a:t>
            </a:r>
          </a:p>
        </p:txBody>
      </p:sp>
      <p:sp>
        <p:nvSpPr>
          <p:cNvPr id="12" name="TextBox 11">
            <a:extLst>
              <a:ext uri="{FF2B5EF4-FFF2-40B4-BE49-F238E27FC236}">
                <a16:creationId xmlns:a16="http://schemas.microsoft.com/office/drawing/2014/main" id="{CE538F37-60C6-4112-9160-B83411682FD9}"/>
              </a:ext>
            </a:extLst>
          </p:cNvPr>
          <p:cNvSpPr txBox="1"/>
          <p:nvPr/>
        </p:nvSpPr>
        <p:spPr>
          <a:xfrm>
            <a:off x="4039173" y="5120342"/>
            <a:ext cx="1905000" cy="523220"/>
          </a:xfrm>
          <a:prstGeom prst="rect">
            <a:avLst/>
          </a:prstGeom>
          <a:solidFill>
            <a:schemeClr val="tx2">
              <a:lumMod val="40000"/>
              <a:lumOff val="60000"/>
            </a:schemeClr>
          </a:solidFill>
          <a:effectLst>
            <a:outerShdw blurRad="50800" dist="38100" dir="2700000" algn="tl" rotWithShape="0">
              <a:prstClr val="black">
                <a:alpha val="40000"/>
              </a:prstClr>
            </a:outerShdw>
          </a:effectLst>
          <a:scene3d>
            <a:camera prst="orthographicFront"/>
            <a:lightRig rig="threePt" dir="t"/>
          </a:scene3d>
          <a:sp3d>
            <a:bevelT/>
            <a:bevelB w="114300" prst="hardEdge"/>
          </a:sp3d>
        </p:spPr>
        <p:txBody>
          <a:bodyPr wrap="square" rtlCol="0">
            <a:spAutoFit/>
          </a:bodyPr>
          <a:lstStyle/>
          <a:p>
            <a:pPr algn="ctr"/>
            <a:r>
              <a:rPr lang="en-US" sz="2800" dirty="0"/>
              <a:t>Open</a:t>
            </a:r>
          </a:p>
        </p:txBody>
      </p:sp>
    </p:spTree>
    <p:extLst>
      <p:ext uri="{BB962C8B-B14F-4D97-AF65-F5344CB8AC3E}">
        <p14:creationId xmlns:p14="http://schemas.microsoft.com/office/powerpoint/2010/main" val="274034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2737-AC63-41AD-A5D2-331E089C6444}"/>
              </a:ext>
            </a:extLst>
          </p:cNvPr>
          <p:cNvSpPr>
            <a:spLocks noGrp="1"/>
          </p:cNvSpPr>
          <p:nvPr>
            <p:ph type="title"/>
          </p:nvPr>
        </p:nvSpPr>
        <p:spPr/>
        <p:txBody>
          <a:bodyPr/>
          <a:lstStyle/>
          <a:p>
            <a:r>
              <a:rPr lang="en-US" dirty="0"/>
              <a:t>Creating Tables from DBMS Physical ERD</a:t>
            </a:r>
          </a:p>
        </p:txBody>
      </p:sp>
      <p:sp>
        <p:nvSpPr>
          <p:cNvPr id="3" name="Content Placeholder 2">
            <a:extLst>
              <a:ext uri="{FF2B5EF4-FFF2-40B4-BE49-F238E27FC236}">
                <a16:creationId xmlns:a16="http://schemas.microsoft.com/office/drawing/2014/main" id="{23B5839E-DA7B-490D-AF94-E64C7E324CD7}"/>
              </a:ext>
            </a:extLst>
          </p:cNvPr>
          <p:cNvSpPr>
            <a:spLocks noGrp="1"/>
          </p:cNvSpPr>
          <p:nvPr>
            <p:ph idx="1"/>
          </p:nvPr>
        </p:nvSpPr>
        <p:spPr/>
        <p:txBody>
          <a:bodyPr/>
          <a:lstStyle/>
          <a:p>
            <a:r>
              <a:rPr lang="en-US" dirty="0"/>
              <a:t>It is straightforward to create the tables needed from a DBMS physical ERD. The entities and attributes in the ERD are created in SQL as tables and columns, one-for-one.</a:t>
            </a:r>
          </a:p>
          <a:p>
            <a:r>
              <a:rPr lang="en-US" dirty="0"/>
              <a:t>Since the ERD already contains the attributes, datatypes, and constraints, creating the tables is a mostly mechanical process.</a:t>
            </a:r>
          </a:p>
        </p:txBody>
      </p:sp>
    </p:spTree>
    <p:extLst>
      <p:ext uri="{BB962C8B-B14F-4D97-AF65-F5344CB8AC3E}">
        <p14:creationId xmlns:p14="http://schemas.microsoft.com/office/powerpoint/2010/main" val="181999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21-3C56-4A6A-8966-6810FB4547DE}"/>
              </a:ext>
            </a:extLst>
          </p:cNvPr>
          <p:cNvSpPr>
            <a:spLocks noGrp="1"/>
          </p:cNvSpPr>
          <p:nvPr>
            <p:ph type="title"/>
          </p:nvPr>
        </p:nvSpPr>
        <p:spPr/>
        <p:txBody>
          <a:bodyPr/>
          <a:lstStyle/>
          <a:p>
            <a:r>
              <a:rPr lang="en-US" dirty="0"/>
              <a:t>Iteration 4 Components</a:t>
            </a:r>
          </a:p>
        </p:txBody>
      </p:sp>
      <p:graphicFrame>
        <p:nvGraphicFramePr>
          <p:cNvPr id="4" name="Content Placeholder 3">
            <a:extLst>
              <a:ext uri="{FF2B5EF4-FFF2-40B4-BE49-F238E27FC236}">
                <a16:creationId xmlns:a16="http://schemas.microsoft.com/office/drawing/2014/main" id="{02A65B8F-4F54-4110-B4B0-3865E892A0CD}"/>
              </a:ext>
            </a:extLst>
          </p:cNvPr>
          <p:cNvGraphicFramePr>
            <a:graphicFrameLocks noGrp="1"/>
          </p:cNvGraphicFramePr>
          <p:nvPr>
            <p:ph idx="1"/>
            <p:extLst>
              <p:ext uri="{D42A27DB-BD31-4B8C-83A1-F6EECF244321}">
                <p14:modId xmlns:p14="http://schemas.microsoft.com/office/powerpoint/2010/main" val="1270768647"/>
              </p:ext>
            </p:extLst>
          </p:nvPr>
        </p:nvGraphicFramePr>
        <p:xfrm>
          <a:off x="1981200" y="16002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347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029B-2FD0-4563-8D19-5BAB2A66865E}"/>
              </a:ext>
            </a:extLst>
          </p:cNvPr>
          <p:cNvSpPr>
            <a:spLocks noGrp="1"/>
          </p:cNvSpPr>
          <p:nvPr>
            <p:ph type="title"/>
          </p:nvPr>
        </p:nvSpPr>
        <p:spPr/>
        <p:txBody>
          <a:bodyPr/>
          <a:lstStyle/>
          <a:p>
            <a:r>
              <a:rPr lang="en-US" dirty="0"/>
              <a:t>Car EERD with Attributes (Again)</a:t>
            </a:r>
          </a:p>
        </p:txBody>
      </p:sp>
      <p:pic>
        <p:nvPicPr>
          <p:cNvPr id="6" name="Content Placeholder 5">
            <a:extLst>
              <a:ext uri="{FF2B5EF4-FFF2-40B4-BE49-F238E27FC236}">
                <a16:creationId xmlns:a16="http://schemas.microsoft.com/office/drawing/2014/main" id="{E78BC02B-48E1-4E08-A1E9-48CD6FEA0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370" y="1600200"/>
            <a:ext cx="9545259" cy="5105400"/>
          </a:xfrm>
        </p:spPr>
      </p:pic>
    </p:spTree>
    <p:extLst>
      <p:ext uri="{BB962C8B-B14F-4D97-AF65-F5344CB8AC3E}">
        <p14:creationId xmlns:p14="http://schemas.microsoft.com/office/powerpoint/2010/main" val="296321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F6E5-5B33-4ABD-A98D-913730946203}"/>
              </a:ext>
            </a:extLst>
          </p:cNvPr>
          <p:cNvSpPr>
            <a:spLocks noGrp="1"/>
          </p:cNvSpPr>
          <p:nvPr>
            <p:ph type="title"/>
          </p:nvPr>
        </p:nvSpPr>
        <p:spPr/>
        <p:txBody>
          <a:bodyPr/>
          <a:lstStyle/>
          <a:p>
            <a:r>
              <a:rPr lang="en-US" dirty="0"/>
              <a:t>Car Create Table Examples</a:t>
            </a:r>
          </a:p>
        </p:txBody>
      </p:sp>
      <p:sp>
        <p:nvSpPr>
          <p:cNvPr id="4" name="Content Placeholder 2">
            <a:extLst>
              <a:ext uri="{FF2B5EF4-FFF2-40B4-BE49-F238E27FC236}">
                <a16:creationId xmlns:a16="http://schemas.microsoft.com/office/drawing/2014/main" id="{E23D874D-8B1F-4A31-B903-8811C153242F}"/>
              </a:ext>
            </a:extLst>
          </p:cNvPr>
          <p:cNvSpPr>
            <a:spLocks noGrp="1"/>
          </p:cNvSpPr>
          <p:nvPr>
            <p:ph idx="1"/>
          </p:nvPr>
        </p:nvSpPr>
        <p:spPr>
          <a:xfrm>
            <a:off x="609600" y="1600200"/>
            <a:ext cx="7010400" cy="3048000"/>
          </a:xfrm>
        </p:spPr>
        <p:txBody>
          <a:bodyPr/>
          <a:lstStyle/>
          <a:p>
            <a:pPr marL="0" marR="0" indent="0">
              <a:lnSpc>
                <a:spcPct val="110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CREATE TABLE Car (</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0000"/>
              </a:lnSpc>
              <a:spcBef>
                <a:spcPts val="0"/>
              </a:spcBef>
              <a:spcAft>
                <a:spcPts val="0"/>
              </a:spcAft>
              <a:buNone/>
            </a:pP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CarID</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DECIMAL(12) NOT NULL PRIMARY KEY,</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0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VIN     VARCHAR(17) NOT NULL,</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0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Price   DECIMAL(8,2) NOT NULL,</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0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Color   VARCHAR(64) NOT NULL,</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0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Make    VARCHAR(64) NOT NULL,</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0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Model   VARCHAR(64) NOT NULL,</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0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Mileage DECIMAL(7) NOT NULL);</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BF7F3FD-6272-46CF-A37D-F64194DF282D}"/>
              </a:ext>
            </a:extLst>
          </p:cNvPr>
          <p:cNvSpPr txBox="1">
            <a:spLocks/>
          </p:cNvSpPr>
          <p:nvPr/>
        </p:nvSpPr>
        <p:spPr bwMode="auto">
          <a:xfrm>
            <a:off x="609600" y="4800600"/>
            <a:ext cx="7010400" cy="1782762"/>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10000"/>
              </a:lnSpc>
              <a:spcBef>
                <a:spcPts val="0"/>
              </a:spcBef>
              <a:spcAft>
                <a:spcPts val="0"/>
              </a:spcAft>
              <a:buFont typeface="Wingdings" panose="05000000000000000000" pitchFamily="2" charset="2"/>
              <a:buNone/>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CREATE TABLE Ferrari (</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hangingPunct="1">
              <a:lnSpc>
                <a:spcPct val="110000"/>
              </a:lnSpc>
              <a:spcBef>
                <a:spcPts val="0"/>
              </a:spcBef>
              <a:spcAft>
                <a:spcPts val="0"/>
              </a:spcAft>
              <a:buFont typeface="Wingdings" panose="05000000000000000000" pitchFamily="2" charset="2"/>
              <a:buNone/>
            </a:pP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CarID</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DECIMAL(12) NOT NULL PRIMARY KEY,</a:t>
            </a:r>
          </a:p>
          <a:p>
            <a:pPr marL="0" indent="0" eaLnBrk="1" hangingPunct="1">
              <a:lnSpc>
                <a:spcPct val="110000"/>
              </a:lnSpc>
              <a:spcBef>
                <a:spcPts val="0"/>
              </a:spcBef>
              <a:spcAft>
                <a:spcPts val="0"/>
              </a:spcAft>
              <a:buFont typeface="Wingdings" panose="05000000000000000000" pitchFamily="2" charset="2"/>
              <a:buNone/>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IsV12Engine BIT NOT NULL,</a:t>
            </a:r>
          </a:p>
          <a:p>
            <a:pPr marL="0" indent="0" eaLnBrk="1" hangingPunct="1">
              <a:lnSpc>
                <a:spcPct val="110000"/>
              </a:lnSpc>
              <a:spcBef>
                <a:spcPts val="0"/>
              </a:spcBef>
              <a:spcAft>
                <a:spcPts val="0"/>
              </a:spcAft>
              <a:buFont typeface="Wingdings" panose="05000000000000000000" pitchFamily="2" charset="2"/>
              <a:buNone/>
            </a:pP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IsFlatPlane</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BIT NOT NULL,</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hangingPunct="1">
              <a:lnSpc>
                <a:spcPct val="110000"/>
              </a:lnSpc>
              <a:spcBef>
                <a:spcPts val="0"/>
              </a:spcBef>
              <a:spcAft>
                <a:spcPts val="0"/>
              </a:spcAft>
              <a:buFont typeface="Wingdings" panose="05000000000000000000" pitchFamily="2" charset="2"/>
              <a:buNone/>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FOREIGN KEY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CarID</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REFERENCES Car(</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CarID</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537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C08E-E98A-4588-8336-2E8E4FC9A331}"/>
              </a:ext>
            </a:extLst>
          </p:cNvPr>
          <p:cNvSpPr>
            <a:spLocks noGrp="1"/>
          </p:cNvSpPr>
          <p:nvPr>
            <p:ph type="title"/>
          </p:nvPr>
        </p:nvSpPr>
        <p:spPr/>
        <p:txBody>
          <a:bodyPr/>
          <a:lstStyle/>
          <a:p>
            <a:r>
              <a:rPr lang="en-US" dirty="0"/>
              <a:t>Tips About Your Script</a:t>
            </a:r>
          </a:p>
        </p:txBody>
      </p:sp>
      <p:sp>
        <p:nvSpPr>
          <p:cNvPr id="3" name="Content Placeholder 2">
            <a:extLst>
              <a:ext uri="{FF2B5EF4-FFF2-40B4-BE49-F238E27FC236}">
                <a16:creationId xmlns:a16="http://schemas.microsoft.com/office/drawing/2014/main" id="{1D9CA1B4-DBF0-43AB-8CAD-B270135A5E2E}"/>
              </a:ext>
            </a:extLst>
          </p:cNvPr>
          <p:cNvSpPr>
            <a:spLocks noGrp="1"/>
          </p:cNvSpPr>
          <p:nvPr>
            <p:ph idx="1"/>
          </p:nvPr>
        </p:nvSpPr>
        <p:spPr/>
        <p:txBody>
          <a:bodyPr/>
          <a:lstStyle/>
          <a:p>
            <a:r>
              <a:rPr lang="en-US" dirty="0"/>
              <a:t>Make sure to add tables in the correct order. A referenced table must be added before a referencing table. Alternatively, foreign key constraints can be added with ALTER TABLE commands; then the creation order doesn’t matter.</a:t>
            </a:r>
          </a:p>
          <a:p>
            <a:r>
              <a:rPr lang="en-US" dirty="0"/>
              <a:t>Save a single script with all of your table and constraint creations.</a:t>
            </a:r>
          </a:p>
          <a:p>
            <a:r>
              <a:rPr lang="en-US" dirty="0"/>
              <a:t>Add DROP TABLE commands at the top the script for all tables (in the correct order) so you can run your script over and over again as you modify it.</a:t>
            </a:r>
          </a:p>
          <a:p>
            <a:endParaRPr lang="en-US" dirty="0"/>
          </a:p>
        </p:txBody>
      </p:sp>
    </p:spTree>
    <p:extLst>
      <p:ext uri="{BB962C8B-B14F-4D97-AF65-F5344CB8AC3E}">
        <p14:creationId xmlns:p14="http://schemas.microsoft.com/office/powerpoint/2010/main" val="1978628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81350" y="2669383"/>
            <a:ext cx="5829300" cy="1102519"/>
          </a:xfrm>
        </p:spPr>
        <p:txBody>
          <a:bodyPr/>
          <a:lstStyle/>
          <a:p>
            <a:r>
              <a:rPr lang="en-US" sz="3000" dirty="0"/>
              <a:t>Normalizing Your Entities</a:t>
            </a:r>
          </a:p>
        </p:txBody>
      </p:sp>
    </p:spTree>
    <p:extLst>
      <p:ext uri="{BB962C8B-B14F-4D97-AF65-F5344CB8AC3E}">
        <p14:creationId xmlns:p14="http://schemas.microsoft.com/office/powerpoint/2010/main" val="403282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13E9-E7E4-4347-B3AE-A841F3A359B5}"/>
              </a:ext>
            </a:extLst>
          </p:cNvPr>
          <p:cNvSpPr>
            <a:spLocks noGrp="1"/>
          </p:cNvSpPr>
          <p:nvPr>
            <p:ph type="title"/>
          </p:nvPr>
        </p:nvSpPr>
        <p:spPr/>
        <p:txBody>
          <a:bodyPr/>
          <a:lstStyle/>
          <a:p>
            <a:r>
              <a:rPr lang="en-US" dirty="0"/>
              <a:t>Normalization Introduction</a:t>
            </a:r>
          </a:p>
        </p:txBody>
      </p:sp>
      <p:sp>
        <p:nvSpPr>
          <p:cNvPr id="3" name="Content Placeholder 2">
            <a:extLst>
              <a:ext uri="{FF2B5EF4-FFF2-40B4-BE49-F238E27FC236}">
                <a16:creationId xmlns:a16="http://schemas.microsoft.com/office/drawing/2014/main" id="{E7667DAA-ADF9-4B97-A577-E7DFF1038959}"/>
              </a:ext>
            </a:extLst>
          </p:cNvPr>
          <p:cNvSpPr>
            <a:spLocks noGrp="1"/>
          </p:cNvSpPr>
          <p:nvPr>
            <p:ph idx="1"/>
          </p:nvPr>
        </p:nvSpPr>
        <p:spPr/>
        <p:txBody>
          <a:bodyPr/>
          <a:lstStyle/>
          <a:p>
            <a:r>
              <a:rPr lang="en-US" dirty="0"/>
              <a:t>Normalization is the universally accepted method of reducing data redundancy.</a:t>
            </a:r>
          </a:p>
          <a:p>
            <a:r>
              <a:rPr lang="en-US" dirty="0"/>
              <a:t>Normalization works by identifying dependencies between database columns and eliminating unwanted dependencies.</a:t>
            </a:r>
          </a:p>
          <a:p>
            <a:r>
              <a:rPr lang="en-US" dirty="0"/>
              <a:t>When a table is normalized, it may result in additional tables.</a:t>
            </a:r>
          </a:p>
          <a:p>
            <a:r>
              <a:rPr lang="en-US" dirty="0"/>
              <a:t>It is normal practice to normalize tables for operational databases.</a:t>
            </a:r>
          </a:p>
          <a:p>
            <a:endParaRPr lang="en-US" dirty="0"/>
          </a:p>
          <a:p>
            <a:endParaRPr lang="en-US" dirty="0"/>
          </a:p>
        </p:txBody>
      </p:sp>
    </p:spTree>
    <p:extLst>
      <p:ext uri="{BB962C8B-B14F-4D97-AF65-F5344CB8AC3E}">
        <p14:creationId xmlns:p14="http://schemas.microsoft.com/office/powerpoint/2010/main" val="3126835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0E52-0A27-46DE-A964-1C1B334E155E}"/>
              </a:ext>
            </a:extLst>
          </p:cNvPr>
          <p:cNvSpPr>
            <a:spLocks noGrp="1"/>
          </p:cNvSpPr>
          <p:nvPr>
            <p:ph type="title"/>
          </p:nvPr>
        </p:nvSpPr>
        <p:spPr/>
        <p:txBody>
          <a:bodyPr/>
          <a:lstStyle/>
          <a:p>
            <a:r>
              <a:rPr lang="en-US" sz="3300" dirty="0"/>
              <a:t>Where Normalization Fits</a:t>
            </a:r>
          </a:p>
        </p:txBody>
      </p:sp>
      <p:sp>
        <p:nvSpPr>
          <p:cNvPr id="3" name="Content Placeholder 2">
            <a:extLst>
              <a:ext uri="{FF2B5EF4-FFF2-40B4-BE49-F238E27FC236}">
                <a16:creationId xmlns:a16="http://schemas.microsoft.com/office/drawing/2014/main" id="{70D391CE-310B-40FD-8656-E1838CC89497}"/>
              </a:ext>
            </a:extLst>
          </p:cNvPr>
          <p:cNvSpPr>
            <a:spLocks noGrp="1"/>
          </p:cNvSpPr>
          <p:nvPr>
            <p:ph idx="1"/>
          </p:nvPr>
        </p:nvSpPr>
        <p:spPr/>
        <p:txBody>
          <a:bodyPr/>
          <a:lstStyle/>
          <a:p>
            <a:r>
              <a:rPr lang="en-US" sz="2800" dirty="0"/>
              <a:t>Once a conceptual ERD is mapped to a DBMS physical ERD, and attributes are added, normalization is the last step necessary before implementation in SQL.</a:t>
            </a:r>
          </a:p>
          <a:p>
            <a:r>
              <a:rPr lang="en-US" sz="2800" dirty="0"/>
              <a:t>We want to normalize our entities before they are implemented in SQL because the changes would be more expensive otherwise.</a:t>
            </a:r>
          </a:p>
          <a:p>
            <a:r>
              <a:rPr lang="en-US" sz="2800" dirty="0"/>
              <a:t>While normalization is performed on the DBMS physical ERD, it affects the conceptual ERD as well as the structural database rules.</a:t>
            </a:r>
          </a:p>
          <a:p>
            <a:r>
              <a:rPr lang="en-US" sz="2800" dirty="0"/>
              <a:t>It’s important to keep the structural database rules, conceptual ERD, and DBMS physical ERD in sync.</a:t>
            </a:r>
          </a:p>
        </p:txBody>
      </p:sp>
    </p:spTree>
    <p:extLst>
      <p:ext uri="{BB962C8B-B14F-4D97-AF65-F5344CB8AC3E}">
        <p14:creationId xmlns:p14="http://schemas.microsoft.com/office/powerpoint/2010/main" val="45607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A130-F3BB-40EB-9426-3FA4C254B24C}"/>
              </a:ext>
            </a:extLst>
          </p:cNvPr>
          <p:cNvSpPr>
            <a:spLocks noGrp="1"/>
          </p:cNvSpPr>
          <p:nvPr>
            <p:ph type="title"/>
          </p:nvPr>
        </p:nvSpPr>
        <p:spPr/>
        <p:txBody>
          <a:bodyPr/>
          <a:lstStyle/>
          <a:p>
            <a:r>
              <a:rPr lang="en-US" dirty="0"/>
              <a:t>Normal Forms</a:t>
            </a:r>
          </a:p>
        </p:txBody>
      </p:sp>
      <p:sp>
        <p:nvSpPr>
          <p:cNvPr id="3" name="Content Placeholder 2">
            <a:extLst>
              <a:ext uri="{FF2B5EF4-FFF2-40B4-BE49-F238E27FC236}">
                <a16:creationId xmlns:a16="http://schemas.microsoft.com/office/drawing/2014/main" id="{50B25E3B-1CB7-429B-9DFC-A4E2BD9E731B}"/>
              </a:ext>
            </a:extLst>
          </p:cNvPr>
          <p:cNvSpPr>
            <a:spLocks noGrp="1"/>
          </p:cNvSpPr>
          <p:nvPr>
            <p:ph idx="1"/>
          </p:nvPr>
        </p:nvSpPr>
        <p:spPr/>
        <p:txBody>
          <a:bodyPr/>
          <a:lstStyle/>
          <a:p>
            <a:r>
              <a:rPr lang="en-US" dirty="0"/>
              <a:t>Normalized tables are known by their “normal form”.</a:t>
            </a:r>
          </a:p>
          <a:p>
            <a:r>
              <a:rPr lang="en-US" dirty="0"/>
              <a:t>Each normal form eliminates a new form of redundancy.</a:t>
            </a:r>
          </a:p>
          <a:p>
            <a:r>
              <a:rPr lang="en-US" dirty="0"/>
              <a:t>1NF ensures the table is valid.</a:t>
            </a:r>
          </a:p>
          <a:p>
            <a:r>
              <a:rPr lang="en-US" dirty="0"/>
              <a:t>2NF eliminates partial dependencies.</a:t>
            </a:r>
          </a:p>
          <a:p>
            <a:r>
              <a:rPr lang="en-US" dirty="0"/>
              <a:t>3NF eliminates transitive dependencies.</a:t>
            </a:r>
          </a:p>
          <a:p>
            <a:r>
              <a:rPr lang="en-US" dirty="0"/>
              <a:t>BCNF eliminates every problematic single-valued dependency.</a:t>
            </a:r>
          </a:p>
        </p:txBody>
      </p:sp>
    </p:spTree>
    <p:extLst>
      <p:ext uri="{BB962C8B-B14F-4D97-AF65-F5344CB8AC3E}">
        <p14:creationId xmlns:p14="http://schemas.microsoft.com/office/powerpoint/2010/main" val="4278598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Functional Dependency</a:t>
            </a:r>
          </a:p>
        </p:txBody>
      </p:sp>
      <p:sp>
        <p:nvSpPr>
          <p:cNvPr id="4099" name="Rectangle 3"/>
          <p:cNvSpPr>
            <a:spLocks noGrp="1" noChangeArrowheads="1"/>
          </p:cNvSpPr>
          <p:nvPr>
            <p:ph type="body" idx="1"/>
          </p:nvPr>
        </p:nvSpPr>
        <p:spPr/>
        <p:txBody>
          <a:bodyPr/>
          <a:lstStyle/>
          <a:p>
            <a:r>
              <a:rPr lang="en-US" dirty="0"/>
              <a:t>A functional dependency is written as A </a:t>
            </a:r>
            <a:r>
              <a:rPr lang="en-US" dirty="0">
                <a:sym typeface="Wingdings" panose="05000000000000000000" pitchFamily="2" charset="2"/>
              </a:rPr>
              <a:t> B.</a:t>
            </a:r>
          </a:p>
          <a:p>
            <a:r>
              <a:rPr lang="en-US" dirty="0">
                <a:sym typeface="Wingdings" panose="05000000000000000000" pitchFamily="2" charset="2"/>
              </a:rPr>
              <a:t>A is one set of values (technically, a domain), and B is a set of values.</a:t>
            </a:r>
          </a:p>
          <a:p>
            <a:r>
              <a:rPr lang="en-US" dirty="0">
                <a:sym typeface="Wingdings" panose="05000000000000000000" pitchFamily="2" charset="2"/>
              </a:rPr>
              <a:t>Technical description: When </a:t>
            </a:r>
            <a:r>
              <a:rPr lang="en-US" dirty="0"/>
              <a:t>A </a:t>
            </a:r>
            <a:r>
              <a:rPr lang="en-US" dirty="0">
                <a:sym typeface="Wingdings" panose="05000000000000000000" pitchFamily="2" charset="2"/>
              </a:rPr>
              <a:t> B, there exists a deterministic function that maps every value in A to a value in B.</a:t>
            </a:r>
          </a:p>
          <a:p>
            <a:r>
              <a:rPr lang="en-US" dirty="0">
                <a:sym typeface="Wingdings" panose="05000000000000000000" pitchFamily="2" charset="2"/>
              </a:rPr>
              <a:t>Casual description: When A  B, the value of B is derived from A, for all values of A.</a:t>
            </a:r>
          </a:p>
        </p:txBody>
      </p:sp>
    </p:spTree>
    <p:extLst>
      <p:ext uri="{BB962C8B-B14F-4D97-AF65-F5344CB8AC3E}">
        <p14:creationId xmlns:p14="http://schemas.microsoft.com/office/powerpoint/2010/main" val="4018069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AE1E-4071-4629-A405-EAFEEC41F236}"/>
              </a:ext>
            </a:extLst>
          </p:cNvPr>
          <p:cNvSpPr>
            <a:spLocks noGrp="1"/>
          </p:cNvSpPr>
          <p:nvPr>
            <p:ph type="title"/>
          </p:nvPr>
        </p:nvSpPr>
        <p:spPr/>
        <p:txBody>
          <a:bodyPr/>
          <a:lstStyle/>
          <a:p>
            <a:r>
              <a:rPr lang="en-US" dirty="0"/>
              <a:t>General Function</a:t>
            </a:r>
          </a:p>
        </p:txBody>
      </p:sp>
      <p:pic>
        <p:nvPicPr>
          <p:cNvPr id="13" name="Content Placeholder 12">
            <a:extLst>
              <a:ext uri="{FF2B5EF4-FFF2-40B4-BE49-F238E27FC236}">
                <a16:creationId xmlns:a16="http://schemas.microsoft.com/office/drawing/2014/main" id="{162C2D78-5210-4622-BC3A-F49664028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307738"/>
            <a:ext cx="8229600" cy="3690325"/>
          </a:xfrm>
        </p:spPr>
      </p:pic>
    </p:spTree>
    <p:extLst>
      <p:ext uri="{BB962C8B-B14F-4D97-AF65-F5344CB8AC3E}">
        <p14:creationId xmlns:p14="http://schemas.microsoft.com/office/powerpoint/2010/main" val="1583077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806E-BAB0-4EC4-B88B-6EC29F9F3B86}"/>
              </a:ext>
            </a:extLst>
          </p:cNvPr>
          <p:cNvSpPr>
            <a:spLocks noGrp="1"/>
          </p:cNvSpPr>
          <p:nvPr>
            <p:ph type="title"/>
          </p:nvPr>
        </p:nvSpPr>
        <p:spPr/>
        <p:txBody>
          <a:bodyPr/>
          <a:lstStyle/>
          <a:p>
            <a:r>
              <a:rPr lang="en-US" sz="4400" dirty="0"/>
              <a:t>Application to Relational Design</a:t>
            </a:r>
          </a:p>
        </p:txBody>
      </p:sp>
      <p:pic>
        <p:nvPicPr>
          <p:cNvPr id="9" name="Content Placeholder 8">
            <a:extLst>
              <a:ext uri="{FF2B5EF4-FFF2-40B4-BE49-F238E27FC236}">
                <a16:creationId xmlns:a16="http://schemas.microsoft.com/office/drawing/2014/main" id="{ADBBFF13-47F6-4C7F-8120-358A6A87247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1872126"/>
            <a:ext cx="8229600" cy="4561549"/>
          </a:xfrm>
        </p:spPr>
      </p:pic>
    </p:spTree>
    <p:extLst>
      <p:ext uri="{BB962C8B-B14F-4D97-AF65-F5344CB8AC3E}">
        <p14:creationId xmlns:p14="http://schemas.microsoft.com/office/powerpoint/2010/main" val="140750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BE19-B91D-B771-510A-4E7C305E9CB0}"/>
              </a:ext>
            </a:extLst>
          </p:cNvPr>
          <p:cNvSpPr>
            <a:spLocks noGrp="1"/>
          </p:cNvSpPr>
          <p:nvPr>
            <p:ph type="title"/>
          </p:nvPr>
        </p:nvSpPr>
        <p:spPr/>
        <p:txBody>
          <a:bodyPr/>
          <a:lstStyle/>
          <a:p>
            <a:r>
              <a:rPr lang="en-US" dirty="0"/>
              <a:t>Adding Attributes</a:t>
            </a:r>
          </a:p>
        </p:txBody>
      </p:sp>
      <p:pic>
        <p:nvPicPr>
          <p:cNvPr id="5" name="Content Placeholder 4">
            <a:extLst>
              <a:ext uri="{FF2B5EF4-FFF2-40B4-BE49-F238E27FC236}">
                <a16:creationId xmlns:a16="http://schemas.microsoft.com/office/drawing/2014/main" id="{35592125-A16A-3663-A111-164CC9CB7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1594" y="1600200"/>
            <a:ext cx="5808811" cy="5105400"/>
          </a:xfrm>
        </p:spPr>
      </p:pic>
    </p:spTree>
    <p:extLst>
      <p:ext uri="{BB962C8B-B14F-4D97-AF65-F5344CB8AC3E}">
        <p14:creationId xmlns:p14="http://schemas.microsoft.com/office/powerpoint/2010/main" val="271323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dirty="0"/>
              <a:t>Photography Agency Assignments</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1828801"/>
            <a:ext cx="49815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1" y="2133601"/>
            <a:ext cx="49815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2438401"/>
            <a:ext cx="49815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2743201"/>
            <a:ext cx="49815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69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ChangeArrowheads="1"/>
          </p:cNvSpPr>
          <p:nvPr/>
        </p:nvSpPr>
        <p:spPr bwMode="auto">
          <a:xfrm>
            <a:off x="5715000" y="4670425"/>
            <a:ext cx="762000" cy="838200"/>
          </a:xfrm>
          <a:prstGeom prst="downArrow">
            <a:avLst>
              <a:gd name="adj1" fmla="val 50000"/>
              <a:gd name="adj2" fmla="val 27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10243" name="Rectangle 3"/>
          <p:cNvSpPr>
            <a:spLocks noGrp="1" noChangeArrowheads="1"/>
          </p:cNvSpPr>
          <p:nvPr>
            <p:ph type="title"/>
          </p:nvPr>
        </p:nvSpPr>
        <p:spPr/>
        <p:txBody>
          <a:bodyPr/>
          <a:lstStyle/>
          <a:p>
            <a:r>
              <a:rPr lang="en-US" dirty="0"/>
              <a:t>Step 1: Convert to a Table</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1489076"/>
            <a:ext cx="3198813"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1" y="1793876"/>
            <a:ext cx="3198813"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1" y="2098676"/>
            <a:ext cx="3198813"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403476"/>
            <a:ext cx="3200400"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4">
            <a:extLst>
              <a:ext uri="{FF2B5EF4-FFF2-40B4-BE49-F238E27FC236}">
                <a16:creationId xmlns:a16="http://schemas.microsoft.com/office/drawing/2014/main" id="{29D2E704-8B9E-4526-B158-7D44599A98E1}"/>
              </a:ext>
            </a:extLst>
          </p:cNvPr>
          <p:cNvGraphicFramePr>
            <a:graphicFrameLocks noChangeAspect="1"/>
          </p:cNvGraphicFramePr>
          <p:nvPr/>
        </p:nvGraphicFramePr>
        <p:xfrm>
          <a:off x="1752600" y="5508626"/>
          <a:ext cx="8686800" cy="1349375"/>
        </p:xfrm>
        <a:graphic>
          <a:graphicData uri="http://schemas.openxmlformats.org/presentationml/2006/ole">
            <mc:AlternateContent xmlns:mc="http://schemas.openxmlformats.org/markup-compatibility/2006">
              <mc:Choice xmlns:v="urn:schemas-microsoft-com:vml" Requires="v">
                <p:oleObj name="Visio" r:id="rId3" imgW="7575338" imgH="1174500" progId="Visio.Drawing.11">
                  <p:embed/>
                </p:oleObj>
              </mc:Choice>
              <mc:Fallback>
                <p:oleObj name="Visio" r:id="rId3" imgW="7575338" imgH="1174500" progId="Visio.Drawing.11">
                  <p:embed/>
                  <p:pic>
                    <p:nvPicPr>
                      <p:cNvPr id="4" name="Object 4">
                        <a:extLst>
                          <a:ext uri="{FF2B5EF4-FFF2-40B4-BE49-F238E27FC236}">
                            <a16:creationId xmlns:a16="http://schemas.microsoft.com/office/drawing/2014/main" id="{29D2E704-8B9E-4526-B158-7D44599A98E1}"/>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508626"/>
                        <a:ext cx="86868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39846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Sidebar: UNF</a:t>
            </a:r>
          </a:p>
        </p:txBody>
      </p:sp>
      <p:sp>
        <p:nvSpPr>
          <p:cNvPr id="3" name="Content Placeholder 2"/>
          <p:cNvSpPr>
            <a:spLocks noGrp="1"/>
          </p:cNvSpPr>
          <p:nvPr>
            <p:ph idx="1"/>
          </p:nvPr>
        </p:nvSpPr>
        <p:spPr>
          <a:xfrm>
            <a:off x="1981200" y="1600200"/>
            <a:ext cx="8229600" cy="3429000"/>
          </a:xfrm>
        </p:spPr>
        <p:txBody>
          <a:bodyPr/>
          <a:lstStyle/>
          <a:p>
            <a:r>
              <a:rPr lang="en-US" sz="2800" dirty="0"/>
              <a:t>In </a:t>
            </a:r>
            <a:r>
              <a:rPr lang="en-US" sz="2800" dirty="0" err="1"/>
              <a:t>Unormalized</a:t>
            </a:r>
            <a:r>
              <a:rPr lang="en-US" sz="2800" dirty="0"/>
              <a:t> Normal Form, a table contains one or more repeating groups (Connolly &amp; </a:t>
            </a:r>
            <a:r>
              <a:rPr lang="en-US" sz="2800" dirty="0" err="1"/>
              <a:t>Begg</a:t>
            </a:r>
            <a:r>
              <a:rPr lang="en-US" sz="2800" dirty="0"/>
              <a:t>), which means that there is more than one value in any cell.</a:t>
            </a:r>
          </a:p>
          <a:p>
            <a:r>
              <a:rPr lang="en-US" sz="2800" dirty="0"/>
              <a:t>For example, a UNF conversion is below.</a:t>
            </a:r>
          </a:p>
          <a:p>
            <a:endParaRPr lang="en-US" sz="2800" dirty="0"/>
          </a:p>
        </p:txBody>
      </p:sp>
      <p:graphicFrame>
        <p:nvGraphicFramePr>
          <p:cNvPr id="4" name="Object 8"/>
          <p:cNvGraphicFramePr>
            <a:graphicFrameLocks noChangeAspect="1"/>
          </p:cNvGraphicFramePr>
          <p:nvPr/>
        </p:nvGraphicFramePr>
        <p:xfrm>
          <a:off x="1676400" y="5334001"/>
          <a:ext cx="8839200" cy="1393825"/>
        </p:xfrm>
        <a:graphic>
          <a:graphicData uri="http://schemas.openxmlformats.org/presentationml/2006/ole">
            <mc:AlternateContent xmlns:mc="http://schemas.openxmlformats.org/markup-compatibility/2006">
              <mc:Choice xmlns:v="urn:schemas-microsoft-com:vml" Requires="v">
                <p:oleObj name="Visio" r:id="rId2" imgW="7461072" imgH="1174500" progId="Visio.Drawing.11">
                  <p:embed/>
                </p:oleObj>
              </mc:Choice>
              <mc:Fallback>
                <p:oleObj name="Visio" r:id="rId2" imgW="7461072" imgH="1174500" progId="Visio.Drawing.11">
                  <p:embed/>
                  <p:pic>
                    <p:nvPicPr>
                      <p:cNvPr id="4" name="Object 8"/>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334001"/>
                        <a:ext cx="8839200"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86604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1NF</a:t>
            </a:r>
          </a:p>
        </p:txBody>
      </p:sp>
      <p:sp>
        <p:nvSpPr>
          <p:cNvPr id="3" name="Content Placeholder 2"/>
          <p:cNvSpPr>
            <a:spLocks noGrp="1"/>
          </p:cNvSpPr>
          <p:nvPr>
            <p:ph idx="1"/>
          </p:nvPr>
        </p:nvSpPr>
        <p:spPr>
          <a:xfrm>
            <a:off x="1981200" y="1600200"/>
            <a:ext cx="8229600" cy="3352800"/>
          </a:xfrm>
        </p:spPr>
        <p:txBody>
          <a:bodyPr/>
          <a:lstStyle/>
          <a:p>
            <a:r>
              <a:rPr lang="en-US" dirty="0"/>
              <a:t>There must be only one value in each cell (no repeating groups).</a:t>
            </a:r>
          </a:p>
          <a:p>
            <a:endParaRPr lang="en-US" dirty="0"/>
          </a:p>
        </p:txBody>
      </p:sp>
      <p:graphicFrame>
        <p:nvGraphicFramePr>
          <p:cNvPr id="4" name="Object 4"/>
          <p:cNvGraphicFramePr>
            <a:graphicFrameLocks noChangeAspect="1"/>
          </p:cNvGraphicFramePr>
          <p:nvPr/>
        </p:nvGraphicFramePr>
        <p:xfrm>
          <a:off x="1752600" y="5280026"/>
          <a:ext cx="8686800" cy="1349375"/>
        </p:xfrm>
        <a:graphic>
          <a:graphicData uri="http://schemas.openxmlformats.org/presentationml/2006/ole">
            <mc:AlternateContent xmlns:mc="http://schemas.openxmlformats.org/markup-compatibility/2006">
              <mc:Choice xmlns:v="urn:schemas-microsoft-com:vml" Requires="v">
                <p:oleObj name="Visio" r:id="rId3" imgW="7575338" imgH="1174500" progId="Visio.Drawing.11">
                  <p:embed/>
                </p:oleObj>
              </mc:Choice>
              <mc:Fallback>
                <p:oleObj name="Visio" r:id="rId3" imgW="7575338" imgH="1174500" progId="Visio.Drawing.11">
                  <p:embed/>
                  <p:pic>
                    <p:nvPicPr>
                      <p:cNvPr id="4"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280026"/>
                        <a:ext cx="86868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13641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Step 2: Identify Functional Dependencies</a:t>
            </a:r>
          </a:p>
        </p:txBody>
      </p:sp>
      <p:sp>
        <p:nvSpPr>
          <p:cNvPr id="3" name="Content Placeholder 2"/>
          <p:cNvSpPr>
            <a:spLocks noGrp="1"/>
          </p:cNvSpPr>
          <p:nvPr>
            <p:ph idx="1"/>
          </p:nvPr>
        </p:nvSpPr>
        <p:spPr>
          <a:xfrm>
            <a:off x="1981200" y="1600200"/>
            <a:ext cx="8229600" cy="3200400"/>
          </a:xfrm>
        </p:spPr>
        <p:txBody>
          <a:bodyPr/>
          <a:lstStyle/>
          <a:p>
            <a:r>
              <a:rPr lang="en-US" dirty="0"/>
              <a:t>date </a:t>
            </a:r>
            <a:r>
              <a:rPr lang="en-US" dirty="0">
                <a:sym typeface="Wingdings" panose="05000000000000000000" pitchFamily="2" charset="2"/>
              </a:rPr>
              <a:t> </a:t>
            </a:r>
            <a:r>
              <a:rPr lang="en-US" dirty="0" err="1">
                <a:sym typeface="Wingdings" panose="05000000000000000000" pitchFamily="2" charset="2"/>
              </a:rPr>
              <a:t>todays_topics</a:t>
            </a:r>
            <a:endParaRPr lang="en-US" dirty="0">
              <a:sym typeface="Wingdings" panose="05000000000000000000" pitchFamily="2" charset="2"/>
            </a:endParaRPr>
          </a:p>
          <a:p>
            <a:r>
              <a:rPr lang="en-US" dirty="0" err="1">
                <a:sym typeface="Wingdings" panose="05000000000000000000" pitchFamily="2" charset="2"/>
              </a:rPr>
              <a:t>date,filing_order</a:t>
            </a:r>
            <a:r>
              <a:rPr lang="en-US" dirty="0">
                <a:sym typeface="Wingdings" panose="05000000000000000000" pitchFamily="2" charset="2"/>
              </a:rPr>
              <a:t>  all attributes (candidate key)</a:t>
            </a:r>
          </a:p>
          <a:p>
            <a:r>
              <a:rPr lang="en-US" dirty="0" err="1">
                <a:sym typeface="Wingdings" panose="05000000000000000000" pitchFamily="2" charset="2"/>
              </a:rPr>
              <a:t>date,tripod_tag_number</a:t>
            </a:r>
            <a:r>
              <a:rPr lang="en-US" dirty="0">
                <a:sym typeface="Wingdings" panose="05000000000000000000" pitchFamily="2" charset="2"/>
              </a:rPr>
              <a:t>  </a:t>
            </a:r>
            <a:r>
              <a:rPr lang="en-US" dirty="0" err="1">
                <a:sym typeface="Wingdings" panose="05000000000000000000" pitchFamily="2" charset="2"/>
              </a:rPr>
              <a:t>tripod_model</a:t>
            </a:r>
            <a:endParaRPr lang="en-US" dirty="0">
              <a:sym typeface="Wingdings" panose="05000000000000000000" pitchFamily="2" charset="2"/>
            </a:endParaRPr>
          </a:p>
          <a:p>
            <a:r>
              <a:rPr lang="en-US" dirty="0" err="1">
                <a:sym typeface="Wingdings" panose="05000000000000000000" pitchFamily="2" charset="2"/>
              </a:rPr>
              <a:t>photographer_id</a:t>
            </a:r>
            <a:r>
              <a:rPr lang="en-US" dirty="0">
                <a:sym typeface="Wingdings" panose="05000000000000000000" pitchFamily="2" charset="2"/>
              </a:rPr>
              <a:t>  </a:t>
            </a:r>
            <a:r>
              <a:rPr lang="en-US" dirty="0" err="1">
                <a:sym typeface="Wingdings" panose="05000000000000000000" pitchFamily="2" charset="2"/>
              </a:rPr>
              <a:t>photographer_name</a:t>
            </a:r>
            <a:endParaRPr lang="en-US" dirty="0">
              <a:sym typeface="Wingdings" panose="05000000000000000000" pitchFamily="2" charset="2"/>
            </a:endParaRPr>
          </a:p>
          <a:p>
            <a:endParaRPr lang="en-US" dirty="0"/>
          </a:p>
        </p:txBody>
      </p:sp>
      <p:graphicFrame>
        <p:nvGraphicFramePr>
          <p:cNvPr id="5" name="Object 4">
            <a:extLst>
              <a:ext uri="{FF2B5EF4-FFF2-40B4-BE49-F238E27FC236}">
                <a16:creationId xmlns:a16="http://schemas.microsoft.com/office/drawing/2014/main" id="{73EF66FD-EADA-44AB-B379-91337AA04F68}"/>
              </a:ext>
            </a:extLst>
          </p:cNvPr>
          <p:cNvGraphicFramePr>
            <a:graphicFrameLocks noChangeAspect="1"/>
          </p:cNvGraphicFramePr>
          <p:nvPr/>
        </p:nvGraphicFramePr>
        <p:xfrm>
          <a:off x="1752600" y="5280026"/>
          <a:ext cx="8686800" cy="1349375"/>
        </p:xfrm>
        <a:graphic>
          <a:graphicData uri="http://schemas.openxmlformats.org/presentationml/2006/ole">
            <mc:AlternateContent xmlns:mc="http://schemas.openxmlformats.org/markup-compatibility/2006">
              <mc:Choice xmlns:v="urn:schemas-microsoft-com:vml" Requires="v">
                <p:oleObj name="Visio" r:id="rId2" imgW="7575338" imgH="1174500" progId="Visio.Drawing.11">
                  <p:embed/>
                </p:oleObj>
              </mc:Choice>
              <mc:Fallback>
                <p:oleObj name="Visio" r:id="rId2" imgW="7575338" imgH="1174500" progId="Visio.Drawing.11">
                  <p:embed/>
                  <p:pic>
                    <p:nvPicPr>
                      <p:cNvPr id="5" name="Object 4">
                        <a:extLst>
                          <a:ext uri="{FF2B5EF4-FFF2-40B4-BE49-F238E27FC236}">
                            <a16:creationId xmlns:a16="http://schemas.microsoft.com/office/drawing/2014/main" id="{73EF66FD-EADA-44AB-B379-91337AA04F6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280026"/>
                        <a:ext cx="86868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366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Step 3: Identify Candidate Keys</a:t>
            </a:r>
          </a:p>
        </p:txBody>
      </p:sp>
      <p:sp>
        <p:nvSpPr>
          <p:cNvPr id="3" name="Content Placeholder 2"/>
          <p:cNvSpPr>
            <a:spLocks noGrp="1"/>
          </p:cNvSpPr>
          <p:nvPr>
            <p:ph idx="1"/>
          </p:nvPr>
        </p:nvSpPr>
        <p:spPr>
          <a:xfrm>
            <a:off x="1981200" y="1600200"/>
            <a:ext cx="8229600" cy="3429000"/>
          </a:xfrm>
        </p:spPr>
        <p:txBody>
          <a:bodyPr/>
          <a:lstStyle/>
          <a:p>
            <a:r>
              <a:rPr lang="en-US" sz="2400" dirty="0"/>
              <a:t>We must identify all candidate keys, because the definition of normal forms 2NF, 3NF, and BCNF depend upon this.</a:t>
            </a:r>
          </a:p>
          <a:p>
            <a:r>
              <a:rPr lang="en-US" sz="2400" dirty="0"/>
              <a:t>In this case, we only have the combination of date and filing order as the one candidate key.</a:t>
            </a:r>
          </a:p>
          <a:p>
            <a:r>
              <a:rPr lang="en-US" sz="2400" dirty="0"/>
              <a:t>Note that not all relational tables have a candidate key.</a:t>
            </a:r>
          </a:p>
          <a:p>
            <a:r>
              <a:rPr lang="en-US" sz="2400" dirty="0"/>
              <a:t> If a table does not have a candidate key, once it is in 1NF, it is also in 2NF and 3NF (but not necessarily BCNF).</a:t>
            </a:r>
          </a:p>
          <a:p>
            <a:endParaRPr lang="en-US" sz="2400" dirty="0"/>
          </a:p>
        </p:txBody>
      </p:sp>
      <p:graphicFrame>
        <p:nvGraphicFramePr>
          <p:cNvPr id="4" name="Object 5"/>
          <p:cNvGraphicFramePr>
            <a:graphicFrameLocks noChangeAspect="1"/>
          </p:cNvGraphicFramePr>
          <p:nvPr/>
        </p:nvGraphicFramePr>
        <p:xfrm>
          <a:off x="1676400" y="5381626"/>
          <a:ext cx="8839200" cy="1400175"/>
        </p:xfrm>
        <a:graphic>
          <a:graphicData uri="http://schemas.openxmlformats.org/presentationml/2006/ole">
            <mc:AlternateContent xmlns:mc="http://schemas.openxmlformats.org/markup-compatibility/2006">
              <mc:Choice xmlns:v="urn:schemas-microsoft-com:vml" Requires="v">
                <p:oleObj name="Visio" r:id="rId2" imgW="7461072" imgH="1180710" progId="Visio.Drawing.11">
                  <p:embed/>
                </p:oleObj>
              </mc:Choice>
              <mc:Fallback>
                <p:oleObj name="Visio" r:id="rId2" imgW="7461072" imgH="1180710" progId="Visio.Drawing.11">
                  <p:embed/>
                  <p:pic>
                    <p:nvPicPr>
                      <p:cNvPr id="4"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381626"/>
                        <a:ext cx="88392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86695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Step 4: Identify Partial Dependencies</a:t>
            </a:r>
          </a:p>
        </p:txBody>
      </p:sp>
      <p:sp>
        <p:nvSpPr>
          <p:cNvPr id="3" name="Content Placeholder 2"/>
          <p:cNvSpPr>
            <a:spLocks noGrp="1"/>
          </p:cNvSpPr>
          <p:nvPr>
            <p:ph idx="1"/>
          </p:nvPr>
        </p:nvSpPr>
        <p:spPr>
          <a:xfrm>
            <a:off x="1981200" y="1600200"/>
            <a:ext cx="8229600" cy="3733800"/>
          </a:xfrm>
        </p:spPr>
        <p:txBody>
          <a:bodyPr/>
          <a:lstStyle/>
          <a:p>
            <a:r>
              <a:rPr lang="en-US" sz="2000" dirty="0"/>
              <a:t>A partial dependency can be of the form:</a:t>
            </a:r>
            <a:br>
              <a:rPr lang="en-US" sz="2000" dirty="0"/>
            </a:br>
            <a:r>
              <a:rPr lang="en-US" sz="2000" dirty="0"/>
              <a:t>A,B</a:t>
            </a:r>
            <a:r>
              <a:rPr lang="en-US" sz="2000" dirty="0">
                <a:sym typeface="Wingdings" panose="05000000000000000000" pitchFamily="2" charset="2"/>
              </a:rPr>
              <a:t>C,D</a:t>
            </a:r>
            <a:br>
              <a:rPr lang="en-US" sz="2000" dirty="0">
                <a:sym typeface="Wingdings" panose="05000000000000000000" pitchFamily="2" charset="2"/>
              </a:rPr>
            </a:br>
            <a:r>
              <a:rPr lang="en-US" sz="2000" dirty="0">
                <a:sym typeface="Wingdings" panose="05000000000000000000" pitchFamily="2" charset="2"/>
              </a:rPr>
              <a:t>BC</a:t>
            </a:r>
          </a:p>
          <a:p>
            <a:r>
              <a:rPr lang="en-US" sz="2000" dirty="0">
                <a:sym typeface="Wingdings" panose="05000000000000000000" pitchFamily="2" charset="2"/>
              </a:rPr>
              <a:t>Note that A,B must be a candidate key to qualify as a “partial” dependency. If determinant is not a candidate key, 2NF is not concerned with it.</a:t>
            </a:r>
            <a:endParaRPr lang="en-US" sz="2000" dirty="0"/>
          </a:p>
          <a:p>
            <a:r>
              <a:rPr lang="en-US" sz="2000" dirty="0"/>
              <a:t>The table contains a partial dependency:</a:t>
            </a:r>
            <a:br>
              <a:rPr lang="en-US" sz="2000" dirty="0"/>
            </a:br>
            <a:r>
              <a:rPr lang="en-US" sz="2000" dirty="0" err="1"/>
              <a:t>date,filing_order</a:t>
            </a:r>
            <a:r>
              <a:rPr lang="en-US" sz="2000" dirty="0" err="1">
                <a:sym typeface="Wingdings" panose="05000000000000000000" pitchFamily="2" charset="2"/>
              </a:rPr>
              <a:t>all</a:t>
            </a:r>
            <a:r>
              <a:rPr lang="en-US" sz="2000" dirty="0">
                <a:sym typeface="Wingdings" panose="05000000000000000000" pitchFamily="2" charset="2"/>
              </a:rPr>
              <a:t> attributes</a:t>
            </a:r>
            <a:br>
              <a:rPr lang="en-US" sz="2000" dirty="0"/>
            </a:br>
            <a:r>
              <a:rPr lang="en-US" sz="2000" dirty="0"/>
              <a:t>date </a:t>
            </a:r>
            <a:r>
              <a:rPr lang="en-US" sz="2000" dirty="0">
                <a:sym typeface="Wingdings" panose="05000000000000000000" pitchFamily="2" charset="2"/>
              </a:rPr>
              <a:t> </a:t>
            </a:r>
            <a:r>
              <a:rPr lang="en-US" sz="2000" dirty="0" err="1">
                <a:sym typeface="Wingdings" panose="05000000000000000000" pitchFamily="2" charset="2"/>
              </a:rPr>
              <a:t>todays_topic</a:t>
            </a:r>
            <a:endParaRPr lang="en-US" sz="2000" dirty="0">
              <a:sym typeface="Wingdings" panose="05000000000000000000" pitchFamily="2" charset="2"/>
            </a:endParaRPr>
          </a:p>
          <a:p>
            <a:r>
              <a:rPr lang="en-US" sz="2000" dirty="0">
                <a:sym typeface="Wingdings" panose="05000000000000000000" pitchFamily="2" charset="2"/>
              </a:rPr>
              <a:t>This partial dependency means that once we know the date, we also know that day’s topic.</a:t>
            </a:r>
            <a:endParaRPr lang="en-US" sz="2000" dirty="0"/>
          </a:p>
          <a:p>
            <a:endParaRPr lang="en-US" sz="2000" dirty="0"/>
          </a:p>
        </p:txBody>
      </p:sp>
      <p:graphicFrame>
        <p:nvGraphicFramePr>
          <p:cNvPr id="4" name="Object 4"/>
          <p:cNvGraphicFramePr>
            <a:graphicFrameLocks noChangeAspect="1"/>
          </p:cNvGraphicFramePr>
          <p:nvPr/>
        </p:nvGraphicFramePr>
        <p:xfrm>
          <a:off x="1752600" y="5432426"/>
          <a:ext cx="8686800" cy="1349375"/>
        </p:xfrm>
        <a:graphic>
          <a:graphicData uri="http://schemas.openxmlformats.org/presentationml/2006/ole">
            <mc:AlternateContent xmlns:mc="http://schemas.openxmlformats.org/markup-compatibility/2006">
              <mc:Choice xmlns:v="urn:schemas-microsoft-com:vml" Requires="v">
                <p:oleObj name="Visio" r:id="rId2" imgW="7575338" imgH="1174500" progId="Visio.Drawing.11">
                  <p:embed/>
                </p:oleObj>
              </mc:Choice>
              <mc:Fallback>
                <p:oleObj name="Visio" r:id="rId2" imgW="7575338" imgH="1174500" progId="Visio.Drawing.11">
                  <p:embed/>
                  <p:pic>
                    <p:nvPicPr>
                      <p:cNvPr id="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432426"/>
                        <a:ext cx="86868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3509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Step 5: Removing Partial Dependencies</a:t>
            </a:r>
          </a:p>
        </p:txBody>
      </p:sp>
      <p:sp>
        <p:nvSpPr>
          <p:cNvPr id="3" name="Content Placeholder 2"/>
          <p:cNvSpPr>
            <a:spLocks noGrp="1"/>
          </p:cNvSpPr>
          <p:nvPr>
            <p:ph idx="1"/>
          </p:nvPr>
        </p:nvSpPr>
        <p:spPr>
          <a:xfrm>
            <a:off x="1981200" y="1600200"/>
            <a:ext cx="8229600" cy="2362200"/>
          </a:xfrm>
        </p:spPr>
        <p:txBody>
          <a:bodyPr/>
          <a:lstStyle/>
          <a:p>
            <a:pPr>
              <a:lnSpc>
                <a:spcPct val="80000"/>
              </a:lnSpc>
            </a:pPr>
            <a:r>
              <a:rPr lang="en-US" sz="2000" dirty="0"/>
              <a:t>A new table is created which contains the determinant and the determined attributes.</a:t>
            </a:r>
          </a:p>
          <a:p>
            <a:pPr>
              <a:lnSpc>
                <a:spcPct val="80000"/>
              </a:lnSpc>
            </a:pPr>
            <a:r>
              <a:rPr lang="en-US" sz="2000" dirty="0"/>
              <a:t>The determinant also remains in the original table, but the determined attributes do not (copy the determinant, moved the determined.</a:t>
            </a:r>
          </a:p>
          <a:p>
            <a:pPr>
              <a:lnSpc>
                <a:spcPct val="80000"/>
              </a:lnSpc>
            </a:pPr>
            <a:r>
              <a:rPr lang="en-US" sz="2000" dirty="0"/>
              <a:t>In this example, since date </a:t>
            </a:r>
            <a:r>
              <a:rPr lang="en-US" sz="2000" dirty="0">
                <a:sym typeface="Wingdings" panose="05000000000000000000" pitchFamily="2" charset="2"/>
              </a:rPr>
              <a:t> </a:t>
            </a:r>
            <a:r>
              <a:rPr lang="en-US" sz="2000" dirty="0" err="1">
                <a:sym typeface="Wingdings" panose="05000000000000000000" pitchFamily="2" charset="2"/>
              </a:rPr>
              <a:t>todays_topic</a:t>
            </a:r>
            <a:r>
              <a:rPr lang="en-US" sz="2000" dirty="0">
                <a:sym typeface="Wingdings" panose="05000000000000000000" pitchFamily="2" charset="2"/>
              </a:rPr>
              <a:t>, date and </a:t>
            </a:r>
            <a:r>
              <a:rPr lang="en-US" sz="2000" dirty="0" err="1">
                <a:sym typeface="Wingdings" panose="05000000000000000000" pitchFamily="2" charset="2"/>
              </a:rPr>
              <a:t>todays_topic</a:t>
            </a:r>
            <a:r>
              <a:rPr lang="en-US" sz="2000" dirty="0">
                <a:sym typeface="Wingdings" panose="05000000000000000000" pitchFamily="2" charset="2"/>
              </a:rPr>
              <a:t> are moved into their own table, and date remains in the original table.</a:t>
            </a:r>
            <a:endParaRPr lang="en-US" sz="2000" dirty="0"/>
          </a:p>
          <a:p>
            <a:endParaRPr lang="en-US" sz="2000" dirty="0"/>
          </a:p>
        </p:txBody>
      </p:sp>
      <p:graphicFrame>
        <p:nvGraphicFramePr>
          <p:cNvPr id="4" name="Object 4"/>
          <p:cNvGraphicFramePr>
            <a:graphicFrameLocks noChangeAspect="1"/>
          </p:cNvGraphicFramePr>
          <p:nvPr/>
        </p:nvGraphicFramePr>
        <p:xfrm>
          <a:off x="1752600" y="4183062"/>
          <a:ext cx="8686800" cy="2598738"/>
        </p:xfrm>
        <a:graphic>
          <a:graphicData uri="http://schemas.openxmlformats.org/presentationml/2006/ole">
            <mc:AlternateContent xmlns:mc="http://schemas.openxmlformats.org/markup-compatibility/2006">
              <mc:Choice xmlns:v="urn:schemas-microsoft-com:vml" Requires="v">
                <p:oleObj name="Visio" r:id="rId2" imgW="6775204" imgH="2027430" progId="Visio.Drawing.11">
                  <p:embed/>
                </p:oleObj>
              </mc:Choice>
              <mc:Fallback>
                <p:oleObj name="Visio" r:id="rId2" imgW="6775204" imgH="2027430" progId="Visio.Drawing.11">
                  <p:embed/>
                  <p:pic>
                    <p:nvPicPr>
                      <p:cNvPr id="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83062"/>
                        <a:ext cx="8686800"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73774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Requirements of 2NF</a:t>
            </a:r>
          </a:p>
        </p:txBody>
      </p:sp>
      <p:sp>
        <p:nvSpPr>
          <p:cNvPr id="23555" name="Rectangle 3"/>
          <p:cNvSpPr>
            <a:spLocks noGrp="1" noChangeArrowheads="1"/>
          </p:cNvSpPr>
          <p:nvPr>
            <p:ph type="body" idx="1"/>
          </p:nvPr>
        </p:nvSpPr>
        <p:spPr/>
        <p:txBody>
          <a:bodyPr/>
          <a:lstStyle/>
          <a:p>
            <a:r>
              <a:rPr lang="en-US"/>
              <a:t>The table must be in 1NF.</a:t>
            </a:r>
          </a:p>
          <a:p>
            <a:r>
              <a:rPr lang="en-US"/>
              <a:t>The table must contain no partial dependencies.</a:t>
            </a:r>
          </a:p>
        </p:txBody>
      </p:sp>
    </p:spTree>
    <p:extLst>
      <p:ext uri="{BB962C8B-B14F-4D97-AF65-F5344CB8AC3E}">
        <p14:creationId xmlns:p14="http://schemas.microsoft.com/office/powerpoint/2010/main" val="2665267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Step 6: Identify Transitive Dependencies</a:t>
            </a:r>
          </a:p>
        </p:txBody>
      </p:sp>
      <p:sp>
        <p:nvSpPr>
          <p:cNvPr id="3" name="Content Placeholder 2"/>
          <p:cNvSpPr>
            <a:spLocks noGrp="1"/>
          </p:cNvSpPr>
          <p:nvPr>
            <p:ph idx="1"/>
          </p:nvPr>
        </p:nvSpPr>
        <p:spPr/>
        <p:txBody>
          <a:bodyPr/>
          <a:lstStyle/>
          <a:p>
            <a:r>
              <a:rPr lang="en-US" dirty="0"/>
              <a:t>In a transitive dependency, A </a:t>
            </a:r>
            <a:r>
              <a:rPr lang="en-US" dirty="0">
                <a:sym typeface="Wingdings" panose="05000000000000000000" pitchFamily="2" charset="2"/>
              </a:rPr>
              <a:t> B  C.</a:t>
            </a:r>
          </a:p>
          <a:p>
            <a:r>
              <a:rPr lang="en-US" dirty="0">
                <a:sym typeface="Wingdings" panose="05000000000000000000" pitchFamily="2" charset="2"/>
              </a:rPr>
              <a:t>Tables with transitive dependencies may still suffer from update anomalies.</a:t>
            </a:r>
          </a:p>
          <a:p>
            <a:r>
              <a:rPr lang="en-US" dirty="0"/>
              <a:t>Example:</a:t>
            </a:r>
          </a:p>
          <a:p>
            <a:pPr lvl="1"/>
            <a:r>
              <a:rPr lang="en-US" dirty="0"/>
              <a:t>If it rains, the ground is wet.</a:t>
            </a:r>
          </a:p>
          <a:p>
            <a:pPr lvl="1"/>
            <a:r>
              <a:rPr lang="en-US" dirty="0"/>
              <a:t>If the ground is wet, it is muddy.</a:t>
            </a:r>
          </a:p>
          <a:p>
            <a:pPr lvl="1"/>
            <a:r>
              <a:rPr lang="en-US" dirty="0"/>
              <a:t>RAIN </a:t>
            </a:r>
            <a:r>
              <a:rPr lang="en-US" dirty="0">
                <a:sym typeface="Wingdings" panose="05000000000000000000" pitchFamily="2" charset="2"/>
              </a:rPr>
              <a:t> WET_GROUND MUD</a:t>
            </a:r>
          </a:p>
          <a:p>
            <a:endParaRPr lang="en-US" dirty="0"/>
          </a:p>
        </p:txBody>
      </p:sp>
    </p:spTree>
    <p:extLst>
      <p:ext uri="{BB962C8B-B14F-4D97-AF65-F5344CB8AC3E}">
        <p14:creationId xmlns:p14="http://schemas.microsoft.com/office/powerpoint/2010/main" val="187104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B117-48B9-4B75-8019-81A1B366B246}"/>
              </a:ext>
            </a:extLst>
          </p:cNvPr>
          <p:cNvSpPr>
            <a:spLocks noGrp="1"/>
          </p:cNvSpPr>
          <p:nvPr>
            <p:ph type="title"/>
          </p:nvPr>
        </p:nvSpPr>
        <p:spPr/>
        <p:txBody>
          <a:bodyPr/>
          <a:lstStyle/>
          <a:p>
            <a:r>
              <a:rPr lang="en-US" dirty="0"/>
              <a:t>Adding Attributes Intro</a:t>
            </a:r>
          </a:p>
        </p:txBody>
      </p:sp>
      <p:sp>
        <p:nvSpPr>
          <p:cNvPr id="3" name="Content Placeholder 2">
            <a:extLst>
              <a:ext uri="{FF2B5EF4-FFF2-40B4-BE49-F238E27FC236}">
                <a16:creationId xmlns:a16="http://schemas.microsoft.com/office/drawing/2014/main" id="{111E4335-BC5C-452D-B3DB-FDA95EA4B4D8}"/>
              </a:ext>
            </a:extLst>
          </p:cNvPr>
          <p:cNvSpPr>
            <a:spLocks noGrp="1"/>
          </p:cNvSpPr>
          <p:nvPr>
            <p:ph idx="1"/>
          </p:nvPr>
        </p:nvSpPr>
        <p:spPr/>
        <p:txBody>
          <a:bodyPr/>
          <a:lstStyle/>
          <a:p>
            <a:r>
              <a:rPr lang="en-US" dirty="0"/>
              <a:t>We rely on one somewhat loose principle: </a:t>
            </a:r>
            <a:r>
              <a:rPr lang="en-US" i="1" dirty="0"/>
              <a:t>add the attributes that support the data the organization needs based on how the database will be used. </a:t>
            </a:r>
          </a:p>
          <a:p>
            <a:r>
              <a:rPr lang="en-US" dirty="0"/>
              <a:t>We rely on analysis of the organization and on how the application will be used to know what attributes we need. </a:t>
            </a:r>
          </a:p>
          <a:p>
            <a:r>
              <a:rPr lang="en-US" dirty="0"/>
              <a:t>Adding attributes is much less structured than creating the entity and relationship structure. </a:t>
            </a:r>
          </a:p>
        </p:txBody>
      </p:sp>
    </p:spTree>
    <p:extLst>
      <p:ext uri="{BB962C8B-B14F-4D97-AF65-F5344CB8AC3E}">
        <p14:creationId xmlns:p14="http://schemas.microsoft.com/office/powerpoint/2010/main" val="1260791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Dependency</a:t>
            </a:r>
          </a:p>
        </p:txBody>
      </p:sp>
      <p:sp>
        <p:nvSpPr>
          <p:cNvPr id="3" name="Content Placeholder 2"/>
          <p:cNvSpPr>
            <a:spLocks noGrp="1"/>
          </p:cNvSpPr>
          <p:nvPr>
            <p:ph idx="1"/>
          </p:nvPr>
        </p:nvSpPr>
        <p:spPr>
          <a:xfrm>
            <a:off x="1981200" y="1600200"/>
            <a:ext cx="8229600" cy="1676400"/>
          </a:xfrm>
        </p:spPr>
        <p:txBody>
          <a:bodyPr/>
          <a:lstStyle/>
          <a:p>
            <a:r>
              <a:rPr lang="en-US" dirty="0"/>
              <a:t>What if the agency needs to update Elizabeth </a:t>
            </a:r>
            <a:r>
              <a:rPr lang="en-US" dirty="0" err="1"/>
              <a:t>Jaskolka’s</a:t>
            </a:r>
            <a:r>
              <a:rPr lang="en-US" dirty="0"/>
              <a:t> name to “Elizabeth Harmon”, but only updates one copy?</a:t>
            </a:r>
          </a:p>
          <a:p>
            <a:endParaRPr lang="en-US" dirty="0"/>
          </a:p>
        </p:txBody>
      </p:sp>
      <p:graphicFrame>
        <p:nvGraphicFramePr>
          <p:cNvPr id="4" name="Object 4"/>
          <p:cNvGraphicFramePr>
            <a:graphicFrameLocks noChangeAspect="1"/>
          </p:cNvGraphicFramePr>
          <p:nvPr/>
        </p:nvGraphicFramePr>
        <p:xfrm>
          <a:off x="1676400" y="4060826"/>
          <a:ext cx="8839200" cy="2644775"/>
        </p:xfrm>
        <a:graphic>
          <a:graphicData uri="http://schemas.openxmlformats.org/presentationml/2006/ole">
            <mc:AlternateContent xmlns:mc="http://schemas.openxmlformats.org/markup-compatibility/2006">
              <mc:Choice xmlns:v="urn:schemas-microsoft-com:vml" Requires="v">
                <p:oleObj name="Visio" r:id="rId2" imgW="6775204" imgH="2027430" progId="Visio.Drawing.11">
                  <p:embed/>
                </p:oleObj>
              </mc:Choice>
              <mc:Fallback>
                <p:oleObj name="Visio" r:id="rId2" imgW="6775204" imgH="2027430" progId="Visio.Drawing.11">
                  <p:embed/>
                  <p:pic>
                    <p:nvPicPr>
                      <p:cNvPr id="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60826"/>
                        <a:ext cx="8839200"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64913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Step 7: Remove Transitive Dependencies</a:t>
            </a:r>
          </a:p>
        </p:txBody>
      </p:sp>
      <p:sp>
        <p:nvSpPr>
          <p:cNvPr id="3" name="Content Placeholder 2"/>
          <p:cNvSpPr>
            <a:spLocks noGrp="1"/>
          </p:cNvSpPr>
          <p:nvPr>
            <p:ph idx="1"/>
          </p:nvPr>
        </p:nvSpPr>
        <p:spPr>
          <a:xfrm>
            <a:off x="1981200" y="1600200"/>
            <a:ext cx="8229600" cy="5029200"/>
          </a:xfrm>
        </p:spPr>
        <p:txBody>
          <a:bodyPr/>
          <a:lstStyle/>
          <a:p>
            <a:r>
              <a:rPr lang="en-US" kern="0" dirty="0"/>
              <a:t>Recall the functional dependency:</a:t>
            </a:r>
            <a:br>
              <a:rPr lang="en-US" kern="0" dirty="0"/>
            </a:br>
            <a:r>
              <a:rPr lang="en-US" kern="0" dirty="0" err="1"/>
              <a:t>photographer_id</a:t>
            </a:r>
            <a:r>
              <a:rPr lang="en-US" kern="0" dirty="0"/>
              <a:t> </a:t>
            </a:r>
            <a:r>
              <a:rPr lang="en-US" kern="0" dirty="0">
                <a:sym typeface="Wingdings" panose="05000000000000000000" pitchFamily="2" charset="2"/>
              </a:rPr>
              <a:t> </a:t>
            </a:r>
            <a:r>
              <a:rPr lang="en-US" kern="0" dirty="0" err="1"/>
              <a:t>photographer_name</a:t>
            </a:r>
            <a:endParaRPr lang="en-US" kern="0" dirty="0"/>
          </a:p>
          <a:p>
            <a:r>
              <a:rPr lang="en-US" kern="0" dirty="0"/>
              <a:t>The transitive dependency in this example is: </a:t>
            </a:r>
            <a:r>
              <a:rPr lang="en-US" kern="0" dirty="0" err="1"/>
              <a:t>date,filing_order</a:t>
            </a:r>
            <a:r>
              <a:rPr lang="en-US" kern="0" dirty="0"/>
              <a:t> </a:t>
            </a:r>
            <a:r>
              <a:rPr lang="en-US" kern="0" dirty="0">
                <a:sym typeface="Wingdings" panose="05000000000000000000" pitchFamily="2" charset="2"/>
              </a:rPr>
              <a:t> </a:t>
            </a:r>
            <a:r>
              <a:rPr lang="en-US" kern="0" dirty="0" err="1"/>
              <a:t>photographer_id</a:t>
            </a:r>
            <a:r>
              <a:rPr lang="en-US" kern="0" dirty="0"/>
              <a:t> </a:t>
            </a:r>
            <a:r>
              <a:rPr lang="en-US" kern="0" dirty="0">
                <a:sym typeface="Wingdings" panose="05000000000000000000" pitchFamily="2" charset="2"/>
              </a:rPr>
              <a:t> </a:t>
            </a:r>
            <a:r>
              <a:rPr lang="en-US" kern="0" dirty="0" err="1"/>
              <a:t>photographer_name</a:t>
            </a:r>
            <a:endParaRPr lang="en-US" kern="0" dirty="0"/>
          </a:p>
          <a:p>
            <a:r>
              <a:rPr lang="en-US" kern="0" dirty="0"/>
              <a:t>Just as with 2NF, we create a new table, copy the determinant, and move the determined to the new table.</a:t>
            </a:r>
          </a:p>
        </p:txBody>
      </p:sp>
    </p:spTree>
    <p:extLst>
      <p:ext uri="{BB962C8B-B14F-4D97-AF65-F5344CB8AC3E}">
        <p14:creationId xmlns:p14="http://schemas.microsoft.com/office/powerpoint/2010/main" val="521545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4000"/>
              <a:t>Transitive Dependencies Removed</a:t>
            </a:r>
          </a:p>
        </p:txBody>
      </p:sp>
      <p:graphicFrame>
        <p:nvGraphicFramePr>
          <p:cNvPr id="28675" name="Object 3"/>
          <p:cNvGraphicFramePr>
            <a:graphicFrameLocks noGrp="1" noChangeAspect="1"/>
          </p:cNvGraphicFramePr>
          <p:nvPr>
            <p:ph idx="1"/>
          </p:nvPr>
        </p:nvGraphicFramePr>
        <p:xfrm>
          <a:off x="1905000" y="2667000"/>
          <a:ext cx="8534400" cy="3371850"/>
        </p:xfrm>
        <a:graphic>
          <a:graphicData uri="http://schemas.openxmlformats.org/presentationml/2006/ole">
            <mc:AlternateContent xmlns:mc="http://schemas.openxmlformats.org/markup-compatibility/2006">
              <mc:Choice xmlns:v="urn:schemas-microsoft-com:vml" Requires="v">
                <p:oleObj name="Visio" r:id="rId2" imgW="5577435" imgH="2203200" progId="Visio.Drawing.11">
                  <p:embed/>
                </p:oleObj>
              </mc:Choice>
              <mc:Fallback>
                <p:oleObj name="Visio" r:id="rId2" imgW="5577435" imgH="2203200" progId="Visio.Drawing.11">
                  <p:embed/>
                  <p:pic>
                    <p:nvPicPr>
                      <p:cNvPr id="28675"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667000"/>
                        <a:ext cx="85344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955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Requirements of 3NF</a:t>
            </a:r>
          </a:p>
        </p:txBody>
      </p:sp>
      <p:sp>
        <p:nvSpPr>
          <p:cNvPr id="29699" name="Rectangle 3"/>
          <p:cNvSpPr>
            <a:spLocks noGrp="1" noChangeArrowheads="1"/>
          </p:cNvSpPr>
          <p:nvPr>
            <p:ph type="body" idx="1"/>
          </p:nvPr>
        </p:nvSpPr>
        <p:spPr>
          <a:xfrm>
            <a:off x="1981200" y="1600200"/>
            <a:ext cx="8229600" cy="5029200"/>
          </a:xfrm>
        </p:spPr>
        <p:txBody>
          <a:bodyPr/>
          <a:lstStyle/>
          <a:p>
            <a:r>
              <a:rPr lang="en-US"/>
              <a:t>A table in 3NF must first meet all requirements for 2NF.</a:t>
            </a:r>
          </a:p>
          <a:p>
            <a:r>
              <a:rPr lang="en-US"/>
              <a:t>The table must not have transitive dependencies.</a:t>
            </a:r>
          </a:p>
        </p:txBody>
      </p:sp>
    </p:spTree>
    <p:extLst>
      <p:ext uri="{BB962C8B-B14F-4D97-AF65-F5344CB8AC3E}">
        <p14:creationId xmlns:p14="http://schemas.microsoft.com/office/powerpoint/2010/main" val="3422680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Data Redundancy</a:t>
            </a:r>
          </a:p>
        </p:txBody>
      </p:sp>
      <p:sp>
        <p:nvSpPr>
          <p:cNvPr id="3" name="Content Placeholder 2"/>
          <p:cNvSpPr>
            <a:spLocks noGrp="1"/>
          </p:cNvSpPr>
          <p:nvPr>
            <p:ph idx="1"/>
          </p:nvPr>
        </p:nvSpPr>
        <p:spPr>
          <a:xfrm>
            <a:off x="1981200" y="1600200"/>
            <a:ext cx="8229600" cy="2057400"/>
          </a:xfrm>
        </p:spPr>
        <p:txBody>
          <a:bodyPr/>
          <a:lstStyle/>
          <a:p>
            <a:r>
              <a:rPr lang="en-US" sz="2400" kern="0" dirty="0"/>
              <a:t>This example has a determinate which is not a candidate key: What if the agency realizes the model for “055XPROB” should be “049X”, but only updates one copy?</a:t>
            </a:r>
          </a:p>
          <a:p>
            <a:r>
              <a:rPr lang="en-US" sz="2400" kern="0" dirty="0"/>
              <a:t>This kind of problem stems from determinants which are not candidate keys.</a:t>
            </a:r>
            <a:endParaRPr lang="en-US" sz="2400" kern="0" dirty="0">
              <a:sym typeface="Wingdings" panose="05000000000000000000" pitchFamily="2" charset="2"/>
            </a:endParaRPr>
          </a:p>
          <a:p>
            <a:endParaRPr lang="en-US" sz="2400" dirty="0"/>
          </a:p>
        </p:txBody>
      </p:sp>
      <p:graphicFrame>
        <p:nvGraphicFramePr>
          <p:cNvPr id="4" name="Object 4"/>
          <p:cNvGraphicFramePr>
            <a:graphicFrameLocks noChangeAspect="1"/>
          </p:cNvGraphicFramePr>
          <p:nvPr/>
        </p:nvGraphicFramePr>
        <p:xfrm>
          <a:off x="2362200" y="3810000"/>
          <a:ext cx="7543800" cy="2979738"/>
        </p:xfrm>
        <a:graphic>
          <a:graphicData uri="http://schemas.openxmlformats.org/presentationml/2006/ole">
            <mc:AlternateContent xmlns:mc="http://schemas.openxmlformats.org/markup-compatibility/2006">
              <mc:Choice xmlns:v="urn:schemas-microsoft-com:vml" Requires="v">
                <p:oleObj name="Visio" r:id="rId2" imgW="5577435" imgH="2203200" progId="Visio.Drawing.11">
                  <p:embed/>
                </p:oleObj>
              </mc:Choice>
              <mc:Fallback>
                <p:oleObj name="Visio" r:id="rId2" imgW="5577435" imgH="2203200" progId="Visio.Drawing.11">
                  <p:embed/>
                  <p:pic>
                    <p:nvPicPr>
                      <p:cNvPr id="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810000"/>
                        <a:ext cx="75438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51625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Step 8: Identify Non-Candidate Determinants</a:t>
            </a:r>
          </a:p>
        </p:txBody>
      </p:sp>
      <p:sp>
        <p:nvSpPr>
          <p:cNvPr id="3" name="Content Placeholder 2"/>
          <p:cNvSpPr>
            <a:spLocks noGrp="1"/>
          </p:cNvSpPr>
          <p:nvPr>
            <p:ph idx="1"/>
          </p:nvPr>
        </p:nvSpPr>
        <p:spPr>
          <a:xfrm>
            <a:off x="1981200" y="1600200"/>
            <a:ext cx="8229600" cy="1447800"/>
          </a:xfrm>
        </p:spPr>
        <p:txBody>
          <a:bodyPr/>
          <a:lstStyle/>
          <a:p>
            <a:r>
              <a:rPr lang="en-US" sz="2400" dirty="0"/>
              <a:t>This example has a determinate which is not a candidate key:</a:t>
            </a:r>
            <a:br>
              <a:rPr lang="en-US" sz="2400" dirty="0"/>
            </a:br>
            <a:r>
              <a:rPr lang="en-US" sz="2400" dirty="0" err="1"/>
              <a:t>date,tripod_tag_number</a:t>
            </a:r>
            <a:r>
              <a:rPr lang="en-US" sz="2400" dirty="0"/>
              <a:t> </a:t>
            </a:r>
            <a:r>
              <a:rPr lang="en-US" sz="2400" dirty="0">
                <a:sym typeface="Wingdings" panose="05000000000000000000" pitchFamily="2" charset="2"/>
              </a:rPr>
              <a:t> </a:t>
            </a:r>
            <a:r>
              <a:rPr lang="en-US" sz="2400" dirty="0" err="1">
                <a:sym typeface="Wingdings" panose="05000000000000000000" pitchFamily="2" charset="2"/>
              </a:rPr>
              <a:t>tripod_model</a:t>
            </a:r>
            <a:endParaRPr lang="en-US" sz="2400" dirty="0">
              <a:sym typeface="Wingdings" panose="05000000000000000000" pitchFamily="2" charset="2"/>
            </a:endParaRPr>
          </a:p>
          <a:p>
            <a:endParaRPr lang="en-US" sz="2400" dirty="0"/>
          </a:p>
        </p:txBody>
      </p:sp>
      <p:graphicFrame>
        <p:nvGraphicFramePr>
          <p:cNvPr id="4" name="Object 4"/>
          <p:cNvGraphicFramePr>
            <a:graphicFrameLocks noChangeAspect="1"/>
          </p:cNvGraphicFramePr>
          <p:nvPr/>
        </p:nvGraphicFramePr>
        <p:xfrm>
          <a:off x="2438400" y="3657600"/>
          <a:ext cx="7239000" cy="2859088"/>
        </p:xfrm>
        <a:graphic>
          <a:graphicData uri="http://schemas.openxmlformats.org/presentationml/2006/ole">
            <mc:AlternateContent xmlns:mc="http://schemas.openxmlformats.org/markup-compatibility/2006">
              <mc:Choice xmlns:v="urn:schemas-microsoft-com:vml" Requires="v">
                <p:oleObj name="Visio" r:id="rId2" imgW="5577435" imgH="2203200" progId="Visio.Drawing.11">
                  <p:embed/>
                </p:oleObj>
              </mc:Choice>
              <mc:Fallback>
                <p:oleObj name="Visio" r:id="rId2" imgW="5577435" imgH="2203200" progId="Visio.Drawing.11">
                  <p:embed/>
                  <p:pic>
                    <p:nvPicPr>
                      <p:cNvPr id="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657600"/>
                        <a:ext cx="7239000" cy="285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66290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Step 9: Remove Non-Candidate Determinants</a:t>
            </a:r>
          </a:p>
        </p:txBody>
      </p:sp>
      <p:sp>
        <p:nvSpPr>
          <p:cNvPr id="3" name="Content Placeholder 2"/>
          <p:cNvSpPr>
            <a:spLocks noGrp="1"/>
          </p:cNvSpPr>
          <p:nvPr>
            <p:ph idx="1"/>
          </p:nvPr>
        </p:nvSpPr>
        <p:spPr>
          <a:xfrm>
            <a:off x="1981200" y="1600200"/>
            <a:ext cx="8229600" cy="1676400"/>
          </a:xfrm>
        </p:spPr>
        <p:txBody>
          <a:bodyPr/>
          <a:lstStyle/>
          <a:p>
            <a:r>
              <a:rPr lang="en-US" sz="2800" dirty="0"/>
              <a:t>To remove this data redundancy, pull out the determinant and the determined into its own table, and also leave the determinant in the original table.</a:t>
            </a:r>
          </a:p>
          <a:p>
            <a:endParaRPr lang="en-US" sz="2800" dirty="0"/>
          </a:p>
        </p:txBody>
      </p:sp>
      <p:graphicFrame>
        <p:nvGraphicFramePr>
          <p:cNvPr id="4" name="Object 4"/>
          <p:cNvGraphicFramePr>
            <a:graphicFrameLocks noChangeAspect="1"/>
          </p:cNvGraphicFramePr>
          <p:nvPr/>
        </p:nvGraphicFramePr>
        <p:xfrm>
          <a:off x="1676400" y="3946525"/>
          <a:ext cx="8763000" cy="2649538"/>
        </p:xfrm>
        <a:graphic>
          <a:graphicData uri="http://schemas.openxmlformats.org/presentationml/2006/ole">
            <mc:AlternateContent xmlns:mc="http://schemas.openxmlformats.org/markup-compatibility/2006">
              <mc:Choice xmlns:v="urn:schemas-microsoft-com:vml" Requires="v">
                <p:oleObj name="Visio" r:id="rId2" imgW="7291969" imgH="2203200" progId="Visio.Drawing.11">
                  <p:embed/>
                </p:oleObj>
              </mc:Choice>
              <mc:Fallback>
                <p:oleObj name="Visio" r:id="rId2" imgW="7291969" imgH="2203200" progId="Visio.Drawing.11">
                  <p:embed/>
                  <p:pic>
                    <p:nvPicPr>
                      <p:cNvPr id="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946525"/>
                        <a:ext cx="8763000" cy="264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918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Moving to BCNF</a:t>
            </a:r>
          </a:p>
        </p:txBody>
      </p:sp>
      <p:sp>
        <p:nvSpPr>
          <p:cNvPr id="6" name="Content Placeholder 5"/>
          <p:cNvSpPr>
            <a:spLocks noGrp="1"/>
          </p:cNvSpPr>
          <p:nvPr>
            <p:ph idx="1"/>
          </p:nvPr>
        </p:nvSpPr>
        <p:spPr/>
        <p:txBody>
          <a:bodyPr/>
          <a:lstStyle/>
          <a:p>
            <a:r>
              <a:rPr lang="en-US" dirty="0"/>
              <a:t>It is not mandatory to go through 2NF and 3NF to move to BCNF.</a:t>
            </a:r>
          </a:p>
          <a:p>
            <a:r>
              <a:rPr lang="en-US" dirty="0"/>
              <a:t>In your project iteration, simply apply the rule “every determinant must be a candidate key” repeatedly, extracting items to a new table, until the normalization is complete.</a:t>
            </a:r>
          </a:p>
          <a:p>
            <a:r>
              <a:rPr lang="en-US" dirty="0"/>
              <a:t>This rule will also eliminate partial and transitive dependencies.</a:t>
            </a:r>
          </a:p>
          <a:p>
            <a:endParaRPr lang="en-US" dirty="0"/>
          </a:p>
        </p:txBody>
      </p:sp>
    </p:spTree>
    <p:extLst>
      <p:ext uri="{BB962C8B-B14F-4D97-AF65-F5344CB8AC3E}">
        <p14:creationId xmlns:p14="http://schemas.microsoft.com/office/powerpoint/2010/main" val="4199812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7A70-64CD-5CB2-5B0D-A6D5A92811FE}"/>
              </a:ext>
            </a:extLst>
          </p:cNvPr>
          <p:cNvSpPr>
            <a:spLocks noGrp="1"/>
          </p:cNvSpPr>
          <p:nvPr>
            <p:ph type="title"/>
          </p:nvPr>
        </p:nvSpPr>
        <p:spPr/>
        <p:txBody>
          <a:bodyPr/>
          <a:lstStyle/>
          <a:p>
            <a:r>
              <a:rPr lang="en-US" dirty="0"/>
              <a:t>Attribute Evaluation</a:t>
            </a:r>
          </a:p>
        </p:txBody>
      </p:sp>
      <p:graphicFrame>
        <p:nvGraphicFramePr>
          <p:cNvPr id="4" name="Content Placeholder 3">
            <a:extLst>
              <a:ext uri="{FF2B5EF4-FFF2-40B4-BE49-F238E27FC236}">
                <a16:creationId xmlns:a16="http://schemas.microsoft.com/office/drawing/2014/main" id="{B577D70D-6E48-2D90-4D2C-902ECE298091}"/>
              </a:ext>
            </a:extLst>
          </p:cNvPr>
          <p:cNvGraphicFramePr>
            <a:graphicFrameLocks noGrp="1"/>
          </p:cNvGraphicFramePr>
          <p:nvPr>
            <p:ph idx="1"/>
            <p:extLst>
              <p:ext uri="{D42A27DB-BD31-4B8C-83A1-F6EECF244321}">
                <p14:modId xmlns:p14="http://schemas.microsoft.com/office/powerpoint/2010/main" val="3947940075"/>
              </p:ext>
            </p:extLst>
          </p:nvPr>
        </p:nvGraphicFramePr>
        <p:xfrm>
          <a:off x="1447800" y="1447800"/>
          <a:ext cx="9296400" cy="5343943"/>
        </p:xfrm>
        <a:graphic>
          <a:graphicData uri="http://schemas.openxmlformats.org/drawingml/2006/table">
            <a:tbl>
              <a:tblPr>
                <a:tableStyleId>{5C22544A-7EE6-4342-B048-85BDC9FD1C3A}</a:tableStyleId>
              </a:tblPr>
              <a:tblGrid>
                <a:gridCol w="1752600">
                  <a:extLst>
                    <a:ext uri="{9D8B030D-6E8A-4147-A177-3AD203B41FA5}">
                      <a16:colId xmlns:a16="http://schemas.microsoft.com/office/drawing/2014/main" val="2635238766"/>
                    </a:ext>
                  </a:extLst>
                </a:gridCol>
                <a:gridCol w="5322761">
                  <a:extLst>
                    <a:ext uri="{9D8B030D-6E8A-4147-A177-3AD203B41FA5}">
                      <a16:colId xmlns:a16="http://schemas.microsoft.com/office/drawing/2014/main" val="926549259"/>
                    </a:ext>
                  </a:extLst>
                </a:gridCol>
                <a:gridCol w="2221039">
                  <a:extLst>
                    <a:ext uri="{9D8B030D-6E8A-4147-A177-3AD203B41FA5}">
                      <a16:colId xmlns:a16="http://schemas.microsoft.com/office/drawing/2014/main" val="2354833896"/>
                    </a:ext>
                  </a:extLst>
                </a:gridCol>
              </a:tblGrid>
              <a:tr h="472022">
                <a:tc>
                  <a:txBody>
                    <a:bodyPr/>
                    <a:lstStyle/>
                    <a:p>
                      <a:pPr algn="l" fontAlgn="ctr"/>
                      <a:r>
                        <a:rPr lang="en-US" sz="1800" b="1" u="none" strike="noStrike" dirty="0">
                          <a:effectLst/>
                        </a:rPr>
                        <a:t>Aspect</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b="1" u="none" strike="noStrike">
                          <a:effectLst/>
                        </a:rPr>
                        <a:t>What it Means</a:t>
                      </a:r>
                      <a:endParaRPr lang="en-US" sz="18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US" sz="1800" b="1" u="none" strike="noStrike" dirty="0">
                          <a:effectLst/>
                        </a:rPr>
                        <a:t>A+</a:t>
                      </a:r>
                      <a:br>
                        <a:rPr lang="en-US" sz="1800" b="1" u="none" strike="noStrike" dirty="0">
                          <a:effectLst/>
                        </a:rPr>
                      </a:br>
                      <a:r>
                        <a:rPr lang="en-US" sz="1800" b="1" u="none" strike="noStrike" dirty="0">
                          <a:effectLst/>
                        </a:rPr>
                        <a:t>Excellent</a:t>
                      </a:r>
                      <a:endParaRPr lang="en-US" sz="1800" b="1"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674747559"/>
                  </a:ext>
                </a:extLst>
              </a:tr>
              <a:tr h="1704525">
                <a:tc>
                  <a:txBody>
                    <a:bodyPr/>
                    <a:lstStyle/>
                    <a:p>
                      <a:pPr algn="l" fontAlgn="ctr"/>
                      <a:r>
                        <a:rPr lang="en-US" sz="1800" u="none" strike="noStrike" dirty="0">
                          <a:effectLst/>
                        </a:rPr>
                        <a:t>Sufficiency of Attributes (15%) </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This measures how essential the attributes are to the needs of the database, the coverage (thoroughness) of the attributes, and how well justified the attributes are with explanations. Excellent solutions define important attributes for all entities, and are well justified.</a:t>
                      </a:r>
                      <a:endParaRPr lang="en-US" sz="18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Entirely essential</a:t>
                      </a:r>
                      <a:br>
                        <a:rPr lang="en-US" sz="1800" u="none" strike="noStrike">
                          <a:effectLst/>
                        </a:rPr>
                      </a:br>
                      <a:r>
                        <a:rPr lang="en-US" sz="1800" u="none" strike="noStrike">
                          <a:effectLst/>
                        </a:rPr>
                        <a:t>Full coverage</a:t>
                      </a:r>
                      <a:br>
                        <a:rPr lang="en-US" sz="1800" u="none" strike="noStrike">
                          <a:effectLst/>
                        </a:rPr>
                      </a:br>
                      <a:r>
                        <a:rPr lang="en-US" sz="1800" u="none" strike="noStrike">
                          <a:effectLst/>
                        </a:rPr>
                        <a:t>Well justified</a:t>
                      </a:r>
                      <a:endParaRPr lang="en-US" sz="18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3220887136"/>
                  </a:ext>
                </a:extLst>
              </a:tr>
              <a:tr h="1429177">
                <a:tc>
                  <a:txBody>
                    <a:bodyPr/>
                    <a:lstStyle/>
                    <a:p>
                      <a:pPr algn="l" fontAlgn="ctr"/>
                      <a:r>
                        <a:rPr lang="en-US" sz="1800" u="none" strike="noStrike">
                          <a:effectLst/>
                        </a:rPr>
                        <a:t>Attribute Datatypes (10%)</a:t>
                      </a:r>
                      <a:endParaRPr lang="en-US" sz="18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This measures how appropriate the datatypes are for the needs of the data. Excellent attributes are entirely appropriate for the needs of the data, and have entirely appropriate precision, scale, and other limits.</a:t>
                      </a:r>
                      <a:endParaRPr lang="en-US" sz="18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Entirely appropriate</a:t>
                      </a:r>
                      <a:endParaRPr lang="en-US" sz="18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4210883849"/>
                  </a:ext>
                </a:extLst>
              </a:tr>
              <a:tr h="1652076">
                <a:tc>
                  <a:txBody>
                    <a:bodyPr/>
                    <a:lstStyle/>
                    <a:p>
                      <a:pPr algn="l" fontAlgn="ctr"/>
                      <a:r>
                        <a:rPr lang="en-US" sz="1800" u="none" strike="noStrike">
                          <a:effectLst/>
                        </a:rPr>
                        <a:t>Attribute Naming (10%)</a:t>
                      </a:r>
                      <a:endParaRPr lang="en-US" sz="18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This measures how appropriate the attribute names are given their purpose, and how usable the names are in modern relational databases. Excellent names identify their purpose very well, and have only characters that can legally be used in a modern relational database.</a:t>
                      </a:r>
                      <a:endParaRPr lang="en-US" sz="18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Entirely appropriate</a:t>
                      </a:r>
                      <a:br>
                        <a:rPr lang="en-US" sz="1800" u="none" strike="noStrike" dirty="0">
                          <a:effectLst/>
                        </a:rPr>
                      </a:br>
                      <a:r>
                        <a:rPr lang="en-US" sz="1800" u="none" strike="noStrike" dirty="0">
                          <a:effectLst/>
                        </a:rPr>
                        <a:t>Entirely usable</a:t>
                      </a:r>
                      <a:endParaRPr lang="en-US" sz="18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439531984"/>
                  </a:ext>
                </a:extLst>
              </a:tr>
            </a:tbl>
          </a:graphicData>
        </a:graphic>
      </p:graphicFrame>
    </p:spTree>
    <p:extLst>
      <p:ext uri="{BB962C8B-B14F-4D97-AF65-F5344CB8AC3E}">
        <p14:creationId xmlns:p14="http://schemas.microsoft.com/office/powerpoint/2010/main" val="3416892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1DE4-5641-325E-544A-E1EF20860BA7}"/>
              </a:ext>
            </a:extLst>
          </p:cNvPr>
          <p:cNvSpPr>
            <a:spLocks noGrp="1"/>
          </p:cNvSpPr>
          <p:nvPr>
            <p:ph type="title"/>
          </p:nvPr>
        </p:nvSpPr>
        <p:spPr/>
        <p:txBody>
          <a:bodyPr/>
          <a:lstStyle/>
          <a:p>
            <a:r>
              <a:rPr lang="en-US" dirty="0"/>
              <a:t>DBMS Physical ERD Evaluation</a:t>
            </a:r>
          </a:p>
        </p:txBody>
      </p:sp>
      <p:graphicFrame>
        <p:nvGraphicFramePr>
          <p:cNvPr id="4" name="Content Placeholder 3">
            <a:extLst>
              <a:ext uri="{FF2B5EF4-FFF2-40B4-BE49-F238E27FC236}">
                <a16:creationId xmlns:a16="http://schemas.microsoft.com/office/drawing/2014/main" id="{B7462402-5C1B-EF11-5394-8B1F3857C951}"/>
              </a:ext>
            </a:extLst>
          </p:cNvPr>
          <p:cNvGraphicFramePr>
            <a:graphicFrameLocks noGrp="1"/>
          </p:cNvGraphicFramePr>
          <p:nvPr>
            <p:ph idx="1"/>
            <p:extLst>
              <p:ext uri="{D42A27DB-BD31-4B8C-83A1-F6EECF244321}">
                <p14:modId xmlns:p14="http://schemas.microsoft.com/office/powerpoint/2010/main" val="2401060057"/>
              </p:ext>
            </p:extLst>
          </p:nvPr>
        </p:nvGraphicFramePr>
        <p:xfrm>
          <a:off x="2019300" y="1524000"/>
          <a:ext cx="8153400" cy="5138818"/>
        </p:xfrm>
        <a:graphic>
          <a:graphicData uri="http://schemas.openxmlformats.org/drawingml/2006/table">
            <a:tbl>
              <a:tblPr>
                <a:tableStyleId>{5C22544A-7EE6-4342-B048-85BDC9FD1C3A}</a:tableStyleId>
              </a:tblPr>
              <a:tblGrid>
                <a:gridCol w="2014370">
                  <a:extLst>
                    <a:ext uri="{9D8B030D-6E8A-4147-A177-3AD203B41FA5}">
                      <a16:colId xmlns:a16="http://schemas.microsoft.com/office/drawing/2014/main" val="27335955"/>
                    </a:ext>
                  </a:extLst>
                </a:gridCol>
                <a:gridCol w="4191069">
                  <a:extLst>
                    <a:ext uri="{9D8B030D-6E8A-4147-A177-3AD203B41FA5}">
                      <a16:colId xmlns:a16="http://schemas.microsoft.com/office/drawing/2014/main" val="2386949915"/>
                    </a:ext>
                  </a:extLst>
                </a:gridCol>
                <a:gridCol w="1947961">
                  <a:extLst>
                    <a:ext uri="{9D8B030D-6E8A-4147-A177-3AD203B41FA5}">
                      <a16:colId xmlns:a16="http://schemas.microsoft.com/office/drawing/2014/main" val="1882706474"/>
                    </a:ext>
                  </a:extLst>
                </a:gridCol>
              </a:tblGrid>
              <a:tr h="533400">
                <a:tc>
                  <a:txBody>
                    <a:bodyPr/>
                    <a:lstStyle/>
                    <a:p>
                      <a:pPr algn="l" fontAlgn="ctr"/>
                      <a:r>
                        <a:rPr lang="en-US" sz="1800" b="1" u="none" strike="noStrike" dirty="0">
                          <a:effectLst/>
                        </a:rPr>
                        <a:t>Aspect</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b="1" u="none" strike="noStrike" dirty="0">
                          <a:effectLst/>
                        </a:rPr>
                        <a:t>What it Means</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ctr" fontAlgn="ctr"/>
                      <a:r>
                        <a:rPr lang="en-US" sz="1800" b="1" u="none" strike="noStrike" dirty="0">
                          <a:effectLst/>
                        </a:rPr>
                        <a:t>A+</a:t>
                      </a:r>
                    </a:p>
                    <a:p>
                      <a:pPr algn="ctr" fontAlgn="ctr"/>
                      <a:r>
                        <a:rPr lang="en-US" sz="1800" b="1" i="0" u="none" strike="noStrike" dirty="0">
                          <a:solidFill>
                            <a:srgbClr val="000000"/>
                          </a:solidFill>
                          <a:effectLst/>
                          <a:latin typeface="Arial Narrow" panose="020B0606020202030204" pitchFamily="34" charset="0"/>
                        </a:rPr>
                        <a:t>Excellent</a:t>
                      </a:r>
                    </a:p>
                  </a:txBody>
                  <a:tcPr marL="9525" marR="9525" marT="9525" marB="0" anchor="ctr"/>
                </a:tc>
                <a:extLst>
                  <a:ext uri="{0D108BD9-81ED-4DB2-BD59-A6C34878D82A}">
                    <a16:rowId xmlns:a16="http://schemas.microsoft.com/office/drawing/2014/main" val="4081339274"/>
                  </a:ext>
                </a:extLst>
              </a:tr>
              <a:tr h="1885950">
                <a:tc>
                  <a:txBody>
                    <a:bodyPr/>
                    <a:lstStyle/>
                    <a:p>
                      <a:pPr algn="l" fontAlgn="ctr"/>
                      <a:r>
                        <a:rPr lang="en-US" sz="1800" u="none" strike="noStrike" dirty="0">
                          <a:effectLst/>
                        </a:rPr>
                        <a:t>DBMS Physical ERD Quality (30%)</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This measures how accurately the DBMS physical ERD represents the database design, and the correctness of the diagrammatic notation. Excellent DBMS physical ERDs accurately map all entities, relationships, and relationship constraints, enforce relationships properly with primary and foreign keys, contain all designed attributes and datatypes, and contain entirely correct diagrammatic notation throughout.</a:t>
                      </a:r>
                      <a:endParaRPr lang="en-US" sz="18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Entirely accurate</a:t>
                      </a:r>
                      <a:br>
                        <a:rPr lang="en-US" sz="1800" u="none" strike="noStrike" dirty="0">
                          <a:effectLst/>
                        </a:rPr>
                      </a:br>
                      <a:r>
                        <a:rPr lang="en-US" sz="1800" u="none" strike="noStrike" dirty="0">
                          <a:effectLst/>
                        </a:rPr>
                        <a:t>Entirely correct</a:t>
                      </a:r>
                      <a:endParaRPr lang="en-US" sz="18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3780485722"/>
                  </a:ext>
                </a:extLst>
              </a:tr>
              <a:tr h="1553608">
                <a:tc>
                  <a:txBody>
                    <a:bodyPr/>
                    <a:lstStyle/>
                    <a:p>
                      <a:pPr algn="l" fontAlgn="ctr"/>
                      <a:r>
                        <a:rPr lang="en-US" sz="1800" b="0" i="0" u="none" strike="noStrike" dirty="0">
                          <a:solidFill>
                            <a:srgbClr val="000000"/>
                          </a:solidFill>
                          <a:effectLst/>
                          <a:latin typeface="Calibri" panose="020F0502020204030204" pitchFamily="34" charset="0"/>
                          <a:cs typeface="Calibri" panose="020F0502020204030204" pitchFamily="34" charset="0"/>
                        </a:rPr>
                        <a:t>Normalization (10%)</a:t>
                      </a:r>
                    </a:p>
                  </a:txBody>
                  <a:tcPr marL="9525" marR="9525" marT="9525" marB="0" anchor="ctr"/>
                </a:tc>
                <a:tc>
                  <a:txBody>
                    <a:bodyPr/>
                    <a:lstStyle/>
                    <a:p>
                      <a:pPr algn="l" fontAlgn="ctr"/>
                      <a:r>
                        <a:rPr lang="en-US" sz="1800" b="0" i="0" u="none" strike="noStrike">
                          <a:solidFill>
                            <a:srgbClr val="000000"/>
                          </a:solidFill>
                          <a:effectLst/>
                          <a:latin typeface="Calibri" panose="020F0502020204030204" pitchFamily="34" charset="0"/>
                          <a:cs typeface="Calibri" panose="020F0502020204030204" pitchFamily="34" charset="0"/>
                        </a:rPr>
                        <a:t>This measures how well the tables are normalized. In an excellent solution, every table is either normalized to BCNF, or consciously normalized to a lesser normal form with excellent justification.</a:t>
                      </a:r>
                    </a:p>
                  </a:txBody>
                  <a:tcPr marL="9525" marR="9525" marT="9525" marB="0" anchor="ctr"/>
                </a:tc>
                <a:tc>
                  <a:txBody>
                    <a:bodyPr/>
                    <a:lstStyle/>
                    <a:p>
                      <a:pPr algn="l" fontAlgn="ctr"/>
                      <a:r>
                        <a:rPr lang="en-US" sz="1800" b="0" i="0" u="none" strike="noStrike" dirty="0">
                          <a:solidFill>
                            <a:srgbClr val="000000"/>
                          </a:solidFill>
                          <a:effectLst/>
                          <a:latin typeface="Calibri" panose="020F0502020204030204" pitchFamily="34" charset="0"/>
                          <a:cs typeface="Calibri" panose="020F0502020204030204" pitchFamily="34" charset="0"/>
                        </a:rPr>
                        <a:t>Excellent normalization</a:t>
                      </a:r>
                    </a:p>
                  </a:txBody>
                  <a:tcPr marL="9525" marR="9525" marT="9525" marB="0" anchor="ctr"/>
                </a:tc>
                <a:extLst>
                  <a:ext uri="{0D108BD9-81ED-4DB2-BD59-A6C34878D82A}">
                    <a16:rowId xmlns:a16="http://schemas.microsoft.com/office/drawing/2014/main" val="3758435837"/>
                  </a:ext>
                </a:extLst>
              </a:tr>
            </a:tbl>
          </a:graphicData>
        </a:graphic>
      </p:graphicFrame>
    </p:spTree>
    <p:extLst>
      <p:ext uri="{BB962C8B-B14F-4D97-AF65-F5344CB8AC3E}">
        <p14:creationId xmlns:p14="http://schemas.microsoft.com/office/powerpoint/2010/main" val="308677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A2E1-3628-4E42-A252-F5CBFAC2DAC5}"/>
              </a:ext>
            </a:extLst>
          </p:cNvPr>
          <p:cNvSpPr>
            <a:spLocks noGrp="1"/>
          </p:cNvSpPr>
          <p:nvPr>
            <p:ph type="title"/>
          </p:nvPr>
        </p:nvSpPr>
        <p:spPr/>
        <p:txBody>
          <a:bodyPr/>
          <a:lstStyle/>
          <a:p>
            <a:r>
              <a:rPr lang="en-US" dirty="0"/>
              <a:t>Attributes are Physical</a:t>
            </a:r>
          </a:p>
        </p:txBody>
      </p:sp>
      <p:sp>
        <p:nvSpPr>
          <p:cNvPr id="3" name="Content Placeholder 2">
            <a:extLst>
              <a:ext uri="{FF2B5EF4-FFF2-40B4-BE49-F238E27FC236}">
                <a16:creationId xmlns:a16="http://schemas.microsoft.com/office/drawing/2014/main" id="{C580E245-F58F-4DB3-8ECE-0FF961D704AD}"/>
              </a:ext>
            </a:extLst>
          </p:cNvPr>
          <p:cNvSpPr>
            <a:spLocks noGrp="1"/>
          </p:cNvSpPr>
          <p:nvPr>
            <p:ph idx="1"/>
          </p:nvPr>
        </p:nvSpPr>
        <p:spPr/>
        <p:txBody>
          <a:bodyPr/>
          <a:lstStyle/>
          <a:p>
            <a:r>
              <a:rPr lang="en-US" dirty="0"/>
              <a:t>Adding attributes requires involved knowledge of how databases use data, and exactly what your specific database needs to store.</a:t>
            </a:r>
          </a:p>
          <a:p>
            <a:r>
              <a:rPr lang="en-US" dirty="0"/>
              <a:t>In contrast, the conceptual ERD only requires us to understand the organization and database usage at a higher level. </a:t>
            </a:r>
          </a:p>
          <a:p>
            <a:r>
              <a:rPr lang="en-US" dirty="0"/>
              <a:t>Adding attributes is an iterative process and requires paying attention to specific details. </a:t>
            </a:r>
          </a:p>
        </p:txBody>
      </p:sp>
    </p:spTree>
    <p:extLst>
      <p:ext uri="{BB962C8B-B14F-4D97-AF65-F5344CB8AC3E}">
        <p14:creationId xmlns:p14="http://schemas.microsoft.com/office/powerpoint/2010/main" val="17140522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17C6-E858-F78D-287A-F347EEA87C26}"/>
              </a:ext>
            </a:extLst>
          </p:cNvPr>
          <p:cNvSpPr>
            <a:spLocks noGrp="1"/>
          </p:cNvSpPr>
          <p:nvPr>
            <p:ph type="title"/>
          </p:nvPr>
        </p:nvSpPr>
        <p:spPr/>
        <p:txBody>
          <a:bodyPr/>
          <a:lstStyle/>
          <a:p>
            <a:r>
              <a:rPr lang="en-US" dirty="0"/>
              <a:t>Script and Overall Evaluation</a:t>
            </a:r>
          </a:p>
        </p:txBody>
      </p:sp>
      <p:graphicFrame>
        <p:nvGraphicFramePr>
          <p:cNvPr id="4" name="Content Placeholder 3">
            <a:extLst>
              <a:ext uri="{FF2B5EF4-FFF2-40B4-BE49-F238E27FC236}">
                <a16:creationId xmlns:a16="http://schemas.microsoft.com/office/drawing/2014/main" id="{491BD77E-D6F8-020B-40B4-AE693DAA8CEC}"/>
              </a:ext>
            </a:extLst>
          </p:cNvPr>
          <p:cNvGraphicFramePr>
            <a:graphicFrameLocks noGrp="1"/>
          </p:cNvGraphicFramePr>
          <p:nvPr>
            <p:ph idx="1"/>
            <p:extLst>
              <p:ext uri="{D42A27DB-BD31-4B8C-83A1-F6EECF244321}">
                <p14:modId xmlns:p14="http://schemas.microsoft.com/office/powerpoint/2010/main" val="4167669456"/>
              </p:ext>
            </p:extLst>
          </p:nvPr>
        </p:nvGraphicFramePr>
        <p:xfrm>
          <a:off x="1485900" y="1752600"/>
          <a:ext cx="9220200" cy="4733925"/>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2838367816"/>
                    </a:ext>
                  </a:extLst>
                </a:gridCol>
                <a:gridCol w="5410200">
                  <a:extLst>
                    <a:ext uri="{9D8B030D-6E8A-4147-A177-3AD203B41FA5}">
                      <a16:colId xmlns:a16="http://schemas.microsoft.com/office/drawing/2014/main" val="3941089433"/>
                    </a:ext>
                  </a:extLst>
                </a:gridCol>
                <a:gridCol w="2514600">
                  <a:extLst>
                    <a:ext uri="{9D8B030D-6E8A-4147-A177-3AD203B41FA5}">
                      <a16:colId xmlns:a16="http://schemas.microsoft.com/office/drawing/2014/main" val="3301265630"/>
                    </a:ext>
                  </a:extLst>
                </a:gridCol>
              </a:tblGrid>
              <a:tr h="600075">
                <a:tc>
                  <a:txBody>
                    <a:bodyPr/>
                    <a:lstStyle/>
                    <a:p>
                      <a:pPr algn="l" fontAlgn="ctr"/>
                      <a:r>
                        <a:rPr lang="en-US" sz="1800" b="1" i="0" u="none" strike="noStrike" dirty="0">
                          <a:solidFill>
                            <a:srgbClr val="000000"/>
                          </a:solidFill>
                          <a:effectLst/>
                          <a:latin typeface="Arial Narrow" panose="020B0606020202030204" pitchFamily="34" charset="0"/>
                        </a:rPr>
                        <a:t>Aspect</a:t>
                      </a:r>
                    </a:p>
                  </a:txBody>
                  <a:tcPr marL="9525" marR="9525" marT="9525" marB="0" anchor="ctr"/>
                </a:tc>
                <a:tc>
                  <a:txBody>
                    <a:bodyPr/>
                    <a:lstStyle/>
                    <a:p>
                      <a:pPr algn="l" fontAlgn="ctr"/>
                      <a:r>
                        <a:rPr lang="en-US" sz="1800" b="1" i="0" u="none" strike="noStrike" dirty="0">
                          <a:solidFill>
                            <a:srgbClr val="000000"/>
                          </a:solidFill>
                          <a:effectLst/>
                          <a:latin typeface="Arial Narrow" panose="020B0606020202030204" pitchFamily="34" charset="0"/>
                        </a:rPr>
                        <a:t>What it Means</a:t>
                      </a:r>
                    </a:p>
                  </a:txBody>
                  <a:tcPr marL="9525" marR="9525" marT="9525" marB="0" anchor="ctr"/>
                </a:tc>
                <a:tc>
                  <a:txBody>
                    <a:bodyPr/>
                    <a:lstStyle/>
                    <a:p>
                      <a:pPr algn="ctr" fontAlgn="ctr"/>
                      <a:r>
                        <a:rPr lang="en-US" sz="1800" b="1" i="0" u="none" strike="noStrike" dirty="0">
                          <a:solidFill>
                            <a:srgbClr val="000000"/>
                          </a:solidFill>
                          <a:effectLst/>
                          <a:latin typeface="Arial Narrow" panose="020B0606020202030204" pitchFamily="34" charset="0"/>
                        </a:rPr>
                        <a:t>A+</a:t>
                      </a:r>
                    </a:p>
                    <a:p>
                      <a:pPr algn="ctr" fontAlgn="ctr"/>
                      <a:r>
                        <a:rPr lang="en-US" sz="1800" b="1" i="0" u="none" strike="noStrike" dirty="0">
                          <a:solidFill>
                            <a:srgbClr val="000000"/>
                          </a:solidFill>
                          <a:effectLst/>
                          <a:latin typeface="Arial Narrow" panose="020B0606020202030204" pitchFamily="34" charset="0"/>
                        </a:rPr>
                        <a:t>Excellent</a:t>
                      </a:r>
                    </a:p>
                  </a:txBody>
                  <a:tcPr marL="9525" marR="9525" marT="9525" marB="0" anchor="ctr"/>
                </a:tc>
                <a:extLst>
                  <a:ext uri="{0D108BD9-81ED-4DB2-BD59-A6C34878D82A}">
                    <a16:rowId xmlns:a16="http://schemas.microsoft.com/office/drawing/2014/main" val="2086957739"/>
                  </a:ext>
                </a:extLst>
              </a:tr>
              <a:tr h="2562225">
                <a:tc>
                  <a:txBody>
                    <a:bodyPr/>
                    <a:lstStyle/>
                    <a:p>
                      <a:pPr algn="l" fontAlgn="ctr"/>
                      <a:r>
                        <a:rPr lang="en-US" sz="1800" u="none" strike="noStrike" dirty="0">
                          <a:effectLst/>
                        </a:rPr>
                        <a:t>SQL Script Quality (15%) </a:t>
                      </a:r>
                      <a:endParaRPr lang="en-US" sz="18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This measures how accurately the SQL script implements the designed database structure, and the correctness of the SQL syntax. With excellent scripts:</a:t>
                      </a:r>
                      <a:br>
                        <a:rPr lang="en-US" sz="1800" u="none" strike="noStrike">
                          <a:effectLst/>
                        </a:rPr>
                      </a:br>
                      <a:r>
                        <a:rPr lang="en-US" sz="1800" u="none" strike="noStrike">
                          <a:effectLst/>
                        </a:rPr>
                        <a:t>o the SQL script includes the table names, attribute names, attribute datatypes, and constraints exactly as defined in the DBMS physical ERD, as well as the identified sequences.</a:t>
                      </a:r>
                      <a:br>
                        <a:rPr lang="en-US" sz="1800" u="none" strike="noStrike">
                          <a:effectLst/>
                        </a:rPr>
                      </a:br>
                      <a:r>
                        <a:rPr lang="en-US" sz="1800" u="none" strike="noStrike">
                          <a:effectLst/>
                        </a:rPr>
                        <a:t>o only designed elements are present in the script.</a:t>
                      </a:r>
                      <a:br>
                        <a:rPr lang="en-US" sz="1800" u="none" strike="noStrike">
                          <a:effectLst/>
                        </a:rPr>
                      </a:br>
                      <a:r>
                        <a:rPr lang="en-US" sz="1800" u="none" strike="noStrike">
                          <a:effectLst/>
                        </a:rPr>
                        <a:t>o the syntax of the SQL script is entirely correct and could be executed in a modern relational database without modification</a:t>
                      </a:r>
                      <a:endParaRPr lang="en-US" sz="18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Entirely accurate</a:t>
                      </a:r>
                      <a:br>
                        <a:rPr lang="en-US" sz="1800" u="none" strike="noStrike" dirty="0">
                          <a:effectLst/>
                        </a:rPr>
                      </a:br>
                      <a:r>
                        <a:rPr lang="en-US" sz="1800" u="none" strike="noStrike" dirty="0">
                          <a:effectLst/>
                        </a:rPr>
                        <a:t>Entirely correct</a:t>
                      </a:r>
                      <a:endParaRPr lang="en-US" sz="18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985246248"/>
                  </a:ext>
                </a:extLst>
              </a:tr>
              <a:tr h="847725">
                <a:tc>
                  <a:txBody>
                    <a:bodyPr/>
                    <a:lstStyle/>
                    <a:p>
                      <a:pPr algn="l" fontAlgn="ctr"/>
                      <a:r>
                        <a:rPr lang="en-US" sz="1800" u="none" strike="noStrike">
                          <a:effectLst/>
                        </a:rPr>
                        <a:t>Prior Work Soundness (10%)</a:t>
                      </a:r>
                      <a:endParaRPr lang="en-US" sz="1800" b="1"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a:effectLst/>
                        </a:rPr>
                        <a:t>This measures how well any issues from prior iterations have been improved in order to provide a frame of reference for this iteration.</a:t>
                      </a:r>
                      <a:endParaRPr lang="en-US" sz="1800" b="0" i="0" u="none" strike="noStrike">
                        <a:solidFill>
                          <a:srgbClr val="000000"/>
                        </a:solidFill>
                        <a:effectLst/>
                        <a:latin typeface="Arial Narrow" panose="020B0606020202030204" pitchFamily="34" charset="0"/>
                      </a:endParaRPr>
                    </a:p>
                  </a:txBody>
                  <a:tcPr marL="9525" marR="9525" marT="9525" marB="0" anchor="ctr"/>
                </a:tc>
                <a:tc>
                  <a:txBody>
                    <a:bodyPr/>
                    <a:lstStyle/>
                    <a:p>
                      <a:pPr algn="l" fontAlgn="ctr"/>
                      <a:r>
                        <a:rPr lang="en-US" sz="1800" u="none" strike="noStrike" dirty="0">
                          <a:effectLst/>
                        </a:rPr>
                        <a:t>Completely improved </a:t>
                      </a:r>
                      <a:br>
                        <a:rPr lang="en-US" sz="1800" u="none" strike="noStrike" dirty="0">
                          <a:effectLst/>
                        </a:rPr>
                      </a:br>
                      <a:r>
                        <a:rPr lang="en-US" sz="1800" u="none" strike="noStrike" dirty="0">
                          <a:effectLst/>
                        </a:rPr>
                        <a:t>or</a:t>
                      </a:r>
                      <a:br>
                        <a:rPr lang="en-US" sz="1800" u="none" strike="noStrike" dirty="0">
                          <a:effectLst/>
                        </a:rPr>
                      </a:br>
                      <a:r>
                        <a:rPr lang="en-US" sz="1800" u="none" strike="noStrike" dirty="0">
                          <a:effectLst/>
                        </a:rPr>
                        <a:t>No improvement necessary</a:t>
                      </a:r>
                      <a:endParaRPr lang="en-US" sz="18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2435014980"/>
                  </a:ext>
                </a:extLst>
              </a:tr>
            </a:tbl>
          </a:graphicData>
        </a:graphic>
      </p:graphicFrame>
    </p:spTree>
    <p:extLst>
      <p:ext uri="{BB962C8B-B14F-4D97-AF65-F5344CB8AC3E}">
        <p14:creationId xmlns:p14="http://schemas.microsoft.com/office/powerpoint/2010/main" val="2489312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80CF-86EE-8D30-6CE3-B3924D2BE495}"/>
              </a:ext>
            </a:extLst>
          </p:cNvPr>
          <p:cNvSpPr>
            <a:spLocks noGrp="1"/>
          </p:cNvSpPr>
          <p:nvPr>
            <p:ph type="title"/>
          </p:nvPr>
        </p:nvSpPr>
        <p:spPr/>
        <p:txBody>
          <a:bodyPr/>
          <a:lstStyle/>
          <a:p>
            <a:r>
              <a:rPr lang="en-US" dirty="0"/>
              <a:t>Reminder: Number of Entities</a:t>
            </a:r>
          </a:p>
        </p:txBody>
      </p:sp>
      <p:sp>
        <p:nvSpPr>
          <p:cNvPr id="3" name="Content Placeholder 2">
            <a:extLst>
              <a:ext uri="{FF2B5EF4-FFF2-40B4-BE49-F238E27FC236}">
                <a16:creationId xmlns:a16="http://schemas.microsoft.com/office/drawing/2014/main" id="{C665A9D6-EE27-50A6-5918-A40F07BB4222}"/>
              </a:ext>
            </a:extLst>
          </p:cNvPr>
          <p:cNvSpPr>
            <a:spLocks noGrp="1"/>
          </p:cNvSpPr>
          <p:nvPr>
            <p:ph idx="1"/>
          </p:nvPr>
        </p:nvSpPr>
        <p:spPr/>
        <p:txBody>
          <a:bodyPr/>
          <a:lstStyle/>
          <a:p>
            <a:r>
              <a:rPr lang="en-US" dirty="0"/>
              <a:t>At least 10 entities are required at the conceptual level.</a:t>
            </a:r>
          </a:p>
          <a:p>
            <a:r>
              <a:rPr lang="en-US" dirty="0"/>
              <a:t>This means the structural database rules and conceptual ERD should have at least 10 entities.</a:t>
            </a:r>
          </a:p>
        </p:txBody>
      </p:sp>
    </p:spTree>
    <p:extLst>
      <p:ext uri="{BB962C8B-B14F-4D97-AF65-F5344CB8AC3E}">
        <p14:creationId xmlns:p14="http://schemas.microsoft.com/office/powerpoint/2010/main" val="950248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References</a:t>
            </a:r>
          </a:p>
        </p:txBody>
      </p:sp>
      <p:sp>
        <p:nvSpPr>
          <p:cNvPr id="34819" name="Rectangle 3"/>
          <p:cNvSpPr>
            <a:spLocks noChangeArrowheads="1"/>
          </p:cNvSpPr>
          <p:nvPr/>
        </p:nvSpPr>
        <p:spPr bwMode="auto">
          <a:xfrm>
            <a:off x="1752600" y="1600200"/>
            <a:ext cx="8686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dirty="0"/>
              <a:t>Connolly, T &amp; </a:t>
            </a:r>
            <a:r>
              <a:rPr lang="en-US" sz="2400" dirty="0" err="1"/>
              <a:t>Begg</a:t>
            </a:r>
            <a:r>
              <a:rPr lang="en-US" sz="2400" dirty="0"/>
              <a:t>, C. (2010). </a:t>
            </a:r>
            <a:r>
              <a:rPr lang="en-US" sz="2400" i="1" dirty="0"/>
              <a:t>Database Systems. A Practical Approach to Design, Implementation, and </a:t>
            </a:r>
            <a:r>
              <a:rPr lang="en-US" sz="2400" i="1" dirty="0" err="1"/>
              <a:t>Management.Business</a:t>
            </a:r>
            <a:r>
              <a:rPr lang="en-US" sz="2400" i="1" dirty="0"/>
              <a:t> Database Systems</a:t>
            </a:r>
            <a:r>
              <a:rPr lang="en-US" sz="2400" dirty="0"/>
              <a:t>. Boston: Pearson Education.</a:t>
            </a:r>
          </a:p>
        </p:txBody>
      </p:sp>
    </p:spTree>
    <p:extLst>
      <p:ext uri="{BB962C8B-B14F-4D97-AF65-F5344CB8AC3E}">
        <p14:creationId xmlns:p14="http://schemas.microsoft.com/office/powerpoint/2010/main" val="1487304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67FD-F84A-4398-8415-D22EDD8DDAAC}"/>
              </a:ext>
            </a:extLst>
          </p:cNvPr>
          <p:cNvSpPr>
            <a:spLocks noGrp="1"/>
          </p:cNvSpPr>
          <p:nvPr>
            <p:ph type="title"/>
          </p:nvPr>
        </p:nvSpPr>
        <p:spPr/>
        <p:txBody>
          <a:bodyPr/>
          <a:lstStyle/>
          <a:p>
            <a:r>
              <a:rPr lang="en-US" dirty="0"/>
              <a:t>Driving Questions</a:t>
            </a:r>
          </a:p>
        </p:txBody>
      </p:sp>
      <p:sp>
        <p:nvSpPr>
          <p:cNvPr id="3" name="Content Placeholder 2">
            <a:extLst>
              <a:ext uri="{FF2B5EF4-FFF2-40B4-BE49-F238E27FC236}">
                <a16:creationId xmlns:a16="http://schemas.microsoft.com/office/drawing/2014/main" id="{024392C8-3C2B-4917-A673-18FD9F4C01F8}"/>
              </a:ext>
            </a:extLst>
          </p:cNvPr>
          <p:cNvSpPr>
            <a:spLocks noGrp="1"/>
          </p:cNvSpPr>
          <p:nvPr>
            <p:ph idx="1"/>
          </p:nvPr>
        </p:nvSpPr>
        <p:spPr/>
        <p:txBody>
          <a:bodyPr/>
          <a:lstStyle/>
          <a:p>
            <a:r>
              <a:rPr lang="en-US" dirty="0"/>
              <a:t>What fields do the use cases require?</a:t>
            </a:r>
          </a:p>
          <a:p>
            <a:r>
              <a:rPr lang="en-US" dirty="0"/>
              <a:t>What fields are obvious for my entities?</a:t>
            </a:r>
          </a:p>
          <a:p>
            <a:r>
              <a:rPr lang="en-US" dirty="0"/>
              <a:t>What fields do other similar applications and databases store?</a:t>
            </a:r>
          </a:p>
          <a:p>
            <a:r>
              <a:rPr lang="en-US" dirty="0"/>
              <a:t>What fields are unique for my database?</a:t>
            </a:r>
          </a:p>
          <a:p>
            <a:r>
              <a:rPr lang="en-US" dirty="0"/>
              <a:t>What would be presented on a user interface that uses my database?</a:t>
            </a:r>
          </a:p>
        </p:txBody>
      </p:sp>
    </p:spTree>
    <p:extLst>
      <p:ext uri="{BB962C8B-B14F-4D97-AF65-F5344CB8AC3E}">
        <p14:creationId xmlns:p14="http://schemas.microsoft.com/office/powerpoint/2010/main" val="170012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7E46-8543-4058-B820-832E1692A688}"/>
              </a:ext>
            </a:extLst>
          </p:cNvPr>
          <p:cNvSpPr>
            <a:spLocks noGrp="1"/>
          </p:cNvSpPr>
          <p:nvPr>
            <p:ph type="title"/>
          </p:nvPr>
        </p:nvSpPr>
        <p:spPr/>
        <p:txBody>
          <a:bodyPr/>
          <a:lstStyle/>
          <a:p>
            <a:r>
              <a:rPr lang="en-US" dirty="0"/>
              <a:t>Car EERD for Reseller</a:t>
            </a:r>
          </a:p>
        </p:txBody>
      </p:sp>
      <p:pic>
        <p:nvPicPr>
          <p:cNvPr id="5" name="Content Placeholder 4">
            <a:extLst>
              <a:ext uri="{FF2B5EF4-FFF2-40B4-BE49-F238E27FC236}">
                <a16:creationId xmlns:a16="http://schemas.microsoft.com/office/drawing/2014/main" id="{B78AD6E4-815E-4A21-B79E-7D5E48A64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900" y="2726160"/>
            <a:ext cx="6172200" cy="2491530"/>
          </a:xfrm>
        </p:spPr>
      </p:pic>
    </p:spTree>
    <p:extLst>
      <p:ext uri="{BB962C8B-B14F-4D97-AF65-F5344CB8AC3E}">
        <p14:creationId xmlns:p14="http://schemas.microsoft.com/office/powerpoint/2010/main" val="147441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AE80-6AC6-4854-8AD4-A7D454C179C6}"/>
              </a:ext>
            </a:extLst>
          </p:cNvPr>
          <p:cNvSpPr>
            <a:spLocks noGrp="1"/>
          </p:cNvSpPr>
          <p:nvPr>
            <p:ph type="title"/>
          </p:nvPr>
        </p:nvSpPr>
        <p:spPr/>
        <p:txBody>
          <a:bodyPr/>
          <a:lstStyle/>
          <a:p>
            <a:r>
              <a:rPr lang="en-US" dirty="0"/>
              <a:t>Car Example First Questions</a:t>
            </a:r>
          </a:p>
        </p:txBody>
      </p:sp>
      <p:graphicFrame>
        <p:nvGraphicFramePr>
          <p:cNvPr id="4" name="Content Placeholder 3">
            <a:extLst>
              <a:ext uri="{FF2B5EF4-FFF2-40B4-BE49-F238E27FC236}">
                <a16:creationId xmlns:a16="http://schemas.microsoft.com/office/drawing/2014/main" id="{C4CCD477-4F55-4372-800F-E8913DB88100}"/>
              </a:ext>
            </a:extLst>
          </p:cNvPr>
          <p:cNvGraphicFramePr>
            <a:graphicFrameLocks noGrp="1"/>
          </p:cNvGraphicFramePr>
          <p:nvPr>
            <p:ph idx="1"/>
            <p:extLst>
              <p:ext uri="{D42A27DB-BD31-4B8C-83A1-F6EECF244321}">
                <p14:modId xmlns:p14="http://schemas.microsoft.com/office/powerpoint/2010/main" val="1994719949"/>
              </p:ext>
            </p:extLst>
          </p:nvPr>
        </p:nvGraphicFramePr>
        <p:xfrm>
          <a:off x="2152650" y="1676400"/>
          <a:ext cx="7886700" cy="3840480"/>
        </p:xfrm>
        <a:graphic>
          <a:graphicData uri="http://schemas.openxmlformats.org/drawingml/2006/table">
            <a:tbl>
              <a:tblPr firstRow="1" firstCol="1" bandRow="1">
                <a:tableStyleId>{5C22544A-7EE6-4342-B048-85BDC9FD1C3A}</a:tableStyleId>
              </a:tblPr>
              <a:tblGrid>
                <a:gridCol w="3209071">
                  <a:extLst>
                    <a:ext uri="{9D8B030D-6E8A-4147-A177-3AD203B41FA5}">
                      <a16:colId xmlns:a16="http://schemas.microsoft.com/office/drawing/2014/main" val="621416053"/>
                    </a:ext>
                  </a:extLst>
                </a:gridCol>
                <a:gridCol w="4677629">
                  <a:extLst>
                    <a:ext uri="{9D8B030D-6E8A-4147-A177-3AD203B41FA5}">
                      <a16:colId xmlns:a16="http://schemas.microsoft.com/office/drawing/2014/main" val="4076868816"/>
                    </a:ext>
                  </a:extLst>
                </a:gridCol>
              </a:tblGrid>
              <a:tr h="259773">
                <a:tc>
                  <a:txBody>
                    <a:bodyPr/>
                    <a:lstStyle/>
                    <a:p>
                      <a:pPr marL="0" marR="0">
                        <a:spcBef>
                          <a:spcPts val="0"/>
                        </a:spcBef>
                        <a:spcAft>
                          <a:spcPts val="0"/>
                        </a:spcAft>
                      </a:pPr>
                      <a:r>
                        <a:rPr lang="en-US" sz="1800">
                          <a:effectLst/>
                        </a:rPr>
                        <a:t>Question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800">
                          <a:effectLst/>
                        </a:rPr>
                        <a:t>Reasoning</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821268061"/>
                  </a:ext>
                </a:extLst>
              </a:tr>
              <a:tr h="3200400">
                <a:tc>
                  <a:txBody>
                    <a:bodyPr/>
                    <a:lstStyle/>
                    <a:p>
                      <a:pPr marL="0" marR="0">
                        <a:spcBef>
                          <a:spcPts val="0"/>
                        </a:spcBef>
                        <a:spcAft>
                          <a:spcPts val="0"/>
                        </a:spcAft>
                      </a:pPr>
                      <a:r>
                        <a:rPr lang="en-US" sz="1800" dirty="0">
                          <a:effectLst/>
                        </a:rPr>
                        <a:t>What fields do other similar applications and databases store?</a:t>
                      </a:r>
                    </a:p>
                    <a:p>
                      <a:pPr marL="0" marR="0">
                        <a:spcBef>
                          <a:spcPts val="0"/>
                        </a:spcBef>
                        <a:spcAft>
                          <a:spcPts val="0"/>
                        </a:spcAft>
                      </a:pPr>
                      <a:r>
                        <a:rPr lang="en-US" sz="1800" dirty="0">
                          <a:effectLst/>
                        </a:rPr>
                        <a:t> </a:t>
                      </a:r>
                    </a:p>
                    <a:p>
                      <a:pPr marL="0" marR="0">
                        <a:spcBef>
                          <a:spcPts val="0"/>
                        </a:spcBef>
                        <a:spcAft>
                          <a:spcPts val="0"/>
                        </a:spcAft>
                      </a:pPr>
                      <a:r>
                        <a:rPr lang="en-US" sz="1800" dirty="0">
                          <a:effectLst/>
                        </a:rPr>
                        <a:t>What fields are obvious for my entities?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800" dirty="0">
                          <a:effectLst/>
                        </a:rPr>
                        <a:t>Based upon my experience with websites such as http://kbb.com, http://cars.com, and many others, there are many obvious fields we need to store. I visited these sites to refresh my memory. We need to store a VIN number and a price for each car, of course. We need to store a make and a model. We need to store car mileage because customers will want to know. We need to store color as well. These are the basic attributes any reseller would need. If I could meet with the reseller the database is for, I would likely come up with more fields, but for now I’ll stick with these basic ones.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557778423"/>
                  </a:ext>
                </a:extLst>
              </a:tr>
            </a:tbl>
          </a:graphicData>
        </a:graphic>
      </p:graphicFrame>
    </p:spTree>
    <p:extLst>
      <p:ext uri="{BB962C8B-B14F-4D97-AF65-F5344CB8AC3E}">
        <p14:creationId xmlns:p14="http://schemas.microsoft.com/office/powerpoint/2010/main" val="27922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0F3A-741A-49AC-8EEA-78B56305F867}"/>
              </a:ext>
            </a:extLst>
          </p:cNvPr>
          <p:cNvSpPr>
            <a:spLocks noGrp="1"/>
          </p:cNvSpPr>
          <p:nvPr>
            <p:ph type="title"/>
          </p:nvPr>
        </p:nvSpPr>
        <p:spPr/>
        <p:txBody>
          <a:bodyPr/>
          <a:lstStyle/>
          <a:p>
            <a:r>
              <a:rPr lang="en-US" dirty="0"/>
              <a:t>Car Example Last Questions</a:t>
            </a:r>
          </a:p>
        </p:txBody>
      </p:sp>
      <p:graphicFrame>
        <p:nvGraphicFramePr>
          <p:cNvPr id="4" name="Content Placeholder 3">
            <a:extLst>
              <a:ext uri="{FF2B5EF4-FFF2-40B4-BE49-F238E27FC236}">
                <a16:creationId xmlns:a16="http://schemas.microsoft.com/office/drawing/2014/main" id="{B29DFBFE-BE3D-4556-9099-2633298A3191}"/>
              </a:ext>
            </a:extLst>
          </p:cNvPr>
          <p:cNvGraphicFramePr>
            <a:graphicFrameLocks noGrp="1"/>
          </p:cNvGraphicFramePr>
          <p:nvPr>
            <p:ph idx="1"/>
            <p:extLst>
              <p:ext uri="{D42A27DB-BD31-4B8C-83A1-F6EECF244321}">
                <p14:modId xmlns:p14="http://schemas.microsoft.com/office/powerpoint/2010/main" val="717664491"/>
              </p:ext>
            </p:extLst>
          </p:nvPr>
        </p:nvGraphicFramePr>
        <p:xfrm>
          <a:off x="1695450" y="1752600"/>
          <a:ext cx="8801100" cy="3634740"/>
        </p:xfrm>
        <a:graphic>
          <a:graphicData uri="http://schemas.openxmlformats.org/drawingml/2006/table">
            <a:tbl>
              <a:tblPr firstRow="1" firstCol="1" bandRow="1">
                <a:tableStyleId>{5C22544A-7EE6-4342-B048-85BDC9FD1C3A}</a:tableStyleId>
              </a:tblPr>
              <a:tblGrid>
                <a:gridCol w="3581137">
                  <a:extLst>
                    <a:ext uri="{9D8B030D-6E8A-4147-A177-3AD203B41FA5}">
                      <a16:colId xmlns:a16="http://schemas.microsoft.com/office/drawing/2014/main" val="742435252"/>
                    </a:ext>
                  </a:extLst>
                </a:gridCol>
                <a:gridCol w="5219963">
                  <a:extLst>
                    <a:ext uri="{9D8B030D-6E8A-4147-A177-3AD203B41FA5}">
                      <a16:colId xmlns:a16="http://schemas.microsoft.com/office/drawing/2014/main" val="4243132316"/>
                    </a:ext>
                  </a:extLst>
                </a:gridCol>
              </a:tblGrid>
              <a:tr h="1965960">
                <a:tc>
                  <a:txBody>
                    <a:bodyPr/>
                    <a:lstStyle/>
                    <a:p>
                      <a:pPr marL="0" marR="0">
                        <a:spcBef>
                          <a:spcPts val="0"/>
                        </a:spcBef>
                        <a:spcAft>
                          <a:spcPts val="0"/>
                        </a:spcAft>
                      </a:pPr>
                      <a:r>
                        <a:rPr lang="en-US" sz="1800" dirty="0">
                          <a:effectLst/>
                        </a:rPr>
                        <a:t>What fields are unique for my database?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800" dirty="0">
                          <a:effectLst/>
                        </a:rPr>
                        <a:t>I looked up information on the Ferrari, Aston Martin, and Lamborghini lines. All three lines have V12 engine options, something not found in usual cars. Some Lamborghinis have auto-dimming side mirrors, which automatically adjust dimming to avoid glare, especially at night. Some Aston Martins offer tri-camera rearview mirrors to see middle, left, and right all in the rearview mirror (which also offers auto-dimming). Some Ferraris offer flat-plane engine designs to give a natural, smooth revving sound that is distinct to Ferraris.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380926965"/>
                  </a:ext>
                </a:extLst>
              </a:tr>
              <a:tr h="617220">
                <a:tc>
                  <a:txBody>
                    <a:bodyPr/>
                    <a:lstStyle/>
                    <a:p>
                      <a:pPr marL="0" marR="0">
                        <a:spcBef>
                          <a:spcPts val="0"/>
                        </a:spcBef>
                        <a:spcAft>
                          <a:spcPts val="0"/>
                        </a:spcAft>
                      </a:pPr>
                      <a:r>
                        <a:rPr lang="en-US" sz="1800" dirty="0">
                          <a:effectLst/>
                        </a:rPr>
                        <a:t>What would be presented on a user interface that uses my database?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1800" dirty="0">
                          <a:effectLst/>
                        </a:rPr>
                        <a:t>I did not identify any additional fields from this question beyond what I have already included.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529555217"/>
                  </a:ext>
                </a:extLst>
              </a:tr>
            </a:tbl>
          </a:graphicData>
        </a:graphic>
      </p:graphicFrame>
    </p:spTree>
    <p:extLst>
      <p:ext uri="{BB962C8B-B14F-4D97-AF65-F5344CB8AC3E}">
        <p14:creationId xmlns:p14="http://schemas.microsoft.com/office/powerpoint/2010/main" val="3415296027"/>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15881</TotalTime>
  <Words>3263</Words>
  <Application>Microsoft Office PowerPoint</Application>
  <PresentationFormat>Widescreen</PresentationFormat>
  <Paragraphs>274</Paragraphs>
  <Slides>53</Slides>
  <Notes>7</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63" baseType="lpstr">
      <vt:lpstr>Arial</vt:lpstr>
      <vt:lpstr>Arial Narrow</vt:lpstr>
      <vt:lpstr>Calibri</vt:lpstr>
      <vt:lpstr>Calibri Light</vt:lpstr>
      <vt:lpstr>Courier New</vt:lpstr>
      <vt:lpstr>Tahoma</vt:lpstr>
      <vt:lpstr>Wingdings</vt:lpstr>
      <vt:lpstr>Office Theme</vt:lpstr>
      <vt:lpstr>Custom Design</vt:lpstr>
      <vt:lpstr>Visio</vt:lpstr>
      <vt:lpstr>Term Project Iteration 4 Walkthrough</vt:lpstr>
      <vt:lpstr>Iteration 4 Components</vt:lpstr>
      <vt:lpstr>Adding Attributes</vt:lpstr>
      <vt:lpstr>Adding Attributes Intro</vt:lpstr>
      <vt:lpstr>Attributes are Physical</vt:lpstr>
      <vt:lpstr>Driving Questions</vt:lpstr>
      <vt:lpstr>Car EERD for Reseller</vt:lpstr>
      <vt:lpstr>Car Example First Questions</vt:lpstr>
      <vt:lpstr>Car Example Last Questions</vt:lpstr>
      <vt:lpstr>Datatypes Must Be Selected</vt:lpstr>
      <vt:lpstr>Car Attributes Example</vt:lpstr>
      <vt:lpstr>Subtype Attributes Example</vt:lpstr>
      <vt:lpstr>Car EERD with Attributes</vt:lpstr>
      <vt:lpstr>Tables and Constraints</vt:lpstr>
      <vt:lpstr>But First, SQL Scripts</vt:lpstr>
      <vt:lpstr>Using Scripts - Oracle</vt:lpstr>
      <vt:lpstr>Using Scripts – SQL Server</vt:lpstr>
      <vt:lpstr>Using Scripts - Postgres</vt:lpstr>
      <vt:lpstr>Creating Tables from DBMS Physical ERD</vt:lpstr>
      <vt:lpstr>Car EERD with Attributes (Again)</vt:lpstr>
      <vt:lpstr>Car Create Table Examples</vt:lpstr>
      <vt:lpstr>Tips About Your Script</vt:lpstr>
      <vt:lpstr>Normalizing Your Entities</vt:lpstr>
      <vt:lpstr>Normalization Introduction</vt:lpstr>
      <vt:lpstr>Where Normalization Fits</vt:lpstr>
      <vt:lpstr>Normal Forms</vt:lpstr>
      <vt:lpstr>Functional Dependency</vt:lpstr>
      <vt:lpstr>General Function</vt:lpstr>
      <vt:lpstr>Application to Relational Design</vt:lpstr>
      <vt:lpstr>Photography Agency Assignments</vt:lpstr>
      <vt:lpstr>Step 1: Convert to a Table</vt:lpstr>
      <vt:lpstr>Sidebar: UNF</vt:lpstr>
      <vt:lpstr>Requirements for 1NF</vt:lpstr>
      <vt:lpstr>Step 2: Identify Functional Dependencies</vt:lpstr>
      <vt:lpstr>Step 3: Identify Candidate Keys</vt:lpstr>
      <vt:lpstr>Step 4: Identify Partial Dependencies</vt:lpstr>
      <vt:lpstr>Step 5: Removing Partial Dependencies</vt:lpstr>
      <vt:lpstr>Requirements of 2NF</vt:lpstr>
      <vt:lpstr>Step 6: Identify Transitive Dependencies</vt:lpstr>
      <vt:lpstr>Transitive Dependency</vt:lpstr>
      <vt:lpstr>Step 7: Remove Transitive Dependencies</vt:lpstr>
      <vt:lpstr>Transitive Dependencies Removed</vt:lpstr>
      <vt:lpstr>Requirements of 3NF</vt:lpstr>
      <vt:lpstr>More Data Redundancy</vt:lpstr>
      <vt:lpstr>Step 8: Identify Non-Candidate Determinants</vt:lpstr>
      <vt:lpstr>Step 9: Remove Non-Candidate Determinants</vt:lpstr>
      <vt:lpstr>Moving to BCNF</vt:lpstr>
      <vt:lpstr>Attribute Evaluation</vt:lpstr>
      <vt:lpstr>DBMS Physical ERD Evaluation</vt:lpstr>
      <vt:lpstr>Script and Overall Evaluation</vt:lpstr>
      <vt:lpstr>Reminder: Number of Entities</vt:lpstr>
      <vt:lpstr>References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Warren Mansur</cp:lastModifiedBy>
  <cp:revision>502</cp:revision>
  <dcterms:created xsi:type="dcterms:W3CDTF">2010-09-03T10:48:34Z</dcterms:created>
  <dcterms:modified xsi:type="dcterms:W3CDTF">2023-02-07T16:54:15Z</dcterms:modified>
</cp:coreProperties>
</file>