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8"/>
  </p:notesMasterIdLst>
  <p:handoutMasterIdLst>
    <p:handoutMasterId r:id="rId19"/>
  </p:handoutMasterIdLst>
  <p:sldIdLst>
    <p:sldId id="346" r:id="rId3"/>
    <p:sldId id="412" r:id="rId4"/>
    <p:sldId id="411" r:id="rId5"/>
    <p:sldId id="404" r:id="rId6"/>
    <p:sldId id="405" r:id="rId7"/>
    <p:sldId id="435" r:id="rId8"/>
    <p:sldId id="440" r:id="rId9"/>
    <p:sldId id="399" r:id="rId10"/>
    <p:sldId id="438" r:id="rId11"/>
    <p:sldId id="400" r:id="rId12"/>
    <p:sldId id="401" r:id="rId13"/>
    <p:sldId id="402" r:id="rId14"/>
    <p:sldId id="439" r:id="rId15"/>
    <p:sldId id="403" r:id="rId16"/>
    <p:sldId id="381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76923" autoAdjust="0"/>
  </p:normalViewPr>
  <p:slideViewPr>
    <p:cSldViewPr>
      <p:cViewPr varScale="1">
        <p:scale>
          <a:sx n="70" d="100"/>
          <a:sy n="70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The end users want their tasks to be fast, regardless of how many layers are present in the system. </a:t>
            </a:r>
          </a:p>
          <a:p>
            <a:pPr marL="171450" marR="0" lvl="0" indent="-1714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general rule is that the application must respond, start to finish, in 3 seconds or 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09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When there are performance issues, identification of the bottleneck is crucial.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There may be more than one bottleneck in immature systems.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Bottlenecks may be present in any layer, and there may be more than one bottleneck in a single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2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performance and conceptually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Safe unless</a:t>
            </a:r>
            <a:r>
              <a:rPr lang="en-US" baseline="0" dirty="0"/>
              <a:t> each entity has its own distinct set of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1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Increased risk of data</a:t>
            </a:r>
            <a:r>
              <a:rPr lang="en-US" baseline="0" dirty="0"/>
              <a:t> anomalies but better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when the duplicated attribute is unlikely to change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20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Increased null usage but better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when the number of options is reasonably small and the number of options is unlikely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31" y="939800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sz="4000" dirty="0"/>
              <a:t>Database Performance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6553200"/>
            <a:ext cx="579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900" b="1" dirty="0">
                <a:solidFill>
                  <a:prstClr val="white">
                    <a:lumMod val="50000"/>
                  </a:prstClr>
                </a:solidFill>
              </a:rPr>
              <a:t>Copyright 2021-2022 Warren Mansur. Permission granted for any use of Boston University.</a:t>
            </a:r>
          </a:p>
        </p:txBody>
      </p:sp>
    </p:spTree>
    <p:extLst>
      <p:ext uri="{BB962C8B-B14F-4D97-AF65-F5344CB8AC3E}">
        <p14:creationId xmlns:p14="http://schemas.microsoft.com/office/powerpoint/2010/main" val="77708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Merging Entities with 1:1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31CE1-1235-48BB-B3C9-D40A0B18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6" y="1981200"/>
            <a:ext cx="8881947" cy="4046220"/>
          </a:xfrm>
        </p:spPr>
      </p:pic>
    </p:spTree>
    <p:extLst>
      <p:ext uri="{BB962C8B-B14F-4D97-AF65-F5344CB8AC3E}">
        <p14:creationId xmlns:p14="http://schemas.microsoft.com/office/powerpoint/2010/main" val="77615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Duplicating Attributes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FB21397-DC9C-4D06-91D5-4E71DDB3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3" y="1752600"/>
            <a:ext cx="8901174" cy="4464715"/>
          </a:xfrm>
        </p:spPr>
      </p:pic>
    </p:spTree>
    <p:extLst>
      <p:ext uri="{BB962C8B-B14F-4D97-AF65-F5344CB8AC3E}">
        <p14:creationId xmlns:p14="http://schemas.microsoft.com/office/powerpoint/2010/main" val="343924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Enumerations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76F17-B1B2-40F9-A345-1162835C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9" y="2057400"/>
            <a:ext cx="8706681" cy="3973286"/>
          </a:xfrm>
        </p:spPr>
      </p:pic>
    </p:spTree>
    <p:extLst>
      <p:ext uri="{BB962C8B-B14F-4D97-AF65-F5344CB8AC3E}">
        <p14:creationId xmlns:p14="http://schemas.microsoft.com/office/powerpoint/2010/main" val="395638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A8B-9332-4721-8FE9-0366213A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88A2F-BFC3-464B-8FDA-F2E588CBB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" y="1828800"/>
            <a:ext cx="8899712" cy="4322717"/>
          </a:xfrm>
        </p:spPr>
      </p:pic>
    </p:spTree>
    <p:extLst>
      <p:ext uri="{BB962C8B-B14F-4D97-AF65-F5344CB8AC3E}">
        <p14:creationId xmlns:p14="http://schemas.microsoft.com/office/powerpoint/2010/main" val="273649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Rob, P. &amp; Coronel, C. (2009). </a:t>
            </a:r>
            <a:r>
              <a:rPr lang="en-US" i="1"/>
              <a:t>Database Systems: Design, Implementation, and Management</a:t>
            </a:r>
            <a:r>
              <a:rPr lang="en-US"/>
              <a:t>. Boston: Course Technology.</a:t>
            </a:r>
          </a:p>
        </p:txBody>
      </p:sp>
    </p:spTree>
    <p:extLst>
      <p:ext uri="{BB962C8B-B14F-4D97-AF65-F5344CB8AC3E}">
        <p14:creationId xmlns:p14="http://schemas.microsoft.com/office/powerpoint/2010/main" val="191021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5CC0-4D5E-4EE1-9321-6A7A974E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Driving Factor - Expectations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CE5B-F8AC-436C-BB6E-845589C9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7" y="1550323"/>
            <a:ext cx="7216966" cy="5033039"/>
          </a:xfrm>
        </p:spPr>
      </p:pic>
    </p:spTree>
    <p:extLst>
      <p:ext uri="{BB962C8B-B14F-4D97-AF65-F5344CB8AC3E}">
        <p14:creationId xmlns:p14="http://schemas.microsoft.com/office/powerpoint/2010/main" val="360949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8073-574B-418C-92A6-B29E0C04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Bottlenecks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8FD04-D0C1-402D-866F-38F1A0C6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24000"/>
            <a:ext cx="5257800" cy="5196544"/>
          </a:xfrm>
        </p:spPr>
      </p:pic>
    </p:spTree>
    <p:extLst>
      <p:ext uri="{BB962C8B-B14F-4D97-AF65-F5344CB8AC3E}">
        <p14:creationId xmlns:p14="http://schemas.microsoft.com/office/powerpoint/2010/main" val="37904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2-tier Client-Server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24951"/>
            <a:ext cx="6845146" cy="57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9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N-Tier Client-Server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27" y="1264920"/>
            <a:ext cx="6921346" cy="57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5FA-6A89-42FB-A2EF-4B8B103A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Performance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071F-4010-4ED1-937B-68104E16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important, create indexes, which are constructs designed to speed up queries.</a:t>
            </a:r>
          </a:p>
          <a:p>
            <a:r>
              <a:rPr lang="en-US" dirty="0"/>
              <a:t>Implement a data retirement strategy.</a:t>
            </a:r>
          </a:p>
          <a:p>
            <a:r>
              <a:rPr lang="en-US" dirty="0" err="1"/>
              <a:t>Denormalize</a:t>
            </a:r>
            <a:r>
              <a:rPr lang="en-US" dirty="0"/>
              <a:t> judiciously.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763D-66C9-E0D8-B60C-7ECB2C8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C5FF-BDC3-537A-3F1B-AF7CEBF6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operational systems does not necessarily need to live it the database indefinitely.</a:t>
            </a:r>
          </a:p>
          <a:p>
            <a:r>
              <a:rPr lang="en-US" dirty="0"/>
              <a:t>Relevant data can be saved in data warehouses and data lakes and then deleted from the operational system.</a:t>
            </a:r>
          </a:p>
        </p:txBody>
      </p:sp>
    </p:spTree>
    <p:extLst>
      <p:ext uri="{BB962C8B-B14F-4D97-AF65-F5344CB8AC3E}">
        <p14:creationId xmlns:p14="http://schemas.microsoft.com/office/powerpoint/2010/main" val="19083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Denormalization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Normalization oftentimes decreases performance. Denormalization oftentimes increases performance.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Merge entities related with 1:1 relationships.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Duplicating attributes in entities related with 1:M and M:N (through a bridging entity) relationships.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Enumerating in place of using a domain table.</a:t>
            </a:r>
          </a:p>
        </p:txBody>
      </p:sp>
    </p:spTree>
    <p:extLst>
      <p:ext uri="{BB962C8B-B14F-4D97-AF65-F5344CB8AC3E}">
        <p14:creationId xmlns:p14="http://schemas.microsoft.com/office/powerpoint/2010/main" val="271771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CE83-DBEC-47BA-855A-9D4305B6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Credit Card Schema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B3EB5-0CB4-4933-AAFC-2C6421A9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0" y="2895600"/>
            <a:ext cx="8569800" cy="2418588"/>
          </a:xfrm>
        </p:spPr>
      </p:pic>
    </p:spTree>
    <p:extLst>
      <p:ext uri="{BB962C8B-B14F-4D97-AF65-F5344CB8AC3E}">
        <p14:creationId xmlns:p14="http://schemas.microsoft.com/office/powerpoint/2010/main" val="95278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335</Words>
  <Application>Microsoft Office PowerPoint</Application>
  <PresentationFormat>On-screen Show (4:3)</PresentationFormat>
  <Paragraphs>42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Office Theme</vt:lpstr>
      <vt:lpstr>Custom Design</vt:lpstr>
      <vt:lpstr>Database Performance Tuning</vt:lpstr>
      <vt:lpstr>The Driving Factor - Expectations</vt:lpstr>
      <vt:lpstr>Performance Bottlenecks</vt:lpstr>
      <vt:lpstr>2-tier Client-Server Architecture</vt:lpstr>
      <vt:lpstr>N-Tier Client-Server Architecture</vt:lpstr>
      <vt:lpstr>Database Performance Strategies</vt:lpstr>
      <vt:lpstr>Data Retirement</vt:lpstr>
      <vt:lpstr>Denormalization</vt:lpstr>
      <vt:lpstr>Simple Credit Card Schema</vt:lpstr>
      <vt:lpstr>Merging Entities with 1:1 Relationships</vt:lpstr>
      <vt:lpstr>Duplicating Attributes</vt:lpstr>
      <vt:lpstr>Creating Enumerations</vt:lpstr>
      <vt:lpstr>Combining Methods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381</cp:revision>
  <dcterms:created xsi:type="dcterms:W3CDTF">2010-09-03T10:48:34Z</dcterms:created>
  <dcterms:modified xsi:type="dcterms:W3CDTF">2022-08-02T13:52:14Z</dcterms:modified>
</cp:coreProperties>
</file>