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52"/>
  </p:notesMasterIdLst>
  <p:handoutMasterIdLst>
    <p:handoutMasterId r:id="rId53"/>
  </p:handoutMasterIdLst>
  <p:sldIdLst>
    <p:sldId id="346" r:id="rId3"/>
    <p:sldId id="457" r:id="rId4"/>
    <p:sldId id="443" r:id="rId5"/>
    <p:sldId id="444" r:id="rId6"/>
    <p:sldId id="445" r:id="rId7"/>
    <p:sldId id="453" r:id="rId8"/>
    <p:sldId id="448" r:id="rId9"/>
    <p:sldId id="426" r:id="rId10"/>
    <p:sldId id="449" r:id="rId11"/>
    <p:sldId id="323" r:id="rId12"/>
    <p:sldId id="324" r:id="rId13"/>
    <p:sldId id="333" r:id="rId14"/>
    <p:sldId id="325" r:id="rId15"/>
    <p:sldId id="387" r:id="rId16"/>
    <p:sldId id="388" r:id="rId17"/>
    <p:sldId id="389" r:id="rId18"/>
    <p:sldId id="435" r:id="rId19"/>
    <p:sldId id="349" r:id="rId20"/>
    <p:sldId id="326" r:id="rId21"/>
    <p:sldId id="391" r:id="rId22"/>
    <p:sldId id="415" r:id="rId23"/>
    <p:sldId id="393" r:id="rId24"/>
    <p:sldId id="416" r:id="rId25"/>
    <p:sldId id="417" r:id="rId26"/>
    <p:sldId id="418" r:id="rId27"/>
    <p:sldId id="419" r:id="rId28"/>
    <p:sldId id="395" r:id="rId29"/>
    <p:sldId id="396" r:id="rId30"/>
    <p:sldId id="397" r:id="rId31"/>
    <p:sldId id="451" r:id="rId32"/>
    <p:sldId id="398" r:id="rId33"/>
    <p:sldId id="436" r:id="rId34"/>
    <p:sldId id="420" r:id="rId35"/>
    <p:sldId id="422" r:id="rId36"/>
    <p:sldId id="401" r:id="rId37"/>
    <p:sldId id="402" r:id="rId38"/>
    <p:sldId id="461" r:id="rId39"/>
    <p:sldId id="462" r:id="rId40"/>
    <p:sldId id="463" r:id="rId41"/>
    <p:sldId id="440" r:id="rId42"/>
    <p:sldId id="441" r:id="rId43"/>
    <p:sldId id="442" r:id="rId44"/>
    <p:sldId id="404" r:id="rId45"/>
    <p:sldId id="423" r:id="rId46"/>
    <p:sldId id="410" r:id="rId47"/>
    <p:sldId id="411" r:id="rId48"/>
    <p:sldId id="412" r:id="rId49"/>
    <p:sldId id="458" r:id="rId50"/>
    <p:sldId id="425" r:id="rId5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0145" autoAdjust="0"/>
  </p:normalViewPr>
  <p:slideViewPr>
    <p:cSldViewPr>
      <p:cViewPr varScale="1">
        <p:scale>
          <a:sx n="92" d="100"/>
          <a:sy n="92" d="100"/>
        </p:scale>
        <p:origin x="21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B2-4257-8438-6A6486045D52}"/>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B2-4257-8438-6A6486045D52}"/>
              </c:ext>
            </c:extLst>
          </c:dPt>
          <c:cat>
            <c:strRef>
              <c:f>Sheet1!$A$2:$A$3</c:f>
              <c:strCache>
                <c:ptCount val="2"/>
                <c:pt idx="0">
                  <c:v>Relational (Roughly 77%)</c:v>
                </c:pt>
                <c:pt idx="1">
                  <c:v>NoSQL/Search (Roughly 23%)</c:v>
                </c:pt>
              </c:strCache>
            </c:strRef>
          </c:cat>
          <c:val>
            <c:numRef>
              <c:f>Sheet1!$B$2:$B$3</c:f>
              <c:numCache>
                <c:formatCode>0%</c:formatCode>
                <c:ptCount val="2"/>
                <c:pt idx="0">
                  <c:v>0.77</c:v>
                </c:pt>
                <c:pt idx="1">
                  <c:v>0.23</c:v>
                </c:pt>
              </c:numCache>
            </c:numRef>
          </c:val>
          <c:extLst>
            <c:ext xmlns:c16="http://schemas.microsoft.com/office/drawing/2014/chart" uri="{C3380CC4-5D6E-409C-BE32-E72D297353CC}">
              <c16:uniqueId val="{00000000-3F9B-4063-973D-3CD48CF4D59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07306-CF1A-42FA-85C5-D3466894E581}" type="doc">
      <dgm:prSet loTypeId="urn:microsoft.com/office/officeart/2005/8/layout/balance1" loCatId="relationship" qsTypeId="urn:microsoft.com/office/officeart/2005/8/quickstyle/simple5" qsCatId="simple" csTypeId="urn:microsoft.com/office/officeart/2005/8/colors/accent1_2" csCatId="accent1" phldr="1"/>
      <dgm:spPr/>
      <dgm:t>
        <a:bodyPr/>
        <a:lstStyle/>
        <a:p>
          <a:endParaRPr lang="en-US"/>
        </a:p>
      </dgm:t>
    </dgm:pt>
    <dgm:pt modelId="{DD454A3D-7ADB-4BA4-8A5F-9C968A7562F3}">
      <dgm:prSet phldrT="[Text]"/>
      <dgm:spPr/>
      <dgm:t>
        <a:bodyPr/>
        <a:lstStyle/>
        <a:p>
          <a:r>
            <a:rPr lang="en-US" dirty="0"/>
            <a:t>File System</a:t>
          </a:r>
        </a:p>
      </dgm:t>
    </dgm:pt>
    <dgm:pt modelId="{C4D1DB5B-12D0-4B65-84EB-D488BCAE5AB5}" type="parTrans" cxnId="{F71E7521-8F15-4E42-8749-B008160DDCE1}">
      <dgm:prSet/>
      <dgm:spPr/>
      <dgm:t>
        <a:bodyPr/>
        <a:lstStyle/>
        <a:p>
          <a:endParaRPr lang="en-US"/>
        </a:p>
      </dgm:t>
    </dgm:pt>
    <dgm:pt modelId="{086F3889-5BC0-4C9A-BE91-16B516378FF9}" type="sibTrans" cxnId="{F71E7521-8F15-4E42-8749-B008160DDCE1}">
      <dgm:prSet/>
      <dgm:spPr/>
      <dgm:t>
        <a:bodyPr/>
        <a:lstStyle/>
        <a:p>
          <a:endParaRPr lang="en-US"/>
        </a:p>
      </dgm:t>
    </dgm:pt>
    <dgm:pt modelId="{AE3F613A-99BA-47DA-BB10-9E044EB7D5AD}">
      <dgm:prSet phldrT="[Text]"/>
      <dgm:spPr/>
      <dgm:t>
        <a:bodyPr/>
        <a:lstStyle/>
        <a:p>
          <a:r>
            <a:rPr lang="en-US" dirty="0"/>
            <a:t>Database</a:t>
          </a:r>
        </a:p>
      </dgm:t>
    </dgm:pt>
    <dgm:pt modelId="{CDBF538C-9309-4F59-AF10-C6F505861122}" type="parTrans" cxnId="{3C554A60-DE15-4D6C-BE90-5B69D48E22FF}">
      <dgm:prSet/>
      <dgm:spPr/>
      <dgm:t>
        <a:bodyPr/>
        <a:lstStyle/>
        <a:p>
          <a:endParaRPr lang="en-US"/>
        </a:p>
      </dgm:t>
    </dgm:pt>
    <dgm:pt modelId="{C7B62849-91A0-4617-9388-89583E9E4FE1}" type="sibTrans" cxnId="{3C554A60-DE15-4D6C-BE90-5B69D48E22FF}">
      <dgm:prSet/>
      <dgm:spPr/>
      <dgm:t>
        <a:bodyPr/>
        <a:lstStyle/>
        <a:p>
          <a:endParaRPr lang="en-US"/>
        </a:p>
      </dgm:t>
    </dgm:pt>
    <dgm:pt modelId="{C23BD481-A13A-4ABE-8921-5C8A9BCD0DE9}">
      <dgm:prSet phldrT="[Text]"/>
      <dgm:spPr/>
      <dgm:t>
        <a:bodyPr/>
        <a:lstStyle/>
        <a:p>
          <a:r>
            <a:rPr lang="en-US" dirty="0"/>
            <a:t>Structural Independence</a:t>
          </a:r>
        </a:p>
      </dgm:t>
    </dgm:pt>
    <dgm:pt modelId="{42912069-E1BC-45B0-AC88-E9458AF63728}" type="parTrans" cxnId="{B8EB8390-F3EA-4DEC-894E-15116936DBC5}">
      <dgm:prSet/>
      <dgm:spPr/>
      <dgm:t>
        <a:bodyPr/>
        <a:lstStyle/>
        <a:p>
          <a:endParaRPr lang="en-US"/>
        </a:p>
      </dgm:t>
    </dgm:pt>
    <dgm:pt modelId="{EA905CE2-6D2E-4CA0-B5AD-E952EA3BC20D}" type="sibTrans" cxnId="{B8EB8390-F3EA-4DEC-894E-15116936DBC5}">
      <dgm:prSet/>
      <dgm:spPr/>
      <dgm:t>
        <a:bodyPr/>
        <a:lstStyle/>
        <a:p>
          <a:endParaRPr lang="en-US"/>
        </a:p>
      </dgm:t>
    </dgm:pt>
    <dgm:pt modelId="{BF403A5D-5608-4F36-AD2B-A9F57B9257C9}">
      <dgm:prSet phldrT="[Text]"/>
      <dgm:spPr/>
      <dgm:t>
        <a:bodyPr/>
        <a:lstStyle/>
        <a:p>
          <a:r>
            <a:rPr lang="en-US" dirty="0"/>
            <a:t>Efficient Access</a:t>
          </a:r>
        </a:p>
      </dgm:t>
    </dgm:pt>
    <dgm:pt modelId="{9D4B56DB-81A9-4D91-984A-28387A22880B}" type="parTrans" cxnId="{08670826-461B-4E47-907C-7E6C697D2CB8}">
      <dgm:prSet/>
      <dgm:spPr/>
      <dgm:t>
        <a:bodyPr/>
        <a:lstStyle/>
        <a:p>
          <a:endParaRPr lang="en-US"/>
        </a:p>
      </dgm:t>
    </dgm:pt>
    <dgm:pt modelId="{E63F5F7A-1E6E-4B15-92C5-9D5C00937F62}" type="sibTrans" cxnId="{08670826-461B-4E47-907C-7E6C697D2CB8}">
      <dgm:prSet/>
      <dgm:spPr/>
      <dgm:t>
        <a:bodyPr/>
        <a:lstStyle/>
        <a:p>
          <a:endParaRPr lang="en-US"/>
        </a:p>
      </dgm:t>
    </dgm:pt>
    <dgm:pt modelId="{4C8459EE-5BD6-466A-A821-0E511ECFBB7F}">
      <dgm:prSet phldrT="[Text]"/>
      <dgm:spPr/>
      <dgm:t>
        <a:bodyPr/>
        <a:lstStyle/>
        <a:p>
          <a:r>
            <a:rPr lang="en-US" dirty="0"/>
            <a:t>Granular Security</a:t>
          </a:r>
        </a:p>
      </dgm:t>
    </dgm:pt>
    <dgm:pt modelId="{B2A69572-5E83-4D95-8A30-7FF43A26D2BC}" type="parTrans" cxnId="{32EBDB5B-B933-40E5-A26E-E2395448A2F5}">
      <dgm:prSet/>
      <dgm:spPr/>
      <dgm:t>
        <a:bodyPr/>
        <a:lstStyle/>
        <a:p>
          <a:endParaRPr lang="en-US"/>
        </a:p>
      </dgm:t>
    </dgm:pt>
    <dgm:pt modelId="{02CB0C66-CA2F-4D37-8C31-D17B8559FF53}" type="sibTrans" cxnId="{32EBDB5B-B933-40E5-A26E-E2395448A2F5}">
      <dgm:prSet/>
      <dgm:spPr/>
      <dgm:t>
        <a:bodyPr/>
        <a:lstStyle/>
        <a:p>
          <a:endParaRPr lang="en-US"/>
        </a:p>
      </dgm:t>
    </dgm:pt>
    <dgm:pt modelId="{14CEC04A-230B-4A26-86CF-B91EF5E204C6}">
      <dgm:prSet phldrT="[Text]"/>
      <dgm:spPr/>
      <dgm:t>
        <a:bodyPr/>
        <a:lstStyle/>
        <a:p>
          <a:r>
            <a:rPr lang="en-US" dirty="0"/>
            <a:t>Simplicity</a:t>
          </a:r>
        </a:p>
      </dgm:t>
    </dgm:pt>
    <dgm:pt modelId="{85640F99-9421-463A-A99A-0CB9FF3A00A6}" type="parTrans" cxnId="{FC8C475C-7DE6-4BD9-AAAF-CFA8C40802C3}">
      <dgm:prSet/>
      <dgm:spPr/>
      <dgm:t>
        <a:bodyPr/>
        <a:lstStyle/>
        <a:p>
          <a:endParaRPr lang="en-US"/>
        </a:p>
      </dgm:t>
    </dgm:pt>
    <dgm:pt modelId="{D5D658EB-131C-45C3-AA5B-8E571D663160}" type="sibTrans" cxnId="{FC8C475C-7DE6-4BD9-AAAF-CFA8C40802C3}">
      <dgm:prSet/>
      <dgm:spPr/>
      <dgm:t>
        <a:bodyPr/>
        <a:lstStyle/>
        <a:p>
          <a:endParaRPr lang="en-US"/>
        </a:p>
      </dgm:t>
    </dgm:pt>
    <dgm:pt modelId="{4A8A9FB9-B8C1-4D67-B53B-43D93BA935DB}">
      <dgm:prSet phldrT="[Text]"/>
      <dgm:spPr/>
      <dgm:t>
        <a:bodyPr/>
        <a:lstStyle/>
        <a:p>
          <a:r>
            <a:rPr lang="en-US" dirty="0"/>
            <a:t>Language/API Access</a:t>
          </a:r>
        </a:p>
      </dgm:t>
    </dgm:pt>
    <dgm:pt modelId="{56B24C34-1E80-46E9-90DB-102C8D4E1B2D}" type="parTrans" cxnId="{923722C9-5F15-45A3-89FB-AC49D98E4255}">
      <dgm:prSet/>
      <dgm:spPr/>
    </dgm:pt>
    <dgm:pt modelId="{274C4D95-DD3D-44AB-BFEB-1A9985367E0B}" type="sibTrans" cxnId="{923722C9-5F15-45A3-89FB-AC49D98E4255}">
      <dgm:prSet/>
      <dgm:spPr/>
    </dgm:pt>
    <dgm:pt modelId="{7FEBBAEB-FFD7-44BC-8F73-91397DBE2A60}" type="pres">
      <dgm:prSet presAssocID="{3AC07306-CF1A-42FA-85C5-D3466894E581}" presName="outerComposite" presStyleCnt="0">
        <dgm:presLayoutVars>
          <dgm:chMax val="2"/>
          <dgm:animLvl val="lvl"/>
          <dgm:resizeHandles val="exact"/>
        </dgm:presLayoutVars>
      </dgm:prSet>
      <dgm:spPr/>
    </dgm:pt>
    <dgm:pt modelId="{E9855B67-6AD7-45C3-86E2-3874CA5DEC05}" type="pres">
      <dgm:prSet presAssocID="{3AC07306-CF1A-42FA-85C5-D3466894E581}" presName="dummyMaxCanvas" presStyleCnt="0"/>
      <dgm:spPr/>
    </dgm:pt>
    <dgm:pt modelId="{5D30ADF6-E273-4CF3-A83E-24BF29BBAC16}" type="pres">
      <dgm:prSet presAssocID="{3AC07306-CF1A-42FA-85C5-D3466894E581}" presName="parentComposite" presStyleCnt="0"/>
      <dgm:spPr/>
    </dgm:pt>
    <dgm:pt modelId="{0E9D7AFE-07D2-478F-81F6-E27345E462A7}" type="pres">
      <dgm:prSet presAssocID="{3AC07306-CF1A-42FA-85C5-D3466894E581}" presName="parent1" presStyleLbl="alignAccFollowNode1" presStyleIdx="0" presStyleCnt="4">
        <dgm:presLayoutVars>
          <dgm:chMax val="4"/>
        </dgm:presLayoutVars>
      </dgm:prSet>
      <dgm:spPr/>
    </dgm:pt>
    <dgm:pt modelId="{DD6327A1-C137-4136-9538-AA85E5E144E2}" type="pres">
      <dgm:prSet presAssocID="{3AC07306-CF1A-42FA-85C5-D3466894E581}" presName="parent2" presStyleLbl="alignAccFollowNode1" presStyleIdx="1" presStyleCnt="4">
        <dgm:presLayoutVars>
          <dgm:chMax val="4"/>
        </dgm:presLayoutVars>
      </dgm:prSet>
      <dgm:spPr/>
    </dgm:pt>
    <dgm:pt modelId="{022C99FE-7FC9-4574-91B2-D308757C1C53}" type="pres">
      <dgm:prSet presAssocID="{3AC07306-CF1A-42FA-85C5-D3466894E581}" presName="childrenComposite" presStyleCnt="0"/>
      <dgm:spPr/>
    </dgm:pt>
    <dgm:pt modelId="{621D37D3-D1C8-45A6-B483-AC886088C44C}" type="pres">
      <dgm:prSet presAssocID="{3AC07306-CF1A-42FA-85C5-D3466894E581}" presName="dummyMaxCanvas_ChildArea" presStyleCnt="0"/>
      <dgm:spPr/>
    </dgm:pt>
    <dgm:pt modelId="{20D53E94-0559-4080-A149-608DA87E106C}" type="pres">
      <dgm:prSet presAssocID="{3AC07306-CF1A-42FA-85C5-D3466894E581}" presName="fulcrum" presStyleLbl="alignAccFollowNode1" presStyleIdx="2" presStyleCnt="4"/>
      <dgm:spPr/>
    </dgm:pt>
    <dgm:pt modelId="{2EE175FB-CEE8-41B7-86CA-9A14F93D8584}" type="pres">
      <dgm:prSet presAssocID="{3AC07306-CF1A-42FA-85C5-D3466894E581}" presName="balance_14" presStyleLbl="alignAccFollowNode1" presStyleIdx="3" presStyleCnt="4">
        <dgm:presLayoutVars>
          <dgm:bulletEnabled val="1"/>
        </dgm:presLayoutVars>
      </dgm:prSet>
      <dgm:spPr/>
    </dgm:pt>
    <dgm:pt modelId="{510129C9-EB53-41CE-9A0D-4ADAA7E7E465}" type="pres">
      <dgm:prSet presAssocID="{3AC07306-CF1A-42FA-85C5-D3466894E581}" presName="right_14_1" presStyleLbl="node1" presStyleIdx="0" presStyleCnt="5">
        <dgm:presLayoutVars>
          <dgm:bulletEnabled val="1"/>
        </dgm:presLayoutVars>
      </dgm:prSet>
      <dgm:spPr/>
    </dgm:pt>
    <dgm:pt modelId="{31833BF3-A069-485C-AA68-4D4188A7C473}" type="pres">
      <dgm:prSet presAssocID="{3AC07306-CF1A-42FA-85C5-D3466894E581}" presName="right_14_2" presStyleLbl="node1" presStyleIdx="1" presStyleCnt="5">
        <dgm:presLayoutVars>
          <dgm:bulletEnabled val="1"/>
        </dgm:presLayoutVars>
      </dgm:prSet>
      <dgm:spPr/>
    </dgm:pt>
    <dgm:pt modelId="{C98BE680-EF6B-424E-90AE-8D0BE2D7363F}" type="pres">
      <dgm:prSet presAssocID="{3AC07306-CF1A-42FA-85C5-D3466894E581}" presName="right_14_3" presStyleLbl="node1" presStyleIdx="2" presStyleCnt="5">
        <dgm:presLayoutVars>
          <dgm:bulletEnabled val="1"/>
        </dgm:presLayoutVars>
      </dgm:prSet>
      <dgm:spPr/>
    </dgm:pt>
    <dgm:pt modelId="{4EAE37FC-EE43-4049-BCED-9BEE77B3673D}" type="pres">
      <dgm:prSet presAssocID="{3AC07306-CF1A-42FA-85C5-D3466894E581}" presName="right_14_4" presStyleLbl="node1" presStyleIdx="3" presStyleCnt="5">
        <dgm:presLayoutVars>
          <dgm:bulletEnabled val="1"/>
        </dgm:presLayoutVars>
      </dgm:prSet>
      <dgm:spPr/>
    </dgm:pt>
    <dgm:pt modelId="{0ED507AF-C863-420C-B78B-498C87A1F1F8}" type="pres">
      <dgm:prSet presAssocID="{3AC07306-CF1A-42FA-85C5-D3466894E581}" presName="left_14_1" presStyleLbl="node1" presStyleIdx="4" presStyleCnt="5">
        <dgm:presLayoutVars>
          <dgm:bulletEnabled val="1"/>
        </dgm:presLayoutVars>
      </dgm:prSet>
      <dgm:spPr/>
    </dgm:pt>
  </dgm:ptLst>
  <dgm:cxnLst>
    <dgm:cxn modelId="{B9DA210E-9C7D-4517-89C2-3B6E37D63C80}" type="presOf" srcId="{4A8A9FB9-B8C1-4D67-B53B-43D93BA935DB}" destId="{510129C9-EB53-41CE-9A0D-4ADAA7E7E465}" srcOrd="0" destOrd="0" presId="urn:microsoft.com/office/officeart/2005/8/layout/balance1"/>
    <dgm:cxn modelId="{82BCC41B-1E61-46E6-8E32-EABEE8515996}" type="presOf" srcId="{3AC07306-CF1A-42FA-85C5-D3466894E581}" destId="{7FEBBAEB-FFD7-44BC-8F73-91397DBE2A60}" srcOrd="0" destOrd="0" presId="urn:microsoft.com/office/officeart/2005/8/layout/balance1"/>
    <dgm:cxn modelId="{F71E7521-8F15-4E42-8749-B008160DDCE1}" srcId="{3AC07306-CF1A-42FA-85C5-D3466894E581}" destId="{DD454A3D-7ADB-4BA4-8A5F-9C968A7562F3}" srcOrd="0" destOrd="0" parTransId="{C4D1DB5B-12D0-4B65-84EB-D488BCAE5AB5}" sibTransId="{086F3889-5BC0-4C9A-BE91-16B516378FF9}"/>
    <dgm:cxn modelId="{08670826-461B-4E47-907C-7E6C697D2CB8}" srcId="{AE3F613A-99BA-47DA-BB10-9E044EB7D5AD}" destId="{BF403A5D-5608-4F36-AD2B-A9F57B9257C9}" srcOrd="2" destOrd="0" parTransId="{9D4B56DB-81A9-4D91-984A-28387A22880B}" sibTransId="{E63F5F7A-1E6E-4B15-92C5-9D5C00937F62}"/>
    <dgm:cxn modelId="{32EBDB5B-B933-40E5-A26E-E2395448A2F5}" srcId="{AE3F613A-99BA-47DA-BB10-9E044EB7D5AD}" destId="{4C8459EE-5BD6-466A-A821-0E511ECFBB7F}" srcOrd="3" destOrd="0" parTransId="{B2A69572-5E83-4D95-8A30-7FF43A26D2BC}" sibTransId="{02CB0C66-CA2F-4D37-8C31-D17B8559FF53}"/>
    <dgm:cxn modelId="{FC8C475C-7DE6-4BD9-AAAF-CFA8C40802C3}" srcId="{DD454A3D-7ADB-4BA4-8A5F-9C968A7562F3}" destId="{14CEC04A-230B-4A26-86CF-B91EF5E204C6}" srcOrd="0" destOrd="0" parTransId="{85640F99-9421-463A-A99A-0CB9FF3A00A6}" sibTransId="{D5D658EB-131C-45C3-AA5B-8E571D663160}"/>
    <dgm:cxn modelId="{3C554A60-DE15-4D6C-BE90-5B69D48E22FF}" srcId="{3AC07306-CF1A-42FA-85C5-D3466894E581}" destId="{AE3F613A-99BA-47DA-BB10-9E044EB7D5AD}" srcOrd="1" destOrd="0" parTransId="{CDBF538C-9309-4F59-AF10-C6F505861122}" sibTransId="{C7B62849-91A0-4617-9388-89583E9E4FE1}"/>
    <dgm:cxn modelId="{2A0CAA7C-492E-4D70-B45C-20A592316BCA}" type="presOf" srcId="{BF403A5D-5608-4F36-AD2B-A9F57B9257C9}" destId="{C98BE680-EF6B-424E-90AE-8D0BE2D7363F}" srcOrd="0" destOrd="0" presId="urn:microsoft.com/office/officeart/2005/8/layout/balance1"/>
    <dgm:cxn modelId="{B8EB8390-F3EA-4DEC-894E-15116936DBC5}" srcId="{AE3F613A-99BA-47DA-BB10-9E044EB7D5AD}" destId="{C23BD481-A13A-4ABE-8921-5C8A9BCD0DE9}" srcOrd="1" destOrd="0" parTransId="{42912069-E1BC-45B0-AC88-E9458AF63728}" sibTransId="{EA905CE2-6D2E-4CA0-B5AD-E952EA3BC20D}"/>
    <dgm:cxn modelId="{7D6ECE94-CBF6-46A6-8B24-DCFBD46A50FF}" type="presOf" srcId="{AE3F613A-99BA-47DA-BB10-9E044EB7D5AD}" destId="{DD6327A1-C137-4136-9538-AA85E5E144E2}" srcOrd="0" destOrd="0" presId="urn:microsoft.com/office/officeart/2005/8/layout/balance1"/>
    <dgm:cxn modelId="{8554029D-5AF4-4134-B5D3-EB026057E485}" type="presOf" srcId="{DD454A3D-7ADB-4BA4-8A5F-9C968A7562F3}" destId="{0E9D7AFE-07D2-478F-81F6-E27345E462A7}" srcOrd="0" destOrd="0" presId="urn:microsoft.com/office/officeart/2005/8/layout/balance1"/>
    <dgm:cxn modelId="{4BAF7EAF-CF0A-43F4-9D0F-EF85F5282818}" type="presOf" srcId="{4C8459EE-5BD6-466A-A821-0E511ECFBB7F}" destId="{4EAE37FC-EE43-4049-BCED-9BEE77B3673D}" srcOrd="0" destOrd="0" presId="urn:microsoft.com/office/officeart/2005/8/layout/balance1"/>
    <dgm:cxn modelId="{923722C9-5F15-45A3-89FB-AC49D98E4255}" srcId="{AE3F613A-99BA-47DA-BB10-9E044EB7D5AD}" destId="{4A8A9FB9-B8C1-4D67-B53B-43D93BA935DB}" srcOrd="0" destOrd="0" parTransId="{56B24C34-1E80-46E9-90DB-102C8D4E1B2D}" sibTransId="{274C4D95-DD3D-44AB-BFEB-1A9985367E0B}"/>
    <dgm:cxn modelId="{3032CCC9-B8C3-430A-9FDE-A78F03747A5B}" type="presOf" srcId="{C23BD481-A13A-4ABE-8921-5C8A9BCD0DE9}" destId="{31833BF3-A069-485C-AA68-4D4188A7C473}" srcOrd="0" destOrd="0" presId="urn:microsoft.com/office/officeart/2005/8/layout/balance1"/>
    <dgm:cxn modelId="{DA98F4F8-D744-4EB2-BECC-1B9222EA3CE2}" type="presOf" srcId="{14CEC04A-230B-4A26-86CF-B91EF5E204C6}" destId="{0ED507AF-C863-420C-B78B-498C87A1F1F8}" srcOrd="0" destOrd="0" presId="urn:microsoft.com/office/officeart/2005/8/layout/balance1"/>
    <dgm:cxn modelId="{598381C6-9BC0-49FE-ACCC-D8B35BA9E1BC}" type="presParOf" srcId="{7FEBBAEB-FFD7-44BC-8F73-91397DBE2A60}" destId="{E9855B67-6AD7-45C3-86E2-3874CA5DEC05}" srcOrd="0" destOrd="0" presId="urn:microsoft.com/office/officeart/2005/8/layout/balance1"/>
    <dgm:cxn modelId="{A2E206ED-3DFC-4958-8B80-65DD5239C27C}" type="presParOf" srcId="{7FEBBAEB-FFD7-44BC-8F73-91397DBE2A60}" destId="{5D30ADF6-E273-4CF3-A83E-24BF29BBAC16}" srcOrd="1" destOrd="0" presId="urn:microsoft.com/office/officeart/2005/8/layout/balance1"/>
    <dgm:cxn modelId="{1EC92ABC-59A3-4D67-BEE3-F743E54D71BE}" type="presParOf" srcId="{5D30ADF6-E273-4CF3-A83E-24BF29BBAC16}" destId="{0E9D7AFE-07D2-478F-81F6-E27345E462A7}" srcOrd="0" destOrd="0" presId="urn:microsoft.com/office/officeart/2005/8/layout/balance1"/>
    <dgm:cxn modelId="{D72AE9AA-8D73-4946-99ED-30F3A58593A0}" type="presParOf" srcId="{5D30ADF6-E273-4CF3-A83E-24BF29BBAC16}" destId="{DD6327A1-C137-4136-9538-AA85E5E144E2}" srcOrd="1" destOrd="0" presId="urn:microsoft.com/office/officeart/2005/8/layout/balance1"/>
    <dgm:cxn modelId="{4739C414-7DF4-49CA-80B7-BEB9485FD302}" type="presParOf" srcId="{7FEBBAEB-FFD7-44BC-8F73-91397DBE2A60}" destId="{022C99FE-7FC9-4574-91B2-D308757C1C53}" srcOrd="2" destOrd="0" presId="urn:microsoft.com/office/officeart/2005/8/layout/balance1"/>
    <dgm:cxn modelId="{6154806E-82DD-4FA7-A250-5B3ECB12465B}" type="presParOf" srcId="{022C99FE-7FC9-4574-91B2-D308757C1C53}" destId="{621D37D3-D1C8-45A6-B483-AC886088C44C}" srcOrd="0" destOrd="0" presId="urn:microsoft.com/office/officeart/2005/8/layout/balance1"/>
    <dgm:cxn modelId="{D57318C2-9BAF-48DB-85AD-46061534ADA8}" type="presParOf" srcId="{022C99FE-7FC9-4574-91B2-D308757C1C53}" destId="{20D53E94-0559-4080-A149-608DA87E106C}" srcOrd="1" destOrd="0" presId="urn:microsoft.com/office/officeart/2005/8/layout/balance1"/>
    <dgm:cxn modelId="{A4725101-59F4-4951-B57B-3A0B87723B46}" type="presParOf" srcId="{022C99FE-7FC9-4574-91B2-D308757C1C53}" destId="{2EE175FB-CEE8-41B7-86CA-9A14F93D8584}" srcOrd="2" destOrd="0" presId="urn:microsoft.com/office/officeart/2005/8/layout/balance1"/>
    <dgm:cxn modelId="{D4895466-855A-4284-A780-62E0BEF67A32}" type="presParOf" srcId="{022C99FE-7FC9-4574-91B2-D308757C1C53}" destId="{510129C9-EB53-41CE-9A0D-4ADAA7E7E465}" srcOrd="3" destOrd="0" presId="urn:microsoft.com/office/officeart/2005/8/layout/balance1"/>
    <dgm:cxn modelId="{639789B3-DD34-470F-8E31-9C71AC3C82B6}" type="presParOf" srcId="{022C99FE-7FC9-4574-91B2-D308757C1C53}" destId="{31833BF3-A069-485C-AA68-4D4188A7C473}" srcOrd="4" destOrd="0" presId="urn:microsoft.com/office/officeart/2005/8/layout/balance1"/>
    <dgm:cxn modelId="{1439A7A9-374F-403F-B995-E435EA9E5791}" type="presParOf" srcId="{022C99FE-7FC9-4574-91B2-D308757C1C53}" destId="{C98BE680-EF6B-424E-90AE-8D0BE2D7363F}" srcOrd="5" destOrd="0" presId="urn:microsoft.com/office/officeart/2005/8/layout/balance1"/>
    <dgm:cxn modelId="{52C30B70-A258-4377-A4A4-1A09D07DF556}" type="presParOf" srcId="{022C99FE-7FC9-4574-91B2-D308757C1C53}" destId="{4EAE37FC-EE43-4049-BCED-9BEE77B3673D}" srcOrd="6" destOrd="0" presId="urn:microsoft.com/office/officeart/2005/8/layout/balance1"/>
    <dgm:cxn modelId="{7747C24E-06F4-4379-8AD4-5FA4520B5316}" type="presParOf" srcId="{022C99FE-7FC9-4574-91B2-D308757C1C53}" destId="{0ED507AF-C863-420C-B78B-498C87A1F1F8}"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D7AFE-07D2-478F-81F6-E27345E462A7}">
      <dsp:nvSpPr>
        <dsp:cNvPr id="0" name=""/>
        <dsp:cNvSpPr/>
      </dsp:nvSpPr>
      <dsp:spPr>
        <a:xfrm>
          <a:off x="1868424" y="0"/>
          <a:ext cx="1837944" cy="102108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File System</a:t>
          </a:r>
        </a:p>
      </dsp:txBody>
      <dsp:txXfrm>
        <a:off x="1898330" y="29906"/>
        <a:ext cx="1778132" cy="961268"/>
      </dsp:txXfrm>
    </dsp:sp>
    <dsp:sp modelId="{DD6327A1-C137-4136-9538-AA85E5E144E2}">
      <dsp:nvSpPr>
        <dsp:cNvPr id="0" name=""/>
        <dsp:cNvSpPr/>
      </dsp:nvSpPr>
      <dsp:spPr>
        <a:xfrm>
          <a:off x="4523232" y="0"/>
          <a:ext cx="1837944" cy="102108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Database</a:t>
          </a:r>
        </a:p>
      </dsp:txBody>
      <dsp:txXfrm>
        <a:off x="4553138" y="29906"/>
        <a:ext cx="1778132" cy="961268"/>
      </dsp:txXfrm>
    </dsp:sp>
    <dsp:sp modelId="{20D53E94-0559-4080-A149-608DA87E106C}">
      <dsp:nvSpPr>
        <dsp:cNvPr id="0" name=""/>
        <dsp:cNvSpPr/>
      </dsp:nvSpPr>
      <dsp:spPr>
        <a:xfrm>
          <a:off x="3731895" y="4339589"/>
          <a:ext cx="765810" cy="765810"/>
        </a:xfrm>
        <a:prstGeom prst="triangle">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EE175FB-CEE8-41B7-86CA-9A14F93D8584}">
      <dsp:nvSpPr>
        <dsp:cNvPr id="0" name=""/>
        <dsp:cNvSpPr/>
      </dsp:nvSpPr>
      <dsp:spPr>
        <a:xfrm rot="240000">
          <a:off x="1816668" y="4011431"/>
          <a:ext cx="4596263" cy="3214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10129C9-EB53-41CE-9A0D-4ADAA7E7E465}">
      <dsp:nvSpPr>
        <dsp:cNvPr id="0" name=""/>
        <dsp:cNvSpPr/>
      </dsp:nvSpPr>
      <dsp:spPr>
        <a:xfrm rot="240000">
          <a:off x="4581270" y="3432413"/>
          <a:ext cx="1823974" cy="6298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Language/API Access</a:t>
          </a:r>
        </a:p>
      </dsp:txBody>
      <dsp:txXfrm>
        <a:off x="4612019" y="3463162"/>
        <a:ext cx="1762476" cy="568401"/>
      </dsp:txXfrm>
    </dsp:sp>
    <dsp:sp modelId="{31833BF3-A069-485C-AA68-4D4188A7C473}">
      <dsp:nvSpPr>
        <dsp:cNvPr id="0" name=""/>
        <dsp:cNvSpPr/>
      </dsp:nvSpPr>
      <dsp:spPr>
        <a:xfrm rot="240000">
          <a:off x="4632324" y="2758501"/>
          <a:ext cx="1823974" cy="6298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Structural Independence</a:t>
          </a:r>
        </a:p>
      </dsp:txBody>
      <dsp:txXfrm>
        <a:off x="4663073" y="2789250"/>
        <a:ext cx="1762476" cy="568401"/>
      </dsp:txXfrm>
    </dsp:sp>
    <dsp:sp modelId="{C98BE680-EF6B-424E-90AE-8D0BE2D7363F}">
      <dsp:nvSpPr>
        <dsp:cNvPr id="0" name=""/>
        <dsp:cNvSpPr/>
      </dsp:nvSpPr>
      <dsp:spPr>
        <a:xfrm rot="240000">
          <a:off x="4683378" y="2084588"/>
          <a:ext cx="1823974" cy="6298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Efficient Access</a:t>
          </a:r>
        </a:p>
      </dsp:txBody>
      <dsp:txXfrm>
        <a:off x="4714127" y="2115337"/>
        <a:ext cx="1762476" cy="568401"/>
      </dsp:txXfrm>
    </dsp:sp>
    <dsp:sp modelId="{4EAE37FC-EE43-4049-BCED-9BEE77B3673D}">
      <dsp:nvSpPr>
        <dsp:cNvPr id="0" name=""/>
        <dsp:cNvSpPr/>
      </dsp:nvSpPr>
      <dsp:spPr>
        <a:xfrm rot="240000">
          <a:off x="4734432" y="1410675"/>
          <a:ext cx="1823974" cy="6298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Granular Security</a:t>
          </a:r>
        </a:p>
      </dsp:txBody>
      <dsp:txXfrm>
        <a:off x="4765181" y="1441424"/>
        <a:ext cx="1762476" cy="568401"/>
      </dsp:txXfrm>
    </dsp:sp>
    <dsp:sp modelId="{0ED507AF-C863-420C-B78B-498C87A1F1F8}">
      <dsp:nvSpPr>
        <dsp:cNvPr id="0" name=""/>
        <dsp:cNvSpPr/>
      </dsp:nvSpPr>
      <dsp:spPr>
        <a:xfrm rot="240000">
          <a:off x="1926462" y="3248619"/>
          <a:ext cx="1823974" cy="6298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Simplicity</a:t>
          </a:r>
        </a:p>
      </dsp:txBody>
      <dsp:txXfrm>
        <a:off x="1957211" y="3279368"/>
        <a:ext cx="1762476" cy="568401"/>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78747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Databases provide four critical features beyond data storage – data security, and efficient access, structural independence, and consistent accessibility.</a:t>
            </a:r>
          </a:p>
          <a:p>
            <a:pPr lvl="1"/>
            <a:r>
              <a:rPr lang="en-US" sz="2000" dirty="0"/>
              <a:t>Databases ensure that only authorized people can make use of the data, typically with extensive and customizable data security configurations. </a:t>
            </a:r>
          </a:p>
          <a:p>
            <a:pPr lvl="1"/>
            <a:r>
              <a:rPr lang="en-US" sz="2000" dirty="0"/>
              <a:t>Databases ensure that just the right data items can be retrieved quickly (typically in less than a second) from amongst a potentially vast amount of storage.</a:t>
            </a:r>
          </a:p>
          <a:p>
            <a:pPr lvl="1"/>
            <a:r>
              <a:rPr lang="en-US" sz="2000" dirty="0"/>
              <a:t>Databases provide a level of abstraction so that applications are immune to server and file structure changes.</a:t>
            </a:r>
          </a:p>
          <a:p>
            <a:pPr lvl="1"/>
            <a:r>
              <a:rPr lang="en-US" sz="2000" dirty="0"/>
              <a:t>Databases provide a full-featured language and/or API so that applications can retrieve data consistently.</a:t>
            </a:r>
          </a:p>
          <a:p>
            <a:r>
              <a:rPr lang="en-US" dirty="0"/>
              <a:t>The only significant advantage of using file systems for storing data is that is relatively much simpler.</a:t>
            </a:r>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264486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Almost all database access is indirect; people use an application which uses a database.</a:t>
            </a:r>
          </a:p>
          <a:p>
            <a:pPr lvl="1"/>
            <a:r>
              <a:rPr lang="en-US" sz="2000" dirty="0"/>
              <a:t>Websites such as Amazon.com</a:t>
            </a:r>
          </a:p>
          <a:p>
            <a:pPr lvl="1"/>
            <a:r>
              <a:rPr lang="en-US" sz="2000" dirty="0"/>
              <a:t>Mobile applications</a:t>
            </a:r>
          </a:p>
          <a:p>
            <a:pPr lvl="1"/>
            <a:r>
              <a:rPr lang="en-US" sz="2000" dirty="0"/>
              <a:t>Business applications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t>Applications, typically object-oriented, focus on managing transient types and on presenting interfaces to the end user.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t>The database’s role for the application is to store and provide access to durable types.</a:t>
            </a:r>
          </a:p>
          <a:p>
            <a:r>
              <a:rPr lang="en-US" sz="2400" dirty="0"/>
              <a:t>I.T. professionals such as database administrators, database developers, and data analysts, access the database directly.</a:t>
            </a:r>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13</a:t>
            </a:fld>
            <a:endParaRPr lang="en-US" altLang="en-US"/>
          </a:p>
        </p:txBody>
      </p:sp>
    </p:spTree>
    <p:extLst>
      <p:ext uri="{BB962C8B-B14F-4D97-AF65-F5344CB8AC3E}">
        <p14:creationId xmlns:p14="http://schemas.microsoft.com/office/powerpoint/2010/main" val="265063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t> A data model, therefore, is a representation or description of data that describes the data.</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t>Data and databases are </a:t>
            </a:r>
            <a:r>
              <a:rPr lang="en-US" i="1" dirty="0"/>
              <a:t>modeled </a:t>
            </a:r>
            <a:r>
              <a:rPr lang="en-US" i="0" dirty="0"/>
              <a:t>before they are implemented.</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i="0" dirty="0"/>
              <a:t>The model determines how the data is stored and how the database is used.</a:t>
            </a:r>
            <a:endParaRPr lang="en-US" dirty="0"/>
          </a:p>
          <a:p>
            <a:pPr>
              <a:buFontTx/>
              <a:buChar char="•"/>
            </a:pPr>
            <a:r>
              <a:rPr lang="en-US" dirty="0"/>
              <a:t>Typically data models define the structure of the data and identify relationships in the data.</a:t>
            </a:r>
          </a:p>
          <a:p>
            <a:pPr>
              <a:buFontTx/>
              <a:buChar char="•"/>
            </a:pPr>
            <a:r>
              <a:rPr lang="en-US" dirty="0"/>
              <a:t>Data models provide a mechanism whereby many individuals to discuss, analyze, and change the implementation in a low cost manner.</a:t>
            </a:r>
          </a:p>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425413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databases are by far the most popular and used kind of database (Solid IT).</a:t>
            </a:r>
          </a:p>
          <a:p>
            <a:r>
              <a:rPr lang="en-US" dirty="0"/>
              <a:t>NoSQL and search databases are the most significant alternative.</a:t>
            </a:r>
          </a:p>
          <a:p>
            <a:r>
              <a:rPr lang="en-US" dirty="0"/>
              <a:t>Many texts treat “relational database” and “database” as synonymous terms. </a:t>
            </a:r>
          </a:p>
          <a:p>
            <a:r>
              <a:rPr lang="en-US" dirty="0"/>
              <a:t>Even the definition of alternative databases as “NoSQL” is a testament to the popularity of relational databases.</a:t>
            </a:r>
          </a:p>
          <a:p>
            <a:r>
              <a:rPr lang="en-US" dirty="0"/>
              <a:t>Relational databases are considered the foundational technology even if NoSQL databases are learned.</a:t>
            </a:r>
          </a:p>
          <a:p>
            <a:endParaRPr lang="en-US" dirty="0"/>
          </a:p>
          <a:p>
            <a:r>
              <a:rPr lang="en-US" dirty="0"/>
              <a:t>Works Cited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Solid IT (September 2018). DB-Engines Ranking. Retrieved September 4, 2018, from https://db-engines.com/en/ranking</a:t>
            </a:r>
          </a:p>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19</a:t>
            </a:fld>
            <a:endParaRPr lang="en-US" altLang="en-US"/>
          </a:p>
        </p:txBody>
      </p:sp>
    </p:spTree>
    <p:extLst>
      <p:ext uri="{BB962C8B-B14F-4D97-AF65-F5344CB8AC3E}">
        <p14:creationId xmlns:p14="http://schemas.microsoft.com/office/powerpoint/2010/main" val="46570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39</a:t>
            </a:fld>
            <a:endParaRPr lang="en-US" altLang="en-US"/>
          </a:p>
        </p:txBody>
      </p:sp>
    </p:spTree>
    <p:extLst>
      <p:ext uri="{BB962C8B-B14F-4D97-AF65-F5344CB8AC3E}">
        <p14:creationId xmlns:p14="http://schemas.microsoft.com/office/powerpoint/2010/main" val="220617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 typeface="Arial" charset="0"/>
              <a:buChar char="►"/>
              <a:defRPr/>
            </a:pPr>
            <a:r>
              <a:rPr lang="en-US" sz="1200" dirty="0"/>
              <a:t>Interleaving transactions which lock the same data items in a different order may result in a deadlock.</a:t>
            </a:r>
          </a:p>
          <a:p>
            <a:pPr algn="just" eaLnBrk="1" hangingPunct="1">
              <a:lnSpc>
                <a:spcPct val="90000"/>
              </a:lnSpc>
              <a:buFont typeface="Arial" charset="0"/>
              <a:buChar char="►"/>
              <a:defRPr/>
            </a:pPr>
            <a:r>
              <a:rPr lang="en-US" sz="1200" dirty="0"/>
              <a:t>An impasse that may result when two (or more) transactions are each waiting for locks held by the other(s) to be released.</a:t>
            </a:r>
          </a:p>
          <a:p>
            <a:pPr algn="just" eaLnBrk="1" hangingPunct="1">
              <a:lnSpc>
                <a:spcPct val="90000"/>
              </a:lnSpc>
              <a:buFont typeface="Arial" charset="0"/>
              <a:buChar char="►"/>
              <a:defRPr/>
            </a:pPr>
            <a:r>
              <a:rPr lang="en-US" sz="1200" dirty="0"/>
              <a:t>When a DBMS detects a deadlock, an error is given on the deadlocking statement, or a </a:t>
            </a:r>
            <a:r>
              <a:rPr lang="en-US" sz="1200" i="1" dirty="0"/>
              <a:t>victim </a:t>
            </a:r>
            <a:r>
              <a:rPr lang="en-US" sz="1200" dirty="0"/>
              <a:t>transaction is aborted to allow the other transactions to continue.</a:t>
            </a:r>
          </a:p>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43</a:t>
            </a:fld>
            <a:endParaRPr lang="en-US" altLang="en-US"/>
          </a:p>
        </p:txBody>
      </p:sp>
    </p:spTree>
    <p:extLst>
      <p:ext uri="{BB962C8B-B14F-4D97-AF65-F5344CB8AC3E}">
        <p14:creationId xmlns:p14="http://schemas.microsoft.com/office/powerpoint/2010/main" val="3831384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371600" y="4191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9331" y="9398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685800" y="6356350"/>
            <a:ext cx="77724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F7871F0-911A-4786-98E6-E01B4D5B0C26}" type="datetimeFigureOut">
              <a:rPr lang="en-US"/>
              <a:pPr>
                <a:defRPr/>
              </a:pPr>
              <a:t>10/12/2022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694FDF4-B0C2-4381-8DD6-310D7C854B2B}" type="datetimeFigureOut">
              <a:rPr lang="en-US"/>
              <a:pPr>
                <a:defRPr/>
              </a:pPr>
              <a:t>10/12/2022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E322FEB-B3C0-4A1D-B5A3-BA45749FB2BF}" type="datetimeFigureOut">
              <a:rPr lang="en-US"/>
              <a:pPr>
                <a:defRPr/>
              </a:pPr>
              <a:t>10/12/2022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2BB68BA-DBC3-489E-AB0C-204999D5F08D}" type="datetimeFigureOut">
              <a:rPr lang="en-US"/>
              <a:pPr>
                <a:defRPr/>
              </a:pPr>
              <a:t>10/12/2022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87DF5F8-F24E-4332-88B6-0626ED3BDDF8}" type="datetimeFigureOut">
              <a:rPr lang="en-US"/>
              <a:pPr>
                <a:defRPr/>
              </a:pPr>
              <a:t>10/12/2022</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36A1290-BB93-4271-B513-DC0CFF3CBD2E}" type="datetimeFigureOut">
              <a:rPr lang="en-US"/>
              <a:pPr>
                <a:defRPr/>
              </a:pPr>
              <a:t>10/12/2022</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01E6DE3-C911-4B5E-8D9D-69612C716D20}" type="datetimeFigureOut">
              <a:rPr lang="en-US"/>
              <a:pPr>
                <a:defRPr/>
              </a:pPr>
              <a:t>10/12/2022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516B255-BE60-489C-9FD1-9D14BC405B9A}" type="datetimeFigureOut">
              <a:rPr lang="en-US"/>
              <a:pPr>
                <a:defRPr/>
              </a:pPr>
              <a:t>10/12/2022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AC61E0D-276E-4CE0-B221-D59C6D057781}" type="datetimeFigureOut">
              <a:rPr lang="en-US"/>
              <a:pPr>
                <a:defRPr/>
              </a:pPr>
              <a:t>10/12/2022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10/12/2022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e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sz="4000" dirty="0"/>
              <a:t>Final Exam Review</a:t>
            </a:r>
          </a:p>
        </p:txBody>
      </p:sp>
      <p:sp>
        <p:nvSpPr>
          <p:cNvPr id="5" name="Subtitle 4"/>
          <p:cNvSpPr>
            <a:spLocks noGrp="1"/>
          </p:cNvSpPr>
          <p:nvPr>
            <p:ph type="subTitle" idx="1"/>
          </p:nvPr>
        </p:nvSpPr>
        <p:spPr/>
        <p:txBody>
          <a:bodyPr/>
          <a:lstStyle/>
          <a:p>
            <a:endParaRPr lang="en-US"/>
          </a:p>
        </p:txBody>
      </p:sp>
      <p:sp>
        <p:nvSpPr>
          <p:cNvPr id="7" name="Rectangle 6"/>
          <p:cNvSpPr/>
          <p:nvPr/>
        </p:nvSpPr>
        <p:spPr>
          <a:xfrm>
            <a:off x="1676400" y="6553200"/>
            <a:ext cx="5791200" cy="230832"/>
          </a:xfrm>
          <a:prstGeom prst="rect">
            <a:avLst/>
          </a:prstGeom>
        </p:spPr>
        <p:txBody>
          <a:bodyPr wrap="square">
            <a:spAutoFit/>
          </a:bodyPr>
          <a:lstStyle/>
          <a:p>
            <a:pPr lvl="0" algn="ctr">
              <a:defRPr/>
            </a:pPr>
            <a:r>
              <a:rPr lang="en-US" sz="900" b="1" dirty="0">
                <a:solidFill>
                  <a:prstClr val="white">
                    <a:lumMod val="50000"/>
                  </a:prstClr>
                </a:solidFill>
              </a:rPr>
              <a:t>Copyright 2021-2022 Warren Mansur. Permission granted for any use of Boston University.</a:t>
            </a:r>
          </a:p>
        </p:txBody>
      </p:sp>
    </p:spTree>
    <p:extLst>
      <p:ext uri="{BB962C8B-B14F-4D97-AF65-F5344CB8AC3E}">
        <p14:creationId xmlns:p14="http://schemas.microsoft.com/office/powerpoint/2010/main" val="77708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F862-BDB8-4FA2-8FBB-0EBF7BFB0FDD}"/>
              </a:ext>
            </a:extLst>
          </p:cNvPr>
          <p:cNvSpPr>
            <a:spLocks noGrp="1"/>
          </p:cNvSpPr>
          <p:nvPr>
            <p:ph type="title"/>
          </p:nvPr>
        </p:nvSpPr>
        <p:spPr/>
        <p:txBody>
          <a:bodyPr/>
          <a:lstStyle/>
          <a:p>
            <a:r>
              <a:rPr lang="en-US" dirty="0"/>
              <a:t>What is a Database?</a:t>
            </a:r>
          </a:p>
        </p:txBody>
      </p:sp>
      <p:sp>
        <p:nvSpPr>
          <p:cNvPr id="3" name="Content Placeholder 2">
            <a:extLst>
              <a:ext uri="{FF2B5EF4-FFF2-40B4-BE49-F238E27FC236}">
                <a16:creationId xmlns:a16="http://schemas.microsoft.com/office/drawing/2014/main" id="{25750ABE-FF84-4FEA-86DD-0A0CA4589F2B}"/>
              </a:ext>
            </a:extLst>
          </p:cNvPr>
          <p:cNvSpPr>
            <a:spLocks noGrp="1"/>
          </p:cNvSpPr>
          <p:nvPr>
            <p:ph idx="1"/>
          </p:nvPr>
        </p:nvSpPr>
        <p:spPr/>
        <p:txBody>
          <a:bodyPr/>
          <a:lstStyle/>
          <a:p>
            <a:r>
              <a:rPr lang="en-US" sz="2400" dirty="0"/>
              <a:t>A database is an application designed to provide long-term storage of data.</a:t>
            </a:r>
          </a:p>
        </p:txBody>
      </p:sp>
    </p:spTree>
    <p:extLst>
      <p:ext uri="{BB962C8B-B14F-4D97-AF65-F5344CB8AC3E}">
        <p14:creationId xmlns:p14="http://schemas.microsoft.com/office/powerpoint/2010/main" val="378355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1778-DA80-49CB-9E31-8140ED114DA6}"/>
              </a:ext>
            </a:extLst>
          </p:cNvPr>
          <p:cNvSpPr>
            <a:spLocks noGrp="1"/>
          </p:cNvSpPr>
          <p:nvPr>
            <p:ph type="title"/>
          </p:nvPr>
        </p:nvSpPr>
        <p:spPr/>
        <p:txBody>
          <a:bodyPr/>
          <a:lstStyle/>
          <a:p>
            <a:r>
              <a:rPr lang="en-US" sz="4000" dirty="0"/>
              <a:t>Who Uses Databases?</a:t>
            </a:r>
          </a:p>
        </p:txBody>
      </p:sp>
      <p:sp>
        <p:nvSpPr>
          <p:cNvPr id="3" name="Content Placeholder 2">
            <a:extLst>
              <a:ext uri="{FF2B5EF4-FFF2-40B4-BE49-F238E27FC236}">
                <a16:creationId xmlns:a16="http://schemas.microsoft.com/office/drawing/2014/main" id="{09510799-7D5A-4EA4-9A41-897EAFBD1A4C}"/>
              </a:ext>
            </a:extLst>
          </p:cNvPr>
          <p:cNvSpPr>
            <a:spLocks noGrp="1"/>
          </p:cNvSpPr>
          <p:nvPr>
            <p:ph idx="1"/>
          </p:nvPr>
        </p:nvSpPr>
        <p:spPr/>
        <p:txBody>
          <a:bodyPr/>
          <a:lstStyle/>
          <a:p>
            <a:r>
              <a:rPr lang="en-US" sz="2400" dirty="0"/>
              <a:t>Virtually every organization (and most people) in the world uses a database directly or indirectly.</a:t>
            </a:r>
          </a:p>
          <a:p>
            <a:r>
              <a:rPr lang="en-US" sz="2400" dirty="0"/>
              <a:t>For-profit companies, not-for-profits, governments, clubs, and individuals use databases.</a:t>
            </a:r>
          </a:p>
        </p:txBody>
      </p:sp>
    </p:spTree>
    <p:extLst>
      <p:ext uri="{BB962C8B-B14F-4D97-AF65-F5344CB8AC3E}">
        <p14:creationId xmlns:p14="http://schemas.microsoft.com/office/powerpoint/2010/main" val="261282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20C3-713D-4554-8CA4-6018221DBB88}"/>
              </a:ext>
            </a:extLst>
          </p:cNvPr>
          <p:cNvSpPr>
            <a:spLocks noGrp="1"/>
          </p:cNvSpPr>
          <p:nvPr>
            <p:ph type="title"/>
          </p:nvPr>
        </p:nvSpPr>
        <p:spPr/>
        <p:txBody>
          <a:bodyPr/>
          <a:lstStyle/>
          <a:p>
            <a:r>
              <a:rPr lang="en-US" dirty="0"/>
              <a:t>Why Use Databases?</a:t>
            </a:r>
          </a:p>
        </p:txBody>
      </p:sp>
      <p:graphicFrame>
        <p:nvGraphicFramePr>
          <p:cNvPr id="4" name="Content Placeholder 3">
            <a:extLst>
              <a:ext uri="{FF2B5EF4-FFF2-40B4-BE49-F238E27FC236}">
                <a16:creationId xmlns:a16="http://schemas.microsoft.com/office/drawing/2014/main" id="{A4549ADE-FE22-4C4A-945C-440B664782D0}"/>
              </a:ext>
            </a:extLst>
          </p:cNvPr>
          <p:cNvGraphicFramePr>
            <a:graphicFrameLocks noGrp="1"/>
          </p:cNvGraphicFramePr>
          <p:nvPr>
            <p:ph idx="1"/>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57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945C-0A7A-44E1-A78A-F40DB6693913}"/>
              </a:ext>
            </a:extLst>
          </p:cNvPr>
          <p:cNvSpPr>
            <a:spLocks noGrp="1"/>
          </p:cNvSpPr>
          <p:nvPr>
            <p:ph type="title"/>
          </p:nvPr>
        </p:nvSpPr>
        <p:spPr/>
        <p:txBody>
          <a:bodyPr/>
          <a:lstStyle/>
          <a:p>
            <a:r>
              <a:rPr lang="en-US" dirty="0"/>
              <a:t>Typical Database Usage</a:t>
            </a:r>
          </a:p>
        </p:txBody>
      </p:sp>
      <p:pic>
        <p:nvPicPr>
          <p:cNvPr id="13" name="Content Placeholder 12">
            <a:extLst>
              <a:ext uri="{FF2B5EF4-FFF2-40B4-BE49-F238E27FC236}">
                <a16:creationId xmlns:a16="http://schemas.microsoft.com/office/drawing/2014/main" id="{C3EE3459-8C2C-4E2D-8419-E41741F647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 y="1676400"/>
            <a:ext cx="8610600" cy="4775448"/>
          </a:xfrm>
        </p:spPr>
      </p:pic>
    </p:spTree>
    <p:extLst>
      <p:ext uri="{BB962C8B-B14F-4D97-AF65-F5344CB8AC3E}">
        <p14:creationId xmlns:p14="http://schemas.microsoft.com/office/powerpoint/2010/main" val="185490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t>Flat Data</a:t>
            </a:r>
          </a:p>
        </p:txBody>
      </p:sp>
      <p:sp>
        <p:nvSpPr>
          <p:cNvPr id="7171" name="Rectangle 3"/>
          <p:cNvSpPr>
            <a:spLocks noGrp="1" noChangeArrowheads="1"/>
          </p:cNvSpPr>
          <p:nvPr>
            <p:ph type="body" idx="1"/>
          </p:nvPr>
        </p:nvSpPr>
        <p:spPr/>
        <p:txBody>
          <a:bodyPr/>
          <a:lstStyle/>
          <a:p>
            <a:pPr eaLnBrk="1" hangingPunct="1">
              <a:defRPr/>
            </a:pPr>
            <a:r>
              <a:rPr lang="en-US" dirty="0"/>
              <a:t>There is no formal way to reference a data item.</a:t>
            </a:r>
          </a:p>
          <a:p>
            <a:pPr lvl="1" eaLnBrk="1" hangingPunct="1">
              <a:defRPr/>
            </a:pPr>
            <a:r>
              <a:rPr lang="en-US" dirty="0"/>
              <a:t>Example: There is no formal way to reference a customer’s name within a purchase record.  </a:t>
            </a:r>
          </a:p>
          <a:p>
            <a:pPr eaLnBrk="1" hangingPunct="1">
              <a:defRPr/>
            </a:pPr>
            <a:r>
              <a:rPr lang="en-US" dirty="0"/>
              <a:t>Flat data is repeated for every occurrence.</a:t>
            </a:r>
          </a:p>
          <a:p>
            <a:pPr lvl="1" eaLnBrk="1" hangingPunct="1">
              <a:defRPr/>
            </a:pPr>
            <a:r>
              <a:rPr lang="en-US" dirty="0"/>
              <a:t>Example: A customer’s name is repeated for every purchase.</a:t>
            </a:r>
          </a:p>
          <a:p>
            <a:pPr eaLnBrk="1" hangingPunct="1">
              <a:defRPr/>
            </a:pPr>
            <a:r>
              <a:rPr lang="en-US" dirty="0"/>
              <a:t>Result: Subject to data anomalies.</a:t>
            </a:r>
          </a:p>
          <a:p>
            <a:pPr eaLnBrk="1" hangingPunct="1">
              <a:defRPr/>
            </a:pPr>
            <a:endParaRPr lang="en-US" dirty="0"/>
          </a:p>
        </p:txBody>
      </p:sp>
    </p:spTree>
    <p:extLst>
      <p:ext uri="{BB962C8B-B14F-4D97-AF65-F5344CB8AC3E}">
        <p14:creationId xmlns:p14="http://schemas.microsoft.com/office/powerpoint/2010/main" val="344416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t>Data Anomalies</a:t>
            </a:r>
          </a:p>
        </p:txBody>
      </p:sp>
      <p:sp>
        <p:nvSpPr>
          <p:cNvPr id="8195" name="Rectangle 3"/>
          <p:cNvSpPr>
            <a:spLocks noGrp="1" noChangeArrowheads="1"/>
          </p:cNvSpPr>
          <p:nvPr>
            <p:ph type="body" idx="1"/>
          </p:nvPr>
        </p:nvSpPr>
        <p:spPr/>
        <p:txBody>
          <a:bodyPr/>
          <a:lstStyle/>
          <a:p>
            <a:pPr eaLnBrk="1" hangingPunct="1">
              <a:lnSpc>
                <a:spcPct val="80000"/>
              </a:lnSpc>
              <a:defRPr/>
            </a:pPr>
            <a:r>
              <a:rPr lang="en-US" sz="2400"/>
              <a:t>Deletion Anomaly: When deletion of one set of data items mistakenly results in the deletion of another set of data.</a:t>
            </a:r>
          </a:p>
          <a:p>
            <a:pPr lvl="1" eaLnBrk="1" hangingPunct="1">
              <a:lnSpc>
                <a:spcPct val="80000"/>
              </a:lnSpc>
              <a:defRPr/>
            </a:pPr>
            <a:r>
              <a:rPr lang="en-US" sz="2000"/>
              <a:t>Example: When only one customer purchased a product, and that purchase is deleted, the product is also deleted.</a:t>
            </a:r>
          </a:p>
          <a:p>
            <a:pPr eaLnBrk="1" hangingPunct="1">
              <a:lnSpc>
                <a:spcPct val="80000"/>
              </a:lnSpc>
              <a:defRPr/>
            </a:pPr>
            <a:r>
              <a:rPr lang="en-US" sz="2400"/>
              <a:t>Update Anomaly: When some but not all occurrences are updated.</a:t>
            </a:r>
          </a:p>
          <a:p>
            <a:pPr lvl="1" eaLnBrk="1" hangingPunct="1">
              <a:lnSpc>
                <a:spcPct val="80000"/>
              </a:lnSpc>
              <a:defRPr/>
            </a:pPr>
            <a:r>
              <a:rPr lang="en-US" sz="2000"/>
              <a:t>Example: A customer’s phone number is changed in 3 out of 5 occurrences.</a:t>
            </a:r>
          </a:p>
          <a:p>
            <a:pPr eaLnBrk="1" hangingPunct="1">
              <a:lnSpc>
                <a:spcPct val="80000"/>
              </a:lnSpc>
              <a:defRPr/>
            </a:pPr>
            <a:r>
              <a:rPr lang="en-US" sz="2400"/>
              <a:t>Insertion Anomaly: When what is supposed to be the same data is inserted differently than its counterpart.</a:t>
            </a:r>
          </a:p>
          <a:p>
            <a:pPr lvl="1" eaLnBrk="1" hangingPunct="1">
              <a:lnSpc>
                <a:spcPct val="80000"/>
              </a:lnSpc>
              <a:defRPr/>
            </a:pPr>
            <a:r>
              <a:rPr lang="en-US" sz="2000"/>
              <a:t>Example: A customer’s phone number is listed in another record, and a different phone number is inserted into a new record for the same customer.</a:t>
            </a:r>
          </a:p>
        </p:txBody>
      </p:sp>
    </p:spTree>
    <p:extLst>
      <p:ext uri="{BB962C8B-B14F-4D97-AF65-F5344CB8AC3E}">
        <p14:creationId xmlns:p14="http://schemas.microsoft.com/office/powerpoint/2010/main" val="103614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t>Relational Data</a:t>
            </a:r>
          </a:p>
        </p:txBody>
      </p:sp>
      <p:sp>
        <p:nvSpPr>
          <p:cNvPr id="9219" name="Rectangle 3"/>
          <p:cNvSpPr>
            <a:spLocks noGrp="1" noChangeArrowheads="1"/>
          </p:cNvSpPr>
          <p:nvPr>
            <p:ph type="body" idx="1"/>
          </p:nvPr>
        </p:nvSpPr>
        <p:spPr/>
        <p:txBody>
          <a:bodyPr/>
          <a:lstStyle/>
          <a:p>
            <a:pPr eaLnBrk="1" hangingPunct="1">
              <a:defRPr/>
            </a:pPr>
            <a:r>
              <a:rPr lang="en-US"/>
              <a:t>There is a formal way to reference a data item.</a:t>
            </a:r>
          </a:p>
          <a:p>
            <a:pPr lvl="1" eaLnBrk="1" hangingPunct="1">
              <a:defRPr/>
            </a:pPr>
            <a:r>
              <a:rPr lang="en-US"/>
              <a:t>Example: A purchase record references a customer’s name.</a:t>
            </a:r>
          </a:p>
          <a:p>
            <a:pPr eaLnBrk="1" hangingPunct="1">
              <a:defRPr/>
            </a:pPr>
            <a:r>
              <a:rPr lang="en-US"/>
              <a:t>When properly normalized, data is not repeated; rather, it is referenced.</a:t>
            </a:r>
          </a:p>
          <a:p>
            <a:pPr eaLnBrk="1" hangingPunct="1">
              <a:defRPr/>
            </a:pPr>
            <a:r>
              <a:rPr lang="en-US"/>
              <a:t>Result: Elimination of or mitigation for data anomalies.</a:t>
            </a:r>
          </a:p>
          <a:p>
            <a:pPr eaLnBrk="1" hangingPunct="1">
              <a:defRPr/>
            </a:pPr>
            <a:endParaRPr lang="en-US"/>
          </a:p>
          <a:p>
            <a:pPr eaLnBrk="1" hangingPunct="1">
              <a:defRPr/>
            </a:pPr>
            <a:endParaRPr lang="en-US"/>
          </a:p>
        </p:txBody>
      </p:sp>
    </p:spTree>
    <p:extLst>
      <p:ext uri="{BB962C8B-B14F-4D97-AF65-F5344CB8AC3E}">
        <p14:creationId xmlns:p14="http://schemas.microsoft.com/office/powerpoint/2010/main" val="428462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pic>
        <p:nvPicPr>
          <p:cNvPr id="4" name="Picture 5" descr="DataModelXSmall"/>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252883" y="2209800"/>
            <a:ext cx="8638234" cy="390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80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Relational Model</a:t>
            </a:r>
          </a:p>
        </p:txBody>
      </p:sp>
      <p:sp>
        <p:nvSpPr>
          <p:cNvPr id="3" name="Content Placeholder 2"/>
          <p:cNvSpPr>
            <a:spLocks noGrp="1"/>
          </p:cNvSpPr>
          <p:nvPr>
            <p:ph idx="1"/>
          </p:nvPr>
        </p:nvSpPr>
        <p:spPr/>
        <p:txBody>
          <a:bodyPr/>
          <a:lstStyle/>
          <a:p>
            <a:r>
              <a:rPr lang="en-US" dirty="0"/>
              <a:t>In 1970, E.F. Codd proposed a data model he termed the “relational model”.</a:t>
            </a:r>
          </a:p>
          <a:p>
            <a:r>
              <a:rPr lang="en-US" dirty="0"/>
              <a:t>An overwhelming majority of databases in use today are relational databases.</a:t>
            </a:r>
          </a:p>
          <a:p>
            <a:r>
              <a:rPr lang="en-US" dirty="0"/>
              <a:t>Structured Query Language (SQL) is the universal language for relational databases.</a:t>
            </a:r>
          </a:p>
        </p:txBody>
      </p:sp>
    </p:spTree>
    <p:extLst>
      <p:ext uri="{BB962C8B-B14F-4D97-AF65-F5344CB8AC3E}">
        <p14:creationId xmlns:p14="http://schemas.microsoft.com/office/powerpoint/2010/main" val="45830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694D-FD57-48CC-9FAD-24DA0B029A76}"/>
              </a:ext>
            </a:extLst>
          </p:cNvPr>
          <p:cNvSpPr>
            <a:spLocks noGrp="1"/>
          </p:cNvSpPr>
          <p:nvPr>
            <p:ph type="title"/>
          </p:nvPr>
        </p:nvSpPr>
        <p:spPr/>
        <p:txBody>
          <a:bodyPr/>
          <a:lstStyle/>
          <a:p>
            <a:r>
              <a:rPr lang="en-US" dirty="0"/>
              <a:t>Database Popularity</a:t>
            </a:r>
          </a:p>
        </p:txBody>
      </p:sp>
      <p:graphicFrame>
        <p:nvGraphicFramePr>
          <p:cNvPr id="6" name="Content Placeholder 5">
            <a:extLst>
              <a:ext uri="{FF2B5EF4-FFF2-40B4-BE49-F238E27FC236}">
                <a16:creationId xmlns:a16="http://schemas.microsoft.com/office/drawing/2014/main" id="{60991F52-B735-487B-B747-3EC2433986D6}"/>
              </a:ext>
            </a:extLst>
          </p:cNvPr>
          <p:cNvGraphicFramePr>
            <a:graphicFrameLocks noGrp="1"/>
          </p:cNvGraphicFramePr>
          <p:nvPr>
            <p:ph idx="1"/>
          </p:nvPr>
        </p:nvGraphicFramePr>
        <p:xfrm>
          <a:off x="533400" y="1477962"/>
          <a:ext cx="8229600"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020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35F8-213E-41F5-B09D-5F2DDC2E7F44}"/>
              </a:ext>
            </a:extLst>
          </p:cNvPr>
          <p:cNvSpPr>
            <a:spLocks noGrp="1"/>
          </p:cNvSpPr>
          <p:nvPr>
            <p:ph type="title"/>
          </p:nvPr>
        </p:nvSpPr>
        <p:spPr/>
        <p:txBody>
          <a:bodyPr/>
          <a:lstStyle/>
          <a:p>
            <a:r>
              <a:rPr lang="en-US" dirty="0"/>
              <a:t>Final Exam Basics</a:t>
            </a:r>
          </a:p>
        </p:txBody>
      </p:sp>
      <p:sp>
        <p:nvSpPr>
          <p:cNvPr id="3" name="Content Placeholder 2">
            <a:extLst>
              <a:ext uri="{FF2B5EF4-FFF2-40B4-BE49-F238E27FC236}">
                <a16:creationId xmlns:a16="http://schemas.microsoft.com/office/drawing/2014/main" id="{96E05717-7C1C-4E6B-A5D2-49BB9BCD97A0}"/>
              </a:ext>
            </a:extLst>
          </p:cNvPr>
          <p:cNvSpPr>
            <a:spLocks noGrp="1"/>
          </p:cNvSpPr>
          <p:nvPr>
            <p:ph idx="1"/>
          </p:nvPr>
        </p:nvSpPr>
        <p:spPr/>
        <p:txBody>
          <a:bodyPr/>
          <a:lstStyle/>
          <a:p>
            <a:r>
              <a:rPr lang="en-US" dirty="0"/>
              <a:t>You have 3 hours to complete the exam, which is proctored online with </a:t>
            </a:r>
            <a:r>
              <a:rPr lang="en-US" dirty="0" err="1"/>
              <a:t>Examity</a:t>
            </a:r>
            <a:r>
              <a:rPr lang="en-US" dirty="0"/>
              <a:t>.</a:t>
            </a:r>
          </a:p>
          <a:p>
            <a:r>
              <a:rPr lang="en-US" dirty="0"/>
              <a:t>You can bring 2 physical pieces of paper with notes. No other materials are allowed.</a:t>
            </a:r>
          </a:p>
          <a:p>
            <a:r>
              <a:rPr lang="en-US" sz="3200" dirty="0"/>
              <a:t>The exam is cumulative and focuses on the learning objectives and significant subject areas</a:t>
            </a:r>
            <a:r>
              <a:rPr lang="en-US" dirty="0"/>
              <a:t> from the first 5 weeks.</a:t>
            </a:r>
            <a:endParaRPr lang="en-US" sz="3200" dirty="0"/>
          </a:p>
          <a:p>
            <a:r>
              <a:rPr lang="en-US" i="1" dirty="0"/>
              <a:t>Week 6 material and readings will not be on the final exam.</a:t>
            </a:r>
            <a:endParaRPr lang="en-US" sz="3200" i="1" dirty="0"/>
          </a:p>
          <a:p>
            <a:endParaRPr lang="en-US" dirty="0"/>
          </a:p>
          <a:p>
            <a:endParaRPr lang="en-US" dirty="0"/>
          </a:p>
          <a:p>
            <a:endParaRPr lang="en-US" dirty="0"/>
          </a:p>
        </p:txBody>
      </p:sp>
    </p:spTree>
    <p:extLst>
      <p:ext uri="{BB962C8B-B14F-4D97-AF65-F5344CB8AC3E}">
        <p14:creationId xmlns:p14="http://schemas.microsoft.com/office/powerpoint/2010/main" val="3489613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z="4000" dirty="0"/>
              <a:t>Relational Model Components</a:t>
            </a:r>
          </a:p>
        </p:txBody>
      </p:sp>
      <p:sp>
        <p:nvSpPr>
          <p:cNvPr id="11267" name="Rectangle 3"/>
          <p:cNvSpPr>
            <a:spLocks noGrp="1" noChangeArrowheads="1"/>
          </p:cNvSpPr>
          <p:nvPr>
            <p:ph type="body" idx="1"/>
          </p:nvPr>
        </p:nvSpPr>
        <p:spPr/>
        <p:txBody>
          <a:bodyPr/>
          <a:lstStyle/>
          <a:p>
            <a:pPr eaLnBrk="1" hangingPunct="1">
              <a:lnSpc>
                <a:spcPct val="90000"/>
              </a:lnSpc>
              <a:defRPr/>
            </a:pPr>
            <a:r>
              <a:rPr lang="en-US" sz="2800"/>
              <a:t>Relation: Consists of rows and columns, where each row/column intersection has at most one value.</a:t>
            </a:r>
          </a:p>
          <a:p>
            <a:pPr eaLnBrk="1" hangingPunct="1">
              <a:lnSpc>
                <a:spcPct val="90000"/>
              </a:lnSpc>
              <a:defRPr/>
            </a:pPr>
            <a:r>
              <a:rPr lang="en-US" sz="2800"/>
              <a:t>Column: A named aspect of a relation that has a set of legal values.</a:t>
            </a:r>
          </a:p>
          <a:p>
            <a:pPr eaLnBrk="1" hangingPunct="1">
              <a:lnSpc>
                <a:spcPct val="90000"/>
              </a:lnSpc>
              <a:defRPr/>
            </a:pPr>
            <a:r>
              <a:rPr lang="en-US" sz="2800"/>
              <a:t>Row: One group of values for every column in a relation.</a:t>
            </a:r>
          </a:p>
          <a:p>
            <a:pPr eaLnBrk="1" hangingPunct="1">
              <a:lnSpc>
                <a:spcPct val="90000"/>
              </a:lnSpc>
              <a:defRPr/>
            </a:pPr>
            <a:r>
              <a:rPr lang="en-US" sz="2800"/>
              <a:t>Relationship: When the same data value is duplicated in two different rows of the same or different relation, those rows are related.</a:t>
            </a:r>
          </a:p>
        </p:txBody>
      </p:sp>
    </p:spTree>
    <p:extLst>
      <p:ext uri="{BB962C8B-B14F-4D97-AF65-F5344CB8AC3E}">
        <p14:creationId xmlns:p14="http://schemas.microsoft.com/office/powerpoint/2010/main" val="406776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93"/>
          <p:cNvGraphicFramePr>
            <a:graphicFrameLocks/>
          </p:cNvGraphicFramePr>
          <p:nvPr>
            <p:extLst>
              <p:ext uri="{D42A27DB-BD31-4B8C-83A1-F6EECF244321}">
                <p14:modId xmlns:p14="http://schemas.microsoft.com/office/powerpoint/2010/main" val="488950370"/>
              </p:ext>
            </p:extLst>
          </p:nvPr>
        </p:nvGraphicFramePr>
        <p:xfrm>
          <a:off x="228600" y="1447800"/>
          <a:ext cx="8610600" cy="5315299"/>
        </p:xfrm>
        <a:graphic>
          <a:graphicData uri="http://schemas.openxmlformats.org/drawingml/2006/table">
            <a:tbl>
              <a:tblPr/>
              <a:tblGrid>
                <a:gridCol w="1676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107717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Entity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1" u="none" strike="noStrike" cap="none" normalizeH="0" baseline="0" dirty="0">
                          <a:ln>
                            <a:noFill/>
                          </a:ln>
                          <a:solidFill>
                            <a:schemeClr val="tx1"/>
                          </a:solidFill>
                          <a:effectLst/>
                          <a:latin typeface="Arial" charset="0"/>
                          <a:cs typeface="Arial" charset="0"/>
                        </a:rPr>
                        <a:t>A type; </a:t>
                      </a:r>
                      <a:r>
                        <a:rPr kumimoji="0" lang="en-US" sz="1800" b="0" i="0" u="none" strike="noStrike" cap="none" normalizeH="0" baseline="0" dirty="0">
                          <a:ln>
                            <a:noFill/>
                          </a:ln>
                          <a:solidFill>
                            <a:schemeClr val="tx1"/>
                          </a:solidFill>
                          <a:effectLst/>
                          <a:latin typeface="Arial" charset="0"/>
                          <a:cs typeface="Arial" charset="0"/>
                        </a:rPr>
                        <a:t>a blueprint which defines the structure for all of its instances.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8043">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Entity Instance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An occurrence; a realization of the blueprint defined by the entity.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5196">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Describes an entity and have a </a:t>
                      </a:r>
                      <a:r>
                        <a:rPr kumimoji="0" lang="en-US" sz="1800" b="0" i="0" u="none" strike="noStrike" cap="none" normalizeH="0" baseline="0" dirty="0" err="1">
                          <a:ln>
                            <a:noFill/>
                          </a:ln>
                          <a:solidFill>
                            <a:schemeClr val="tx1"/>
                          </a:solidFill>
                          <a:effectLst/>
                          <a:latin typeface="Arial" charset="0"/>
                          <a:cs typeface="Arial" charset="0"/>
                        </a:rPr>
                        <a:t>datatype</a:t>
                      </a:r>
                      <a:r>
                        <a:rPr kumimoji="0" lang="en-US" sz="1800" b="0" i="0" u="none" strike="noStrike" cap="none" normalizeH="0" baseline="0" dirty="0">
                          <a:ln>
                            <a:noFill/>
                          </a:ln>
                          <a:solidFill>
                            <a:schemeClr val="tx1"/>
                          </a:solidFill>
                          <a:effectLst/>
                          <a:latin typeface="Arial" charset="0"/>
                          <a:cs typeface="Arial" charset="0"/>
                        </a:rPr>
                        <a:t>. May only contain a single value in the relational 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1366">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Relationship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 relationship describes an association among entities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ERD Components</a:t>
            </a:r>
          </a:p>
        </p:txBody>
      </p:sp>
      <p:graphicFrame>
        <p:nvGraphicFramePr>
          <p:cNvPr id="5" name="Object 37"/>
          <p:cNvGraphicFramePr>
            <a:graphicFrameLocks noGrp="1" noChangeAspect="1"/>
          </p:cNvGraphicFramePr>
          <p:nvPr>
            <p:ph sz="quarter" idx="1"/>
            <p:extLst>
              <p:ext uri="{D42A27DB-BD31-4B8C-83A1-F6EECF244321}">
                <p14:modId xmlns:p14="http://schemas.microsoft.com/office/powerpoint/2010/main" val="3974530940"/>
              </p:ext>
            </p:extLst>
          </p:nvPr>
        </p:nvGraphicFramePr>
        <p:xfrm>
          <a:off x="6556375" y="1577975"/>
          <a:ext cx="911225" cy="860425"/>
        </p:xfrm>
        <a:graphic>
          <a:graphicData uri="http://schemas.openxmlformats.org/presentationml/2006/ole">
            <mc:AlternateContent xmlns:mc="http://schemas.openxmlformats.org/markup-compatibility/2006">
              <mc:Choice xmlns:v="urn:schemas-microsoft-com:vml" Requires="v">
                <p:oleObj name="Visio" r:id="rId2" imgW="910618" imgH="859680" progId="Visio.Drawing.11">
                  <p:embed/>
                </p:oleObj>
              </mc:Choice>
              <mc:Fallback>
                <p:oleObj name="Visio" r:id="rId2" imgW="910618" imgH="85968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5" y="1577975"/>
                        <a:ext cx="911225" cy="860425"/>
                      </a:xfrm>
                      <a:prstGeom prst="rect">
                        <a:avLst/>
                      </a:prstGeom>
                      <a:noFill/>
                      <a:ln>
                        <a:noFill/>
                      </a:ln>
                      <a:effectLst/>
                    </p:spPr>
                  </p:pic>
                </p:oleObj>
              </mc:Fallback>
            </mc:AlternateContent>
          </a:graphicData>
        </a:graphic>
      </p:graphicFrame>
      <p:graphicFrame>
        <p:nvGraphicFramePr>
          <p:cNvPr id="7" name="Object 69"/>
          <p:cNvGraphicFramePr>
            <a:graphicFrameLocks noChangeAspect="1"/>
          </p:cNvGraphicFramePr>
          <p:nvPr>
            <p:extLst>
              <p:ext uri="{D42A27DB-BD31-4B8C-83A1-F6EECF244321}">
                <p14:modId xmlns:p14="http://schemas.microsoft.com/office/powerpoint/2010/main" val="2432774822"/>
              </p:ext>
            </p:extLst>
          </p:nvPr>
        </p:nvGraphicFramePr>
        <p:xfrm>
          <a:off x="6400800" y="4773612"/>
          <a:ext cx="1219200" cy="865188"/>
        </p:xfrm>
        <a:graphic>
          <a:graphicData uri="http://schemas.openxmlformats.org/presentationml/2006/ole">
            <mc:AlternateContent xmlns:mc="http://schemas.openxmlformats.org/markup-compatibility/2006">
              <mc:Choice xmlns:v="urn:schemas-microsoft-com:vml" Requires="v">
                <p:oleObj name="Visio" r:id="rId4" imgW="1414462" imgH="1002982" progId="Visio.Drawing.11">
                  <p:embed/>
                </p:oleObj>
              </mc:Choice>
              <mc:Fallback>
                <p:oleObj name="Visio" r:id="rId4" imgW="1414462" imgH="100298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773612"/>
                        <a:ext cx="1219200" cy="865188"/>
                      </a:xfrm>
                      <a:prstGeom prst="rect">
                        <a:avLst/>
                      </a:prstGeom>
                      <a:noFill/>
                      <a:ln>
                        <a:noFill/>
                      </a:ln>
                      <a:effectLst/>
                    </p:spPr>
                  </p:pic>
                </p:oleObj>
              </mc:Fallback>
            </mc:AlternateContent>
          </a:graphicData>
        </a:graphic>
      </p:graphicFrame>
      <p:pic>
        <p:nvPicPr>
          <p:cNvPr id="8"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551007"/>
            <a:ext cx="3352800" cy="202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75"/>
          <p:cNvGraphicFramePr>
            <a:graphicFrameLocks noChangeAspect="1"/>
          </p:cNvGraphicFramePr>
          <p:nvPr>
            <p:extLst>
              <p:ext uri="{D42A27DB-BD31-4B8C-83A1-F6EECF244321}">
                <p14:modId xmlns:p14="http://schemas.microsoft.com/office/powerpoint/2010/main" val="4158878141"/>
              </p:ext>
            </p:extLst>
          </p:nvPr>
        </p:nvGraphicFramePr>
        <p:xfrm>
          <a:off x="5257800" y="5905518"/>
          <a:ext cx="3505200" cy="795669"/>
        </p:xfrm>
        <a:graphic>
          <a:graphicData uri="http://schemas.openxmlformats.org/presentationml/2006/ole">
            <mc:AlternateContent xmlns:mc="http://schemas.openxmlformats.org/markup-compatibility/2006">
              <mc:Choice xmlns:v="urn:schemas-microsoft-com:vml" Requires="v">
                <p:oleObj name="Visio" r:id="rId7" imgW="4639437" imgH="1053846" progId="Visio.Drawing.11">
                  <p:embed/>
                </p:oleObj>
              </mc:Choice>
              <mc:Fallback>
                <p:oleObj name="Visio" r:id="rId7" imgW="4639437" imgH="105384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905518"/>
                        <a:ext cx="3505200" cy="795669"/>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180324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z="4000" dirty="0"/>
              <a:t>Structural Database Rules</a:t>
            </a:r>
          </a:p>
        </p:txBody>
      </p:sp>
      <p:sp>
        <p:nvSpPr>
          <p:cNvPr id="13315" name="Rectangle 3"/>
          <p:cNvSpPr>
            <a:spLocks noGrp="1" noChangeArrowheads="1"/>
          </p:cNvSpPr>
          <p:nvPr>
            <p:ph type="body" idx="1"/>
          </p:nvPr>
        </p:nvSpPr>
        <p:spPr/>
        <p:txBody>
          <a:bodyPr/>
          <a:lstStyle/>
          <a:p>
            <a:pPr eaLnBrk="1" hangingPunct="1">
              <a:defRPr/>
            </a:pPr>
            <a:r>
              <a:rPr lang="en-US" dirty="0"/>
              <a:t>Structural database rules describe entities, their relationship, and their relationship’s </a:t>
            </a:r>
            <a:r>
              <a:rPr lang="en-US" dirty="0" err="1"/>
              <a:t>connectivities</a:t>
            </a:r>
            <a:r>
              <a:rPr lang="en-US" dirty="0"/>
              <a:t>.</a:t>
            </a:r>
          </a:p>
          <a:p>
            <a:pPr eaLnBrk="1" hangingPunct="1">
              <a:defRPr/>
            </a:pPr>
            <a:r>
              <a:rPr lang="en-US" dirty="0"/>
              <a:t>For example: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297" y="3645402"/>
            <a:ext cx="6565405" cy="2831598"/>
          </a:xfrm>
          <a:prstGeom prst="rect">
            <a:avLst/>
          </a:prstGeom>
        </p:spPr>
      </p:pic>
    </p:spTree>
    <p:extLst>
      <p:ext uri="{BB962C8B-B14F-4D97-AF65-F5344CB8AC3E}">
        <p14:creationId xmlns:p14="http://schemas.microsoft.com/office/powerpoint/2010/main" val="1316816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ERDs</a:t>
            </a:r>
          </a:p>
        </p:txBody>
      </p:sp>
      <p:graphicFrame>
        <p:nvGraphicFramePr>
          <p:cNvPr id="4" name="Group 58"/>
          <p:cNvGraphicFramePr>
            <a:graphicFrameLocks noGrp="1"/>
          </p:cNvGraphicFramePr>
          <p:nvPr>
            <p:ph idx="1"/>
            <p:extLst>
              <p:ext uri="{D42A27DB-BD31-4B8C-83A1-F6EECF244321}">
                <p14:modId xmlns:p14="http://schemas.microsoft.com/office/powerpoint/2010/main" val="3136343533"/>
              </p:ext>
            </p:extLst>
          </p:nvPr>
        </p:nvGraphicFramePr>
        <p:xfrm>
          <a:off x="457200" y="1484250"/>
          <a:ext cx="8229600" cy="537375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04122">
                <a:tc>
                  <a:txBody>
                    <a:bodyPr/>
                    <a:lstStyle/>
                    <a:p>
                      <a:pPr marL="0" marR="0" lvl="0" indent="0" algn="ctr" defTabSz="914400" rtl="0" eaLnBrk="1" fontAlgn="base" latinLnBrk="0" hangingPunct="1">
                        <a:lnSpc>
                          <a:spcPct val="100000"/>
                        </a:lnSpc>
                        <a:spcBef>
                          <a:spcPct val="20000"/>
                        </a:spcBef>
                        <a:spcAft>
                          <a:spcPct val="0"/>
                        </a:spcAft>
                        <a:buClr>
                          <a:srgbClr val="003399"/>
                        </a:buClr>
                        <a:buSzTx/>
                        <a:buFontTx/>
                        <a:buNone/>
                        <a:tabLst/>
                      </a:pPr>
                      <a:r>
                        <a:rPr kumimoji="0" lang="en-US" sz="2000" b="1" i="0" u="none" strike="noStrike" cap="none" normalizeH="0" baseline="0" dirty="0">
                          <a:ln>
                            <a:noFill/>
                          </a:ln>
                          <a:solidFill>
                            <a:schemeClr val="tx1"/>
                          </a:solidFill>
                          <a:effectLst/>
                          <a:latin typeface="Arial" charset="0"/>
                          <a:cs typeface="Arial" charset="0"/>
                        </a:rPr>
                        <a:t>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Tx/>
                        <a:buFontTx/>
                        <a:buNone/>
                        <a:tabLst/>
                      </a:pPr>
                      <a:r>
                        <a:rPr kumimoji="0" lang="en-US" sz="2000" b="1" i="0" u="none" strike="noStrike" cap="none" normalizeH="0" baseline="0" dirty="0">
                          <a:ln>
                            <a:noFill/>
                          </a:ln>
                          <a:solidFill>
                            <a:schemeClr val="tx1"/>
                          </a:solidFill>
                          <a:effectLst/>
                          <a:latin typeface="Arial" charset="0"/>
                          <a:cs typeface="Arial" charset="0"/>
                        </a:rPr>
                        <a:t>Depends upon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Tx/>
                        <a:buFontTx/>
                        <a:buNone/>
                        <a:tabLst/>
                      </a:pPr>
                      <a:r>
                        <a:rPr kumimoji="0" lang="en-US" sz="2000" b="1" i="0" u="none" strike="noStrike" cap="none" normalizeH="0" baseline="0">
                          <a:ln>
                            <a:noFill/>
                          </a:ln>
                          <a:solidFill>
                            <a:schemeClr val="tx1"/>
                          </a:solidFill>
                          <a:effectLst/>
                          <a:latin typeface="Arial" charset="0"/>
                          <a:cs typeface="Arial" charset="0"/>
                        </a:rPr>
                        <a:t>Included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1814">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Conceptual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The problem domain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Entities, relationships (including many to many), optionally attributes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1814">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The database model, which is commonly SQL relational, in addition to the problem domain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Entities, all attributes, relationships, bridge entities, and primary and foreign keys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52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DBMS Physical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The specific DBMS product in addition to the database model and problem domain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DBMS specific data types, entities, attributes, relationships, bridge entities, collection entities, primary and foreign keys, and general constraint implementation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7360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Relationships</a:t>
            </a:r>
          </a:p>
        </p:txBody>
      </p:sp>
      <p:sp>
        <p:nvSpPr>
          <p:cNvPr id="3" name="Content Placeholder 2"/>
          <p:cNvSpPr>
            <a:spLocks noGrp="1"/>
          </p:cNvSpPr>
          <p:nvPr>
            <p:ph idx="1"/>
          </p:nvPr>
        </p:nvSpPr>
        <p:spPr/>
        <p:txBody>
          <a:bodyPr/>
          <a:lstStyle/>
          <a:p>
            <a:r>
              <a:rPr lang="en-US" dirty="0"/>
              <a:t>An associative relationship:</a:t>
            </a:r>
          </a:p>
          <a:p>
            <a:pPr lvl="1"/>
            <a:r>
              <a:rPr lang="en-US" dirty="0"/>
              <a:t>describes an association among entities. </a:t>
            </a:r>
          </a:p>
          <a:p>
            <a:pPr lvl="1"/>
            <a:r>
              <a:rPr lang="en-US" dirty="0"/>
              <a:t>is the most lenient kind of relationship.</a:t>
            </a:r>
          </a:p>
          <a:p>
            <a:pPr lvl="1"/>
            <a:r>
              <a:rPr lang="en-US" dirty="0"/>
              <a:t>has participation and plurality constraints.</a:t>
            </a:r>
          </a:p>
          <a:p>
            <a:pPr lvl="1"/>
            <a:r>
              <a:rPr lang="en-US" dirty="0"/>
              <a:t>is informally known as an “has a” relationship.</a:t>
            </a:r>
          </a:p>
          <a:p>
            <a:r>
              <a:rPr lang="en-US" dirty="0"/>
              <a:t>A specialization-generalization relationship:</a:t>
            </a:r>
          </a:p>
          <a:p>
            <a:pPr lvl="1"/>
            <a:r>
              <a:rPr lang="en-US" dirty="0"/>
              <a:t> indicates specialized forms of an abstraction.</a:t>
            </a:r>
          </a:p>
          <a:p>
            <a:pPr lvl="1"/>
            <a:r>
              <a:rPr lang="en-US" dirty="0"/>
              <a:t>has completeness and </a:t>
            </a:r>
            <a:r>
              <a:rPr lang="en-US" dirty="0" err="1"/>
              <a:t>disjointness</a:t>
            </a:r>
            <a:r>
              <a:rPr lang="en-US" dirty="0"/>
              <a:t> constraints.</a:t>
            </a:r>
          </a:p>
          <a:p>
            <a:pPr lvl="1"/>
            <a:r>
              <a:rPr lang="en-US" dirty="0"/>
              <a:t>is informally known as a “is a” relationship.</a:t>
            </a:r>
          </a:p>
        </p:txBody>
      </p:sp>
    </p:spTree>
    <p:extLst>
      <p:ext uri="{BB962C8B-B14F-4D97-AF65-F5344CB8AC3E}">
        <p14:creationId xmlns:p14="http://schemas.microsoft.com/office/powerpoint/2010/main" val="263601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Associative Participation Constraint</a:t>
            </a:r>
          </a:p>
        </p:txBody>
      </p:sp>
      <p:sp>
        <p:nvSpPr>
          <p:cNvPr id="3" name="Content Placeholder 2"/>
          <p:cNvSpPr>
            <a:spLocks noGrp="1"/>
          </p:cNvSpPr>
          <p:nvPr>
            <p:ph idx="1"/>
          </p:nvPr>
        </p:nvSpPr>
        <p:spPr/>
        <p:txBody>
          <a:bodyPr/>
          <a:lstStyle/>
          <a:p>
            <a:pPr eaLnBrk="1" hangingPunct="1">
              <a:lnSpc>
                <a:spcPct val="90000"/>
              </a:lnSpc>
              <a:defRPr/>
            </a:pPr>
            <a:r>
              <a:rPr lang="en-US" sz="2400" i="1" dirty="0"/>
              <a:t>Optional – </a:t>
            </a:r>
            <a:r>
              <a:rPr lang="en-US" sz="2400" dirty="0"/>
              <a:t>Each instance of an entity </a:t>
            </a:r>
            <a:r>
              <a:rPr lang="en-US" sz="2400" i="1" dirty="0"/>
              <a:t>is not </a:t>
            </a:r>
            <a:r>
              <a:rPr lang="en-US" sz="2400" dirty="0"/>
              <a:t>required to participate in the relationship.</a:t>
            </a:r>
          </a:p>
          <a:p>
            <a:pPr lvl="1" eaLnBrk="1" hangingPunct="1">
              <a:lnSpc>
                <a:spcPct val="90000"/>
              </a:lnSpc>
              <a:defRPr/>
            </a:pPr>
            <a:r>
              <a:rPr lang="en-US" sz="2000" i="1" dirty="0"/>
              <a:t>Example: Though some people own cars, not all people own cars.</a:t>
            </a:r>
          </a:p>
          <a:p>
            <a:pPr eaLnBrk="1" hangingPunct="1">
              <a:lnSpc>
                <a:spcPct val="90000"/>
              </a:lnSpc>
              <a:defRPr/>
            </a:pPr>
            <a:r>
              <a:rPr lang="en-US" sz="2400" i="1" dirty="0"/>
              <a:t>Mandatory – </a:t>
            </a:r>
            <a:r>
              <a:rPr lang="en-US" sz="2400" dirty="0"/>
              <a:t>Each instance of an entity </a:t>
            </a:r>
            <a:r>
              <a:rPr lang="en-US" sz="2400" i="1" dirty="0"/>
              <a:t>is </a:t>
            </a:r>
            <a:r>
              <a:rPr lang="en-US" sz="2400" dirty="0"/>
              <a:t>required to participate in the relationship.</a:t>
            </a:r>
          </a:p>
          <a:p>
            <a:pPr lvl="1" eaLnBrk="1" hangingPunct="1">
              <a:lnSpc>
                <a:spcPct val="90000"/>
              </a:lnSpc>
              <a:defRPr/>
            </a:pPr>
            <a:r>
              <a:rPr lang="en-US" sz="2000" i="1" dirty="0"/>
              <a:t>Example: All dependents must be linked to an employee.</a:t>
            </a:r>
          </a:p>
          <a:p>
            <a:endParaRPr lang="en-US" dirty="0"/>
          </a:p>
        </p:txBody>
      </p:sp>
    </p:spTree>
    <p:extLst>
      <p:ext uri="{BB962C8B-B14F-4D97-AF65-F5344CB8AC3E}">
        <p14:creationId xmlns:p14="http://schemas.microsoft.com/office/powerpoint/2010/main" val="372263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Associative Plurality Constraint</a:t>
            </a:r>
          </a:p>
        </p:txBody>
      </p:sp>
      <p:sp>
        <p:nvSpPr>
          <p:cNvPr id="3" name="Content Placeholder 2"/>
          <p:cNvSpPr>
            <a:spLocks noGrp="1"/>
          </p:cNvSpPr>
          <p:nvPr>
            <p:ph idx="1"/>
          </p:nvPr>
        </p:nvSpPr>
        <p:spPr/>
        <p:txBody>
          <a:bodyPr/>
          <a:lstStyle/>
          <a:p>
            <a:r>
              <a:rPr lang="en-US" sz="2400" i="1" dirty="0"/>
              <a:t>Singular </a:t>
            </a:r>
            <a:r>
              <a:rPr lang="en-US" sz="2400" dirty="0"/>
              <a:t>– Each instance of an entity </a:t>
            </a:r>
            <a:r>
              <a:rPr lang="en-US" sz="2400" i="1" dirty="0"/>
              <a:t>may</a:t>
            </a:r>
            <a:r>
              <a:rPr lang="en-US" sz="2400" dirty="0"/>
              <a:t> be related to </a:t>
            </a:r>
            <a:r>
              <a:rPr lang="en-US" sz="2400" i="1" dirty="0"/>
              <a:t>at most one</a:t>
            </a:r>
            <a:r>
              <a:rPr lang="en-US" sz="2400" dirty="0"/>
              <a:t> instance.</a:t>
            </a:r>
          </a:p>
          <a:p>
            <a:pPr lvl="1" eaLnBrk="1" hangingPunct="1">
              <a:lnSpc>
                <a:spcPct val="90000"/>
              </a:lnSpc>
              <a:defRPr/>
            </a:pPr>
            <a:r>
              <a:rPr lang="en-US" sz="2000" i="1" dirty="0"/>
              <a:t>Example: Every purchase is made by a single customer.</a:t>
            </a:r>
          </a:p>
          <a:p>
            <a:pPr eaLnBrk="1" hangingPunct="1">
              <a:lnSpc>
                <a:spcPct val="90000"/>
              </a:lnSpc>
              <a:defRPr/>
            </a:pPr>
            <a:r>
              <a:rPr lang="en-US" sz="2400" i="1" dirty="0"/>
              <a:t>Plural – </a:t>
            </a:r>
            <a:r>
              <a:rPr lang="en-US" sz="2400" dirty="0"/>
              <a:t>Each instance of an entity </a:t>
            </a:r>
            <a:r>
              <a:rPr lang="en-US" sz="2400" i="1" dirty="0"/>
              <a:t>may</a:t>
            </a:r>
            <a:r>
              <a:rPr lang="en-US" sz="2400" dirty="0"/>
              <a:t> be related to </a:t>
            </a:r>
            <a:r>
              <a:rPr lang="en-US" sz="2400" i="1" dirty="0"/>
              <a:t>many</a:t>
            </a:r>
            <a:r>
              <a:rPr lang="en-US" sz="2400" dirty="0"/>
              <a:t> instances.</a:t>
            </a:r>
          </a:p>
          <a:p>
            <a:pPr lvl="1" eaLnBrk="1" hangingPunct="1">
              <a:lnSpc>
                <a:spcPct val="90000"/>
              </a:lnSpc>
              <a:defRPr/>
            </a:pPr>
            <a:r>
              <a:rPr lang="en-US" sz="2000" i="1" dirty="0"/>
              <a:t>Example: Customers may purchase many products..</a:t>
            </a:r>
          </a:p>
          <a:p>
            <a:pPr lvl="1"/>
            <a:endParaRPr lang="en-US" dirty="0"/>
          </a:p>
          <a:p>
            <a:pPr marL="0" indent="0">
              <a:buNone/>
            </a:pPr>
            <a:endParaRPr lang="en-US" dirty="0"/>
          </a:p>
        </p:txBody>
      </p:sp>
    </p:spTree>
    <p:extLst>
      <p:ext uri="{BB962C8B-B14F-4D97-AF65-F5344CB8AC3E}">
        <p14:creationId xmlns:p14="http://schemas.microsoft.com/office/powerpoint/2010/main" val="27656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3200" dirty="0"/>
              <a:t>Specialization-Generalization Completeness</a:t>
            </a:r>
          </a:p>
        </p:txBody>
      </p:sp>
      <p:sp>
        <p:nvSpPr>
          <p:cNvPr id="15363" name="Rectangle 3"/>
          <p:cNvSpPr>
            <a:spLocks noGrp="1" noChangeArrowheads="1"/>
          </p:cNvSpPr>
          <p:nvPr>
            <p:ph type="body" idx="1"/>
          </p:nvPr>
        </p:nvSpPr>
        <p:spPr/>
        <p:txBody>
          <a:bodyPr/>
          <a:lstStyle/>
          <a:p>
            <a:pPr eaLnBrk="1" hangingPunct="1">
              <a:lnSpc>
                <a:spcPct val="90000"/>
              </a:lnSpc>
              <a:defRPr/>
            </a:pPr>
            <a:r>
              <a:rPr lang="en-US" sz="2400" i="1" dirty="0"/>
              <a:t>Partially Complete - </a:t>
            </a:r>
            <a:r>
              <a:rPr lang="en-US" sz="2400" dirty="0"/>
              <a:t>There may be an instance of the </a:t>
            </a:r>
            <a:r>
              <a:rPr lang="en-US" sz="2400" dirty="0" err="1"/>
              <a:t>supertype</a:t>
            </a:r>
            <a:r>
              <a:rPr lang="en-US" sz="2400" dirty="0"/>
              <a:t> without any corresponding instance of the subtype. The list of subtypes is not exhaustive.</a:t>
            </a:r>
          </a:p>
          <a:p>
            <a:pPr lvl="1" eaLnBrk="1" hangingPunct="1">
              <a:lnSpc>
                <a:spcPct val="90000"/>
              </a:lnSpc>
              <a:defRPr/>
            </a:pPr>
            <a:r>
              <a:rPr lang="en-US" sz="2000" i="1" dirty="0"/>
              <a:t>Example: Though a car may be a Honda, a Toyota, or any of the other many kinds available, we only have a Honda and Toyota subtype in the model.</a:t>
            </a:r>
          </a:p>
          <a:p>
            <a:pPr eaLnBrk="1" hangingPunct="1">
              <a:lnSpc>
                <a:spcPct val="90000"/>
              </a:lnSpc>
              <a:defRPr/>
            </a:pPr>
            <a:r>
              <a:rPr lang="en-US" sz="2400" i="1" dirty="0"/>
              <a:t>Totally Complete – </a:t>
            </a:r>
            <a:r>
              <a:rPr lang="en-US" sz="2400" dirty="0"/>
              <a:t>There must be an instance of a subtype for every instance of the </a:t>
            </a:r>
            <a:r>
              <a:rPr lang="en-US" sz="2400" dirty="0" err="1"/>
              <a:t>supertype</a:t>
            </a:r>
            <a:r>
              <a:rPr lang="en-US" sz="2400" dirty="0"/>
              <a:t>. The list of subtypes is exhaustive.</a:t>
            </a:r>
          </a:p>
          <a:p>
            <a:pPr lvl="1" eaLnBrk="1" hangingPunct="1">
              <a:lnSpc>
                <a:spcPct val="90000"/>
              </a:lnSpc>
              <a:defRPr/>
            </a:pPr>
            <a:r>
              <a:rPr lang="en-US" sz="2000" i="1" dirty="0"/>
              <a:t>Example: A material must be a solid, liquid, gas, or plasma, and we have all four subtypes in our model.</a:t>
            </a:r>
          </a:p>
        </p:txBody>
      </p:sp>
    </p:spTree>
    <p:extLst>
      <p:ext uri="{BB962C8B-B14F-4D97-AF65-F5344CB8AC3E}">
        <p14:creationId xmlns:p14="http://schemas.microsoft.com/office/powerpoint/2010/main" val="3699634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z="3200" dirty="0"/>
              <a:t>Specialization-Generalization </a:t>
            </a:r>
            <a:r>
              <a:rPr lang="en-US" sz="3200" dirty="0" err="1"/>
              <a:t>Disjointness</a:t>
            </a:r>
            <a:endParaRPr lang="en-US" sz="3200" dirty="0"/>
          </a:p>
        </p:txBody>
      </p:sp>
      <p:sp>
        <p:nvSpPr>
          <p:cNvPr id="16387" name="Rectangle 3"/>
          <p:cNvSpPr>
            <a:spLocks noGrp="1" noChangeArrowheads="1"/>
          </p:cNvSpPr>
          <p:nvPr>
            <p:ph type="body" idx="1"/>
          </p:nvPr>
        </p:nvSpPr>
        <p:spPr/>
        <p:txBody>
          <a:bodyPr/>
          <a:lstStyle/>
          <a:p>
            <a:pPr eaLnBrk="1" hangingPunct="1">
              <a:lnSpc>
                <a:spcPct val="90000"/>
              </a:lnSpc>
              <a:defRPr/>
            </a:pPr>
            <a:r>
              <a:rPr lang="en-US" sz="2400" i="1"/>
              <a:t>Disjoint – </a:t>
            </a:r>
            <a:r>
              <a:rPr lang="en-US" sz="2400"/>
              <a:t>There may be at most one subtype instance associated with a single supertype instance. </a:t>
            </a:r>
          </a:p>
          <a:p>
            <a:pPr lvl="1" eaLnBrk="1" hangingPunct="1">
              <a:lnSpc>
                <a:spcPct val="90000"/>
              </a:lnSpc>
              <a:defRPr/>
            </a:pPr>
            <a:r>
              <a:rPr lang="en-US" sz="2000" i="1"/>
              <a:t>Example: A product may be a pencil, or a book, but cannot be both, and Pencil and Book are subtypes of Product in our model.</a:t>
            </a:r>
          </a:p>
          <a:p>
            <a:pPr eaLnBrk="1" hangingPunct="1">
              <a:lnSpc>
                <a:spcPct val="90000"/>
              </a:lnSpc>
              <a:defRPr/>
            </a:pPr>
            <a:r>
              <a:rPr lang="en-US" sz="2400" i="1"/>
              <a:t>Overlapping – </a:t>
            </a:r>
            <a:r>
              <a:rPr lang="en-US" sz="2400"/>
              <a:t>There may be multiple subtype instances associated with a single supertype instance.</a:t>
            </a:r>
          </a:p>
          <a:p>
            <a:pPr lvl="1" eaLnBrk="1" hangingPunct="1">
              <a:lnSpc>
                <a:spcPct val="90000"/>
              </a:lnSpc>
              <a:defRPr/>
            </a:pPr>
            <a:r>
              <a:rPr lang="en-US" sz="2000" i="1"/>
              <a:t>Example: A person may be both a mechanic and a pilot, and Mechanic and Pilot are subtypes of Person in our model.</a:t>
            </a:r>
          </a:p>
        </p:txBody>
      </p:sp>
    </p:spTree>
    <p:extLst>
      <p:ext uri="{BB962C8B-B14F-4D97-AF65-F5344CB8AC3E}">
        <p14:creationId xmlns:p14="http://schemas.microsoft.com/office/powerpoint/2010/main" val="84481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600" dirty="0"/>
              <a:t>Extended ERD Example – Crow’s Foot</a:t>
            </a:r>
          </a:p>
        </p:txBody>
      </p:sp>
      <p:graphicFrame>
        <p:nvGraphicFramePr>
          <p:cNvPr id="23555" name="Object 4"/>
          <p:cNvGraphicFramePr>
            <a:graphicFrameLocks noGrp="1" noChangeAspect="1"/>
          </p:cNvGraphicFramePr>
          <p:nvPr>
            <p:ph idx="1"/>
            <p:extLst>
              <p:ext uri="{D42A27DB-BD31-4B8C-83A1-F6EECF244321}">
                <p14:modId xmlns:p14="http://schemas.microsoft.com/office/powerpoint/2010/main" val="956288612"/>
              </p:ext>
            </p:extLst>
          </p:nvPr>
        </p:nvGraphicFramePr>
        <p:xfrm>
          <a:off x="1676400" y="1814512"/>
          <a:ext cx="5562600" cy="4510088"/>
        </p:xfrm>
        <a:graphic>
          <a:graphicData uri="http://schemas.openxmlformats.org/presentationml/2006/ole">
            <mc:AlternateContent xmlns:mc="http://schemas.openxmlformats.org/markup-compatibility/2006">
              <mc:Choice xmlns:v="urn:schemas-microsoft-com:vml" Requires="v">
                <p:oleObj name="Visio" r:id="rId2" imgW="3993642" imgH="3238119" progId="Visio.Drawing.11">
                  <p:embed/>
                </p:oleObj>
              </mc:Choice>
              <mc:Fallback>
                <p:oleObj name="Visio" r:id="rId2" imgW="3993642" imgH="3238119"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14512"/>
                        <a:ext cx="5562600" cy="45100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3570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2D45-8E1F-4E95-9937-C707572ED292}"/>
              </a:ext>
            </a:extLst>
          </p:cNvPr>
          <p:cNvSpPr>
            <a:spLocks noGrp="1"/>
          </p:cNvSpPr>
          <p:nvPr>
            <p:ph type="title"/>
          </p:nvPr>
        </p:nvSpPr>
        <p:spPr/>
        <p:txBody>
          <a:bodyPr/>
          <a:lstStyle/>
          <a:p>
            <a:r>
              <a:rPr lang="en-US" dirty="0"/>
              <a:t>Question Layout</a:t>
            </a:r>
          </a:p>
        </p:txBody>
      </p:sp>
      <p:sp>
        <p:nvSpPr>
          <p:cNvPr id="3" name="Content Placeholder 2">
            <a:extLst>
              <a:ext uri="{FF2B5EF4-FFF2-40B4-BE49-F238E27FC236}">
                <a16:creationId xmlns:a16="http://schemas.microsoft.com/office/drawing/2014/main" id="{452F4B45-41E7-4B47-9CF1-41B5C4B68594}"/>
              </a:ext>
            </a:extLst>
          </p:cNvPr>
          <p:cNvSpPr>
            <a:spLocks noGrp="1"/>
          </p:cNvSpPr>
          <p:nvPr>
            <p:ph idx="1"/>
          </p:nvPr>
        </p:nvSpPr>
        <p:spPr/>
        <p:txBody>
          <a:bodyPr/>
          <a:lstStyle/>
          <a:p>
            <a:r>
              <a:rPr lang="en-US" sz="2800" dirty="0"/>
              <a:t>The final exam starts with 3 essay questions about your term project, and follows with 2 essay questions with scenarios that require understanding of significant course subjects.</a:t>
            </a:r>
          </a:p>
          <a:p>
            <a:r>
              <a:rPr lang="en-US" sz="2800" dirty="0"/>
              <a:t>Each question is worth 20 points.</a:t>
            </a:r>
          </a:p>
          <a:p>
            <a:r>
              <a:rPr lang="en-US" sz="2800" dirty="0"/>
              <a:t>You may opt to complete your project questions or the scenario questions first depending upon what works best for you.</a:t>
            </a:r>
          </a:p>
        </p:txBody>
      </p:sp>
    </p:spTree>
    <p:extLst>
      <p:ext uri="{BB962C8B-B14F-4D97-AF65-F5344CB8AC3E}">
        <p14:creationId xmlns:p14="http://schemas.microsoft.com/office/powerpoint/2010/main" val="383911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Extended ERD Example - UML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1469687"/>
            <a:ext cx="6747818" cy="5312113"/>
          </a:xfrm>
        </p:spPr>
      </p:pic>
    </p:spTree>
    <p:extLst>
      <p:ext uri="{BB962C8B-B14F-4D97-AF65-F5344CB8AC3E}">
        <p14:creationId xmlns:p14="http://schemas.microsoft.com/office/powerpoint/2010/main" val="131571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400" dirty="0"/>
              <a:t>EERD Constraint Representation</a:t>
            </a:r>
          </a:p>
        </p:txBody>
      </p:sp>
      <p:graphicFrame>
        <p:nvGraphicFramePr>
          <p:cNvPr id="4" name="Table 3"/>
          <p:cNvGraphicFramePr>
            <a:graphicFrameLocks noGrp="1"/>
          </p:cNvGraphicFramePr>
          <p:nvPr>
            <p:extLst>
              <p:ext uri="{D42A27DB-BD31-4B8C-83A1-F6EECF244321}">
                <p14:modId xmlns:p14="http://schemas.microsoft.com/office/powerpoint/2010/main" val="1002361187"/>
              </p:ext>
            </p:extLst>
          </p:nvPr>
        </p:nvGraphicFramePr>
        <p:xfrm>
          <a:off x="1676400" y="4343400"/>
          <a:ext cx="6096000" cy="165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69">
                <a:tc>
                  <a:txBody>
                    <a:bodyPr/>
                    <a:lstStyle/>
                    <a:p>
                      <a:endParaRPr lang="en-US" sz="1800" dirty="0">
                        <a:solidFill>
                          <a:schemeClr val="bg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Disjoint</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Overlapping</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14225">
                <a:tc>
                  <a:txBody>
                    <a:bodyPr/>
                    <a:lstStyle/>
                    <a:p>
                      <a:r>
                        <a:rPr lang="en-US" sz="1800" b="1" dirty="0">
                          <a:solidFill>
                            <a:schemeClr val="tx1"/>
                          </a:solidFill>
                        </a:rPr>
                        <a:t>Crow’s Foot Extensions</a:t>
                      </a:r>
                    </a:p>
                    <a:p>
                      <a:endParaRPr lang="en-US" sz="1800" dirty="0">
                        <a:solidFill>
                          <a:schemeClr val="tx1"/>
                        </a:solidFill>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d</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O</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69">
                <a:tc>
                  <a:txBody>
                    <a:bodyPr/>
                    <a:lstStyle/>
                    <a:p>
                      <a:r>
                        <a:rPr lang="en-US" sz="1800" b="1" dirty="0">
                          <a:solidFill>
                            <a:schemeClr val="tx1"/>
                          </a:solidFill>
                        </a:rPr>
                        <a:t>UML</a:t>
                      </a: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OR</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AND</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78078427"/>
              </p:ext>
            </p:extLst>
          </p:nvPr>
        </p:nvGraphicFramePr>
        <p:xfrm>
          <a:off x="1676400" y="1828800"/>
          <a:ext cx="6096000" cy="165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69">
                <a:tc>
                  <a:txBody>
                    <a:bodyPr/>
                    <a:lstStyle/>
                    <a:p>
                      <a:endParaRPr lang="en-US" sz="1800" dirty="0">
                        <a:solidFill>
                          <a:schemeClr val="bg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Partial</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Total</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14225">
                <a:tc>
                  <a:txBody>
                    <a:bodyPr/>
                    <a:lstStyle/>
                    <a:p>
                      <a:r>
                        <a:rPr lang="en-US" sz="1800" b="1" dirty="0">
                          <a:solidFill>
                            <a:schemeClr val="tx1"/>
                          </a:solidFill>
                        </a:rPr>
                        <a:t>Crow’s Foot Extensions</a:t>
                      </a:r>
                    </a:p>
                    <a:p>
                      <a:endParaRPr lang="en-US" sz="1800" dirty="0">
                        <a:solidFill>
                          <a:schemeClr val="tx1"/>
                        </a:solidFill>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69">
                <a:tc>
                  <a:txBody>
                    <a:bodyPr/>
                    <a:lstStyle/>
                    <a:p>
                      <a:r>
                        <a:rPr lang="en-US" sz="1800" b="1" dirty="0">
                          <a:solidFill>
                            <a:schemeClr val="tx1"/>
                          </a:solidFill>
                        </a:rPr>
                        <a:t>UML</a:t>
                      </a: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OPTIONAL</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MANDATORY</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24615" name="Picture 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00"/>
            <a:ext cx="1266825" cy="685800"/>
          </a:xfrm>
          <a:prstGeom prst="rect">
            <a:avLst/>
          </a:prstGeom>
          <a:noFill/>
          <a:ln>
            <a:noFill/>
          </a:ln>
          <a:effectLst/>
        </p:spPr>
      </p:pic>
      <p:pic>
        <p:nvPicPr>
          <p:cNvPr id="24616" name="Picture 3"/>
          <p:cNvPicPr preferRelativeResize="0">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248400" y="2286000"/>
            <a:ext cx="1268413" cy="685800"/>
          </a:xfrm>
          <a:noFill/>
        </p:spPr>
      </p:pic>
    </p:spTree>
    <p:extLst>
      <p:ext uri="{BB962C8B-B14F-4D97-AF65-F5344CB8AC3E}">
        <p14:creationId xmlns:p14="http://schemas.microsoft.com/office/powerpoint/2010/main" val="362411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13E9-E7E4-4347-B3AE-A841F3A359B5}"/>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E7667DAA-ADF9-4B97-A577-E7DFF1038959}"/>
              </a:ext>
            </a:extLst>
          </p:cNvPr>
          <p:cNvSpPr>
            <a:spLocks noGrp="1"/>
          </p:cNvSpPr>
          <p:nvPr>
            <p:ph idx="1"/>
          </p:nvPr>
        </p:nvSpPr>
        <p:spPr/>
        <p:txBody>
          <a:bodyPr/>
          <a:lstStyle/>
          <a:p>
            <a:r>
              <a:rPr lang="en-US" dirty="0"/>
              <a:t>Normalization is the universally accepted method of reducing data redundancy.</a:t>
            </a:r>
          </a:p>
          <a:p>
            <a:r>
              <a:rPr lang="en-US" dirty="0"/>
              <a:t>Normalization works by identifying dependencies between database columns and eliminating unwanted dependencies.</a:t>
            </a:r>
          </a:p>
          <a:p>
            <a:r>
              <a:rPr lang="en-US" dirty="0"/>
              <a:t>When a table is normalized, it may result in additional tables.</a:t>
            </a:r>
          </a:p>
          <a:p>
            <a:r>
              <a:rPr lang="en-US" dirty="0"/>
              <a:t>It is normal practice to normalize tables for operational databases.</a:t>
            </a:r>
          </a:p>
          <a:p>
            <a:endParaRPr lang="en-US" dirty="0"/>
          </a:p>
          <a:p>
            <a:endParaRPr lang="en-US" dirty="0"/>
          </a:p>
        </p:txBody>
      </p:sp>
    </p:spTree>
    <p:extLst>
      <p:ext uri="{BB962C8B-B14F-4D97-AF65-F5344CB8AC3E}">
        <p14:creationId xmlns:p14="http://schemas.microsoft.com/office/powerpoint/2010/main" val="3126835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a:t>
            </a:r>
          </a:p>
        </p:txBody>
      </p:sp>
      <p:graphicFrame>
        <p:nvGraphicFramePr>
          <p:cNvPr id="4" name="Group 31"/>
          <p:cNvGraphicFramePr>
            <a:graphicFrameLocks noGrp="1"/>
          </p:cNvGraphicFramePr>
          <p:nvPr>
            <p:ph idx="1"/>
            <p:extLst>
              <p:ext uri="{D42A27DB-BD31-4B8C-83A1-F6EECF244321}">
                <p14:modId xmlns:p14="http://schemas.microsoft.com/office/powerpoint/2010/main" val="3362187226"/>
              </p:ext>
            </p:extLst>
          </p:nvPr>
        </p:nvGraphicFramePr>
        <p:xfrm>
          <a:off x="457200" y="1676400"/>
          <a:ext cx="8229600" cy="4525963"/>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dirty="0">
                          <a:ln>
                            <a:noFill/>
                          </a:ln>
                          <a:solidFill>
                            <a:schemeClr val="tx1"/>
                          </a:solidFill>
                          <a:effectLst/>
                          <a:latin typeface="Arial" charset="0"/>
                          <a:cs typeface="Arial" charset="0"/>
                        </a:rPr>
                        <a:t>Form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a:ln>
                            <a:noFill/>
                          </a:ln>
                          <a:solidFill>
                            <a:schemeClr val="tx1"/>
                          </a:solidFill>
                          <a:effectLst/>
                          <a:latin typeface="Arial" charset="0"/>
                          <a:cs typeface="Arial" charset="0"/>
                        </a:rPr>
                        <a:t>Requirement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1NF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No repeating groups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2NF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1NF and no partial dependencies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463">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3NF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2NF and no transitive dependencies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BCNF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All determinants are a candidate 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752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Terms</a:t>
            </a:r>
          </a:p>
        </p:txBody>
      </p:sp>
      <p:graphicFrame>
        <p:nvGraphicFramePr>
          <p:cNvPr id="4" name="Group 46"/>
          <p:cNvGraphicFramePr>
            <a:graphicFrameLocks noGrp="1"/>
          </p:cNvGraphicFramePr>
          <p:nvPr>
            <p:ph idx="1"/>
            <p:extLst>
              <p:ext uri="{D42A27DB-BD31-4B8C-83A1-F6EECF244321}">
                <p14:modId xmlns:p14="http://schemas.microsoft.com/office/powerpoint/2010/main" val="662667464"/>
              </p:ext>
            </p:extLst>
          </p:nvPr>
        </p:nvGraphicFramePr>
        <p:xfrm>
          <a:off x="457200" y="1600200"/>
          <a:ext cx="8229600" cy="4651433"/>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26959">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dirty="0">
                          <a:ln>
                            <a:noFill/>
                          </a:ln>
                          <a:solidFill>
                            <a:schemeClr val="tx1"/>
                          </a:solidFill>
                          <a:effectLst/>
                          <a:latin typeface="Arial" charset="0"/>
                          <a:cs typeface="Arial" charset="0"/>
                        </a:rPr>
                        <a:t>Term</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a:ln>
                            <a:noFill/>
                          </a:ln>
                          <a:solidFill>
                            <a:schemeClr val="tx1"/>
                          </a:solidFill>
                          <a:effectLst/>
                          <a:latin typeface="Arial" charset="0"/>
                          <a:cs typeface="Arial" charset="0"/>
                        </a:rPr>
                        <a:t>Definition</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3549">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Connection</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 communication pathway between a client process and a database instance.</a:t>
                      </a:r>
                    </a:p>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686">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Session</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An independent association between a connection and a particular instance of user authentication, created in the DBMS instance’s memory.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2181">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Transaction</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An action, or series of actions, carried out by user or application, which reads or updates contents of database; a logical unit of work in the database, associated with a session.</a:t>
                      </a:r>
                    </a:p>
                    <a:p>
                      <a:pPr marL="0" marR="0" lvl="0" indent="0" algn="l" defTabSz="914400" rtl="0" eaLnBrk="1" fontAlgn="base" latinLnBrk="0" hangingPunct="1">
                        <a:lnSpc>
                          <a:spcPct val="100000"/>
                        </a:lnSpc>
                        <a:spcBef>
                          <a:spcPct val="20000"/>
                        </a:spcBef>
                        <a:spcAft>
                          <a:spcPct val="0"/>
                        </a:spcAft>
                        <a:buClr>
                          <a:srgbClr val="003399"/>
                        </a:buClr>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5980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ACIDS Transaction Properties</a:t>
            </a:r>
          </a:p>
        </p:txBody>
      </p:sp>
      <p:sp>
        <p:nvSpPr>
          <p:cNvPr id="22531" name="Rectangle 3"/>
          <p:cNvSpPr>
            <a:spLocks noGrp="1" noChangeArrowheads="1"/>
          </p:cNvSpPr>
          <p:nvPr>
            <p:ph type="body" idx="1"/>
          </p:nvPr>
        </p:nvSpPr>
        <p:spPr/>
        <p:txBody>
          <a:bodyPr/>
          <a:lstStyle/>
          <a:p>
            <a:pPr eaLnBrk="1" hangingPunct="1">
              <a:lnSpc>
                <a:spcPct val="80000"/>
              </a:lnSpc>
              <a:defRPr/>
            </a:pPr>
            <a:r>
              <a:rPr lang="en-US" sz="2400" b="1" u="sng"/>
              <a:t>Atomicity</a:t>
            </a:r>
            <a:r>
              <a:rPr lang="en-US" sz="2400" b="1"/>
              <a:t> 	is the “All or nothing” property. All changes in the transaction are applied, or none of them are applied. There is no middle ground.</a:t>
            </a:r>
          </a:p>
          <a:p>
            <a:pPr eaLnBrk="1" hangingPunct="1">
              <a:lnSpc>
                <a:spcPct val="80000"/>
              </a:lnSpc>
              <a:defRPr/>
            </a:pPr>
            <a:r>
              <a:rPr lang="en-US" sz="2400" b="1" u="sng"/>
              <a:t>Consistency</a:t>
            </a:r>
            <a:r>
              <a:rPr lang="en-US" sz="2400" b="1"/>
              <a:t> Transactions must transform the database from one consistent state to another.</a:t>
            </a:r>
          </a:p>
          <a:p>
            <a:pPr eaLnBrk="1" hangingPunct="1">
              <a:lnSpc>
                <a:spcPct val="80000"/>
              </a:lnSpc>
              <a:defRPr/>
            </a:pPr>
            <a:r>
              <a:rPr lang="en-US" sz="2400" b="1" u="sng"/>
              <a:t>Isolation</a:t>
            </a:r>
            <a:r>
              <a:rPr lang="en-US" sz="2400" b="1"/>
              <a:t>  	Changes made by incomplete (uncommitted) transactions should not be visible to other transactions.</a:t>
            </a:r>
          </a:p>
          <a:p>
            <a:pPr eaLnBrk="1" hangingPunct="1">
              <a:lnSpc>
                <a:spcPct val="80000"/>
              </a:lnSpc>
              <a:defRPr/>
            </a:pPr>
            <a:r>
              <a:rPr lang="en-US" sz="2400" b="1" u="sng"/>
              <a:t>Durability</a:t>
            </a:r>
            <a:r>
              <a:rPr lang="en-US" sz="2400" b="1"/>
              <a:t>	The effects of a committed transaction are permanent and must not be lost because of later failure of the platform or DBMS.</a:t>
            </a:r>
          </a:p>
          <a:p>
            <a:pPr eaLnBrk="1" hangingPunct="1">
              <a:lnSpc>
                <a:spcPct val="80000"/>
              </a:lnSpc>
              <a:defRPr/>
            </a:pPr>
            <a:r>
              <a:rPr lang="en-US" sz="2400" b="1" u="sng"/>
              <a:t>Serializability</a:t>
            </a:r>
            <a:r>
              <a:rPr lang="en-US" sz="2400" b="1"/>
              <a:t> To each transaction the database behaves as if this were the only transaction.</a:t>
            </a:r>
          </a:p>
        </p:txBody>
      </p:sp>
    </p:spTree>
    <p:extLst>
      <p:ext uri="{BB962C8B-B14F-4D97-AF65-F5344CB8AC3E}">
        <p14:creationId xmlns:p14="http://schemas.microsoft.com/office/powerpoint/2010/main" val="2499628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z="4000" dirty="0"/>
              <a:t>Unmanaged Concurrency Problems</a:t>
            </a:r>
          </a:p>
        </p:txBody>
      </p:sp>
      <p:sp>
        <p:nvSpPr>
          <p:cNvPr id="23555" name="Rectangle 3"/>
          <p:cNvSpPr>
            <a:spLocks noGrp="1" noChangeArrowheads="1"/>
          </p:cNvSpPr>
          <p:nvPr>
            <p:ph type="body" idx="1"/>
          </p:nvPr>
        </p:nvSpPr>
        <p:spPr/>
        <p:txBody>
          <a:bodyPr/>
          <a:lstStyle/>
          <a:p>
            <a:pPr eaLnBrk="1" hangingPunct="1">
              <a:lnSpc>
                <a:spcPct val="90000"/>
              </a:lnSpc>
              <a:defRPr/>
            </a:pPr>
            <a:r>
              <a:rPr lang="en-US" sz="2400"/>
              <a:t>Lost Update</a:t>
            </a:r>
          </a:p>
          <a:p>
            <a:pPr lvl="1" eaLnBrk="1" hangingPunct="1">
              <a:lnSpc>
                <a:spcPct val="90000"/>
              </a:lnSpc>
              <a:defRPr/>
            </a:pPr>
            <a:r>
              <a:rPr lang="en-US" sz="2000"/>
              <a:t>Results from one transaction are overwritten by a simultaneously executing transaction.</a:t>
            </a:r>
          </a:p>
          <a:p>
            <a:pPr eaLnBrk="1" hangingPunct="1">
              <a:lnSpc>
                <a:spcPct val="90000"/>
              </a:lnSpc>
              <a:defRPr/>
            </a:pPr>
            <a:r>
              <a:rPr lang="en-US" sz="2400"/>
              <a:t>Uncommitted Dependency</a:t>
            </a:r>
          </a:p>
          <a:p>
            <a:pPr lvl="1" eaLnBrk="1" hangingPunct="1">
              <a:lnSpc>
                <a:spcPct val="90000"/>
              </a:lnSpc>
              <a:defRPr/>
            </a:pPr>
            <a:r>
              <a:rPr lang="en-US" sz="2000"/>
              <a:t>Occurs when a transaction writes incorrect values to the DBMS as a result of reading updated values from simultaneously executing, uncommitted transactions.</a:t>
            </a:r>
          </a:p>
          <a:p>
            <a:pPr lvl="1" eaLnBrk="1" hangingPunct="1">
              <a:lnSpc>
                <a:spcPct val="90000"/>
              </a:lnSpc>
              <a:defRPr/>
            </a:pPr>
            <a:r>
              <a:rPr lang="en-US" sz="2000"/>
              <a:t>One possible result of a “dirty read”.</a:t>
            </a:r>
          </a:p>
          <a:p>
            <a:pPr eaLnBrk="1" hangingPunct="1">
              <a:lnSpc>
                <a:spcPct val="90000"/>
              </a:lnSpc>
              <a:defRPr/>
            </a:pPr>
            <a:r>
              <a:rPr lang="en-US" sz="2400"/>
              <a:t>Inconsistent Analysis</a:t>
            </a:r>
          </a:p>
          <a:p>
            <a:pPr lvl="1" eaLnBrk="1" hangingPunct="1">
              <a:lnSpc>
                <a:spcPct val="90000"/>
              </a:lnSpc>
              <a:defRPr/>
            </a:pPr>
            <a:r>
              <a:rPr lang="en-US" sz="2000"/>
              <a:t>Occurs when a transaction reads several related values from the database, but some of those values have been updated by simultaneously executing transactions.</a:t>
            </a:r>
          </a:p>
          <a:p>
            <a:pPr lvl="1" eaLnBrk="1" hangingPunct="1">
              <a:lnSpc>
                <a:spcPct val="90000"/>
              </a:lnSpc>
              <a:defRPr/>
            </a:pPr>
            <a:r>
              <a:rPr lang="en-US" sz="2000"/>
              <a:t>Another possible result of a “dirty read”.</a:t>
            </a:r>
          </a:p>
          <a:p>
            <a:pPr lvl="1" eaLnBrk="1" hangingPunct="1">
              <a:lnSpc>
                <a:spcPct val="90000"/>
              </a:lnSpc>
              <a:defRPr/>
            </a:pPr>
            <a:endParaRPr lang="en-US" sz="2000"/>
          </a:p>
          <a:p>
            <a:pPr lvl="1" eaLnBrk="1" hangingPunct="1">
              <a:lnSpc>
                <a:spcPct val="90000"/>
              </a:lnSpc>
              <a:defRPr/>
            </a:pPr>
            <a:endParaRPr lang="en-US" sz="2000"/>
          </a:p>
        </p:txBody>
      </p:sp>
    </p:spTree>
    <p:extLst>
      <p:ext uri="{BB962C8B-B14F-4D97-AF65-F5344CB8AC3E}">
        <p14:creationId xmlns:p14="http://schemas.microsoft.com/office/powerpoint/2010/main" val="350631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5BB-9DF5-4744-8809-2D3C3E8446CE}"/>
              </a:ext>
            </a:extLst>
          </p:cNvPr>
          <p:cNvSpPr>
            <a:spLocks noGrp="1"/>
          </p:cNvSpPr>
          <p:nvPr>
            <p:ph type="title"/>
          </p:nvPr>
        </p:nvSpPr>
        <p:spPr/>
        <p:txBody>
          <a:bodyPr/>
          <a:lstStyle/>
          <a:p>
            <a:r>
              <a:rPr lang="en-US" dirty="0"/>
              <a:t>Serial Execution Analogy</a:t>
            </a:r>
          </a:p>
        </p:txBody>
      </p:sp>
      <p:pic>
        <p:nvPicPr>
          <p:cNvPr id="5" name="Content Placeholder 4">
            <a:extLst>
              <a:ext uri="{FF2B5EF4-FFF2-40B4-BE49-F238E27FC236}">
                <a16:creationId xmlns:a16="http://schemas.microsoft.com/office/drawing/2014/main" id="{A8C91C50-C558-4D18-8B5D-9413288B7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49805"/>
            <a:ext cx="8229600" cy="3806190"/>
          </a:xfrm>
        </p:spPr>
      </p:pic>
    </p:spTree>
    <p:extLst>
      <p:ext uri="{BB962C8B-B14F-4D97-AF65-F5344CB8AC3E}">
        <p14:creationId xmlns:p14="http://schemas.microsoft.com/office/powerpoint/2010/main" val="229255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EA2B-646E-47EC-8176-CE5B04665F61}"/>
              </a:ext>
            </a:extLst>
          </p:cNvPr>
          <p:cNvSpPr>
            <a:spLocks noGrp="1"/>
          </p:cNvSpPr>
          <p:nvPr>
            <p:ph type="title"/>
          </p:nvPr>
        </p:nvSpPr>
        <p:spPr/>
        <p:txBody>
          <a:bodyPr/>
          <a:lstStyle/>
          <a:p>
            <a:r>
              <a:rPr lang="en-US" dirty="0"/>
              <a:t>Parallel Execution Analogy</a:t>
            </a:r>
          </a:p>
        </p:txBody>
      </p:sp>
      <p:pic>
        <p:nvPicPr>
          <p:cNvPr id="5" name="Content Placeholder 4">
            <a:extLst>
              <a:ext uri="{FF2B5EF4-FFF2-40B4-BE49-F238E27FC236}">
                <a16:creationId xmlns:a16="http://schemas.microsoft.com/office/drawing/2014/main" id="{B1D7CF88-796E-40F9-B28E-B08F3583E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49805"/>
            <a:ext cx="8229600" cy="3806190"/>
          </a:xfrm>
        </p:spPr>
      </p:pic>
    </p:spTree>
    <p:extLst>
      <p:ext uri="{BB962C8B-B14F-4D97-AF65-F5344CB8AC3E}">
        <p14:creationId xmlns:p14="http://schemas.microsoft.com/office/powerpoint/2010/main" val="655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3D43-E006-4B4B-9BDD-31BE89ED37D3}"/>
              </a:ext>
            </a:extLst>
          </p:cNvPr>
          <p:cNvSpPr>
            <a:spLocks noGrp="1"/>
          </p:cNvSpPr>
          <p:nvPr>
            <p:ph type="title"/>
          </p:nvPr>
        </p:nvSpPr>
        <p:spPr/>
        <p:txBody>
          <a:bodyPr/>
          <a:lstStyle/>
          <a:p>
            <a:r>
              <a:rPr lang="en-US" dirty="0"/>
              <a:t>Transaction Scheduling Visual</a:t>
            </a:r>
          </a:p>
        </p:txBody>
      </p:sp>
      <p:pic>
        <p:nvPicPr>
          <p:cNvPr id="5" name="Content Placeholder 4">
            <a:extLst>
              <a:ext uri="{FF2B5EF4-FFF2-40B4-BE49-F238E27FC236}">
                <a16:creationId xmlns:a16="http://schemas.microsoft.com/office/drawing/2014/main" id="{1BA4A4ED-34B9-44D3-9265-01F3729A5E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250" y="2138362"/>
            <a:ext cx="8191500" cy="4029075"/>
          </a:xfrm>
        </p:spPr>
      </p:pic>
    </p:spTree>
    <p:extLst>
      <p:ext uri="{BB962C8B-B14F-4D97-AF65-F5344CB8AC3E}">
        <p14:creationId xmlns:p14="http://schemas.microsoft.com/office/powerpoint/2010/main" val="255143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C011-A630-41C8-BECA-82499F97667F}"/>
              </a:ext>
            </a:extLst>
          </p:cNvPr>
          <p:cNvSpPr>
            <a:spLocks noGrp="1"/>
          </p:cNvSpPr>
          <p:nvPr>
            <p:ph type="title"/>
          </p:nvPr>
        </p:nvSpPr>
        <p:spPr/>
        <p:txBody>
          <a:bodyPr/>
          <a:lstStyle/>
          <a:p>
            <a:r>
              <a:rPr lang="en-US" dirty="0"/>
              <a:t>Project Questions</a:t>
            </a:r>
          </a:p>
        </p:txBody>
      </p:sp>
      <p:sp>
        <p:nvSpPr>
          <p:cNvPr id="3" name="Content Placeholder 2">
            <a:extLst>
              <a:ext uri="{FF2B5EF4-FFF2-40B4-BE49-F238E27FC236}">
                <a16:creationId xmlns:a16="http://schemas.microsoft.com/office/drawing/2014/main" id="{0878CC5C-8FF9-4CA8-BFEA-ADCD35F0155C}"/>
              </a:ext>
            </a:extLst>
          </p:cNvPr>
          <p:cNvSpPr>
            <a:spLocks noGrp="1"/>
          </p:cNvSpPr>
          <p:nvPr>
            <p:ph idx="1"/>
          </p:nvPr>
        </p:nvSpPr>
        <p:spPr/>
        <p:txBody>
          <a:bodyPr/>
          <a:lstStyle/>
          <a:p>
            <a:r>
              <a:rPr lang="en-US" dirty="0"/>
              <a:t>You will be asked to extend upon your existing project’s structure and implementation, but will not be grilled on details of the existing implementation.</a:t>
            </a:r>
          </a:p>
          <a:p>
            <a:r>
              <a:rPr lang="en-US" dirty="0"/>
              <a:t>The questions will cover the structural database rules, the relationships and constraints, attributes, SQL, and queries.</a:t>
            </a:r>
          </a:p>
          <a:p>
            <a:endParaRPr lang="en-US" dirty="0"/>
          </a:p>
        </p:txBody>
      </p:sp>
    </p:spTree>
    <p:extLst>
      <p:ext uri="{BB962C8B-B14F-4D97-AF65-F5344CB8AC3E}">
        <p14:creationId xmlns:p14="http://schemas.microsoft.com/office/powerpoint/2010/main" val="994262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Locking Analogy</a:t>
            </a:r>
          </a:p>
        </p:txBody>
      </p:sp>
      <p:pic>
        <p:nvPicPr>
          <p:cNvPr id="6" name="Content Placeholder 5">
            <a:extLst>
              <a:ext uri="{FF2B5EF4-FFF2-40B4-BE49-F238E27FC236}">
                <a16:creationId xmlns:a16="http://schemas.microsoft.com/office/drawing/2014/main" id="{00657170-7F9F-48A5-B4B0-3E3C9BA00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043" y="1600200"/>
            <a:ext cx="7907914" cy="5105400"/>
          </a:xfrm>
        </p:spPr>
      </p:pic>
    </p:spTree>
    <p:extLst>
      <p:ext uri="{BB962C8B-B14F-4D97-AF65-F5344CB8AC3E}">
        <p14:creationId xmlns:p14="http://schemas.microsoft.com/office/powerpoint/2010/main" val="1264100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Analogy – Shared Lock</a:t>
            </a:r>
          </a:p>
        </p:txBody>
      </p:sp>
      <p:pic>
        <p:nvPicPr>
          <p:cNvPr id="921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983117" y="1600200"/>
            <a:ext cx="3408158" cy="5105400"/>
          </a:xfrm>
        </p:spPr>
      </p:pic>
    </p:spTree>
    <p:extLst>
      <p:ext uri="{BB962C8B-B14F-4D97-AF65-F5344CB8AC3E}">
        <p14:creationId xmlns:p14="http://schemas.microsoft.com/office/powerpoint/2010/main" val="1481838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Analogy – Exclusive Lock</a:t>
            </a:r>
          </a:p>
        </p:txBody>
      </p:sp>
      <p:pic>
        <p:nvPicPr>
          <p:cNvPr id="102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1524000"/>
            <a:ext cx="3505200" cy="5251839"/>
          </a:xfrm>
        </p:spPr>
      </p:pic>
    </p:spTree>
    <p:extLst>
      <p:ext uri="{BB962C8B-B14F-4D97-AF65-F5344CB8AC3E}">
        <p14:creationId xmlns:p14="http://schemas.microsoft.com/office/powerpoint/2010/main" val="914804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Deadlock Analogy</a:t>
            </a:r>
          </a:p>
        </p:txBody>
      </p:sp>
      <p:pic>
        <p:nvPicPr>
          <p:cNvPr id="12291"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31838" y="1365250"/>
            <a:ext cx="7680325" cy="5111750"/>
          </a:xfrm>
        </p:spPr>
      </p:pic>
    </p:spTree>
    <p:extLst>
      <p:ext uri="{BB962C8B-B14F-4D97-AF65-F5344CB8AC3E}">
        <p14:creationId xmlns:p14="http://schemas.microsoft.com/office/powerpoint/2010/main" val="1589268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 Terms</a:t>
            </a:r>
          </a:p>
        </p:txBody>
      </p:sp>
      <p:graphicFrame>
        <p:nvGraphicFramePr>
          <p:cNvPr id="4" name="Group 44"/>
          <p:cNvGraphicFramePr>
            <a:graphicFrameLocks noGrp="1"/>
          </p:cNvGraphicFramePr>
          <p:nvPr>
            <p:ph idx="1"/>
            <p:extLst>
              <p:ext uri="{D42A27DB-BD31-4B8C-83A1-F6EECF244321}">
                <p14:modId xmlns:p14="http://schemas.microsoft.com/office/powerpoint/2010/main" val="1111782497"/>
              </p:ext>
            </p:extLst>
          </p:nvPr>
        </p:nvGraphicFramePr>
        <p:xfrm>
          <a:off x="266700" y="1371600"/>
          <a:ext cx="8610600" cy="5486400"/>
        </p:xfrm>
        <a:graphic>
          <a:graphicData uri="http://schemas.openxmlformats.org/drawingml/2006/table">
            <a:tbl>
              <a:tblPr/>
              <a:tblGrid>
                <a:gridCol w="26670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dirty="0">
                          <a:ln>
                            <a:noFill/>
                          </a:ln>
                          <a:solidFill>
                            <a:schemeClr val="tx1"/>
                          </a:solidFill>
                          <a:effectLst/>
                          <a:latin typeface="Arial" charset="0"/>
                          <a:cs typeface="Arial" charset="0"/>
                        </a:rPr>
                        <a:t>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1" i="0" u="none" strike="noStrike" cap="none" normalizeH="0" baseline="0" dirty="0">
                          <a:ln>
                            <a:noFill/>
                          </a:ln>
                          <a:solidFill>
                            <a:schemeClr val="tx1"/>
                          </a:solidFill>
                          <a:effectLst/>
                          <a:latin typeface="Arial" charset="0"/>
                          <a:cs typeface="Arial" charset="0"/>
                        </a:rPr>
                        <a:t>Definition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Shared 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An indicator on a data item that indicates that other transactions may acquire shared locks on the same data item, but not exclusive locks.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463">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Exclusive 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An indicator on a data item that indicates that no other transaction may have any kind of lock on the same data item.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a:ln>
                            <a:noFill/>
                          </a:ln>
                          <a:solidFill>
                            <a:schemeClr val="tx1"/>
                          </a:solidFill>
                          <a:effectLst/>
                          <a:latin typeface="Arial" charset="0"/>
                          <a:cs typeface="Arial" charset="0"/>
                        </a:rPr>
                        <a:t>Wait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Occurs when one transaction has an exclusive lock on a data item, and another transaction wants any kind of lock on that data item, or when one or more transactions have a shared lock on a data item, and a transaction wants and exclusive 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Deadlock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An impasse that may result when two (or more) transactions are each waiting for locks held by the other(s) to be released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err="1">
                          <a:ln>
                            <a:noFill/>
                          </a:ln>
                          <a:solidFill>
                            <a:schemeClr val="tx1"/>
                          </a:solidFill>
                          <a:effectLst/>
                          <a:latin typeface="Arial" charset="0"/>
                          <a:cs typeface="Arial" charset="0"/>
                        </a:rPr>
                        <a:t>Multiversioning</a:t>
                      </a: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1800" b="0" i="0" u="none" strike="noStrike" cap="none" normalizeH="0" baseline="0" dirty="0">
                          <a:ln>
                            <a:noFill/>
                          </a:ln>
                          <a:solidFill>
                            <a:schemeClr val="tx1"/>
                          </a:solidFill>
                          <a:effectLst/>
                          <a:latin typeface="Arial" charset="0"/>
                          <a:cs typeface="Arial" charset="0"/>
                        </a:rPr>
                        <a:t>A history of values for every row are recorded; reads pull the correct value from each row, regardless of the number of updates.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9316642"/>
                  </a:ext>
                </a:extLst>
              </a:tr>
            </a:tbl>
          </a:graphicData>
        </a:graphic>
      </p:graphicFrame>
    </p:spTree>
    <p:extLst>
      <p:ext uri="{BB962C8B-B14F-4D97-AF65-F5344CB8AC3E}">
        <p14:creationId xmlns:p14="http://schemas.microsoft.com/office/powerpoint/2010/main" val="3527200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BASIC SQL SELECT</a:t>
            </a:r>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SELECT </a:t>
            </a:r>
            <a:r>
              <a:rPr lang="en-US" sz="2400" b="1" dirty="0" err="1">
                <a:latin typeface="Courier New" panose="02070309020205020404" pitchFamily="49" charset="0"/>
                <a:cs typeface="Courier New" panose="02070309020205020404" pitchFamily="49" charset="0"/>
              </a:rPr>
              <a:t>tbl.columnA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other_tbl.columnB</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FROM   </a:t>
            </a:r>
            <a:r>
              <a:rPr lang="en-US" sz="2400" b="1" dirty="0" err="1">
                <a:latin typeface="Courier New" panose="02070309020205020404" pitchFamily="49" charset="0"/>
                <a:cs typeface="Courier New" panose="02070309020205020404" pitchFamily="49" charset="0"/>
              </a:rPr>
              <a:t>tbl</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JOIN   </a:t>
            </a:r>
            <a:r>
              <a:rPr lang="en-US" sz="2400" b="1" dirty="0" err="1">
                <a:latin typeface="Courier New" panose="02070309020205020404" pitchFamily="49" charset="0"/>
                <a:cs typeface="Courier New" panose="02070309020205020404" pitchFamily="49" charset="0"/>
              </a:rPr>
              <a:t>other_tbl</a:t>
            </a:r>
            <a:r>
              <a:rPr lang="en-US" sz="2400" b="1" dirty="0">
                <a:latin typeface="Courier New" panose="02070309020205020404" pitchFamily="49" charset="0"/>
                <a:cs typeface="Courier New" panose="02070309020205020404" pitchFamily="49" charset="0"/>
              </a:rPr>
              <a:t> ON </a:t>
            </a:r>
            <a:r>
              <a:rPr lang="en-US" sz="2400" b="1" dirty="0" err="1">
                <a:latin typeface="Courier New" panose="02070309020205020404" pitchFamily="49" charset="0"/>
                <a:cs typeface="Courier New" panose="02070309020205020404" pitchFamily="49" charset="0"/>
              </a:rPr>
              <a:t>tbl.clm</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other_tbl.clm</a:t>
            </a:r>
            <a:endParaRPr lang="en-US" sz="24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WHERE  </a:t>
            </a:r>
            <a:r>
              <a:rPr lang="en-US" sz="2400" b="1" dirty="0" err="1">
                <a:latin typeface="Courier New" panose="02070309020205020404" pitchFamily="49" charset="0"/>
                <a:cs typeface="Courier New" panose="02070309020205020404" pitchFamily="49" charset="0"/>
              </a:rPr>
              <a:t>tbl.columnC</a:t>
            </a:r>
            <a:r>
              <a:rPr lang="en-US" sz="2400" b="1" dirty="0">
                <a:latin typeface="Courier New" panose="02070309020205020404" pitchFamily="49" charset="0"/>
                <a:cs typeface="Courier New" panose="02070309020205020404" pitchFamily="49" charset="0"/>
              </a:rPr>
              <a:t> &gt; 5</a:t>
            </a:r>
          </a:p>
        </p:txBody>
      </p:sp>
    </p:spTree>
    <p:extLst>
      <p:ext uri="{BB962C8B-B14F-4D97-AF65-F5344CB8AC3E}">
        <p14:creationId xmlns:p14="http://schemas.microsoft.com/office/powerpoint/2010/main" val="1148590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BASIC AGGREGATION</a:t>
            </a:r>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SELECT </a:t>
            </a:r>
            <a:r>
              <a:rPr lang="en-US" sz="2400" b="1" dirty="0" err="1">
                <a:latin typeface="Courier New" panose="02070309020205020404" pitchFamily="49" charset="0"/>
                <a:cs typeface="Courier New" panose="02070309020205020404" pitchFamily="49" charset="0"/>
              </a:rPr>
              <a:t>tbl.columnA</a:t>
            </a:r>
            <a:r>
              <a:rPr lang="en-US" sz="2400" b="1" dirty="0">
                <a:latin typeface="Courier New" panose="02070309020205020404" pitchFamily="49" charset="0"/>
                <a:cs typeface="Courier New" panose="02070309020205020404" pitchFamily="49" charset="0"/>
              </a:rPr>
              <a:t>, MAX(</a:t>
            </a:r>
            <a:r>
              <a:rPr lang="en-US" sz="2400" b="1" dirty="0" err="1">
                <a:latin typeface="Courier New" panose="02070309020205020404" pitchFamily="49" charset="0"/>
                <a:cs typeface="Courier New" panose="02070309020205020404" pitchFamily="49" charset="0"/>
              </a:rPr>
              <a:t>other_tbl.columnB</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FROM   </a:t>
            </a:r>
            <a:r>
              <a:rPr lang="en-US" sz="2400" b="1" dirty="0" err="1">
                <a:latin typeface="Courier New" panose="02070309020205020404" pitchFamily="49" charset="0"/>
                <a:cs typeface="Courier New" panose="02070309020205020404" pitchFamily="49" charset="0"/>
              </a:rPr>
              <a:t>tbl</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JOIN   </a:t>
            </a:r>
            <a:r>
              <a:rPr lang="en-US" sz="2400" b="1" dirty="0" err="1">
                <a:latin typeface="Courier New" panose="02070309020205020404" pitchFamily="49" charset="0"/>
                <a:cs typeface="Courier New" panose="02070309020205020404" pitchFamily="49" charset="0"/>
              </a:rPr>
              <a:t>other_tbl</a:t>
            </a:r>
            <a:r>
              <a:rPr lang="en-US" sz="2400" b="1" dirty="0">
                <a:latin typeface="Courier New" panose="02070309020205020404" pitchFamily="49" charset="0"/>
                <a:cs typeface="Courier New" panose="02070309020205020404" pitchFamily="49" charset="0"/>
              </a:rPr>
              <a:t> ON </a:t>
            </a:r>
            <a:r>
              <a:rPr lang="en-US" sz="2400" b="1" dirty="0" err="1">
                <a:latin typeface="Courier New" panose="02070309020205020404" pitchFamily="49" charset="0"/>
                <a:cs typeface="Courier New" panose="02070309020205020404" pitchFamily="49" charset="0"/>
              </a:rPr>
              <a:t>tbl.clm</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other_tbl.clm</a:t>
            </a:r>
            <a:endParaRPr lang="en-US" sz="24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WHERE  </a:t>
            </a:r>
            <a:r>
              <a:rPr lang="en-US" sz="2400" b="1" dirty="0" err="1">
                <a:latin typeface="Courier New" panose="02070309020205020404" pitchFamily="49" charset="0"/>
                <a:cs typeface="Courier New" panose="02070309020205020404" pitchFamily="49" charset="0"/>
              </a:rPr>
              <a:t>tbl.columnC</a:t>
            </a:r>
            <a:r>
              <a:rPr lang="en-US" sz="2400" b="1" dirty="0">
                <a:latin typeface="Courier New" panose="02070309020205020404" pitchFamily="49" charset="0"/>
                <a:cs typeface="Courier New" panose="02070309020205020404" pitchFamily="49" charset="0"/>
              </a:rPr>
              <a:t> &gt; 5</a:t>
            </a:r>
          </a:p>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GROUP BY </a:t>
            </a:r>
            <a:r>
              <a:rPr lang="en-US" sz="2400" b="1" dirty="0" err="1">
                <a:latin typeface="Courier New" panose="02070309020205020404" pitchFamily="49" charset="0"/>
                <a:cs typeface="Courier New" panose="02070309020205020404" pitchFamily="49" charset="0"/>
              </a:rPr>
              <a:t>tbl.columnA</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170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BASIC SUBQUERY</a:t>
            </a:r>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SELECT </a:t>
            </a:r>
            <a:r>
              <a:rPr lang="en-US" sz="2400" b="1" dirty="0" err="1">
                <a:latin typeface="Courier New" panose="02070309020205020404" pitchFamily="49" charset="0"/>
                <a:cs typeface="Courier New" panose="02070309020205020404" pitchFamily="49" charset="0"/>
              </a:rPr>
              <a:t>tbl.columnA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other_tbl.columnB</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FROM   </a:t>
            </a:r>
            <a:r>
              <a:rPr lang="en-US" sz="2400" b="1" dirty="0" err="1">
                <a:latin typeface="Courier New" panose="02070309020205020404" pitchFamily="49" charset="0"/>
                <a:cs typeface="Courier New" panose="02070309020205020404" pitchFamily="49" charset="0"/>
              </a:rPr>
              <a:t>tbl</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JOIN   </a:t>
            </a:r>
            <a:r>
              <a:rPr lang="en-US" sz="2400" b="1" dirty="0" err="1">
                <a:latin typeface="Courier New" panose="02070309020205020404" pitchFamily="49" charset="0"/>
                <a:cs typeface="Courier New" panose="02070309020205020404" pitchFamily="49" charset="0"/>
              </a:rPr>
              <a:t>other_tbl</a:t>
            </a:r>
            <a:r>
              <a:rPr lang="en-US" sz="2400" b="1" dirty="0">
                <a:latin typeface="Courier New" panose="02070309020205020404" pitchFamily="49" charset="0"/>
                <a:cs typeface="Courier New" panose="02070309020205020404" pitchFamily="49" charset="0"/>
              </a:rPr>
              <a:t> ON </a:t>
            </a:r>
            <a:r>
              <a:rPr lang="en-US" sz="2400" b="1" dirty="0" err="1">
                <a:latin typeface="Courier New" panose="02070309020205020404" pitchFamily="49" charset="0"/>
                <a:cs typeface="Courier New" panose="02070309020205020404" pitchFamily="49" charset="0"/>
              </a:rPr>
              <a:t>tbl.clm</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other_tbl.clm</a:t>
            </a:r>
            <a:endParaRPr lang="en-US" sz="24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WHERE  </a:t>
            </a:r>
            <a:r>
              <a:rPr lang="en-US" sz="2400" b="1" dirty="0" err="1">
                <a:latin typeface="Courier New" panose="02070309020205020404" pitchFamily="49" charset="0"/>
                <a:cs typeface="Courier New" panose="02070309020205020404" pitchFamily="49" charset="0"/>
              </a:rPr>
              <a:t>tbl.columnC</a:t>
            </a:r>
            <a:r>
              <a:rPr lang="en-US" sz="2400" b="1" dirty="0">
                <a:latin typeface="Courier New" panose="02070309020205020404" pitchFamily="49" charset="0"/>
                <a:cs typeface="Courier New" panose="02070309020205020404" pitchFamily="49" charset="0"/>
              </a:rPr>
              <a:t> &gt; </a:t>
            </a:r>
          </a:p>
          <a:p>
            <a:pPr marL="0" indent="0">
              <a:buFont typeface="Arial" panose="020B0604020202020204" pitchFamily="34" charset="0"/>
              <a:buNone/>
              <a:defRPr/>
            </a:pPr>
            <a:r>
              <a:rPr lang="en-US" sz="2400" b="1" dirty="0">
                <a:latin typeface="Courier New" panose="02070309020205020404" pitchFamily="49" charset="0"/>
                <a:cs typeface="Courier New" panose="02070309020205020404" pitchFamily="49" charset="0"/>
              </a:rPr>
              <a:t>(SELECT </a:t>
            </a:r>
            <a:r>
              <a:rPr lang="en-US" sz="2400" b="1" dirty="0" err="1">
                <a:latin typeface="Courier New" panose="02070309020205020404" pitchFamily="49" charset="0"/>
                <a:cs typeface="Courier New" panose="02070309020205020404" pitchFamily="49" charset="0"/>
              </a:rPr>
              <a:t>int_tbl.some_column</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FROM   </a:t>
            </a:r>
            <a:r>
              <a:rPr lang="en-US" sz="2400" b="1" dirty="0" err="1">
                <a:latin typeface="Courier New" panose="02070309020205020404" pitchFamily="49" charset="0"/>
                <a:cs typeface="Courier New" panose="02070309020205020404" pitchFamily="49" charset="0"/>
              </a:rPr>
              <a:t>int_tbl</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WHERE  </a:t>
            </a:r>
            <a:r>
              <a:rPr lang="en-US" sz="2400" b="1" dirty="0" err="1">
                <a:latin typeface="Courier New" panose="02070309020205020404" pitchFamily="49" charset="0"/>
                <a:cs typeface="Courier New" panose="02070309020205020404" pitchFamily="49" charset="0"/>
              </a:rPr>
              <a:t>int_tbl.columnZ</a:t>
            </a:r>
            <a:r>
              <a:rPr lang="en-US" sz="2400" b="1" dirty="0">
                <a:latin typeface="Courier New" panose="02070309020205020404" pitchFamily="49" charset="0"/>
                <a:cs typeface="Courier New" panose="02070309020205020404" pitchFamily="49" charset="0"/>
              </a:rPr>
              <a:t> = 23)</a:t>
            </a:r>
          </a:p>
        </p:txBody>
      </p:sp>
    </p:spTree>
    <p:extLst>
      <p:ext uri="{BB962C8B-B14F-4D97-AF65-F5344CB8AC3E}">
        <p14:creationId xmlns:p14="http://schemas.microsoft.com/office/powerpoint/2010/main" val="3379409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Vs. Subquery</a:t>
            </a:r>
          </a:p>
        </p:txBody>
      </p:sp>
      <p:graphicFrame>
        <p:nvGraphicFramePr>
          <p:cNvPr id="4" name="Group 31"/>
          <p:cNvGraphicFramePr>
            <a:graphicFrameLocks noGrp="1"/>
          </p:cNvGraphicFramePr>
          <p:nvPr>
            <p:ph idx="1"/>
            <p:extLst>
              <p:ext uri="{D42A27DB-BD31-4B8C-83A1-F6EECF244321}">
                <p14:modId xmlns:p14="http://schemas.microsoft.com/office/powerpoint/2010/main" val="974659628"/>
              </p:ext>
            </p:extLst>
          </p:nvPr>
        </p:nvGraphicFramePr>
        <p:xfrm>
          <a:off x="457200" y="1676400"/>
          <a:ext cx="8229600" cy="461772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1" i="0" u="none" strike="noStrike" cap="none" normalizeH="0" baseline="0" dirty="0">
                          <a:ln>
                            <a:noFill/>
                          </a:ln>
                          <a:solidFill>
                            <a:schemeClr val="tx1"/>
                          </a:solidFill>
                          <a:effectLst/>
                          <a:latin typeface="Arial" charset="0"/>
                          <a:cs typeface="Arial" charset="0"/>
                        </a:rPr>
                        <a:t>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1" i="0" u="none" strike="noStrike" cap="none" normalizeH="0" baseline="0" dirty="0">
                          <a:ln>
                            <a:noFill/>
                          </a:ln>
                          <a:solidFill>
                            <a:schemeClr val="tx1"/>
                          </a:solidFill>
                          <a:effectLst/>
                          <a:latin typeface="Arial" charset="0"/>
                          <a:cs typeface="Arial" charset="0"/>
                        </a:rPr>
                        <a:t>Subquery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join combines two or more related tables into a single result set in order to obtain columns available across those tables.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subquery obtains results that can used independently of the overall query’s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8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join’s result is included in the overall query’s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defRPr/>
                      </a:pPr>
                      <a:r>
                        <a:rPr kumimoji="0" lang="en-US" sz="2100" b="0" i="0" u="none" strike="noStrike" cap="none" normalizeH="0" baseline="0" dirty="0">
                          <a:ln>
                            <a:noFill/>
                          </a:ln>
                          <a:solidFill>
                            <a:schemeClr val="tx1"/>
                          </a:solidFill>
                          <a:effectLst/>
                          <a:latin typeface="Arial" charset="0"/>
                          <a:cs typeface="Arial" charset="0"/>
                        </a:rPr>
                        <a:t>A subquery’s result can be excluded from the overall query’s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join should have a common column between tables.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subquery does not require a common column between tables.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join participates in the overall query’s aggregate grouping.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Tx/>
                        <a:buFontTx/>
                        <a:buNone/>
                        <a:tabLst/>
                      </a:pPr>
                      <a:r>
                        <a:rPr kumimoji="0" lang="en-US" sz="2100" b="0" i="0" u="none" strike="noStrike" cap="none" normalizeH="0" baseline="0" dirty="0">
                          <a:ln>
                            <a:noFill/>
                          </a:ln>
                          <a:solidFill>
                            <a:schemeClr val="tx1"/>
                          </a:solidFill>
                          <a:effectLst/>
                          <a:latin typeface="Arial" charset="0"/>
                          <a:cs typeface="Arial" charset="0"/>
                        </a:rPr>
                        <a:t>A subquery can have an aggregate grouping independent of the result’s grouping.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4030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2362201"/>
            <a:ext cx="7772400" cy="1600200"/>
          </a:xfrm>
        </p:spPr>
        <p:txBody>
          <a:bodyPr/>
          <a:lstStyle/>
          <a:p>
            <a:pPr eaLnBrk="1" hangingPunct="1">
              <a:defRPr/>
            </a:pPr>
            <a:r>
              <a:rPr lang="en-US" dirty="0"/>
              <a:t>Please fill out the class survey.</a:t>
            </a:r>
          </a:p>
        </p:txBody>
      </p:sp>
      <p:pic>
        <p:nvPicPr>
          <p:cNvPr id="39939"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876300"/>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86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E794-6B6B-4551-A72A-3C9021016819}"/>
              </a:ext>
            </a:extLst>
          </p:cNvPr>
          <p:cNvSpPr>
            <a:spLocks noGrp="1"/>
          </p:cNvSpPr>
          <p:nvPr>
            <p:ph type="title"/>
          </p:nvPr>
        </p:nvSpPr>
        <p:spPr/>
        <p:txBody>
          <a:bodyPr/>
          <a:lstStyle/>
          <a:p>
            <a:r>
              <a:rPr lang="en-US" dirty="0"/>
              <a:t>Project Questions</a:t>
            </a:r>
          </a:p>
        </p:txBody>
      </p:sp>
      <p:sp>
        <p:nvSpPr>
          <p:cNvPr id="3" name="Content Placeholder 2">
            <a:extLst>
              <a:ext uri="{FF2B5EF4-FFF2-40B4-BE49-F238E27FC236}">
                <a16:creationId xmlns:a16="http://schemas.microsoft.com/office/drawing/2014/main" id="{A04E6CAA-B755-4BF5-AEFB-3B323CC1ED17}"/>
              </a:ext>
            </a:extLst>
          </p:cNvPr>
          <p:cNvSpPr>
            <a:spLocks noGrp="1"/>
          </p:cNvSpPr>
          <p:nvPr>
            <p:ph idx="1"/>
          </p:nvPr>
        </p:nvSpPr>
        <p:spPr/>
        <p:txBody>
          <a:bodyPr/>
          <a:lstStyle/>
          <a:p>
            <a:r>
              <a:rPr lang="en-US" dirty="0"/>
              <a:t>In order to extend upon the project, </a:t>
            </a:r>
            <a:r>
              <a:rPr lang="en-US" i="1" dirty="0"/>
              <a:t>it is essential that you keep key project information on your 2 pages of notes, including your DBMS physical ERD, and other items you feel relevant</a:t>
            </a:r>
            <a:r>
              <a:rPr lang="en-US" dirty="0"/>
              <a:t> (perhaps use cases, queries, </a:t>
            </a:r>
            <a:r>
              <a:rPr lang="en-US" dirty="0" err="1"/>
              <a:t>etc</a:t>
            </a:r>
            <a:r>
              <a:rPr lang="en-US" dirty="0"/>
              <a:t> …).</a:t>
            </a:r>
          </a:p>
          <a:p>
            <a:r>
              <a:rPr lang="en-US" dirty="0"/>
              <a:t>External software will not be needed. The questions are essay based.</a:t>
            </a:r>
          </a:p>
        </p:txBody>
      </p:sp>
    </p:spTree>
    <p:extLst>
      <p:ext uri="{BB962C8B-B14F-4D97-AF65-F5344CB8AC3E}">
        <p14:creationId xmlns:p14="http://schemas.microsoft.com/office/powerpoint/2010/main" val="167176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F91E-797B-4E2D-AD2B-DC8FF15605BD}"/>
              </a:ext>
            </a:extLst>
          </p:cNvPr>
          <p:cNvSpPr>
            <a:spLocks noGrp="1"/>
          </p:cNvSpPr>
          <p:nvPr>
            <p:ph type="title"/>
          </p:nvPr>
        </p:nvSpPr>
        <p:spPr/>
        <p:txBody>
          <a:bodyPr/>
          <a:lstStyle/>
          <a:p>
            <a:r>
              <a:rPr lang="en-US" dirty="0"/>
              <a:t>Scenario Questions</a:t>
            </a:r>
          </a:p>
        </p:txBody>
      </p:sp>
      <p:sp>
        <p:nvSpPr>
          <p:cNvPr id="3" name="Content Placeholder 2">
            <a:extLst>
              <a:ext uri="{FF2B5EF4-FFF2-40B4-BE49-F238E27FC236}">
                <a16:creationId xmlns:a16="http://schemas.microsoft.com/office/drawing/2014/main" id="{3EB90EB5-E3F6-44A7-B8B5-1A1025BEA34A}"/>
              </a:ext>
            </a:extLst>
          </p:cNvPr>
          <p:cNvSpPr>
            <a:spLocks noGrp="1"/>
          </p:cNvSpPr>
          <p:nvPr>
            <p:ph idx="1"/>
          </p:nvPr>
        </p:nvSpPr>
        <p:spPr/>
        <p:txBody>
          <a:bodyPr/>
          <a:lstStyle/>
          <a:p>
            <a:r>
              <a:rPr lang="en-US" dirty="0"/>
              <a:t>These questions present a scenario, and ask you to address several aspects (denoted with a, b, </a:t>
            </a:r>
            <a:r>
              <a:rPr lang="en-US" dirty="0" err="1"/>
              <a:t>etc</a:t>
            </a:r>
            <a:r>
              <a:rPr lang="en-US" dirty="0"/>
              <a:t> …)</a:t>
            </a:r>
          </a:p>
          <a:p>
            <a:r>
              <a:rPr lang="en-US" dirty="0"/>
              <a:t>Answering these successfully requires comprehension and applied knowledge of significant course subject areas.</a:t>
            </a:r>
          </a:p>
          <a:p>
            <a:r>
              <a:rPr lang="en-US" dirty="0"/>
              <a:t>These questions cover different concepts than the project questions.</a:t>
            </a:r>
          </a:p>
        </p:txBody>
      </p:sp>
    </p:spTree>
    <p:extLst>
      <p:ext uri="{BB962C8B-B14F-4D97-AF65-F5344CB8AC3E}">
        <p14:creationId xmlns:p14="http://schemas.microsoft.com/office/powerpoint/2010/main" val="182548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0FD8-09C9-49BE-9265-09C8CA819615}"/>
              </a:ext>
            </a:extLst>
          </p:cNvPr>
          <p:cNvSpPr>
            <a:spLocks noGrp="1"/>
          </p:cNvSpPr>
          <p:nvPr>
            <p:ph type="title"/>
          </p:nvPr>
        </p:nvSpPr>
        <p:spPr/>
        <p:txBody>
          <a:bodyPr/>
          <a:lstStyle/>
          <a:p>
            <a:r>
              <a:rPr lang="en-US" dirty="0"/>
              <a:t>Question Evaluation</a:t>
            </a:r>
          </a:p>
        </p:txBody>
      </p:sp>
      <p:sp>
        <p:nvSpPr>
          <p:cNvPr id="3" name="Content Placeholder 2">
            <a:extLst>
              <a:ext uri="{FF2B5EF4-FFF2-40B4-BE49-F238E27FC236}">
                <a16:creationId xmlns:a16="http://schemas.microsoft.com/office/drawing/2014/main" id="{E6EBD117-3AEB-402E-A99F-9AAA80EFF538}"/>
              </a:ext>
            </a:extLst>
          </p:cNvPr>
          <p:cNvSpPr>
            <a:spLocks noGrp="1"/>
          </p:cNvSpPr>
          <p:nvPr>
            <p:ph idx="1"/>
          </p:nvPr>
        </p:nvSpPr>
        <p:spPr/>
        <p:txBody>
          <a:bodyPr/>
          <a:lstStyle/>
          <a:p>
            <a:r>
              <a:rPr lang="en-US" dirty="0"/>
              <a:t>Your facilitator will evaluate each question with a rubric specific to the question.</a:t>
            </a:r>
          </a:p>
          <a:p>
            <a:r>
              <a:rPr lang="en-US" dirty="0"/>
              <a:t>Your facilitator will grade each question with the same rigor as the iterations, and they will leave you a one or two sentence summary of their review that you will see when the final is released.</a:t>
            </a:r>
          </a:p>
        </p:txBody>
      </p:sp>
    </p:spTree>
    <p:extLst>
      <p:ext uri="{BB962C8B-B14F-4D97-AF65-F5344CB8AC3E}">
        <p14:creationId xmlns:p14="http://schemas.microsoft.com/office/powerpoint/2010/main" val="309733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Strategies</a:t>
            </a:r>
          </a:p>
        </p:txBody>
      </p:sp>
      <p:sp>
        <p:nvSpPr>
          <p:cNvPr id="3" name="Content Placeholder 2"/>
          <p:cNvSpPr>
            <a:spLocks noGrp="1"/>
          </p:cNvSpPr>
          <p:nvPr>
            <p:ph idx="1"/>
          </p:nvPr>
        </p:nvSpPr>
        <p:spPr/>
        <p:txBody>
          <a:bodyPr/>
          <a:lstStyle/>
          <a:p>
            <a:r>
              <a:rPr lang="en-US" sz="2000" dirty="0"/>
              <a:t>Know your project well.</a:t>
            </a:r>
          </a:p>
          <a:p>
            <a:r>
              <a:rPr lang="en-US" sz="2000" dirty="0"/>
              <a:t>Review the main concepts from textbook, online lectures and assignments, and labs. The final exam is designed to cover the most significant topics from each week.</a:t>
            </a:r>
          </a:p>
          <a:p>
            <a:r>
              <a:rPr lang="en-US" sz="2000" dirty="0"/>
              <a:t>For the “biggest point gain”, carefully study subject areas where you earned a lower grade. Focus on areas needing most improvement.</a:t>
            </a:r>
          </a:p>
          <a:p>
            <a:r>
              <a:rPr lang="en-US" sz="2000" dirty="0"/>
              <a:t>The questions are designed to assess your comprehension of the material or the ability to apply the material to specific problems. This is in contrast to knowledge recall questions which ask you only to recall a piece of information. </a:t>
            </a:r>
          </a:p>
          <a:p>
            <a:r>
              <a:rPr lang="en-US" sz="2000" dirty="0"/>
              <a:t>The way we as human beings are wired, we learn better incrementally rather than in long blocks. The earlier you can begin studying, the more material you are likely to retain and understand. Also, breaking study periods into 15-20 minutes blocks with breaks in-between can help you retain information better.</a:t>
            </a:r>
          </a:p>
          <a:p>
            <a:pPr marL="0" indent="0">
              <a:buNone/>
            </a:pPr>
            <a:endParaRPr lang="en-US" sz="2000" dirty="0"/>
          </a:p>
        </p:txBody>
      </p:sp>
    </p:spTree>
    <p:extLst>
      <p:ext uri="{BB962C8B-B14F-4D97-AF65-F5344CB8AC3E}">
        <p14:creationId xmlns:p14="http://schemas.microsoft.com/office/powerpoint/2010/main" val="300174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40" y="0"/>
            <a:ext cx="7101119" cy="6858000"/>
          </a:xfrm>
          <a:prstGeom prst="rect">
            <a:avLst/>
          </a:prstGeom>
        </p:spPr>
      </p:pic>
      <p:sp>
        <p:nvSpPr>
          <p:cNvPr id="4" name="Title 3"/>
          <p:cNvSpPr>
            <a:spLocks noGrp="1"/>
          </p:cNvSpPr>
          <p:nvPr>
            <p:ph type="ctrTitle"/>
          </p:nvPr>
        </p:nvSpPr>
        <p:spPr>
          <a:xfrm>
            <a:off x="685800" y="2416175"/>
            <a:ext cx="7772400" cy="1470025"/>
          </a:xfrm>
        </p:spPr>
        <p:txBody>
          <a:bodyPr/>
          <a:lstStyle/>
          <a:p>
            <a:r>
              <a:rPr lang="en-US" sz="4000" dirty="0"/>
              <a:t>Whirlwind Significant Topic Overview</a:t>
            </a:r>
          </a:p>
        </p:txBody>
      </p:sp>
    </p:spTree>
    <p:extLst>
      <p:ext uri="{BB962C8B-B14F-4D97-AF65-F5344CB8AC3E}">
        <p14:creationId xmlns:p14="http://schemas.microsoft.com/office/powerpoint/2010/main" val="1225551052"/>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14391</TotalTime>
  <Words>2806</Words>
  <Application>Microsoft Office PowerPoint</Application>
  <PresentationFormat>On-screen Show (4:3)</PresentationFormat>
  <Paragraphs>266</Paragraphs>
  <Slides>49</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8" baseType="lpstr">
      <vt:lpstr>Arial</vt:lpstr>
      <vt:lpstr>Calibri</vt:lpstr>
      <vt:lpstr>Calibri Light</vt:lpstr>
      <vt:lpstr>Courier New</vt:lpstr>
      <vt:lpstr>Tahoma</vt:lpstr>
      <vt:lpstr>Wingdings</vt:lpstr>
      <vt:lpstr>Office Theme</vt:lpstr>
      <vt:lpstr>Custom Design</vt:lpstr>
      <vt:lpstr>Visio</vt:lpstr>
      <vt:lpstr>Final Exam Review</vt:lpstr>
      <vt:lpstr>Final Exam Basics</vt:lpstr>
      <vt:lpstr>Question Layout</vt:lpstr>
      <vt:lpstr>Project Questions</vt:lpstr>
      <vt:lpstr>Project Questions</vt:lpstr>
      <vt:lpstr>Scenario Questions</vt:lpstr>
      <vt:lpstr>Question Evaluation</vt:lpstr>
      <vt:lpstr>Study Strategies</vt:lpstr>
      <vt:lpstr>Whirlwind Significant Topic Overview</vt:lpstr>
      <vt:lpstr>What is a Database?</vt:lpstr>
      <vt:lpstr>Who Uses Databases?</vt:lpstr>
      <vt:lpstr>Why Use Databases?</vt:lpstr>
      <vt:lpstr>Typical Database Usage</vt:lpstr>
      <vt:lpstr>Flat Data</vt:lpstr>
      <vt:lpstr>Data Anomalies</vt:lpstr>
      <vt:lpstr>Relational Data</vt:lpstr>
      <vt:lpstr>Data Modeling</vt:lpstr>
      <vt:lpstr>The Relational Model</vt:lpstr>
      <vt:lpstr>Database Popularity</vt:lpstr>
      <vt:lpstr>Relational Model Components</vt:lpstr>
      <vt:lpstr>ERD Components</vt:lpstr>
      <vt:lpstr>Structural Database Rules</vt:lpstr>
      <vt:lpstr>Types of ERDs</vt:lpstr>
      <vt:lpstr>Types of Relationships</vt:lpstr>
      <vt:lpstr>Associative Participation Constraint</vt:lpstr>
      <vt:lpstr>Associative Plurality Constraint</vt:lpstr>
      <vt:lpstr>Specialization-Generalization Completeness</vt:lpstr>
      <vt:lpstr>Specialization-Generalization Disjointness</vt:lpstr>
      <vt:lpstr>Extended ERD Example – Crow’s Foot</vt:lpstr>
      <vt:lpstr>Extended ERD Example - UML</vt:lpstr>
      <vt:lpstr>EERD Constraint Representation</vt:lpstr>
      <vt:lpstr>Normalization</vt:lpstr>
      <vt:lpstr>Normal Forms</vt:lpstr>
      <vt:lpstr>Transaction Terms</vt:lpstr>
      <vt:lpstr>ACIDS Transaction Properties</vt:lpstr>
      <vt:lpstr>Unmanaged Concurrency Problems</vt:lpstr>
      <vt:lpstr>Serial Execution Analogy</vt:lpstr>
      <vt:lpstr>Parallel Execution Analogy</vt:lpstr>
      <vt:lpstr>Transaction Scheduling Visual</vt:lpstr>
      <vt:lpstr>Locking Analogy</vt:lpstr>
      <vt:lpstr>Analogy – Shared Lock</vt:lpstr>
      <vt:lpstr>Analogy – Exclusive Lock</vt:lpstr>
      <vt:lpstr>Deadlock Analogy</vt:lpstr>
      <vt:lpstr>Locking Terms</vt:lpstr>
      <vt:lpstr>BASIC SQL SELECT</vt:lpstr>
      <vt:lpstr>BASIC AGGREGATION</vt:lpstr>
      <vt:lpstr>BASIC SUBQUERY</vt:lpstr>
      <vt:lpstr>Join Vs. Subquery</vt:lpstr>
      <vt:lpstr>Please fill out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400</cp:revision>
  <dcterms:created xsi:type="dcterms:W3CDTF">2010-09-03T10:48:34Z</dcterms:created>
  <dcterms:modified xsi:type="dcterms:W3CDTF">2022-10-12T17:39:56Z</dcterms:modified>
</cp:coreProperties>
</file>