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9" r:id="rId15"/>
    <p:sldId id="268" r:id="rId16"/>
    <p:sldId id="276" r:id="rId17"/>
    <p:sldId id="270" r:id="rId18"/>
    <p:sldId id="271" r:id="rId19"/>
    <p:sldId id="274" r:id="rId20"/>
    <p:sldId id="275" r:id="rId21"/>
    <p:sldId id="27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02"/>
    <p:restoredTop sz="94690"/>
  </p:normalViewPr>
  <p:slideViewPr>
    <p:cSldViewPr snapToGrid="0" snapToObjects="1">
      <p:cViewPr>
        <p:scale>
          <a:sx n="98" d="100"/>
          <a:sy n="98" d="100"/>
        </p:scale>
        <p:origin x="1024" y="21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oleObject" Target="file://localhost/Users/haotianshu/Desktop/&#22810;&#32447;&#31243;&#23454;&#39564;&#25968;&#25454;/Perfcpuclock&#23545;&#27604;.xlsx" TargetMode="External"/><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a:t>mmap</a:t>
            </a:r>
            <a:r>
              <a:rPr lang="zh-CN" altLang="en-US" sz="2000"/>
              <a:t>操作主要调用的函数时间</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82516191053008"/>
          <c:y val="0.110699804355685"/>
          <c:w val="0.551897706036485"/>
          <c:h val="0.75765819426332"/>
        </c:manualLayout>
      </c:layout>
      <c:barChart>
        <c:barDir val="col"/>
        <c:grouping val="stacked"/>
        <c:varyColors val="0"/>
        <c:ser>
          <c:idx val="0"/>
          <c:order val="0"/>
          <c:tx>
            <c:strRef>
              <c:f>对比归一化!$A$14</c:f>
              <c:strCache>
                <c:ptCount val="1"/>
                <c:pt idx="0">
                  <c:v>__GI___mmap64</c:v>
                </c:pt>
              </c:strCache>
            </c:strRef>
          </c:tx>
          <c:spPr>
            <a:solidFill>
              <a:schemeClr val="accent1"/>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对比归一化!$B$14:$AJ$14</c:f>
              <c:numCache>
                <c:formatCode>0;[Red]0</c:formatCode>
                <c:ptCount val="35"/>
                <c:pt idx="0">
                  <c:v>1.2507E6</c:v>
                </c:pt>
                <c:pt idx="1">
                  <c:v>1.5132E6</c:v>
                </c:pt>
                <c:pt idx="3">
                  <c:v>7.186925E6</c:v>
                </c:pt>
                <c:pt idx="4">
                  <c:v>2.7825E6</c:v>
                </c:pt>
                <c:pt idx="6">
                  <c:v>1.755E7</c:v>
                </c:pt>
                <c:pt idx="7">
                  <c:v>7.67465E6</c:v>
                </c:pt>
                <c:pt idx="9">
                  <c:v>2.9671425E7</c:v>
                </c:pt>
                <c:pt idx="10">
                  <c:v>1.7927E7</c:v>
                </c:pt>
                <c:pt idx="12">
                  <c:v>3.32472E7</c:v>
                </c:pt>
                <c:pt idx="13">
                  <c:v>2.0473875E7</c:v>
                </c:pt>
                <c:pt idx="15">
                  <c:v>5.66114E7</c:v>
                </c:pt>
                <c:pt idx="16">
                  <c:v>2.59644E7</c:v>
                </c:pt>
                <c:pt idx="18">
                  <c:v>4.5484575E7</c:v>
                </c:pt>
                <c:pt idx="19">
                  <c:v>2.9171725E7</c:v>
                </c:pt>
                <c:pt idx="21">
                  <c:v>4.507755E7</c:v>
                </c:pt>
                <c:pt idx="22">
                  <c:v>2.65845E7</c:v>
                </c:pt>
                <c:pt idx="24">
                  <c:v>5.130405E7</c:v>
                </c:pt>
                <c:pt idx="25">
                  <c:v>3.4590275E7</c:v>
                </c:pt>
                <c:pt idx="27">
                  <c:v>5.93047E7</c:v>
                </c:pt>
                <c:pt idx="28">
                  <c:v>5.49637E7</c:v>
                </c:pt>
                <c:pt idx="30">
                  <c:v>6.14436E7</c:v>
                </c:pt>
                <c:pt idx="31">
                  <c:v>4.862085E7</c:v>
                </c:pt>
                <c:pt idx="33">
                  <c:v>8.06535E7</c:v>
                </c:pt>
                <c:pt idx="34">
                  <c:v>4.93438E7</c:v>
                </c:pt>
              </c:numCache>
            </c:numRef>
          </c:val>
        </c:ser>
        <c:ser>
          <c:idx val="1"/>
          <c:order val="1"/>
          <c:tx>
            <c:strRef>
              <c:f>对比归一化!$A$15</c:f>
              <c:strCache>
                <c:ptCount val="1"/>
                <c:pt idx="0">
                  <c:v>__GI___munmap</c:v>
                </c:pt>
              </c:strCache>
            </c:strRef>
          </c:tx>
          <c:spPr>
            <a:solidFill>
              <a:schemeClr val="accent2"/>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对比归一化!$B$15:$AJ$15</c:f>
              <c:numCache>
                <c:formatCode>0;[Red]0</c:formatCode>
                <c:ptCount val="35"/>
                <c:pt idx="0">
                  <c:v>1.76235E6</c:v>
                </c:pt>
                <c:pt idx="1">
                  <c:v>3.492E6</c:v>
                </c:pt>
                <c:pt idx="3">
                  <c:v>9.41735E6</c:v>
                </c:pt>
                <c:pt idx="4">
                  <c:v>3.77625E6</c:v>
                </c:pt>
                <c:pt idx="6">
                  <c:v>2.2113E7</c:v>
                </c:pt>
                <c:pt idx="7">
                  <c:v>9.9319E6</c:v>
                </c:pt>
                <c:pt idx="9">
                  <c:v>3.108435E7</c:v>
                </c:pt>
                <c:pt idx="10">
                  <c:v>1.31005E7</c:v>
                </c:pt>
                <c:pt idx="12">
                  <c:v>4.45275E7</c:v>
                </c:pt>
                <c:pt idx="13">
                  <c:v>2.820845E7</c:v>
                </c:pt>
                <c:pt idx="15">
                  <c:v>5.66114E7</c:v>
                </c:pt>
                <c:pt idx="16">
                  <c:v>3.1914575E7</c:v>
                </c:pt>
                <c:pt idx="18">
                  <c:v>6.70299E7</c:v>
                </c:pt>
                <c:pt idx="19">
                  <c:v>3.848185E7</c:v>
                </c:pt>
                <c:pt idx="21">
                  <c:v>6.531645E7</c:v>
                </c:pt>
                <c:pt idx="22">
                  <c:v>4.7421E7</c:v>
                </c:pt>
                <c:pt idx="24">
                  <c:v>5.9854725E7</c:v>
                </c:pt>
                <c:pt idx="25">
                  <c:v>4.2634525E7</c:v>
                </c:pt>
                <c:pt idx="27">
                  <c:v>7.8692775E7</c:v>
                </c:pt>
                <c:pt idx="28">
                  <c:v>5.591135E7</c:v>
                </c:pt>
                <c:pt idx="30">
                  <c:v>8.70451E7</c:v>
                </c:pt>
                <c:pt idx="31">
                  <c:v>5.1791775E7</c:v>
                </c:pt>
                <c:pt idx="33">
                  <c:v>9.14073E7</c:v>
                </c:pt>
                <c:pt idx="34">
                  <c:v>5.83154E7</c:v>
                </c:pt>
              </c:numCache>
            </c:numRef>
          </c:val>
        </c:ser>
        <c:ser>
          <c:idx val="2"/>
          <c:order val="2"/>
          <c:tx>
            <c:strRef>
              <c:f>对比归一化!$A$16</c:f>
              <c:strCache>
                <c:ptCount val="1"/>
                <c:pt idx="0">
                  <c:v>_spin_lock</c:v>
                </c:pt>
              </c:strCache>
            </c:strRef>
          </c:tx>
          <c:spPr>
            <a:solidFill>
              <a:schemeClr val="accent3"/>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对比归一化!$B$16:$AJ$16</c:f>
              <c:numCache>
                <c:formatCode>0;[Red]0</c:formatCode>
                <c:ptCount val="35"/>
                <c:pt idx="0">
                  <c:v>2.245575E6</c:v>
                </c:pt>
                <c:pt idx="1">
                  <c:v>5.238E6</c:v>
                </c:pt>
                <c:pt idx="3">
                  <c:v>2.1560775E7</c:v>
                </c:pt>
                <c:pt idx="4">
                  <c:v>3.597375E7</c:v>
                </c:pt>
                <c:pt idx="6">
                  <c:v>1.8603E7</c:v>
                </c:pt>
                <c:pt idx="7">
                  <c:v>2.25725E7</c:v>
                </c:pt>
                <c:pt idx="9">
                  <c:v>4.89814E7</c:v>
                </c:pt>
                <c:pt idx="10">
                  <c:v>8.274E7</c:v>
                </c:pt>
                <c:pt idx="12">
                  <c:v>1.163652E8</c:v>
                </c:pt>
                <c:pt idx="13">
                  <c:v>1.12378825E8</c:v>
                </c:pt>
                <c:pt idx="15">
                  <c:v>3.583E7</c:v>
                </c:pt>
                <c:pt idx="16">
                  <c:v>1.74718775E8</c:v>
                </c:pt>
                <c:pt idx="18">
                  <c:v>9.3363075E7</c:v>
                </c:pt>
                <c:pt idx="19">
                  <c:v>1.12342175E8</c:v>
                </c:pt>
                <c:pt idx="21">
                  <c:v>1.6467105E8</c:v>
                </c:pt>
                <c:pt idx="22">
                  <c:v>1.46574E8</c:v>
                </c:pt>
                <c:pt idx="24">
                  <c:v>1.4631155E8</c:v>
                </c:pt>
                <c:pt idx="25">
                  <c:v>1.480142E8</c:v>
                </c:pt>
                <c:pt idx="27">
                  <c:v>1.1632845E8</c:v>
                </c:pt>
                <c:pt idx="28">
                  <c:v>2.179595E8</c:v>
                </c:pt>
                <c:pt idx="30">
                  <c:v>1.2544735E8</c:v>
                </c:pt>
                <c:pt idx="31">
                  <c:v>1.69116E8</c:v>
                </c:pt>
                <c:pt idx="33">
                  <c:v>1.78781925E8</c:v>
                </c:pt>
                <c:pt idx="34">
                  <c:v>1.79432E8</c:v>
                </c:pt>
              </c:numCache>
            </c:numRef>
          </c:val>
        </c:ser>
        <c:ser>
          <c:idx val="3"/>
          <c:order val="3"/>
          <c:tx>
            <c:strRef>
              <c:f>对比归一化!$A$17</c:f>
              <c:strCache>
                <c:ptCount val="1"/>
                <c:pt idx="0">
                  <c:v>do_mmap_pgoff</c:v>
                </c:pt>
              </c:strCache>
            </c:strRef>
          </c:tx>
          <c:spPr>
            <a:solidFill>
              <a:schemeClr val="accent4"/>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对比归一化!$B$17:$AJ$17</c:f>
              <c:numCache>
                <c:formatCode>0;[Red]0</c:formatCode>
                <c:ptCount val="35"/>
                <c:pt idx="0">
                  <c:v>2.245575E6</c:v>
                </c:pt>
                <c:pt idx="1">
                  <c:v>3.492E6</c:v>
                </c:pt>
                <c:pt idx="3">
                  <c:v>0.0</c:v>
                </c:pt>
                <c:pt idx="4">
                  <c:v>4.77E6</c:v>
                </c:pt>
                <c:pt idx="6">
                  <c:v>0.0</c:v>
                </c:pt>
                <c:pt idx="7">
                  <c:v>3.837325E6</c:v>
                </c:pt>
                <c:pt idx="9">
                  <c:v>0.0</c:v>
                </c:pt>
                <c:pt idx="10">
                  <c:v>3.10275E6</c:v>
                </c:pt>
                <c:pt idx="12">
                  <c:v>1.00929E7</c:v>
                </c:pt>
                <c:pt idx="13">
                  <c:v>0.0</c:v>
                </c:pt>
                <c:pt idx="15">
                  <c:v>3.15304E7</c:v>
                </c:pt>
                <c:pt idx="16">
                  <c:v>0.0</c:v>
                </c:pt>
                <c:pt idx="18">
                  <c:v>0.0</c:v>
                </c:pt>
                <c:pt idx="19">
                  <c:v>0.0</c:v>
                </c:pt>
                <c:pt idx="21">
                  <c:v>1.931895E7</c:v>
                </c:pt>
                <c:pt idx="22">
                  <c:v>0.0</c:v>
                </c:pt>
                <c:pt idx="24">
                  <c:v>0.0</c:v>
                </c:pt>
                <c:pt idx="25">
                  <c:v>0.0</c:v>
                </c:pt>
                <c:pt idx="27">
                  <c:v>4.10571E7</c:v>
                </c:pt>
                <c:pt idx="28">
                  <c:v>0.0</c:v>
                </c:pt>
                <c:pt idx="30">
                  <c:v>3.4562025E7</c:v>
                </c:pt>
                <c:pt idx="31">
                  <c:v>0.0</c:v>
                </c:pt>
                <c:pt idx="33">
                  <c:v>0.0</c:v>
                </c:pt>
                <c:pt idx="34">
                  <c:v>0.0</c:v>
                </c:pt>
              </c:numCache>
            </c:numRef>
          </c:val>
        </c:ser>
        <c:ser>
          <c:idx val="4"/>
          <c:order val="4"/>
          <c:tx>
            <c:strRef>
              <c:f>对比归一化!$A$18</c:f>
              <c:strCache>
                <c:ptCount val="1"/>
                <c:pt idx="0">
                  <c:v>do_munmap</c:v>
                </c:pt>
              </c:strCache>
            </c:strRef>
          </c:tx>
          <c:spPr>
            <a:solidFill>
              <a:schemeClr val="accent5"/>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对比归一化!$B$18:$AJ$18</c:f>
              <c:numCache>
                <c:formatCode>0;[Red]0</c:formatCode>
                <c:ptCount val="35"/>
                <c:pt idx="0">
                  <c:v>4.49115E6</c:v>
                </c:pt>
                <c:pt idx="1">
                  <c:v>2.5026E6</c:v>
                </c:pt>
                <c:pt idx="3">
                  <c:v>3.46955E6</c:v>
                </c:pt>
                <c:pt idx="4">
                  <c:v>0.0</c:v>
                </c:pt>
                <c:pt idx="6">
                  <c:v>4.914E6</c:v>
                </c:pt>
                <c:pt idx="7">
                  <c:v>2.121815E7</c:v>
                </c:pt>
                <c:pt idx="9">
                  <c:v>1.0832425E7</c:v>
                </c:pt>
                <c:pt idx="10">
                  <c:v>7.23975E6</c:v>
                </c:pt>
                <c:pt idx="12">
                  <c:v>1.30614E7</c:v>
                </c:pt>
                <c:pt idx="13">
                  <c:v>2.3203725E7</c:v>
                </c:pt>
                <c:pt idx="15">
                  <c:v>1.50486E7</c:v>
                </c:pt>
                <c:pt idx="16">
                  <c:v>9.73665E6</c:v>
                </c:pt>
                <c:pt idx="18">
                  <c:v>1.1969625E7</c:v>
                </c:pt>
                <c:pt idx="19">
                  <c:v>1.98616E7</c:v>
                </c:pt>
                <c:pt idx="21">
                  <c:v>2.667855E7</c:v>
                </c:pt>
                <c:pt idx="22">
                  <c:v>1.36515E7</c:v>
                </c:pt>
                <c:pt idx="24">
                  <c:v>3.7052925E7</c:v>
                </c:pt>
                <c:pt idx="25">
                  <c:v>1.6892925E7</c:v>
                </c:pt>
                <c:pt idx="27">
                  <c:v>2.8511875E7</c:v>
                </c:pt>
                <c:pt idx="28">
                  <c:v>3.41154E7</c:v>
                </c:pt>
                <c:pt idx="30">
                  <c:v>5.888345E7</c:v>
                </c:pt>
                <c:pt idx="31">
                  <c:v>2.0082525E7</c:v>
                </c:pt>
                <c:pt idx="33">
                  <c:v>6.98997E7</c:v>
                </c:pt>
                <c:pt idx="34">
                  <c:v>4.149365E7</c:v>
                </c:pt>
              </c:numCache>
            </c:numRef>
          </c:val>
        </c:ser>
        <c:ser>
          <c:idx val="5"/>
          <c:order val="5"/>
          <c:tx>
            <c:strRef>
              <c:f>对比归一化!$A$19</c:f>
              <c:strCache>
                <c:ptCount val="1"/>
                <c:pt idx="0">
                  <c:v>mmap_region</c:v>
                </c:pt>
              </c:strCache>
            </c:strRef>
          </c:tx>
          <c:spPr>
            <a:solidFill>
              <a:schemeClr val="accent6"/>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对比归一化!$B$19:$AJ$19</c:f>
              <c:numCache>
                <c:formatCode>0;[Red]0</c:formatCode>
                <c:ptCount val="35"/>
                <c:pt idx="0">
                  <c:v>8.7549E6</c:v>
                </c:pt>
                <c:pt idx="1">
                  <c:v>5.4999E6</c:v>
                </c:pt>
                <c:pt idx="3">
                  <c:v>5.5264975E7</c:v>
                </c:pt>
                <c:pt idx="4">
                  <c:v>1.2985E7</c:v>
                </c:pt>
                <c:pt idx="6">
                  <c:v>5.5107E7</c:v>
                </c:pt>
                <c:pt idx="7">
                  <c:v>2.7087E7</c:v>
                </c:pt>
                <c:pt idx="9">
                  <c:v>1.8839E8</c:v>
                </c:pt>
                <c:pt idx="10">
                  <c:v>7.23975E7</c:v>
                </c:pt>
                <c:pt idx="12">
                  <c:v>1.852344E8</c:v>
                </c:pt>
                <c:pt idx="13">
                  <c:v>1.1192385E8</c:v>
                </c:pt>
                <c:pt idx="15">
                  <c:v>3.719154E8</c:v>
                </c:pt>
                <c:pt idx="16">
                  <c:v>1.62818425E8</c:v>
                </c:pt>
                <c:pt idx="18">
                  <c:v>2.91260875E8</c:v>
                </c:pt>
                <c:pt idx="19">
                  <c:v>1.61996175E8</c:v>
                </c:pt>
                <c:pt idx="21">
                  <c:v>3.1738275E8</c:v>
                </c:pt>
                <c:pt idx="22">
                  <c:v>2.780595E8</c:v>
                </c:pt>
                <c:pt idx="24">
                  <c:v>3.08774375E8</c:v>
                </c:pt>
                <c:pt idx="25">
                  <c:v>2.9763725E8</c:v>
                </c:pt>
                <c:pt idx="27">
                  <c:v>5.565518E8</c:v>
                </c:pt>
                <c:pt idx="28">
                  <c:v>4.1791365E8</c:v>
                </c:pt>
                <c:pt idx="30">
                  <c:v>7.936465E8</c:v>
                </c:pt>
                <c:pt idx="31">
                  <c:v>5.0100615E8</c:v>
                </c:pt>
                <c:pt idx="33">
                  <c:v>6.27753075E8</c:v>
                </c:pt>
                <c:pt idx="34">
                  <c:v>4.71009E8</c:v>
                </c:pt>
              </c:numCache>
            </c:numRef>
          </c:val>
        </c:ser>
        <c:ser>
          <c:idx val="6"/>
          <c:order val="6"/>
          <c:tx>
            <c:strRef>
              <c:f>对比归一化!$A$20</c:f>
              <c:strCache>
                <c:ptCount val="1"/>
                <c:pt idx="0">
                  <c:v>sys_mmap</c:v>
                </c:pt>
              </c:strCache>
            </c:strRef>
          </c:tx>
          <c:spPr>
            <a:solidFill>
              <a:schemeClr val="accent1">
                <a:lumMod val="60000"/>
              </a:schemeClr>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对比归一化!$B$20:$AJ$20</c:f>
              <c:numCache>
                <c:formatCode>0;[Red]0</c:formatCode>
                <c:ptCount val="35"/>
                <c:pt idx="0">
                  <c:v>739050.0</c:v>
                </c:pt>
                <c:pt idx="1">
                  <c:v>989400.0</c:v>
                </c:pt>
                <c:pt idx="3">
                  <c:v>3.717375E6</c:v>
                </c:pt>
                <c:pt idx="4">
                  <c:v>2.98125E6</c:v>
                </c:pt>
                <c:pt idx="6">
                  <c:v>9.828E6</c:v>
                </c:pt>
                <c:pt idx="7">
                  <c:v>4.96595E6</c:v>
                </c:pt>
                <c:pt idx="9">
                  <c:v>1.0832425E7</c:v>
                </c:pt>
                <c:pt idx="10">
                  <c:v>8.61875E6</c:v>
                </c:pt>
                <c:pt idx="12">
                  <c:v>1.42488E7</c:v>
                </c:pt>
                <c:pt idx="13">
                  <c:v>9.0995E6</c:v>
                </c:pt>
                <c:pt idx="15">
                  <c:v>1.7915E7</c:v>
                </c:pt>
                <c:pt idx="16">
                  <c:v>1.51459E7</c:v>
                </c:pt>
                <c:pt idx="18">
                  <c:v>2.23433E7</c:v>
                </c:pt>
                <c:pt idx="19">
                  <c:v>1.4275525E7</c:v>
                </c:pt>
                <c:pt idx="21">
                  <c:v>2.20788E7</c:v>
                </c:pt>
                <c:pt idx="22">
                  <c:v>2.22735E7</c:v>
                </c:pt>
                <c:pt idx="24">
                  <c:v>2.470195E7</c:v>
                </c:pt>
                <c:pt idx="25">
                  <c:v>2.3328325E7</c:v>
                </c:pt>
                <c:pt idx="27">
                  <c:v>2.6230925E7</c:v>
                </c:pt>
                <c:pt idx="28">
                  <c:v>2.369125E7</c:v>
                </c:pt>
                <c:pt idx="30">
                  <c:v>2.9441725E7</c:v>
                </c:pt>
                <c:pt idx="31">
                  <c:v>2.748135E7</c:v>
                </c:pt>
                <c:pt idx="33">
                  <c:v>3.76383E7</c:v>
                </c:pt>
                <c:pt idx="34">
                  <c:v>2.355045E7</c:v>
                </c:pt>
              </c:numCache>
            </c:numRef>
          </c:val>
        </c:ser>
        <c:ser>
          <c:idx val="7"/>
          <c:order val="7"/>
          <c:tx>
            <c:strRef>
              <c:f>对比归一化!$A$21</c:f>
              <c:strCache>
                <c:ptCount val="1"/>
                <c:pt idx="0">
                  <c:v>sys_mmap_pgoff</c:v>
                </c:pt>
              </c:strCache>
            </c:strRef>
          </c:tx>
          <c:spPr>
            <a:solidFill>
              <a:schemeClr val="accent2">
                <a:lumMod val="60000"/>
              </a:schemeClr>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对比归一化!$B$21:$AJ$21</c:f>
              <c:numCache>
                <c:formatCode>0;[Red]0</c:formatCode>
                <c:ptCount val="35"/>
                <c:pt idx="0">
                  <c:v>3.01305E6</c:v>
                </c:pt>
                <c:pt idx="1">
                  <c:v>1.2513E6</c:v>
                </c:pt>
                <c:pt idx="3">
                  <c:v>2.47825E6</c:v>
                </c:pt>
                <c:pt idx="4">
                  <c:v>4.96875E6</c:v>
                </c:pt>
                <c:pt idx="6">
                  <c:v>7.371E6</c:v>
                </c:pt>
                <c:pt idx="7">
                  <c:v>6.3203E6</c:v>
                </c:pt>
                <c:pt idx="9">
                  <c:v>1.412925E7</c:v>
                </c:pt>
                <c:pt idx="10">
                  <c:v>7.5845E6</c:v>
                </c:pt>
                <c:pt idx="12">
                  <c:v>1.12803E7</c:v>
                </c:pt>
                <c:pt idx="13">
                  <c:v>7.2796E6</c:v>
                </c:pt>
                <c:pt idx="15">
                  <c:v>1.71984E7</c:v>
                </c:pt>
                <c:pt idx="16">
                  <c:v>1.08185E7</c:v>
                </c:pt>
                <c:pt idx="18">
                  <c:v>2.074735E7</c:v>
                </c:pt>
                <c:pt idx="19">
                  <c:v>1.5516875E7</c:v>
                </c:pt>
                <c:pt idx="21">
                  <c:v>2.57586E7</c:v>
                </c:pt>
                <c:pt idx="22">
                  <c:v>2.4429E7</c:v>
                </c:pt>
                <c:pt idx="24">
                  <c:v>1.90015E7</c:v>
                </c:pt>
                <c:pt idx="25">
                  <c:v>2.091505E7</c:v>
                </c:pt>
                <c:pt idx="27">
                  <c:v>2.6230925E7</c:v>
                </c:pt>
                <c:pt idx="28">
                  <c:v>2.179595E7</c:v>
                </c:pt>
                <c:pt idx="30">
                  <c:v>2.816165E7</c:v>
                </c:pt>
                <c:pt idx="31">
                  <c:v>2.11395E7</c:v>
                </c:pt>
                <c:pt idx="33">
                  <c:v>3.494985E7</c:v>
                </c:pt>
                <c:pt idx="34">
                  <c:v>3.36435E7</c:v>
                </c:pt>
              </c:numCache>
            </c:numRef>
          </c:val>
        </c:ser>
        <c:ser>
          <c:idx val="8"/>
          <c:order val="8"/>
          <c:tx>
            <c:strRef>
              <c:f>对比归一化!$A$22</c:f>
              <c:strCache>
                <c:ptCount val="1"/>
                <c:pt idx="0">
                  <c:v>sys_munmap</c:v>
                </c:pt>
              </c:strCache>
            </c:strRef>
          </c:tx>
          <c:spPr>
            <a:solidFill>
              <a:schemeClr val="accent3">
                <a:lumMod val="60000"/>
              </a:schemeClr>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对比归一化!$B$22:$AJ$22</c:f>
              <c:numCache>
                <c:formatCode>0;[Red]0</c:formatCode>
                <c:ptCount val="35"/>
                <c:pt idx="0">
                  <c:v>1.98975E6</c:v>
                </c:pt>
                <c:pt idx="1">
                  <c:v>2.9973E6</c:v>
                </c:pt>
                <c:pt idx="3">
                  <c:v>5.204325E6</c:v>
                </c:pt>
                <c:pt idx="4">
                  <c:v>2.7825E6</c:v>
                </c:pt>
                <c:pt idx="6">
                  <c:v>1.6848E7</c:v>
                </c:pt>
                <c:pt idx="7">
                  <c:v>5.191675E6</c:v>
                </c:pt>
                <c:pt idx="9">
                  <c:v>1.4600225E7</c:v>
                </c:pt>
                <c:pt idx="10">
                  <c:v>1.31005E7</c:v>
                </c:pt>
                <c:pt idx="12">
                  <c:v>1.48425E7</c:v>
                </c:pt>
                <c:pt idx="13">
                  <c:v>1.182935E7</c:v>
                </c:pt>
                <c:pt idx="15">
                  <c:v>2.29312E7</c:v>
                </c:pt>
                <c:pt idx="16">
                  <c:v>1.94733E7</c:v>
                </c:pt>
                <c:pt idx="18">
                  <c:v>2.393925E7</c:v>
                </c:pt>
                <c:pt idx="19">
                  <c:v>2.0482275E7</c:v>
                </c:pt>
                <c:pt idx="21">
                  <c:v>2.20788E7</c:v>
                </c:pt>
                <c:pt idx="22">
                  <c:v>2.37105E7</c:v>
                </c:pt>
                <c:pt idx="24">
                  <c:v>2.470195E7</c:v>
                </c:pt>
                <c:pt idx="25">
                  <c:v>2.25239E7</c:v>
                </c:pt>
                <c:pt idx="27">
                  <c:v>2.6230925E7</c:v>
                </c:pt>
                <c:pt idx="28">
                  <c:v>3.41154E7</c:v>
                </c:pt>
                <c:pt idx="30">
                  <c:v>2.9441725E7</c:v>
                </c:pt>
                <c:pt idx="31">
                  <c:v>2.4310425E7</c:v>
                </c:pt>
                <c:pt idx="33">
                  <c:v>4.1670975E7</c:v>
                </c:pt>
                <c:pt idx="34">
                  <c:v>3.476495E7</c:v>
                </c:pt>
              </c:numCache>
            </c:numRef>
          </c:val>
        </c:ser>
        <c:ser>
          <c:idx val="9"/>
          <c:order val="9"/>
          <c:tx>
            <c:strRef>
              <c:f>对比归一化!$A$23</c:f>
              <c:strCache>
                <c:ptCount val="1"/>
                <c:pt idx="0">
                  <c:v>unmap_vmas</c:v>
                </c:pt>
              </c:strCache>
            </c:strRef>
          </c:tx>
          <c:spPr>
            <a:solidFill>
              <a:schemeClr val="accent4">
                <a:lumMod val="60000"/>
              </a:schemeClr>
            </a:solidFill>
            <a:ln>
              <a:noFill/>
            </a:ln>
            <a:effectLst/>
          </c:spPr>
          <c:invertIfNegative val="0"/>
          <c:cat>
            <c:strRef>
              <c:f>对比归一化!$B$13:$AJ$13</c:f>
              <c:strCache>
                <c:ptCount val="35"/>
                <c:pt idx="0">
                  <c:v>Linux1</c:v>
                </c:pt>
                <c:pt idx="1">
                  <c:v>LXC1</c:v>
                </c:pt>
                <c:pt idx="3">
                  <c:v>Linux2</c:v>
                </c:pt>
                <c:pt idx="4">
                  <c:v>LXC2</c:v>
                </c:pt>
                <c:pt idx="6">
                  <c:v>Linux3</c:v>
                </c:pt>
                <c:pt idx="7">
                  <c:v>LXC3</c:v>
                </c:pt>
                <c:pt idx="9">
                  <c:v>Linux4</c:v>
                </c:pt>
                <c:pt idx="10">
                  <c:v>LXC4</c:v>
                </c:pt>
                <c:pt idx="12">
                  <c:v>Linux5</c:v>
                </c:pt>
                <c:pt idx="13">
                  <c:v>LXC5</c:v>
                </c:pt>
                <c:pt idx="15">
                  <c:v>Linux6</c:v>
                </c:pt>
                <c:pt idx="16">
                  <c:v>LXC6</c:v>
                </c:pt>
                <c:pt idx="18">
                  <c:v>Linux7</c:v>
                </c:pt>
                <c:pt idx="19">
                  <c:v>LXC7</c:v>
                </c:pt>
                <c:pt idx="21">
                  <c:v>Linux8</c:v>
                </c:pt>
                <c:pt idx="22">
                  <c:v>LXC8</c:v>
                </c:pt>
                <c:pt idx="24">
                  <c:v>Linux9</c:v>
                </c:pt>
                <c:pt idx="25">
                  <c:v>LXC9</c:v>
                </c:pt>
                <c:pt idx="27">
                  <c:v>Linux10</c:v>
                </c:pt>
                <c:pt idx="28">
                  <c:v>LXC10</c:v>
                </c:pt>
                <c:pt idx="30">
                  <c:v>Linux11</c:v>
                </c:pt>
                <c:pt idx="31">
                  <c:v>LXC11</c:v>
                </c:pt>
                <c:pt idx="33">
                  <c:v>Linux12</c:v>
                </c:pt>
                <c:pt idx="34">
                  <c:v>LXC12</c:v>
                </c:pt>
              </c:strCache>
            </c:strRef>
          </c:cat>
          <c:val>
            <c:numRef>
              <c:f>对比归一化!$B$23:$AJ$23</c:f>
              <c:numCache>
                <c:formatCode>0;[Red]0</c:formatCode>
                <c:ptCount val="35"/>
                <c:pt idx="0">
                  <c:v>3.2262375E7</c:v>
                </c:pt>
                <c:pt idx="1">
                  <c:v>3.29994E7</c:v>
                </c:pt>
                <c:pt idx="3">
                  <c:v>3.3258115E8</c:v>
                </c:pt>
                <c:pt idx="4">
                  <c:v>6.42625E7</c:v>
                </c:pt>
                <c:pt idx="6">
                  <c:v>2.94138E8</c:v>
                </c:pt>
                <c:pt idx="7">
                  <c:v>3.70189E7</c:v>
                </c:pt>
                <c:pt idx="9">
                  <c:v>1.56834675E8</c:v>
                </c:pt>
                <c:pt idx="10">
                  <c:v>3.10275E6</c:v>
                </c:pt>
                <c:pt idx="12">
                  <c:v>5.064261E8</c:v>
                </c:pt>
                <c:pt idx="13">
                  <c:v>4.54975E6</c:v>
                </c:pt>
                <c:pt idx="15">
                  <c:v>2.93806E8</c:v>
                </c:pt>
                <c:pt idx="16">
                  <c:v>8.113875E6</c:v>
                </c:pt>
                <c:pt idx="18">
                  <c:v>3.894118E8</c:v>
                </c:pt>
                <c:pt idx="19">
                  <c:v>0.0</c:v>
                </c:pt>
                <c:pt idx="21">
                  <c:v>7.7183805E8</c:v>
                </c:pt>
                <c:pt idx="22">
                  <c:v>9.3405E6</c:v>
                </c:pt>
                <c:pt idx="24">
                  <c:v>3.75279625E8</c:v>
                </c:pt>
                <c:pt idx="25">
                  <c:v>1.60885E7</c:v>
                </c:pt>
                <c:pt idx="27">
                  <c:v>7.90349175E8</c:v>
                </c:pt>
                <c:pt idx="28">
                  <c:v>2.08483E7</c:v>
                </c:pt>
                <c:pt idx="30">
                  <c:v>6.87400275E8</c:v>
                </c:pt>
                <c:pt idx="31">
                  <c:v>0.0</c:v>
                </c:pt>
                <c:pt idx="33">
                  <c:v>6.613587E8</c:v>
                </c:pt>
                <c:pt idx="34">
                  <c:v>1.79432E7</c:v>
                </c:pt>
              </c:numCache>
            </c:numRef>
          </c:val>
        </c:ser>
        <c:dLbls>
          <c:showLegendKey val="0"/>
          <c:showVal val="0"/>
          <c:showCatName val="0"/>
          <c:showSerName val="0"/>
          <c:showPercent val="0"/>
          <c:showBubbleSize val="0"/>
        </c:dLbls>
        <c:gapWidth val="55"/>
        <c:overlap val="100"/>
        <c:axId val="-2067113920"/>
        <c:axId val="-2067330512"/>
      </c:barChart>
      <c:catAx>
        <c:axId val="-206711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067330512"/>
        <c:crosses val="autoZero"/>
        <c:auto val="1"/>
        <c:lblAlgn val="ctr"/>
        <c:lblOffset val="100"/>
        <c:noMultiLvlLbl val="0"/>
      </c:catAx>
      <c:valAx>
        <c:axId val="-2067330512"/>
        <c:scaling>
          <c:orientation val="minMax"/>
          <c:max val="2.0E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CPU-CLOCK</a:t>
                </a:r>
              </a:p>
            </c:rich>
          </c:tx>
          <c:layout>
            <c:manualLayout>
              <c:xMode val="edge"/>
              <c:yMode val="edge"/>
              <c:x val="0.0152675425324447"/>
              <c:y val="0.33938667434738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title>
        <c:numFmt formatCode="0;[Red]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2067113920"/>
        <c:crosses val="autoZero"/>
        <c:crossBetween val="between"/>
      </c:valAx>
      <c:spPr>
        <a:noFill/>
        <a:ln>
          <a:noFill/>
        </a:ln>
        <a:effectLst/>
      </c:spPr>
    </c:plotArea>
    <c:legend>
      <c:legendPos val="r"/>
      <c:layout>
        <c:manualLayout>
          <c:xMode val="edge"/>
          <c:yMode val="edge"/>
          <c:x val="0.741557200450922"/>
          <c:y val="0.10865818437312"/>
          <c:w val="0.245483834796895"/>
          <c:h val="0.824659055518137"/>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4B5C7-960D-764C-8C8F-21359122D60B}" type="datetimeFigureOut">
              <a:rPr kumimoji="1" lang="zh-CN" altLang="en-US" smtClean="0"/>
              <a:t>2017/2/17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AF41-5699-1144-A007-3E780FCB0A7E}" type="slidenum">
              <a:rPr kumimoji="1" lang="zh-CN" altLang="en-US" smtClean="0"/>
              <a:t>‹#›</a:t>
            </a:fld>
            <a:endParaRPr kumimoji="1" lang="zh-CN" altLang="en-US"/>
          </a:p>
        </p:txBody>
      </p:sp>
    </p:spTree>
    <p:extLst>
      <p:ext uri="{BB962C8B-B14F-4D97-AF65-F5344CB8AC3E}">
        <p14:creationId xmlns:p14="http://schemas.microsoft.com/office/powerpoint/2010/main" val="147081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10</a:t>
            </a:fld>
            <a:endParaRPr kumimoji="1" lang="zh-CN" altLang="en-US"/>
          </a:p>
        </p:txBody>
      </p:sp>
    </p:spTree>
    <p:extLst>
      <p:ext uri="{BB962C8B-B14F-4D97-AF65-F5344CB8AC3E}">
        <p14:creationId xmlns:p14="http://schemas.microsoft.com/office/powerpoint/2010/main" val="273712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19</a:t>
            </a:fld>
            <a:endParaRPr kumimoji="1" lang="zh-CN" altLang="en-US"/>
          </a:p>
        </p:txBody>
      </p:sp>
    </p:spTree>
    <p:extLst>
      <p:ext uri="{BB962C8B-B14F-4D97-AF65-F5344CB8AC3E}">
        <p14:creationId xmlns:p14="http://schemas.microsoft.com/office/powerpoint/2010/main" val="175491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20</a:t>
            </a:fld>
            <a:endParaRPr kumimoji="1" lang="zh-CN" altLang="en-US"/>
          </a:p>
        </p:txBody>
      </p:sp>
    </p:spTree>
    <p:extLst>
      <p:ext uri="{BB962C8B-B14F-4D97-AF65-F5344CB8AC3E}">
        <p14:creationId xmlns:p14="http://schemas.microsoft.com/office/powerpoint/2010/main" val="6295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21</a:t>
            </a:fld>
            <a:endParaRPr kumimoji="1" lang="zh-CN" altLang="en-US"/>
          </a:p>
        </p:txBody>
      </p:sp>
    </p:spTree>
    <p:extLst>
      <p:ext uri="{BB962C8B-B14F-4D97-AF65-F5344CB8AC3E}">
        <p14:creationId xmlns:p14="http://schemas.microsoft.com/office/powerpoint/2010/main" val="83712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11</a:t>
            </a:fld>
            <a:endParaRPr kumimoji="1" lang="zh-CN" altLang="en-US"/>
          </a:p>
        </p:txBody>
      </p:sp>
    </p:spTree>
    <p:extLst>
      <p:ext uri="{BB962C8B-B14F-4D97-AF65-F5344CB8AC3E}">
        <p14:creationId xmlns:p14="http://schemas.microsoft.com/office/powerpoint/2010/main" val="1799307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12</a:t>
            </a:fld>
            <a:endParaRPr kumimoji="1" lang="zh-CN" altLang="en-US"/>
          </a:p>
        </p:txBody>
      </p:sp>
    </p:spTree>
    <p:extLst>
      <p:ext uri="{BB962C8B-B14F-4D97-AF65-F5344CB8AC3E}">
        <p14:creationId xmlns:p14="http://schemas.microsoft.com/office/powerpoint/2010/main" val="31613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13</a:t>
            </a:fld>
            <a:endParaRPr kumimoji="1" lang="zh-CN" altLang="en-US"/>
          </a:p>
        </p:txBody>
      </p:sp>
    </p:spTree>
    <p:extLst>
      <p:ext uri="{BB962C8B-B14F-4D97-AF65-F5344CB8AC3E}">
        <p14:creationId xmlns:p14="http://schemas.microsoft.com/office/powerpoint/2010/main" val="71921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14</a:t>
            </a:fld>
            <a:endParaRPr kumimoji="1" lang="zh-CN" altLang="en-US"/>
          </a:p>
        </p:txBody>
      </p:sp>
    </p:spTree>
    <p:extLst>
      <p:ext uri="{BB962C8B-B14F-4D97-AF65-F5344CB8AC3E}">
        <p14:creationId xmlns:p14="http://schemas.microsoft.com/office/powerpoint/2010/main" val="93647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15</a:t>
            </a:fld>
            <a:endParaRPr kumimoji="1" lang="zh-CN" altLang="en-US"/>
          </a:p>
        </p:txBody>
      </p:sp>
    </p:spTree>
    <p:extLst>
      <p:ext uri="{BB962C8B-B14F-4D97-AF65-F5344CB8AC3E}">
        <p14:creationId xmlns:p14="http://schemas.microsoft.com/office/powerpoint/2010/main" val="714568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16</a:t>
            </a:fld>
            <a:endParaRPr kumimoji="1" lang="zh-CN" altLang="en-US"/>
          </a:p>
        </p:txBody>
      </p:sp>
    </p:spTree>
    <p:extLst>
      <p:ext uri="{BB962C8B-B14F-4D97-AF65-F5344CB8AC3E}">
        <p14:creationId xmlns:p14="http://schemas.microsoft.com/office/powerpoint/2010/main" val="163726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17</a:t>
            </a:fld>
            <a:endParaRPr kumimoji="1" lang="zh-CN" altLang="en-US"/>
          </a:p>
        </p:txBody>
      </p:sp>
    </p:spTree>
    <p:extLst>
      <p:ext uri="{BB962C8B-B14F-4D97-AF65-F5344CB8AC3E}">
        <p14:creationId xmlns:p14="http://schemas.microsoft.com/office/powerpoint/2010/main" val="1563413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57AF41-5699-1144-A007-3E780FCB0A7E}" type="slidenum">
              <a:rPr kumimoji="1" lang="zh-CN" altLang="en-US" smtClean="0"/>
              <a:t>18</a:t>
            </a:fld>
            <a:endParaRPr kumimoji="1" lang="zh-CN" altLang="en-US"/>
          </a:p>
        </p:txBody>
      </p:sp>
    </p:spTree>
    <p:extLst>
      <p:ext uri="{BB962C8B-B14F-4D97-AF65-F5344CB8AC3E}">
        <p14:creationId xmlns:p14="http://schemas.microsoft.com/office/powerpoint/2010/main" val="165630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Tree>
    <p:extLst>
      <p:ext uri="{BB962C8B-B14F-4D97-AF65-F5344CB8AC3E}">
        <p14:creationId xmlns:p14="http://schemas.microsoft.com/office/powerpoint/2010/main" val="3816255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57078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448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159503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75106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24007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194479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138781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123175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39503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80C440-B3FE-524A-92B8-74D42FC9503F}" type="datetimeFigureOut">
              <a:rPr kumimoji="1" lang="zh-CN" altLang="en-US" smtClean="0"/>
              <a:t>2017/2/17</a:t>
            </a:fld>
            <a:endParaRPr kumimoji="1"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34FFC61-67AD-3E41-8448-F68367417D75}" type="slidenum">
              <a:rPr kumimoji="1" lang="zh-CN" altLang="en-US" smtClean="0"/>
              <a:t>‹#›</a:t>
            </a:fld>
            <a:endParaRPr kumimoji="1" lang="zh-CN" altLang="en-US"/>
          </a:p>
        </p:txBody>
      </p:sp>
    </p:spTree>
    <p:extLst>
      <p:ext uri="{BB962C8B-B14F-4D97-AF65-F5344CB8AC3E}">
        <p14:creationId xmlns:p14="http://schemas.microsoft.com/office/powerpoint/2010/main" val="15262844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6260123"/>
            <a:ext cx="9144000" cy="5978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0C440-B3FE-524A-92B8-74D42FC9503F}" type="datetimeFigureOut">
              <a:rPr kumimoji="1" lang="zh-CN" altLang="en-US" smtClean="0"/>
              <a:t>2017/2/17</a:t>
            </a:fld>
            <a:endParaRPr kumimoji="1" lang="zh-CN" altLang="en-US"/>
          </a:p>
        </p:txBody>
      </p:sp>
    </p:spTree>
    <p:extLst>
      <p:ext uri="{BB962C8B-B14F-4D97-AF65-F5344CB8AC3E}">
        <p14:creationId xmlns:p14="http://schemas.microsoft.com/office/powerpoint/2010/main" val="194365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www.cnblogs.com/huxiao-tee/p/4657851.html" TargetMode="External"/><Relationship Id="rId4" Type="http://schemas.openxmlformats.org/officeDocument/2006/relationships/hyperlink" Target="http://www.cnblogs.com/huxiao-tee/p/4660352.html" TargetMode="External"/><Relationship Id="rId5" Type="http://schemas.openxmlformats.org/officeDocument/2006/relationships/hyperlink" Target="http://blog.csdn.net/yunsongice/article/details/5637554" TargetMode="External"/><Relationship Id="rId6" Type="http://schemas.openxmlformats.org/officeDocument/2006/relationships/hyperlink" Target="http://blog.csdn.net/yusiguyuan/article/details/23388771" TargetMode="External"/><Relationship Id="rId7" Type="http://schemas.openxmlformats.org/officeDocument/2006/relationships/hyperlink" Target="http://cuckootan.me/2016/08/07/mmap&#31995;&#32479;&#35843;&#2999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455894" y="2702858"/>
            <a:ext cx="2236510" cy="707886"/>
          </a:xfrm>
          <a:prstGeom prst="rect">
            <a:avLst/>
          </a:prstGeom>
          <a:noFill/>
        </p:spPr>
        <p:txBody>
          <a:bodyPr wrap="none" rtlCol="0">
            <a:spAutoFit/>
          </a:bodyPr>
          <a:lstStyle/>
          <a:p>
            <a:r>
              <a:rPr kumimoji="1" lang="zh-CN" altLang="en-US" sz="4000" dirty="0" smtClean="0"/>
              <a:t>工作汇报</a:t>
            </a:r>
            <a:endParaRPr kumimoji="1" lang="zh-CN" altLang="en-US" sz="4000" dirty="0"/>
          </a:p>
        </p:txBody>
      </p:sp>
      <p:sp>
        <p:nvSpPr>
          <p:cNvPr id="3" name="文本框 2"/>
          <p:cNvSpPr txBox="1"/>
          <p:nvPr/>
        </p:nvSpPr>
        <p:spPr>
          <a:xfrm>
            <a:off x="4135567" y="3536576"/>
            <a:ext cx="877163" cy="369332"/>
          </a:xfrm>
          <a:prstGeom prst="rect">
            <a:avLst/>
          </a:prstGeom>
          <a:noFill/>
        </p:spPr>
        <p:txBody>
          <a:bodyPr wrap="none" rtlCol="0">
            <a:spAutoFit/>
          </a:bodyPr>
          <a:lstStyle/>
          <a:p>
            <a:r>
              <a:rPr kumimoji="1" lang="zh-CN" altLang="en-US" dirty="0" smtClean="0"/>
              <a:t>孔德飞</a:t>
            </a:r>
            <a:endParaRPr kumimoji="1" lang="zh-CN" altLang="en-US" dirty="0"/>
          </a:p>
        </p:txBody>
      </p:sp>
    </p:spTree>
    <p:extLst>
      <p:ext uri="{BB962C8B-B14F-4D97-AF65-F5344CB8AC3E}">
        <p14:creationId xmlns:p14="http://schemas.microsoft.com/office/powerpoint/2010/main" val="1318305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2425664" cy="461665"/>
          </a:xfrm>
          <a:prstGeom prst="rect">
            <a:avLst/>
          </a:prstGeom>
          <a:noFill/>
        </p:spPr>
        <p:txBody>
          <a:bodyPr wrap="none" rtlCol="0">
            <a:spAutoFit/>
          </a:bodyPr>
          <a:lstStyle/>
          <a:p>
            <a:r>
              <a:rPr kumimoji="1" lang="zh-CN" altLang="en-US" sz="2400" b="1" dirty="0" smtClean="0"/>
              <a:t>内存映射</a:t>
            </a:r>
            <a:r>
              <a:rPr kumimoji="1" lang="en-US" altLang="zh-CN" sz="2400" b="1" dirty="0" smtClean="0"/>
              <a:t>(</a:t>
            </a:r>
            <a:r>
              <a:rPr kumimoji="1" lang="en-US" altLang="zh-CN" sz="2400" b="1" dirty="0" err="1"/>
              <a:t>m</a:t>
            </a:r>
            <a:r>
              <a:rPr kumimoji="1" lang="en-US" altLang="zh-CN" sz="2400" b="1" dirty="0" err="1" smtClean="0"/>
              <a:t>map</a:t>
            </a:r>
            <a:r>
              <a:rPr kumimoji="1" lang="en-US" altLang="zh-CN" sz="2400" b="1" dirty="0" smtClean="0"/>
              <a:t>)</a:t>
            </a:r>
            <a:endParaRPr kumimoji="1" lang="zh-CN" altLang="en-US" sz="2400" b="1" dirty="0"/>
          </a:p>
        </p:txBody>
      </p:sp>
      <p:sp>
        <p:nvSpPr>
          <p:cNvPr id="2" name="文本框 1"/>
          <p:cNvSpPr txBox="1"/>
          <p:nvPr/>
        </p:nvSpPr>
        <p:spPr>
          <a:xfrm>
            <a:off x="506437" y="886265"/>
            <a:ext cx="4798108" cy="369332"/>
          </a:xfrm>
          <a:prstGeom prst="rect">
            <a:avLst/>
          </a:prstGeom>
          <a:noFill/>
        </p:spPr>
        <p:txBody>
          <a:bodyPr wrap="none" rtlCol="0">
            <a:spAutoFit/>
          </a:bodyPr>
          <a:lstStyle/>
          <a:p>
            <a:pPr marL="285750" indent="-285750">
              <a:buFont typeface="Wingdings" charset="2"/>
              <a:buChar char="n"/>
            </a:pPr>
            <a:r>
              <a:rPr kumimoji="1" lang="zh-CN" altLang="en-US" dirty="0" smtClean="0"/>
              <a:t>进程在用户空间调用</a:t>
            </a:r>
            <a:r>
              <a:rPr kumimoji="1" lang="en-US" altLang="zh-CN" dirty="0" err="1" smtClean="0"/>
              <a:t>glibc</a:t>
            </a:r>
            <a:r>
              <a:rPr kumimoji="1" lang="zh-CN" altLang="en-US" dirty="0" smtClean="0"/>
              <a:t>库函数</a:t>
            </a:r>
            <a:r>
              <a:rPr kumimoji="1" lang="en-US" altLang="zh-CN" dirty="0" err="1" smtClean="0"/>
              <a:t>mmap</a:t>
            </a:r>
            <a:r>
              <a:rPr kumimoji="1" lang="en-US" altLang="zh-CN" dirty="0" smtClean="0"/>
              <a:t>,</a:t>
            </a:r>
            <a:r>
              <a:rPr kumimoji="1" lang="zh-CN" altLang="en-US" dirty="0" smtClean="0"/>
              <a:t>原型</a:t>
            </a:r>
            <a:endParaRPr kumimoji="1" lang="zh-CN" altLang="en-US" dirty="0"/>
          </a:p>
        </p:txBody>
      </p:sp>
      <p:sp>
        <p:nvSpPr>
          <p:cNvPr id="4" name="矩形 3"/>
          <p:cNvSpPr/>
          <p:nvPr/>
        </p:nvSpPr>
        <p:spPr>
          <a:xfrm>
            <a:off x="790253" y="1255597"/>
            <a:ext cx="8128664" cy="646331"/>
          </a:xfrm>
          <a:prstGeom prst="rect">
            <a:avLst/>
          </a:prstGeom>
        </p:spPr>
        <p:txBody>
          <a:bodyPr wrap="square">
            <a:spAutoFit/>
          </a:bodyPr>
          <a:lstStyle/>
          <a:p>
            <a:r>
              <a:rPr lang="pl-PL" altLang="zh-CN" dirty="0" err="1">
                <a:solidFill>
                  <a:srgbClr val="434343"/>
                </a:solidFill>
                <a:latin typeface="CourierNewPSMT" charset="0"/>
              </a:rPr>
              <a:t>void</a:t>
            </a:r>
            <a:r>
              <a:rPr lang="pl-PL" altLang="zh-CN" dirty="0">
                <a:solidFill>
                  <a:srgbClr val="434343"/>
                </a:solidFill>
                <a:latin typeface="CourierNewPSMT" charset="0"/>
              </a:rPr>
              <a:t> *</a:t>
            </a:r>
            <a:r>
              <a:rPr lang="pl-PL" altLang="zh-CN" dirty="0" err="1">
                <a:solidFill>
                  <a:srgbClr val="434343"/>
                </a:solidFill>
                <a:latin typeface="CourierNewPSMT" charset="0"/>
              </a:rPr>
              <a:t>mmap</a:t>
            </a:r>
            <a:r>
              <a:rPr lang="pl-PL" altLang="zh-CN" dirty="0">
                <a:solidFill>
                  <a:srgbClr val="434343"/>
                </a:solidFill>
                <a:latin typeface="CourierNewPSMT" charset="0"/>
              </a:rPr>
              <a:t>(</a:t>
            </a:r>
            <a:r>
              <a:rPr lang="pl-PL" altLang="zh-CN" dirty="0" err="1">
                <a:solidFill>
                  <a:srgbClr val="434343"/>
                </a:solidFill>
                <a:latin typeface="CourierNewPSMT" charset="0"/>
              </a:rPr>
              <a:t>void</a:t>
            </a:r>
            <a:r>
              <a:rPr lang="pl-PL" altLang="zh-CN" dirty="0">
                <a:solidFill>
                  <a:srgbClr val="434343"/>
                </a:solidFill>
                <a:latin typeface="CourierNewPSMT" charset="0"/>
              </a:rPr>
              <a:t> *start, </a:t>
            </a:r>
            <a:r>
              <a:rPr lang="pl-PL" altLang="zh-CN" dirty="0" err="1">
                <a:solidFill>
                  <a:srgbClr val="434343"/>
                </a:solidFill>
                <a:latin typeface="CourierNewPSMT" charset="0"/>
              </a:rPr>
              <a:t>size_t</a:t>
            </a:r>
            <a:r>
              <a:rPr lang="pl-PL" altLang="zh-CN" dirty="0">
                <a:solidFill>
                  <a:srgbClr val="434343"/>
                </a:solidFill>
                <a:latin typeface="CourierNewPSMT" charset="0"/>
              </a:rPr>
              <a:t> </a:t>
            </a:r>
            <a:r>
              <a:rPr lang="pl-PL" altLang="zh-CN" dirty="0" err="1">
                <a:solidFill>
                  <a:srgbClr val="434343"/>
                </a:solidFill>
                <a:latin typeface="CourierNewPSMT" charset="0"/>
              </a:rPr>
              <a:t>length</a:t>
            </a:r>
            <a:r>
              <a:rPr lang="pl-PL" altLang="zh-CN" dirty="0">
                <a:solidFill>
                  <a:srgbClr val="434343"/>
                </a:solidFill>
                <a:latin typeface="CourierNewPSMT" charset="0"/>
              </a:rPr>
              <a:t>, </a:t>
            </a:r>
            <a:r>
              <a:rPr lang="pl-PL" altLang="zh-CN" dirty="0" err="1">
                <a:solidFill>
                  <a:srgbClr val="434343"/>
                </a:solidFill>
                <a:latin typeface="CourierNewPSMT" charset="0"/>
              </a:rPr>
              <a:t>int</a:t>
            </a:r>
            <a:r>
              <a:rPr lang="pl-PL" altLang="zh-CN" dirty="0">
                <a:solidFill>
                  <a:srgbClr val="434343"/>
                </a:solidFill>
                <a:latin typeface="CourierNewPSMT" charset="0"/>
              </a:rPr>
              <a:t> </a:t>
            </a:r>
            <a:r>
              <a:rPr lang="pl-PL" altLang="zh-CN" dirty="0" err="1">
                <a:solidFill>
                  <a:srgbClr val="434343"/>
                </a:solidFill>
                <a:latin typeface="CourierNewPSMT" charset="0"/>
              </a:rPr>
              <a:t>prot</a:t>
            </a:r>
            <a:r>
              <a:rPr lang="pl-PL" altLang="zh-CN" dirty="0">
                <a:solidFill>
                  <a:srgbClr val="434343"/>
                </a:solidFill>
                <a:latin typeface="CourierNewPSMT" charset="0"/>
              </a:rPr>
              <a:t>, </a:t>
            </a:r>
            <a:r>
              <a:rPr lang="pl-PL" altLang="zh-CN" dirty="0" err="1">
                <a:solidFill>
                  <a:srgbClr val="434343"/>
                </a:solidFill>
                <a:latin typeface="CourierNewPSMT" charset="0"/>
              </a:rPr>
              <a:t>int</a:t>
            </a:r>
            <a:r>
              <a:rPr lang="pl-PL" altLang="zh-CN" dirty="0">
                <a:solidFill>
                  <a:srgbClr val="434343"/>
                </a:solidFill>
                <a:latin typeface="CourierNewPSMT" charset="0"/>
              </a:rPr>
              <a:t> </a:t>
            </a:r>
            <a:r>
              <a:rPr lang="pl-PL" altLang="zh-CN" dirty="0" err="1">
                <a:solidFill>
                  <a:srgbClr val="434343"/>
                </a:solidFill>
                <a:latin typeface="CourierNewPSMT" charset="0"/>
              </a:rPr>
              <a:t>flags</a:t>
            </a:r>
            <a:r>
              <a:rPr lang="pl-PL" altLang="zh-CN" dirty="0">
                <a:solidFill>
                  <a:srgbClr val="434343"/>
                </a:solidFill>
                <a:latin typeface="CourierNewPSMT" charset="0"/>
              </a:rPr>
              <a:t>, </a:t>
            </a:r>
            <a:r>
              <a:rPr lang="pl-PL" altLang="zh-CN" dirty="0" err="1">
                <a:solidFill>
                  <a:srgbClr val="434343"/>
                </a:solidFill>
                <a:latin typeface="CourierNewPSMT" charset="0"/>
              </a:rPr>
              <a:t>int</a:t>
            </a:r>
            <a:r>
              <a:rPr lang="pl-PL" altLang="zh-CN" dirty="0">
                <a:solidFill>
                  <a:srgbClr val="434343"/>
                </a:solidFill>
                <a:latin typeface="CourierNewPSMT" charset="0"/>
              </a:rPr>
              <a:t> </a:t>
            </a:r>
            <a:r>
              <a:rPr lang="pl-PL" altLang="zh-CN" dirty="0" err="1">
                <a:solidFill>
                  <a:srgbClr val="434343"/>
                </a:solidFill>
                <a:latin typeface="CourierNewPSMT" charset="0"/>
              </a:rPr>
              <a:t>fd</a:t>
            </a:r>
            <a:r>
              <a:rPr lang="pl-PL" altLang="zh-CN" dirty="0">
                <a:solidFill>
                  <a:srgbClr val="434343"/>
                </a:solidFill>
                <a:latin typeface="CourierNewPSMT" charset="0"/>
              </a:rPr>
              <a:t>, </a:t>
            </a:r>
            <a:r>
              <a:rPr lang="pl-PL" altLang="zh-CN" dirty="0" err="1">
                <a:solidFill>
                  <a:srgbClr val="434343"/>
                </a:solidFill>
                <a:latin typeface="CourierNewPSMT" charset="0"/>
              </a:rPr>
              <a:t>off_t</a:t>
            </a:r>
            <a:r>
              <a:rPr lang="pl-PL" altLang="zh-CN" dirty="0">
                <a:solidFill>
                  <a:srgbClr val="434343"/>
                </a:solidFill>
                <a:latin typeface="CourierNewPSMT" charset="0"/>
              </a:rPr>
              <a:t> offset);</a:t>
            </a:r>
            <a:endParaRPr lang="zh-CN" altLang="en-US" dirty="0"/>
          </a:p>
        </p:txBody>
      </p:sp>
      <p:sp>
        <p:nvSpPr>
          <p:cNvPr id="7" name="文本框 6"/>
          <p:cNvSpPr txBox="1"/>
          <p:nvPr/>
        </p:nvSpPr>
        <p:spPr>
          <a:xfrm>
            <a:off x="506437" y="2086594"/>
            <a:ext cx="3457934" cy="369332"/>
          </a:xfrm>
          <a:prstGeom prst="rect">
            <a:avLst/>
          </a:prstGeom>
          <a:noFill/>
        </p:spPr>
        <p:txBody>
          <a:bodyPr wrap="none" rtlCol="0">
            <a:spAutoFit/>
          </a:bodyPr>
          <a:lstStyle/>
          <a:p>
            <a:pPr marL="285750" indent="-285750">
              <a:buFont typeface="Wingdings" charset="2"/>
              <a:buChar char="n"/>
            </a:pPr>
            <a:r>
              <a:rPr kumimoji="1" lang="zh-CN" altLang="en-US" dirty="0" smtClean="0"/>
              <a:t>调用内核函数</a:t>
            </a:r>
            <a:r>
              <a:rPr lang="en-US" altLang="zh-CN" dirty="0" err="1" smtClean="0"/>
              <a:t>sys_mmap_pgoff</a:t>
            </a:r>
            <a:endParaRPr kumimoji="1" lang="zh-CN" altLang="en-US" dirty="0"/>
          </a:p>
        </p:txBody>
      </p:sp>
      <p:sp>
        <p:nvSpPr>
          <p:cNvPr id="6" name="矩形 5"/>
          <p:cNvSpPr/>
          <p:nvPr/>
        </p:nvSpPr>
        <p:spPr>
          <a:xfrm>
            <a:off x="790253" y="2548259"/>
            <a:ext cx="4175823" cy="369332"/>
          </a:xfrm>
          <a:prstGeom prst="rect">
            <a:avLst/>
          </a:prstGeom>
        </p:spPr>
        <p:txBody>
          <a:bodyPr wrap="none">
            <a:spAutoFit/>
          </a:bodyPr>
          <a:lstStyle/>
          <a:p>
            <a:r>
              <a:rPr lang="en-US" altLang="zh-CN" dirty="0" smtClean="0"/>
              <a:t>-</a:t>
            </a:r>
            <a:r>
              <a:rPr lang="zh-CN" altLang="en-US" dirty="0" smtClean="0"/>
              <a:t> 通过</a:t>
            </a:r>
            <a:r>
              <a:rPr lang="en-US" altLang="zh-CN" dirty="0" err="1" smtClean="0"/>
              <a:t>fd</a:t>
            </a:r>
            <a:r>
              <a:rPr lang="zh-CN" altLang="en-US" dirty="0" smtClean="0"/>
              <a:t>获取文件的相关信息</a:t>
            </a:r>
            <a:r>
              <a:rPr lang="en-US" altLang="zh-CN" dirty="0" smtClean="0"/>
              <a:t>(</a:t>
            </a:r>
            <a:r>
              <a:rPr lang="en-US" altLang="zh-CN" dirty="0" err="1" smtClean="0"/>
              <a:t>struct</a:t>
            </a:r>
            <a:r>
              <a:rPr lang="zh-CN" altLang="en-US" dirty="0" smtClean="0"/>
              <a:t> *</a:t>
            </a:r>
            <a:r>
              <a:rPr lang="en-US" altLang="zh-CN" dirty="0" smtClean="0"/>
              <a:t>file)</a:t>
            </a:r>
            <a:endParaRPr kumimoji="1" lang="zh-CN" altLang="en-US" dirty="0"/>
          </a:p>
        </p:txBody>
      </p:sp>
      <p:sp>
        <p:nvSpPr>
          <p:cNvPr id="9" name="矩形 8"/>
          <p:cNvSpPr/>
          <p:nvPr/>
        </p:nvSpPr>
        <p:spPr>
          <a:xfrm>
            <a:off x="817579" y="2910888"/>
            <a:ext cx="2282741" cy="369332"/>
          </a:xfrm>
          <a:prstGeom prst="rect">
            <a:avLst/>
          </a:prstGeom>
        </p:spPr>
        <p:txBody>
          <a:bodyPr wrap="none">
            <a:spAutoFit/>
          </a:bodyPr>
          <a:lstStyle/>
          <a:p>
            <a:r>
              <a:rPr lang="en-US" altLang="zh-CN" dirty="0" smtClean="0"/>
              <a:t>-</a:t>
            </a:r>
            <a:r>
              <a:rPr lang="zh-CN" altLang="en-US" dirty="0" smtClean="0"/>
              <a:t>调用</a:t>
            </a:r>
            <a:r>
              <a:rPr lang="en-US" altLang="zh-CN" dirty="0" err="1" smtClean="0"/>
              <a:t>do_mmap_pgoff</a:t>
            </a:r>
            <a:endParaRPr kumimoji="1" lang="zh-CN" altLang="en-US" dirty="0"/>
          </a:p>
        </p:txBody>
      </p:sp>
      <p:sp>
        <p:nvSpPr>
          <p:cNvPr id="11" name="文本框 10"/>
          <p:cNvSpPr txBox="1"/>
          <p:nvPr/>
        </p:nvSpPr>
        <p:spPr>
          <a:xfrm>
            <a:off x="506437" y="3458183"/>
            <a:ext cx="7614520" cy="369332"/>
          </a:xfrm>
          <a:prstGeom prst="rect">
            <a:avLst/>
          </a:prstGeom>
          <a:noFill/>
        </p:spPr>
        <p:txBody>
          <a:bodyPr wrap="none" rtlCol="0">
            <a:spAutoFit/>
          </a:bodyPr>
          <a:lstStyle/>
          <a:p>
            <a:pPr marL="285750" indent="-285750">
              <a:buFont typeface="Wingdings" charset="2"/>
              <a:buChar char="n"/>
            </a:pPr>
            <a:r>
              <a:rPr kumimoji="1" lang="en-US" altLang="zh-CN" dirty="0" err="1" smtClean="0"/>
              <a:t>do_mmap_pgoff</a:t>
            </a:r>
            <a:r>
              <a:rPr kumimoji="1" lang="zh-CN" altLang="en-US" dirty="0" smtClean="0"/>
              <a:t> 找到一块连续的虚拟地址，调用</a:t>
            </a:r>
            <a:r>
              <a:rPr kumimoji="1" lang="en-US" altLang="zh-CN" dirty="0" err="1" smtClean="0"/>
              <a:t>mmap_region</a:t>
            </a:r>
            <a:r>
              <a:rPr kumimoji="1" lang="zh-CN" altLang="en-US" dirty="0" smtClean="0"/>
              <a:t>完成映射</a:t>
            </a:r>
            <a:endParaRPr kumimoji="1" lang="zh-CN" altLang="en-US" dirty="0"/>
          </a:p>
        </p:txBody>
      </p:sp>
      <p:sp>
        <p:nvSpPr>
          <p:cNvPr id="12" name="矩形 11"/>
          <p:cNvSpPr/>
          <p:nvPr/>
        </p:nvSpPr>
        <p:spPr>
          <a:xfrm>
            <a:off x="790252" y="3934577"/>
            <a:ext cx="7260001" cy="369332"/>
          </a:xfrm>
          <a:prstGeom prst="rect">
            <a:avLst/>
          </a:prstGeom>
        </p:spPr>
        <p:txBody>
          <a:bodyPr wrap="none">
            <a:spAutoFit/>
          </a:bodyPr>
          <a:lstStyle/>
          <a:p>
            <a:r>
              <a:rPr lang="en-US" altLang="zh-CN" dirty="0" smtClean="0"/>
              <a:t>-</a:t>
            </a:r>
            <a:r>
              <a:rPr lang="zh-CN" altLang="en-US" dirty="0" smtClean="0"/>
              <a:t> 从虚拟空间中查找一段没有映射的连续虚拟地址</a:t>
            </a:r>
            <a:r>
              <a:rPr lang="en-US" altLang="zh-CN" dirty="0" smtClean="0"/>
              <a:t>(</a:t>
            </a:r>
            <a:r>
              <a:rPr lang="en-US" altLang="zh-CN" dirty="0" err="1" smtClean="0"/>
              <a:t>get_unmapped_area</a:t>
            </a:r>
            <a:r>
              <a:rPr lang="en-US" altLang="zh-CN" dirty="0" smtClean="0"/>
              <a:t>)</a:t>
            </a:r>
            <a:endParaRPr kumimoji="1" lang="zh-CN" altLang="en-US" dirty="0"/>
          </a:p>
        </p:txBody>
      </p:sp>
      <p:sp>
        <p:nvSpPr>
          <p:cNvPr id="13" name="矩形 12"/>
          <p:cNvSpPr/>
          <p:nvPr/>
        </p:nvSpPr>
        <p:spPr>
          <a:xfrm>
            <a:off x="817579" y="4410971"/>
            <a:ext cx="6239400" cy="369332"/>
          </a:xfrm>
          <a:prstGeom prst="rect">
            <a:avLst/>
          </a:prstGeom>
        </p:spPr>
        <p:txBody>
          <a:bodyPr wrap="none">
            <a:spAutoFit/>
          </a:bodyPr>
          <a:lstStyle/>
          <a:p>
            <a:r>
              <a:rPr kumimoji="1" lang="en-US" altLang="zh-CN" dirty="0" smtClean="0"/>
              <a:t>-</a:t>
            </a:r>
            <a:r>
              <a:rPr kumimoji="1" lang="zh-CN" altLang="en-US" dirty="0" smtClean="0"/>
              <a:t> 完成一些必要的检查，比如权限等，然后调用</a:t>
            </a:r>
            <a:r>
              <a:rPr kumimoji="1" lang="en-US" altLang="zh-CN" dirty="0" err="1" smtClean="0"/>
              <a:t>mmap_region</a:t>
            </a:r>
            <a:endParaRPr kumimoji="1" lang="zh-CN" altLang="en-US" dirty="0"/>
          </a:p>
        </p:txBody>
      </p:sp>
    </p:spTree>
    <p:extLst>
      <p:ext uri="{BB962C8B-B14F-4D97-AF65-F5344CB8AC3E}">
        <p14:creationId xmlns:p14="http://schemas.microsoft.com/office/powerpoint/2010/main" val="7395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2425664" cy="461665"/>
          </a:xfrm>
          <a:prstGeom prst="rect">
            <a:avLst/>
          </a:prstGeom>
          <a:noFill/>
        </p:spPr>
        <p:txBody>
          <a:bodyPr wrap="none" rtlCol="0">
            <a:spAutoFit/>
          </a:bodyPr>
          <a:lstStyle/>
          <a:p>
            <a:r>
              <a:rPr kumimoji="1" lang="zh-CN" altLang="en-US" sz="2400" b="1" dirty="0" smtClean="0"/>
              <a:t>内存映射</a:t>
            </a:r>
            <a:r>
              <a:rPr kumimoji="1" lang="en-US" altLang="zh-CN" sz="2400" b="1" dirty="0" smtClean="0"/>
              <a:t>(</a:t>
            </a:r>
            <a:r>
              <a:rPr kumimoji="1" lang="en-US" altLang="zh-CN" sz="2400" b="1" dirty="0" err="1"/>
              <a:t>m</a:t>
            </a:r>
            <a:r>
              <a:rPr kumimoji="1" lang="en-US" altLang="zh-CN" sz="2400" b="1" dirty="0" err="1" smtClean="0"/>
              <a:t>map</a:t>
            </a:r>
            <a:r>
              <a:rPr kumimoji="1" lang="en-US" altLang="zh-CN" sz="2400" b="1" dirty="0" smtClean="0"/>
              <a:t>)</a:t>
            </a:r>
            <a:endParaRPr kumimoji="1" lang="zh-CN" altLang="en-US" sz="2400" b="1" dirty="0"/>
          </a:p>
        </p:txBody>
      </p:sp>
      <p:sp>
        <p:nvSpPr>
          <p:cNvPr id="15" name="文本框 14"/>
          <p:cNvSpPr txBox="1"/>
          <p:nvPr/>
        </p:nvSpPr>
        <p:spPr>
          <a:xfrm>
            <a:off x="491812" y="866894"/>
            <a:ext cx="4956998" cy="369332"/>
          </a:xfrm>
          <a:prstGeom prst="rect">
            <a:avLst/>
          </a:prstGeom>
          <a:noFill/>
        </p:spPr>
        <p:txBody>
          <a:bodyPr wrap="none" rtlCol="0">
            <a:spAutoFit/>
          </a:bodyPr>
          <a:lstStyle/>
          <a:p>
            <a:pPr marL="285750" indent="-285750">
              <a:buFont typeface="Wingdings" charset="2"/>
              <a:buChar char="n"/>
            </a:pPr>
            <a:r>
              <a:rPr kumimoji="1" lang="en-US" altLang="zh-CN" dirty="0" err="1" smtClean="0"/>
              <a:t>mmap_region</a:t>
            </a:r>
            <a:r>
              <a:rPr kumimoji="1" lang="zh-CN" altLang="en-US" dirty="0" smtClean="0"/>
              <a:t>分配一个</a:t>
            </a:r>
            <a:r>
              <a:rPr kumimoji="1" lang="en-US" altLang="zh-CN" dirty="0" err="1" smtClean="0"/>
              <a:t>vma</a:t>
            </a:r>
            <a:r>
              <a:rPr kumimoji="1" lang="zh-CN" altLang="en-US" dirty="0" smtClean="0"/>
              <a:t>结构，添加页表项</a:t>
            </a:r>
            <a:endParaRPr kumimoji="1" lang="zh-CN" altLang="en-US" dirty="0"/>
          </a:p>
        </p:txBody>
      </p:sp>
      <p:sp>
        <p:nvSpPr>
          <p:cNvPr id="16" name="矩形 15"/>
          <p:cNvSpPr/>
          <p:nvPr/>
        </p:nvSpPr>
        <p:spPr>
          <a:xfrm>
            <a:off x="809687" y="1303577"/>
            <a:ext cx="4321248" cy="369332"/>
          </a:xfrm>
          <a:prstGeom prst="rect">
            <a:avLst/>
          </a:prstGeom>
        </p:spPr>
        <p:txBody>
          <a:bodyPr wrap="none">
            <a:spAutoFit/>
          </a:bodyPr>
          <a:lstStyle/>
          <a:p>
            <a:r>
              <a:rPr kumimoji="1" lang="en-US" altLang="zh-CN" dirty="0" smtClean="0"/>
              <a:t>-</a:t>
            </a:r>
            <a:r>
              <a:rPr kumimoji="1" lang="zh-CN" altLang="en-US" dirty="0" smtClean="0"/>
              <a:t> 分配一个</a:t>
            </a:r>
            <a:r>
              <a:rPr lang="en-US" altLang="zh-CN" dirty="0" err="1" smtClean="0"/>
              <a:t>vm_area_struct</a:t>
            </a:r>
            <a:r>
              <a:rPr lang="zh-CN" altLang="en-US" dirty="0" smtClean="0"/>
              <a:t>结构，并初始化</a:t>
            </a:r>
            <a:endParaRPr kumimoji="1" lang="zh-CN" altLang="en-US" dirty="0"/>
          </a:p>
        </p:txBody>
      </p:sp>
      <p:sp>
        <p:nvSpPr>
          <p:cNvPr id="17" name="矩形 16"/>
          <p:cNvSpPr/>
          <p:nvPr/>
        </p:nvSpPr>
        <p:spPr>
          <a:xfrm>
            <a:off x="809687" y="1740260"/>
            <a:ext cx="8129222" cy="369332"/>
          </a:xfrm>
          <a:prstGeom prst="rect">
            <a:avLst/>
          </a:prstGeom>
        </p:spPr>
        <p:txBody>
          <a:bodyPr wrap="square">
            <a:spAutoFit/>
          </a:bodyPr>
          <a:lstStyle/>
          <a:p>
            <a:r>
              <a:rPr kumimoji="1" lang="en-US" altLang="zh-CN" dirty="0" smtClean="0"/>
              <a:t>-</a:t>
            </a:r>
            <a:r>
              <a:rPr kumimoji="1" lang="zh-CN" altLang="en-US" dirty="0" smtClean="0"/>
              <a:t> 调用</a:t>
            </a:r>
            <a:r>
              <a:rPr lang="en-US" altLang="zh-CN" dirty="0" err="1" smtClean="0"/>
              <a:t>file_operations</a:t>
            </a:r>
            <a:r>
              <a:rPr lang="zh-CN" altLang="en-US" dirty="0"/>
              <a:t>模块</a:t>
            </a:r>
            <a:r>
              <a:rPr lang="zh-CN" altLang="en-US" dirty="0" smtClean="0"/>
              <a:t>，调用设备函数</a:t>
            </a:r>
            <a:r>
              <a:rPr lang="en-US" altLang="zh-CN" dirty="0" err="1" smtClean="0"/>
              <a:t>mmap</a:t>
            </a:r>
            <a:endParaRPr kumimoji="1" lang="zh-CN" altLang="en-US" dirty="0"/>
          </a:p>
        </p:txBody>
      </p:sp>
      <p:sp>
        <p:nvSpPr>
          <p:cNvPr id="18" name="矩形 17"/>
          <p:cNvSpPr/>
          <p:nvPr/>
        </p:nvSpPr>
        <p:spPr>
          <a:xfrm>
            <a:off x="809687" y="2176943"/>
            <a:ext cx="4915863" cy="369332"/>
          </a:xfrm>
          <a:prstGeom prst="rect">
            <a:avLst/>
          </a:prstGeom>
        </p:spPr>
        <p:txBody>
          <a:bodyPr wrap="square">
            <a:spAutoFit/>
          </a:bodyPr>
          <a:lstStyle/>
          <a:p>
            <a:r>
              <a:rPr kumimoji="1" lang="en-US" altLang="zh-CN" dirty="0" smtClean="0"/>
              <a:t>-</a:t>
            </a:r>
            <a:r>
              <a:rPr kumimoji="1" lang="zh-CN" altLang="en-US" dirty="0" smtClean="0"/>
              <a:t> 将</a:t>
            </a:r>
            <a:r>
              <a:rPr kumimoji="1" lang="en-US" altLang="zh-CN" dirty="0" err="1" smtClean="0"/>
              <a:t>vma</a:t>
            </a:r>
            <a:r>
              <a:rPr kumimoji="1" lang="zh-CN" altLang="en-US" dirty="0" smtClean="0"/>
              <a:t>添加到</a:t>
            </a:r>
            <a:r>
              <a:rPr lang="zh-CN" altLang="en-US" dirty="0"/>
              <a:t>虚拟地址区域</a:t>
            </a:r>
            <a:r>
              <a:rPr lang="zh-CN" altLang="en-US" dirty="0" smtClean="0"/>
              <a:t>链表</a:t>
            </a:r>
            <a:endParaRPr kumimoji="1" lang="zh-CN" altLang="en-US" dirty="0"/>
          </a:p>
        </p:txBody>
      </p:sp>
      <p:sp>
        <p:nvSpPr>
          <p:cNvPr id="19" name="文本框 18"/>
          <p:cNvSpPr txBox="1"/>
          <p:nvPr/>
        </p:nvSpPr>
        <p:spPr>
          <a:xfrm>
            <a:off x="491812" y="2613626"/>
            <a:ext cx="3382657" cy="369332"/>
          </a:xfrm>
          <a:prstGeom prst="rect">
            <a:avLst/>
          </a:prstGeom>
          <a:noFill/>
        </p:spPr>
        <p:txBody>
          <a:bodyPr wrap="none" rtlCol="0">
            <a:spAutoFit/>
          </a:bodyPr>
          <a:lstStyle/>
          <a:p>
            <a:pPr marL="285750" indent="-285750">
              <a:buFont typeface="Wingdings" charset="2"/>
              <a:buChar char="n"/>
            </a:pPr>
            <a:r>
              <a:rPr kumimoji="1" lang="en-US" altLang="zh-CN" dirty="0" err="1" smtClean="0"/>
              <a:t>mmap</a:t>
            </a:r>
            <a:r>
              <a:rPr kumimoji="1" lang="zh-CN" altLang="en-US" dirty="0" smtClean="0"/>
              <a:t>函数建立页表完成页表</a:t>
            </a:r>
            <a:endParaRPr kumimoji="1" lang="zh-CN" altLang="en-US" dirty="0"/>
          </a:p>
        </p:txBody>
      </p:sp>
      <p:sp>
        <p:nvSpPr>
          <p:cNvPr id="20" name="矩形 19"/>
          <p:cNvSpPr/>
          <p:nvPr/>
        </p:nvSpPr>
        <p:spPr>
          <a:xfrm>
            <a:off x="809687" y="2982958"/>
            <a:ext cx="8334313" cy="923330"/>
          </a:xfrm>
          <a:prstGeom prst="rect">
            <a:avLst/>
          </a:prstGeom>
        </p:spPr>
        <p:txBody>
          <a:bodyPr wrap="square">
            <a:spAutoFit/>
          </a:bodyPr>
          <a:lstStyle/>
          <a:p>
            <a:pPr>
              <a:lnSpc>
                <a:spcPct val="150000"/>
              </a:lnSpc>
            </a:pPr>
            <a:r>
              <a:rPr kumimoji="1" lang="en-US" altLang="zh-CN" dirty="0" smtClean="0"/>
              <a:t>-</a:t>
            </a:r>
            <a:r>
              <a:rPr kumimoji="1" lang="zh-CN" altLang="en-US" dirty="0" smtClean="0"/>
              <a:t> </a:t>
            </a:r>
            <a:r>
              <a:rPr lang="zh-CN" altLang="en-US" dirty="0" smtClean="0"/>
              <a:t>通过</a:t>
            </a:r>
            <a:r>
              <a:rPr lang="en-US" altLang="zh-CN" dirty="0" err="1"/>
              <a:t>remap_pfn_range</a:t>
            </a:r>
            <a:r>
              <a:rPr lang="zh-CN" altLang="en-US" dirty="0"/>
              <a:t>函数建立页表，即实现了文件地址和虚拟地址区域的映射</a:t>
            </a:r>
            <a:r>
              <a:rPr lang="zh-CN" altLang="en-US" dirty="0" smtClean="0"/>
              <a:t>关系</a:t>
            </a:r>
            <a:r>
              <a:rPr lang="zh-CN" altLang="en-US" dirty="0"/>
              <a:t>。此时，这片虚拟地址并没有任何数据关联到</a:t>
            </a:r>
            <a:r>
              <a:rPr lang="zh-CN" altLang="en-US" dirty="0" smtClean="0"/>
              <a:t>主存中</a:t>
            </a:r>
            <a:endParaRPr kumimoji="1" lang="zh-CN" altLang="en-US" dirty="0"/>
          </a:p>
        </p:txBody>
      </p:sp>
    </p:spTree>
    <p:extLst>
      <p:ext uri="{BB962C8B-B14F-4D97-AF65-F5344CB8AC3E}">
        <p14:creationId xmlns:p14="http://schemas.microsoft.com/office/powerpoint/2010/main" val="1702301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332416" cy="461665"/>
          </a:xfrm>
          <a:prstGeom prst="rect">
            <a:avLst/>
          </a:prstGeom>
          <a:noFill/>
        </p:spPr>
        <p:txBody>
          <a:bodyPr wrap="none" rtlCol="0">
            <a:spAutoFit/>
          </a:bodyPr>
          <a:lstStyle/>
          <a:p>
            <a:r>
              <a:rPr kumimoji="1" lang="en-US" altLang="zh-CN" sz="2400" b="1" dirty="0" err="1" smtClean="0"/>
              <a:t>munmap</a:t>
            </a:r>
            <a:endParaRPr kumimoji="1" lang="zh-CN" altLang="en-US" sz="2400" b="1" dirty="0"/>
          </a:p>
        </p:txBody>
      </p:sp>
      <p:sp>
        <p:nvSpPr>
          <p:cNvPr id="15" name="文本框 14"/>
          <p:cNvSpPr txBox="1"/>
          <p:nvPr/>
        </p:nvSpPr>
        <p:spPr>
          <a:xfrm>
            <a:off x="491812" y="866894"/>
            <a:ext cx="8447097" cy="923330"/>
          </a:xfrm>
          <a:prstGeom prst="rect">
            <a:avLst/>
          </a:prstGeom>
          <a:noFill/>
        </p:spPr>
        <p:txBody>
          <a:bodyPr wrap="square" rtlCol="0">
            <a:spAutoFit/>
          </a:bodyPr>
          <a:lstStyle/>
          <a:p>
            <a:pPr marL="285750" indent="-285750">
              <a:lnSpc>
                <a:spcPct val="150000"/>
              </a:lnSpc>
              <a:buFont typeface="Wingdings" charset="2"/>
              <a:buChar char="n"/>
            </a:pPr>
            <a:r>
              <a:rPr lang="zh-CN" altLang="en-US" dirty="0"/>
              <a:t>扫描进程所拥有的线性区链表，并把包含在进程地址空间的线性地址区间中的所有线性区从链表中解除链接</a:t>
            </a:r>
            <a:endParaRPr kumimoji="1" lang="zh-CN" altLang="en-US" dirty="0"/>
          </a:p>
        </p:txBody>
      </p:sp>
      <p:sp>
        <p:nvSpPr>
          <p:cNvPr id="17" name="矩形 16"/>
          <p:cNvSpPr/>
          <p:nvPr/>
        </p:nvSpPr>
        <p:spPr>
          <a:xfrm>
            <a:off x="809687" y="1790224"/>
            <a:ext cx="8129222" cy="369332"/>
          </a:xfrm>
          <a:prstGeom prst="rect">
            <a:avLst/>
          </a:prstGeom>
        </p:spPr>
        <p:txBody>
          <a:bodyPr wrap="square">
            <a:spAutoFit/>
          </a:bodyPr>
          <a:lstStyle/>
          <a:p>
            <a:r>
              <a:rPr kumimoji="1" lang="en-US" altLang="zh-CN" dirty="0" smtClean="0"/>
              <a:t>-</a:t>
            </a:r>
            <a:r>
              <a:rPr kumimoji="1" lang="zh-CN" altLang="en-US" dirty="0" smtClean="0"/>
              <a:t> 找到含有该地址的</a:t>
            </a:r>
            <a:r>
              <a:rPr kumimoji="1" lang="en-US" altLang="zh-CN" dirty="0" err="1" smtClean="0"/>
              <a:t>vma</a:t>
            </a:r>
            <a:r>
              <a:rPr kumimoji="1" lang="en-US" altLang="zh-CN" dirty="0" smtClean="0"/>
              <a:t>(</a:t>
            </a:r>
            <a:r>
              <a:rPr lang="en-US" altLang="zh-CN" dirty="0" err="1" smtClean="0"/>
              <a:t>find_vma_pre</a:t>
            </a:r>
            <a:r>
              <a:rPr lang="en-US" altLang="zh-CN" dirty="0" smtClean="0"/>
              <a:t>)</a:t>
            </a:r>
            <a:endParaRPr kumimoji="1" lang="zh-CN" altLang="en-US" dirty="0"/>
          </a:p>
        </p:txBody>
      </p:sp>
      <p:sp>
        <p:nvSpPr>
          <p:cNvPr id="10" name="矩形 9"/>
          <p:cNvSpPr/>
          <p:nvPr/>
        </p:nvSpPr>
        <p:spPr>
          <a:xfrm>
            <a:off x="809687" y="2244213"/>
            <a:ext cx="8129222" cy="369332"/>
          </a:xfrm>
          <a:prstGeom prst="rect">
            <a:avLst/>
          </a:prstGeom>
        </p:spPr>
        <p:txBody>
          <a:bodyPr wrap="square">
            <a:spAutoFit/>
          </a:bodyPr>
          <a:lstStyle/>
          <a:p>
            <a:r>
              <a:rPr lang="en-US" altLang="zh-CN" dirty="0" smtClean="0">
                <a:solidFill>
                  <a:srgbClr val="262626"/>
                </a:solidFill>
                <a:latin typeface="ArialMT" charset="0"/>
              </a:rPr>
              <a:t>-</a:t>
            </a:r>
            <a:r>
              <a:rPr lang="zh-CN" altLang="en-US" dirty="0" smtClean="0">
                <a:solidFill>
                  <a:srgbClr val="262626"/>
                </a:solidFill>
                <a:latin typeface="ArialMT" charset="0"/>
              </a:rPr>
              <a:t> 删除该线性区的空间</a:t>
            </a:r>
            <a:r>
              <a:rPr lang="en-US" altLang="zh-CN" dirty="0" err="1"/>
              <a:t>detach_vmas_to_be_unmapped</a:t>
            </a:r>
            <a:endParaRPr lang="zh-CN" altLang="en-US" dirty="0"/>
          </a:p>
        </p:txBody>
      </p:sp>
      <p:sp>
        <p:nvSpPr>
          <p:cNvPr id="11" name="矩形 10"/>
          <p:cNvSpPr/>
          <p:nvPr/>
        </p:nvSpPr>
        <p:spPr>
          <a:xfrm>
            <a:off x="809687" y="2713554"/>
            <a:ext cx="8129222" cy="369332"/>
          </a:xfrm>
          <a:prstGeom prst="rect">
            <a:avLst/>
          </a:prstGeom>
        </p:spPr>
        <p:txBody>
          <a:bodyPr wrap="square">
            <a:spAutoFit/>
          </a:bodyPr>
          <a:lstStyle/>
          <a:p>
            <a:r>
              <a:rPr lang="en-US" altLang="zh-CN" dirty="0" smtClean="0">
                <a:solidFill>
                  <a:srgbClr val="262626"/>
                </a:solidFill>
                <a:latin typeface="ArialMT" charset="0"/>
              </a:rPr>
              <a:t>-</a:t>
            </a:r>
            <a:r>
              <a:rPr lang="zh-CN" altLang="en-US" dirty="0" smtClean="0">
                <a:solidFill>
                  <a:srgbClr val="262626"/>
                </a:solidFill>
                <a:latin typeface="ArialMT" charset="0"/>
              </a:rPr>
              <a:t> 调用</a:t>
            </a:r>
            <a:r>
              <a:rPr lang="en-US" altLang="zh-CN" dirty="0" err="1" smtClean="0">
                <a:solidFill>
                  <a:srgbClr val="262626"/>
                </a:solidFill>
                <a:latin typeface="ArialMT" charset="0"/>
              </a:rPr>
              <a:t>unmap_region</a:t>
            </a:r>
            <a:r>
              <a:rPr lang="zh-CN" altLang="en-US" dirty="0" smtClean="0">
                <a:solidFill>
                  <a:srgbClr val="262626"/>
                </a:solidFill>
                <a:latin typeface="ArialMT" charset="0"/>
              </a:rPr>
              <a:t>删除页表项，并释放相应的页框</a:t>
            </a:r>
            <a:endParaRPr lang="zh-CN" altLang="en-US" dirty="0"/>
          </a:p>
        </p:txBody>
      </p:sp>
      <p:sp>
        <p:nvSpPr>
          <p:cNvPr id="12" name="矩形 11"/>
          <p:cNvSpPr/>
          <p:nvPr/>
        </p:nvSpPr>
        <p:spPr>
          <a:xfrm>
            <a:off x="809687" y="3182895"/>
            <a:ext cx="812922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mtClean="0">
                <a:solidFill>
                  <a:srgbClr val="262626"/>
                </a:solidFill>
                <a:latin typeface="ArialMT" charset="0"/>
              </a:rPr>
              <a:t>-</a:t>
            </a:r>
            <a:r>
              <a:rPr lang="zh-CN" altLang="en-US" dirty="0" smtClean="0">
                <a:solidFill>
                  <a:srgbClr val="262626"/>
                </a:solidFill>
                <a:latin typeface="ArialMT" charset="0"/>
              </a:rPr>
              <a:t> 从</a:t>
            </a:r>
            <a:r>
              <a:rPr lang="en-US" altLang="zh-CN" dirty="0" err="1" smtClean="0">
                <a:solidFill>
                  <a:srgbClr val="262626"/>
                </a:solidFill>
                <a:latin typeface="ArialMT" charset="0"/>
              </a:rPr>
              <a:t>vma</a:t>
            </a:r>
            <a:r>
              <a:rPr lang="zh-CN" altLang="en-US" dirty="0" smtClean="0">
                <a:solidFill>
                  <a:srgbClr val="262626"/>
                </a:solidFill>
                <a:latin typeface="ArialMT" charset="0"/>
              </a:rPr>
              <a:t>列表中移除该</a:t>
            </a:r>
            <a:r>
              <a:rPr lang="en-US" altLang="zh-CN" dirty="0" err="1" smtClean="0">
                <a:solidFill>
                  <a:srgbClr val="262626"/>
                </a:solidFill>
                <a:latin typeface="ArialMT" charset="0"/>
              </a:rPr>
              <a:t>vma</a:t>
            </a:r>
            <a:endParaRPr lang="zh-CN" altLang="en-US" dirty="0"/>
          </a:p>
        </p:txBody>
      </p:sp>
      <p:sp>
        <p:nvSpPr>
          <p:cNvPr id="13" name="文本框 12"/>
          <p:cNvSpPr txBox="1"/>
          <p:nvPr/>
        </p:nvSpPr>
        <p:spPr>
          <a:xfrm>
            <a:off x="491811" y="3652236"/>
            <a:ext cx="8447097" cy="507831"/>
          </a:xfrm>
          <a:prstGeom prst="rect">
            <a:avLst/>
          </a:prstGeom>
          <a:noFill/>
        </p:spPr>
        <p:txBody>
          <a:bodyPr wrap="square" rtlCol="0">
            <a:spAutoFit/>
          </a:bodyPr>
          <a:lstStyle/>
          <a:p>
            <a:pPr marL="285750" indent="-285750">
              <a:lnSpc>
                <a:spcPct val="150000"/>
              </a:lnSpc>
              <a:buFont typeface="Wingdings" charset="2"/>
              <a:buChar char="n"/>
            </a:pPr>
            <a:r>
              <a:rPr kumimoji="1" lang="en-US" altLang="zh-CN" dirty="0" err="1" smtClean="0"/>
              <a:t>Unmap_region</a:t>
            </a:r>
            <a:r>
              <a:rPr kumimoji="1" lang="zh-CN" altLang="en-US" dirty="0" smtClean="0"/>
              <a:t>删除页表项，刷新</a:t>
            </a:r>
            <a:r>
              <a:rPr kumimoji="1" lang="en-US" altLang="zh-CN" dirty="0" smtClean="0"/>
              <a:t>TLB</a:t>
            </a:r>
            <a:endParaRPr kumimoji="1" lang="zh-CN" altLang="en-US" dirty="0"/>
          </a:p>
        </p:txBody>
      </p:sp>
      <p:sp>
        <p:nvSpPr>
          <p:cNvPr id="14" name="矩形 13"/>
          <p:cNvSpPr/>
          <p:nvPr/>
        </p:nvSpPr>
        <p:spPr>
          <a:xfrm>
            <a:off x="809687" y="4221586"/>
            <a:ext cx="812922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262626"/>
                </a:solidFill>
                <a:latin typeface="ArialMT" charset="0"/>
              </a:rPr>
              <a:t>-</a:t>
            </a:r>
            <a:r>
              <a:rPr lang="zh-CN" altLang="en-US" dirty="0" smtClean="0">
                <a:solidFill>
                  <a:srgbClr val="262626"/>
                </a:solidFill>
                <a:latin typeface="ArialMT" charset="0"/>
              </a:rPr>
              <a:t> </a:t>
            </a:r>
            <a:r>
              <a:rPr lang="en-US" altLang="zh-CN" dirty="0" err="1" smtClean="0">
                <a:solidFill>
                  <a:srgbClr val="262626"/>
                </a:solidFill>
                <a:latin typeface="ArialMT" charset="0"/>
              </a:rPr>
              <a:t>unmap_vmas</a:t>
            </a:r>
            <a:r>
              <a:rPr lang="zh-CN" altLang="en-US" dirty="0" smtClean="0">
                <a:solidFill>
                  <a:srgbClr val="262626"/>
                </a:solidFill>
                <a:latin typeface="ArialMT" charset="0"/>
              </a:rPr>
              <a:t>清空页表项</a:t>
            </a:r>
            <a:endParaRPr lang="zh-CN" altLang="en-US" dirty="0"/>
          </a:p>
        </p:txBody>
      </p:sp>
      <p:sp>
        <p:nvSpPr>
          <p:cNvPr id="21" name="矩形 20"/>
          <p:cNvSpPr/>
          <p:nvPr/>
        </p:nvSpPr>
        <p:spPr>
          <a:xfrm>
            <a:off x="809687" y="4652437"/>
            <a:ext cx="812922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262626"/>
                </a:solidFill>
                <a:latin typeface="ArialMT" charset="0"/>
              </a:rPr>
              <a:t>-</a:t>
            </a:r>
            <a:r>
              <a:rPr lang="zh-CN" altLang="en-US" dirty="0" smtClean="0">
                <a:solidFill>
                  <a:srgbClr val="262626"/>
                </a:solidFill>
                <a:latin typeface="ArialMT" charset="0"/>
              </a:rPr>
              <a:t> </a:t>
            </a:r>
            <a:r>
              <a:rPr lang="en-US" altLang="zh-CN" dirty="0" err="1" smtClean="0">
                <a:solidFill>
                  <a:srgbClr val="262626"/>
                </a:solidFill>
                <a:latin typeface="ArialMT" charset="0"/>
              </a:rPr>
              <a:t>free_pgtables</a:t>
            </a:r>
            <a:r>
              <a:rPr lang="zh-CN" altLang="en-US" dirty="0" smtClean="0">
                <a:solidFill>
                  <a:srgbClr val="262626"/>
                </a:solidFill>
                <a:latin typeface="ArialMT" charset="0"/>
              </a:rPr>
              <a:t>回收已经清空的页表项</a:t>
            </a:r>
            <a:endParaRPr lang="zh-CN" altLang="en-US" dirty="0"/>
          </a:p>
        </p:txBody>
      </p:sp>
      <p:sp>
        <p:nvSpPr>
          <p:cNvPr id="22" name="矩形 21"/>
          <p:cNvSpPr/>
          <p:nvPr/>
        </p:nvSpPr>
        <p:spPr>
          <a:xfrm>
            <a:off x="809686" y="5044907"/>
            <a:ext cx="812922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262626"/>
                </a:solidFill>
                <a:latin typeface="ArialMT" charset="0"/>
              </a:rPr>
              <a:t>-</a:t>
            </a:r>
            <a:r>
              <a:rPr lang="zh-CN" altLang="en-US" dirty="0" smtClean="0">
                <a:solidFill>
                  <a:srgbClr val="262626"/>
                </a:solidFill>
                <a:latin typeface="ArialMT" charset="0"/>
              </a:rPr>
              <a:t> </a:t>
            </a:r>
            <a:r>
              <a:rPr lang="en-US" altLang="zh-CN" dirty="0" err="1" smtClean="0">
                <a:solidFill>
                  <a:srgbClr val="262626"/>
                </a:solidFill>
                <a:latin typeface="ArialMT" charset="0"/>
              </a:rPr>
              <a:t>tlb_finish_mmu</a:t>
            </a:r>
            <a:r>
              <a:rPr lang="zh-CN" altLang="en-US" dirty="0" smtClean="0">
                <a:solidFill>
                  <a:srgbClr val="262626"/>
                </a:solidFill>
                <a:latin typeface="ArialMT" charset="0"/>
              </a:rPr>
              <a:t>刷新</a:t>
            </a:r>
            <a:r>
              <a:rPr lang="en-US" altLang="zh-CN" dirty="0" smtClean="0">
                <a:solidFill>
                  <a:srgbClr val="262626"/>
                </a:solidFill>
                <a:latin typeface="ArialMT" charset="0"/>
              </a:rPr>
              <a:t>TLB</a:t>
            </a:r>
            <a:endParaRPr lang="zh-CN" altLang="en-US" dirty="0"/>
          </a:p>
        </p:txBody>
      </p:sp>
    </p:spTree>
    <p:extLst>
      <p:ext uri="{BB962C8B-B14F-4D97-AF65-F5344CB8AC3E}">
        <p14:creationId xmlns:p14="http://schemas.microsoft.com/office/powerpoint/2010/main" val="144785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332416" cy="461665"/>
          </a:xfrm>
          <a:prstGeom prst="rect">
            <a:avLst/>
          </a:prstGeom>
          <a:noFill/>
        </p:spPr>
        <p:txBody>
          <a:bodyPr wrap="none" rtlCol="0">
            <a:spAutoFit/>
          </a:bodyPr>
          <a:lstStyle/>
          <a:p>
            <a:r>
              <a:rPr kumimoji="1" lang="en-US" altLang="zh-CN" sz="2400" b="1" dirty="0" err="1" smtClean="0"/>
              <a:t>munmap</a:t>
            </a:r>
            <a:endParaRPr kumimoji="1" lang="zh-CN" altLang="en-US" sz="2400" b="1" dirty="0"/>
          </a:p>
        </p:txBody>
      </p:sp>
      <p:sp>
        <p:nvSpPr>
          <p:cNvPr id="15" name="文本框 14"/>
          <p:cNvSpPr txBox="1"/>
          <p:nvPr/>
        </p:nvSpPr>
        <p:spPr>
          <a:xfrm>
            <a:off x="491812" y="866894"/>
            <a:ext cx="4956998" cy="369332"/>
          </a:xfrm>
          <a:prstGeom prst="rect">
            <a:avLst/>
          </a:prstGeom>
          <a:noFill/>
        </p:spPr>
        <p:txBody>
          <a:bodyPr wrap="none" rtlCol="0">
            <a:spAutoFit/>
          </a:bodyPr>
          <a:lstStyle/>
          <a:p>
            <a:pPr marL="285750" indent="-285750">
              <a:buFont typeface="Wingdings" charset="2"/>
              <a:buChar char="n"/>
            </a:pPr>
            <a:r>
              <a:rPr kumimoji="1" lang="en-US" altLang="zh-CN" dirty="0" err="1" smtClean="0"/>
              <a:t>mmap_region</a:t>
            </a:r>
            <a:r>
              <a:rPr kumimoji="1" lang="zh-CN" altLang="en-US" dirty="0" smtClean="0"/>
              <a:t>分配一个</a:t>
            </a:r>
            <a:r>
              <a:rPr kumimoji="1" lang="en-US" altLang="zh-CN" dirty="0" err="1" smtClean="0"/>
              <a:t>vma</a:t>
            </a:r>
            <a:r>
              <a:rPr kumimoji="1" lang="zh-CN" altLang="en-US" dirty="0" smtClean="0"/>
              <a:t>结构，添加页表项</a:t>
            </a:r>
            <a:endParaRPr kumimoji="1" lang="zh-CN" altLang="en-US" dirty="0"/>
          </a:p>
        </p:txBody>
      </p:sp>
      <p:sp>
        <p:nvSpPr>
          <p:cNvPr id="16" name="矩形 15"/>
          <p:cNvSpPr/>
          <p:nvPr/>
        </p:nvSpPr>
        <p:spPr>
          <a:xfrm>
            <a:off x="809687" y="1303577"/>
            <a:ext cx="4321248" cy="369332"/>
          </a:xfrm>
          <a:prstGeom prst="rect">
            <a:avLst/>
          </a:prstGeom>
        </p:spPr>
        <p:txBody>
          <a:bodyPr wrap="none">
            <a:spAutoFit/>
          </a:bodyPr>
          <a:lstStyle/>
          <a:p>
            <a:r>
              <a:rPr kumimoji="1" lang="en-US" altLang="zh-CN" dirty="0" smtClean="0"/>
              <a:t>-</a:t>
            </a:r>
            <a:r>
              <a:rPr kumimoji="1" lang="zh-CN" altLang="en-US" dirty="0" smtClean="0"/>
              <a:t> 分配一个</a:t>
            </a:r>
            <a:r>
              <a:rPr lang="en-US" altLang="zh-CN" dirty="0" err="1" smtClean="0"/>
              <a:t>vm_area_struct</a:t>
            </a:r>
            <a:r>
              <a:rPr lang="zh-CN" altLang="en-US" dirty="0" smtClean="0"/>
              <a:t>结构，并初始化</a:t>
            </a:r>
            <a:endParaRPr kumimoji="1" lang="zh-CN" altLang="en-US" dirty="0"/>
          </a:p>
        </p:txBody>
      </p:sp>
      <p:sp>
        <p:nvSpPr>
          <p:cNvPr id="17" name="矩形 16"/>
          <p:cNvSpPr/>
          <p:nvPr/>
        </p:nvSpPr>
        <p:spPr>
          <a:xfrm>
            <a:off x="809687" y="1740260"/>
            <a:ext cx="8129222" cy="369332"/>
          </a:xfrm>
          <a:prstGeom prst="rect">
            <a:avLst/>
          </a:prstGeom>
        </p:spPr>
        <p:txBody>
          <a:bodyPr wrap="square">
            <a:spAutoFit/>
          </a:bodyPr>
          <a:lstStyle/>
          <a:p>
            <a:r>
              <a:rPr kumimoji="1" lang="en-US" altLang="zh-CN" dirty="0" smtClean="0"/>
              <a:t>-</a:t>
            </a:r>
            <a:r>
              <a:rPr kumimoji="1" lang="zh-CN" altLang="en-US" dirty="0" smtClean="0"/>
              <a:t> 调用</a:t>
            </a:r>
            <a:r>
              <a:rPr lang="en-US" altLang="zh-CN" dirty="0" err="1" smtClean="0"/>
              <a:t>file_operations</a:t>
            </a:r>
            <a:r>
              <a:rPr lang="zh-CN" altLang="en-US" dirty="0"/>
              <a:t>模块</a:t>
            </a:r>
            <a:r>
              <a:rPr lang="zh-CN" altLang="en-US" dirty="0" smtClean="0"/>
              <a:t>，调用设备函数</a:t>
            </a:r>
            <a:r>
              <a:rPr lang="en-US" altLang="zh-CN" dirty="0" err="1" smtClean="0"/>
              <a:t>mmap</a:t>
            </a:r>
            <a:endParaRPr kumimoji="1" lang="zh-CN" altLang="en-US" dirty="0"/>
          </a:p>
        </p:txBody>
      </p:sp>
      <p:sp>
        <p:nvSpPr>
          <p:cNvPr id="18" name="矩形 17"/>
          <p:cNvSpPr/>
          <p:nvPr/>
        </p:nvSpPr>
        <p:spPr>
          <a:xfrm>
            <a:off x="809687" y="2176943"/>
            <a:ext cx="4915863" cy="369332"/>
          </a:xfrm>
          <a:prstGeom prst="rect">
            <a:avLst/>
          </a:prstGeom>
        </p:spPr>
        <p:txBody>
          <a:bodyPr wrap="square">
            <a:spAutoFit/>
          </a:bodyPr>
          <a:lstStyle/>
          <a:p>
            <a:r>
              <a:rPr kumimoji="1" lang="en-US" altLang="zh-CN" dirty="0" smtClean="0"/>
              <a:t>-</a:t>
            </a:r>
            <a:r>
              <a:rPr kumimoji="1" lang="zh-CN" altLang="en-US" dirty="0" smtClean="0"/>
              <a:t> 将</a:t>
            </a:r>
            <a:r>
              <a:rPr kumimoji="1" lang="en-US" altLang="zh-CN" dirty="0" err="1" smtClean="0"/>
              <a:t>vma</a:t>
            </a:r>
            <a:r>
              <a:rPr kumimoji="1" lang="zh-CN" altLang="en-US" dirty="0" smtClean="0"/>
              <a:t>添加到</a:t>
            </a:r>
            <a:r>
              <a:rPr lang="zh-CN" altLang="en-US" dirty="0"/>
              <a:t>虚拟地址区域</a:t>
            </a:r>
            <a:r>
              <a:rPr lang="zh-CN" altLang="en-US" dirty="0" smtClean="0"/>
              <a:t>链表</a:t>
            </a:r>
            <a:endParaRPr kumimoji="1" lang="zh-CN" altLang="en-US" dirty="0"/>
          </a:p>
        </p:txBody>
      </p:sp>
      <p:sp>
        <p:nvSpPr>
          <p:cNvPr id="19" name="文本框 18"/>
          <p:cNvSpPr txBox="1"/>
          <p:nvPr/>
        </p:nvSpPr>
        <p:spPr>
          <a:xfrm>
            <a:off x="491812" y="2613626"/>
            <a:ext cx="3382657" cy="369332"/>
          </a:xfrm>
          <a:prstGeom prst="rect">
            <a:avLst/>
          </a:prstGeom>
          <a:noFill/>
        </p:spPr>
        <p:txBody>
          <a:bodyPr wrap="none" rtlCol="0">
            <a:spAutoFit/>
          </a:bodyPr>
          <a:lstStyle/>
          <a:p>
            <a:pPr marL="285750" indent="-285750">
              <a:buFont typeface="Wingdings" charset="2"/>
              <a:buChar char="n"/>
            </a:pPr>
            <a:r>
              <a:rPr kumimoji="1" lang="en-US" altLang="zh-CN" dirty="0" err="1" smtClean="0"/>
              <a:t>mmap</a:t>
            </a:r>
            <a:r>
              <a:rPr kumimoji="1" lang="zh-CN" altLang="en-US" dirty="0" smtClean="0"/>
              <a:t>函数建立页表完成页表</a:t>
            </a:r>
            <a:endParaRPr kumimoji="1" lang="zh-CN" altLang="en-US" dirty="0"/>
          </a:p>
        </p:txBody>
      </p:sp>
      <p:sp>
        <p:nvSpPr>
          <p:cNvPr id="20" name="矩形 19"/>
          <p:cNvSpPr/>
          <p:nvPr/>
        </p:nvSpPr>
        <p:spPr>
          <a:xfrm>
            <a:off x="809687" y="2982958"/>
            <a:ext cx="8334313" cy="923330"/>
          </a:xfrm>
          <a:prstGeom prst="rect">
            <a:avLst/>
          </a:prstGeom>
        </p:spPr>
        <p:txBody>
          <a:bodyPr wrap="square">
            <a:spAutoFit/>
          </a:bodyPr>
          <a:lstStyle/>
          <a:p>
            <a:pPr>
              <a:lnSpc>
                <a:spcPct val="150000"/>
              </a:lnSpc>
            </a:pPr>
            <a:r>
              <a:rPr kumimoji="1" lang="en-US" altLang="zh-CN" dirty="0" smtClean="0"/>
              <a:t>-</a:t>
            </a:r>
            <a:r>
              <a:rPr kumimoji="1" lang="zh-CN" altLang="en-US" dirty="0" smtClean="0"/>
              <a:t> </a:t>
            </a:r>
            <a:r>
              <a:rPr lang="zh-CN" altLang="en-US" dirty="0" smtClean="0"/>
              <a:t>通过</a:t>
            </a:r>
            <a:r>
              <a:rPr lang="en-US" altLang="zh-CN" dirty="0" err="1"/>
              <a:t>remap_pfn_range</a:t>
            </a:r>
            <a:r>
              <a:rPr lang="zh-CN" altLang="en-US" dirty="0"/>
              <a:t>函数建立页表，即实现了文件地址和虚拟地址区域的映射</a:t>
            </a:r>
            <a:r>
              <a:rPr lang="zh-CN" altLang="en-US" dirty="0" smtClean="0"/>
              <a:t>关系</a:t>
            </a:r>
            <a:r>
              <a:rPr lang="zh-CN" altLang="en-US" dirty="0"/>
              <a:t>。此时，这片虚拟地址并没有任何数据关联到</a:t>
            </a:r>
            <a:r>
              <a:rPr lang="zh-CN" altLang="en-US" dirty="0" smtClean="0"/>
              <a:t>主存中</a:t>
            </a:r>
            <a:endParaRPr kumimoji="1" lang="zh-CN" altLang="en-US" dirty="0"/>
          </a:p>
        </p:txBody>
      </p:sp>
    </p:spTree>
    <p:extLst>
      <p:ext uri="{BB962C8B-B14F-4D97-AF65-F5344CB8AC3E}">
        <p14:creationId xmlns:p14="http://schemas.microsoft.com/office/powerpoint/2010/main" val="117653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800219" cy="461665"/>
          </a:xfrm>
          <a:prstGeom prst="rect">
            <a:avLst/>
          </a:prstGeom>
          <a:noFill/>
        </p:spPr>
        <p:txBody>
          <a:bodyPr wrap="none" rtlCol="0">
            <a:spAutoFit/>
          </a:bodyPr>
          <a:lstStyle/>
          <a:p>
            <a:r>
              <a:rPr kumimoji="1" lang="zh-CN" altLang="en-US" sz="2400" b="1" dirty="0" smtClean="0"/>
              <a:t>猜想</a:t>
            </a:r>
            <a:endParaRPr kumimoji="1" lang="zh-CN" altLang="en-US" sz="2400" b="1"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39" y="3516923"/>
            <a:ext cx="4155652" cy="243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570" y="841328"/>
            <a:ext cx="4508373" cy="2323904"/>
          </a:xfrm>
          <a:prstGeom prst="rect">
            <a:avLst/>
          </a:prstGeom>
        </p:spPr>
      </p:pic>
      <p:sp>
        <p:nvSpPr>
          <p:cNvPr id="2" name="文本框 1"/>
          <p:cNvSpPr txBox="1"/>
          <p:nvPr/>
        </p:nvSpPr>
        <p:spPr>
          <a:xfrm>
            <a:off x="508391" y="841328"/>
            <a:ext cx="3243196" cy="369332"/>
          </a:xfrm>
          <a:prstGeom prst="rect">
            <a:avLst/>
          </a:prstGeom>
          <a:noFill/>
        </p:spPr>
        <p:txBody>
          <a:bodyPr wrap="none" rtlCol="0">
            <a:spAutoFit/>
          </a:bodyPr>
          <a:lstStyle/>
          <a:p>
            <a:pPr marL="285750" indent="-285750">
              <a:buFont typeface="Wingdings" charset="2"/>
              <a:buChar char="n"/>
            </a:pPr>
            <a:r>
              <a:rPr kumimoji="1" lang="zh-CN" altLang="en-US" dirty="0" smtClean="0"/>
              <a:t>资源隔离，减少</a:t>
            </a:r>
            <a:r>
              <a:rPr kumimoji="1" lang="zh-CN" altLang="en-US" smtClean="0"/>
              <a:t>了同步空间</a:t>
            </a:r>
            <a:endParaRPr kumimoji="1" lang="zh-CN" altLang="en-US"/>
          </a:p>
        </p:txBody>
      </p:sp>
    </p:spTree>
    <p:extLst>
      <p:ext uri="{BB962C8B-B14F-4D97-AF65-F5344CB8AC3E}">
        <p14:creationId xmlns:p14="http://schemas.microsoft.com/office/powerpoint/2010/main" val="745612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415772" cy="461665"/>
          </a:xfrm>
          <a:prstGeom prst="rect">
            <a:avLst/>
          </a:prstGeom>
          <a:noFill/>
        </p:spPr>
        <p:txBody>
          <a:bodyPr wrap="none" rtlCol="0">
            <a:spAutoFit/>
          </a:bodyPr>
          <a:lstStyle/>
          <a:p>
            <a:r>
              <a:rPr kumimoji="1" lang="zh-CN" altLang="en-US" sz="2400" b="1" dirty="0" smtClean="0"/>
              <a:t>目前实验</a:t>
            </a:r>
            <a:endParaRPr kumimoji="1" lang="zh-CN" alt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661294209"/>
              </p:ext>
            </p:extLst>
          </p:nvPr>
        </p:nvGraphicFramePr>
        <p:xfrm>
          <a:off x="1410713" y="1342403"/>
          <a:ext cx="5960758" cy="2471615"/>
        </p:xfrm>
        <a:graphic>
          <a:graphicData uri="http://schemas.openxmlformats.org/drawingml/2006/table">
            <a:tbl>
              <a:tblPr firstRow="1" bandRow="1">
                <a:tableStyleId>{5C22544A-7EE6-4342-B048-85BDC9FD1C3A}</a:tableStyleId>
              </a:tblPr>
              <a:tblGrid>
                <a:gridCol w="1994004"/>
                <a:gridCol w="1983377"/>
                <a:gridCol w="1983377"/>
              </a:tblGrid>
              <a:tr h="494323">
                <a:tc>
                  <a:txBody>
                    <a:bodyPr/>
                    <a:lstStyle/>
                    <a:p>
                      <a:pPr algn="ctr"/>
                      <a:r>
                        <a:rPr lang="zh-CN" altLang="en-US" dirty="0" smtClean="0"/>
                        <a:t>平台</a:t>
                      </a:r>
                      <a:endParaRPr lang="zh-CN" altLang="en-US" dirty="0"/>
                    </a:p>
                  </a:txBody>
                  <a:tcPr/>
                </a:tc>
                <a:tc gridSpan="2">
                  <a:txBody>
                    <a:bodyPr/>
                    <a:lstStyle/>
                    <a:p>
                      <a:pPr algn="ctr"/>
                      <a:r>
                        <a:rPr lang="en-US" altLang="zh-CN" dirty="0" smtClean="0"/>
                        <a:t>CPU</a:t>
                      </a:r>
                      <a:endParaRPr lang="zh-CN" altLang="en-US" dirty="0"/>
                    </a:p>
                  </a:txBody>
                  <a:tcPr/>
                </a:tc>
                <a:tc hMerge="1">
                  <a:txBody>
                    <a:bodyPr/>
                    <a:lstStyle/>
                    <a:p>
                      <a:endParaRPr lang="zh-CN" altLang="en-US"/>
                    </a:p>
                  </a:txBody>
                  <a:tcPr/>
                </a:tc>
              </a:tr>
              <a:tr h="494323">
                <a:tc rowSpan="2">
                  <a:txBody>
                    <a:bodyPr/>
                    <a:lstStyle/>
                    <a:p>
                      <a:pPr algn="ctr">
                        <a:lnSpc>
                          <a:spcPct val="200000"/>
                        </a:lnSpc>
                      </a:pPr>
                      <a:r>
                        <a:rPr lang="en-US" altLang="zh-CN" dirty="0" smtClean="0"/>
                        <a:t>Linux</a:t>
                      </a:r>
                      <a:endParaRPr lang="zh-CN" altLang="en-US" dirty="0"/>
                    </a:p>
                  </a:txBody>
                  <a:tcPr/>
                </a:tc>
                <a:tc gridSpan="2">
                  <a:txBody>
                    <a:bodyPr/>
                    <a:lstStyle/>
                    <a:p>
                      <a:pPr algn="ctr"/>
                      <a:r>
                        <a:rPr lang="zh-CN" altLang="en-US" dirty="0" smtClean="0"/>
                        <a:t>一个进程</a:t>
                      </a:r>
                      <a:endParaRPr lang="zh-CN" altLang="en-US" dirty="0"/>
                    </a:p>
                  </a:txBody>
                  <a:tcPr/>
                </a:tc>
                <a:tc hMerge="1">
                  <a:txBody>
                    <a:bodyPr/>
                    <a:lstStyle/>
                    <a:p>
                      <a:endParaRPr lang="zh-CN" altLang="en-US"/>
                    </a:p>
                  </a:txBody>
                  <a:tcPr/>
                </a:tc>
              </a:tr>
              <a:tr h="494323">
                <a:tc vMerge="1">
                  <a:txBody>
                    <a:bodyPr/>
                    <a:lstStyle/>
                    <a:p>
                      <a:pPr algn="ctr"/>
                      <a:endParaRPr lang="zh-CN" altLang="en-US" dirty="0"/>
                    </a:p>
                  </a:txBody>
                  <a:tcPr/>
                </a:tc>
                <a:tc gridSpan="2">
                  <a:txBody>
                    <a:bodyPr/>
                    <a:lstStyle/>
                    <a:p>
                      <a:pPr algn="ctr"/>
                      <a:r>
                        <a:rPr lang="en-US" altLang="zh-CN" dirty="0" smtClean="0"/>
                        <a:t>node0,1(0-16G)</a:t>
                      </a:r>
                      <a:endParaRPr lang="zh-CN" altLang="en-US" dirty="0"/>
                    </a:p>
                  </a:txBody>
                  <a:tcPr/>
                </a:tc>
                <a:tc hMerge="1">
                  <a:txBody>
                    <a:bodyPr/>
                    <a:lstStyle/>
                    <a:p>
                      <a:endParaRPr lang="zh-CN" altLang="en-US"/>
                    </a:p>
                  </a:txBody>
                  <a:tcPr/>
                </a:tc>
              </a:tr>
              <a:tr h="494323">
                <a:tc rowSpan="2">
                  <a:txBody>
                    <a:bodyPr/>
                    <a:lstStyle/>
                    <a:p>
                      <a:pPr algn="ctr">
                        <a:lnSpc>
                          <a:spcPct val="200000"/>
                        </a:lnSpc>
                      </a:pPr>
                      <a:r>
                        <a:rPr lang="en-US" altLang="zh-CN" dirty="0" smtClean="0"/>
                        <a:t>LXC</a:t>
                      </a:r>
                      <a:endParaRPr lang="zh-CN" altLang="en-US" dirty="0"/>
                    </a:p>
                  </a:txBody>
                  <a:tcPr/>
                </a:tc>
                <a:tc>
                  <a:txBody>
                    <a:bodyPr/>
                    <a:lstStyle/>
                    <a:p>
                      <a:r>
                        <a:rPr lang="zh-CN" altLang="en-US" dirty="0" smtClean="0"/>
                        <a:t>进程</a:t>
                      </a:r>
                      <a:r>
                        <a:rPr lang="en-US" altLang="zh-CN" dirty="0" smtClean="0"/>
                        <a:t>1</a:t>
                      </a:r>
                      <a:endParaRPr lang="zh-CN" altLang="en-US" dirty="0"/>
                    </a:p>
                  </a:txBody>
                  <a:tcPr/>
                </a:tc>
                <a:tc>
                  <a:txBody>
                    <a:bodyPr/>
                    <a:lstStyle/>
                    <a:p>
                      <a:r>
                        <a:rPr lang="zh-CN" altLang="en-US" dirty="0" smtClean="0"/>
                        <a:t>进程</a:t>
                      </a:r>
                      <a:r>
                        <a:rPr lang="en-US" altLang="zh-CN" dirty="0" smtClean="0"/>
                        <a:t>2</a:t>
                      </a:r>
                      <a:endParaRPr lang="zh-CN" altLang="en-US" dirty="0"/>
                    </a:p>
                  </a:txBody>
                  <a:tcPr/>
                </a:tc>
              </a:tr>
              <a:tr h="494323">
                <a:tc vMerge="1">
                  <a:txBody>
                    <a:bodyPr/>
                    <a:lstStyle/>
                    <a:p>
                      <a:endParaRPr lang="zh-CN" altLang="en-US" dirty="0"/>
                    </a:p>
                  </a:txBody>
                  <a:tcPr/>
                </a:tc>
                <a:tc>
                  <a:txBody>
                    <a:bodyPr/>
                    <a:lstStyle/>
                    <a:p>
                      <a:r>
                        <a:rPr lang="en-US" altLang="zh-CN" dirty="0" smtClean="0"/>
                        <a:t>node0</a:t>
                      </a:r>
                      <a:endParaRPr lang="zh-CN" altLang="en-US" dirty="0"/>
                    </a:p>
                  </a:txBody>
                  <a:tcPr/>
                </a:tc>
                <a:tc>
                  <a:txBody>
                    <a:bodyPr/>
                    <a:lstStyle/>
                    <a:p>
                      <a:r>
                        <a:rPr lang="en-US" altLang="zh-CN" dirty="0" smtClean="0"/>
                        <a:t>node1</a:t>
                      </a:r>
                      <a:endParaRPr lang="zh-CN" altLang="en-US" dirty="0"/>
                    </a:p>
                  </a:txBody>
                  <a:tcPr/>
                </a:tc>
              </a:tr>
            </a:tbl>
          </a:graphicData>
        </a:graphic>
      </p:graphicFrame>
      <p:sp>
        <p:nvSpPr>
          <p:cNvPr id="3" name="文本框 2"/>
          <p:cNvSpPr txBox="1"/>
          <p:nvPr/>
        </p:nvSpPr>
        <p:spPr>
          <a:xfrm>
            <a:off x="510141" y="4153317"/>
            <a:ext cx="1396536" cy="369332"/>
          </a:xfrm>
          <a:prstGeom prst="rect">
            <a:avLst/>
          </a:prstGeom>
          <a:noFill/>
        </p:spPr>
        <p:txBody>
          <a:bodyPr wrap="none" rtlCol="0">
            <a:spAutoFit/>
          </a:bodyPr>
          <a:lstStyle/>
          <a:p>
            <a:pPr marL="285750" indent="-285750">
              <a:buFont typeface="Wingdings" charset="2"/>
              <a:buChar char="n"/>
            </a:pPr>
            <a:r>
              <a:rPr kumimoji="1" lang="zh-CN" altLang="en-US" b="1" smtClean="0"/>
              <a:t>实验目的</a:t>
            </a:r>
            <a:endParaRPr kumimoji="1" lang="zh-CN" altLang="en-US" b="1"/>
          </a:p>
        </p:txBody>
      </p:sp>
      <p:sp>
        <p:nvSpPr>
          <p:cNvPr id="11" name="文本框 10"/>
          <p:cNvSpPr txBox="1"/>
          <p:nvPr/>
        </p:nvSpPr>
        <p:spPr>
          <a:xfrm>
            <a:off x="510141" y="803422"/>
            <a:ext cx="1396536" cy="369332"/>
          </a:xfrm>
          <a:prstGeom prst="rect">
            <a:avLst/>
          </a:prstGeom>
          <a:noFill/>
        </p:spPr>
        <p:txBody>
          <a:bodyPr wrap="none" rtlCol="0">
            <a:spAutoFit/>
          </a:bodyPr>
          <a:lstStyle/>
          <a:p>
            <a:pPr marL="285750" indent="-285750">
              <a:buFont typeface="Wingdings" charset="2"/>
              <a:buChar char="n"/>
            </a:pPr>
            <a:r>
              <a:rPr kumimoji="1" lang="zh-CN" altLang="en-US" b="1" dirty="0" smtClean="0"/>
              <a:t>实验环境</a:t>
            </a:r>
            <a:endParaRPr kumimoji="1" lang="zh-CN" altLang="en-US" b="1" dirty="0"/>
          </a:p>
        </p:txBody>
      </p:sp>
      <p:sp>
        <p:nvSpPr>
          <p:cNvPr id="4" name="文本框 3"/>
          <p:cNvSpPr txBox="1"/>
          <p:nvPr/>
        </p:nvSpPr>
        <p:spPr>
          <a:xfrm>
            <a:off x="735464" y="4677282"/>
            <a:ext cx="8254376" cy="369332"/>
          </a:xfrm>
          <a:prstGeom prst="rect">
            <a:avLst/>
          </a:prstGeom>
          <a:noFill/>
        </p:spPr>
        <p:txBody>
          <a:bodyPr wrap="none" rtlCol="0">
            <a:spAutoFit/>
          </a:bodyPr>
          <a:lstStyle/>
          <a:p>
            <a:r>
              <a:rPr kumimoji="1" lang="zh-CN" altLang="en-US" dirty="0" smtClean="0"/>
              <a:t>对比</a:t>
            </a:r>
            <a:r>
              <a:rPr kumimoji="1" lang="en-US" altLang="zh-CN" dirty="0" smtClean="0"/>
              <a:t>Linux</a:t>
            </a:r>
            <a:r>
              <a:rPr kumimoji="1" lang="zh-CN" altLang="en-US" dirty="0" smtClean="0"/>
              <a:t>和</a:t>
            </a:r>
            <a:r>
              <a:rPr kumimoji="1" lang="en-US" altLang="zh-CN" dirty="0" smtClean="0"/>
              <a:t>LXC</a:t>
            </a:r>
            <a:r>
              <a:rPr kumimoji="1" lang="zh-CN" altLang="en-US" dirty="0" smtClean="0"/>
              <a:t>在相同核数的情况下，</a:t>
            </a:r>
            <a:r>
              <a:rPr kumimoji="1" lang="en-US" altLang="zh-CN" dirty="0" err="1" smtClean="0"/>
              <a:t>mmap</a:t>
            </a:r>
            <a:r>
              <a:rPr kumimoji="1" lang="zh-CN" altLang="en-US" dirty="0" smtClean="0"/>
              <a:t>和</a:t>
            </a:r>
            <a:r>
              <a:rPr kumimoji="1" lang="en-US" altLang="zh-CN" dirty="0" err="1" smtClean="0"/>
              <a:t>munmap</a:t>
            </a:r>
            <a:r>
              <a:rPr kumimoji="1" lang="zh-CN" altLang="en-US" dirty="0" smtClean="0"/>
              <a:t>函数调用的时间比例差异</a:t>
            </a:r>
            <a:endParaRPr kumimoji="1" lang="zh-CN" altLang="en-US" dirty="0"/>
          </a:p>
        </p:txBody>
      </p:sp>
    </p:spTree>
    <p:extLst>
      <p:ext uri="{BB962C8B-B14F-4D97-AF65-F5344CB8AC3E}">
        <p14:creationId xmlns:p14="http://schemas.microsoft.com/office/powerpoint/2010/main" val="1881630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415772" cy="461665"/>
          </a:xfrm>
          <a:prstGeom prst="rect">
            <a:avLst/>
          </a:prstGeom>
          <a:noFill/>
        </p:spPr>
        <p:txBody>
          <a:bodyPr wrap="none" rtlCol="0">
            <a:spAutoFit/>
          </a:bodyPr>
          <a:lstStyle/>
          <a:p>
            <a:r>
              <a:rPr kumimoji="1" lang="zh-CN" altLang="en-US" sz="2400" b="1" dirty="0" smtClean="0"/>
              <a:t>实验结果</a:t>
            </a:r>
            <a:endParaRPr kumimoji="1" lang="zh-CN" altLang="en-US" sz="2400" b="1" dirty="0"/>
          </a:p>
        </p:txBody>
      </p:sp>
      <p:graphicFrame>
        <p:nvGraphicFramePr>
          <p:cNvPr id="9" name="图表 8"/>
          <p:cNvGraphicFramePr>
            <a:graphicFrameLocks/>
          </p:cNvGraphicFramePr>
          <p:nvPr>
            <p:extLst>
              <p:ext uri="{D42A27DB-BD31-4B8C-83A1-F6EECF244321}">
                <p14:modId xmlns:p14="http://schemas.microsoft.com/office/powerpoint/2010/main" val="1717674061"/>
              </p:ext>
            </p:extLst>
          </p:nvPr>
        </p:nvGraphicFramePr>
        <p:xfrm>
          <a:off x="539222" y="1382042"/>
          <a:ext cx="8263815" cy="4396653"/>
        </p:xfrm>
        <a:graphic>
          <a:graphicData uri="http://schemas.openxmlformats.org/drawingml/2006/chart">
            <c:chart xmlns:c="http://schemas.openxmlformats.org/drawingml/2006/chart" xmlns:r="http://schemas.openxmlformats.org/officeDocument/2006/relationships" r:id="rId3"/>
          </a:graphicData>
        </a:graphic>
      </p:graphicFrame>
      <p:sp>
        <p:nvSpPr>
          <p:cNvPr id="10" name="内容占位符 2"/>
          <p:cNvSpPr>
            <a:spLocks noGrp="1"/>
          </p:cNvSpPr>
          <p:nvPr>
            <p:ph idx="1"/>
          </p:nvPr>
        </p:nvSpPr>
        <p:spPr>
          <a:xfrm>
            <a:off x="539222" y="863439"/>
            <a:ext cx="8477250" cy="345429"/>
          </a:xfrm>
        </p:spPr>
        <p:txBody>
          <a:bodyPr>
            <a:normAutofit/>
          </a:bodyPr>
          <a:lstStyle/>
          <a:p>
            <a:pPr>
              <a:buFont typeface="Wingdings" charset="2"/>
              <a:buChar char="n"/>
            </a:pPr>
            <a:r>
              <a:rPr kumimoji="1" lang="en-US" altLang="zh-CN" sz="1800" dirty="0"/>
              <a:t>Linux</a:t>
            </a:r>
            <a:r>
              <a:rPr kumimoji="1" lang="zh-CN" altLang="en-US" sz="1800" dirty="0"/>
              <a:t>中</a:t>
            </a:r>
            <a:r>
              <a:rPr kumimoji="1" lang="en-US" altLang="zh-CN" sz="1800" dirty="0" err="1"/>
              <a:t>unmap_vmas</a:t>
            </a:r>
            <a:r>
              <a:rPr kumimoji="1" lang="en-US" altLang="zh-CN" sz="1800" dirty="0"/>
              <a:t>()</a:t>
            </a:r>
            <a:r>
              <a:rPr kumimoji="1" lang="zh-CN" altLang="en-US" sz="1800" dirty="0"/>
              <a:t>函数明显比</a:t>
            </a:r>
            <a:r>
              <a:rPr kumimoji="1" lang="en-US" altLang="zh-CN" sz="1800" dirty="0"/>
              <a:t>LXC</a:t>
            </a:r>
            <a:r>
              <a:rPr kumimoji="1" lang="zh-CN" altLang="en-US" sz="1800" dirty="0"/>
              <a:t>中</a:t>
            </a:r>
            <a:r>
              <a:rPr kumimoji="1" lang="zh-CN" altLang="en-US" sz="1800" dirty="0" smtClean="0"/>
              <a:t>开销大</a:t>
            </a:r>
            <a:endParaRPr kumimoji="1" lang="zh-CN" altLang="en-US" sz="1800" dirty="0"/>
          </a:p>
        </p:txBody>
      </p:sp>
    </p:spTree>
    <p:extLst>
      <p:ext uri="{BB962C8B-B14F-4D97-AF65-F5344CB8AC3E}">
        <p14:creationId xmlns:p14="http://schemas.microsoft.com/office/powerpoint/2010/main" val="379839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723549" cy="461665"/>
          </a:xfrm>
          <a:prstGeom prst="rect">
            <a:avLst/>
          </a:prstGeom>
          <a:noFill/>
        </p:spPr>
        <p:txBody>
          <a:bodyPr wrap="none" rtlCol="0">
            <a:spAutoFit/>
          </a:bodyPr>
          <a:lstStyle/>
          <a:p>
            <a:r>
              <a:rPr kumimoji="1" lang="zh-CN" altLang="en-US" sz="2400" b="1" dirty="0" smtClean="0"/>
              <a:t>存在的问题</a:t>
            </a:r>
            <a:endParaRPr kumimoji="1" lang="zh-CN" altLang="en-US" sz="2400" b="1" dirty="0"/>
          </a:p>
        </p:txBody>
      </p:sp>
      <p:sp>
        <p:nvSpPr>
          <p:cNvPr id="3" name="文本框 2"/>
          <p:cNvSpPr txBox="1"/>
          <p:nvPr/>
        </p:nvSpPr>
        <p:spPr>
          <a:xfrm>
            <a:off x="464233" y="858129"/>
            <a:ext cx="7534627" cy="369332"/>
          </a:xfrm>
          <a:prstGeom prst="rect">
            <a:avLst/>
          </a:prstGeom>
          <a:noFill/>
        </p:spPr>
        <p:txBody>
          <a:bodyPr wrap="none" rtlCol="0">
            <a:spAutoFit/>
          </a:bodyPr>
          <a:lstStyle/>
          <a:p>
            <a:pPr marL="285750" indent="-285750">
              <a:buFont typeface="Wingdings" charset="2"/>
              <a:buChar char="n"/>
            </a:pPr>
            <a:r>
              <a:rPr kumimoji="1" lang="zh-CN" altLang="en-US" dirty="0" smtClean="0"/>
              <a:t>公平问题。</a:t>
            </a:r>
            <a:r>
              <a:rPr kumimoji="1" lang="en-US" altLang="zh-CN" dirty="0" smtClean="0"/>
              <a:t>Linux</a:t>
            </a:r>
            <a:r>
              <a:rPr kumimoji="1" lang="zh-CN" altLang="en-US" dirty="0" smtClean="0"/>
              <a:t>启动一个进程，而</a:t>
            </a:r>
            <a:r>
              <a:rPr kumimoji="1" lang="en-US" altLang="zh-CN" dirty="0" smtClean="0"/>
              <a:t>LXC</a:t>
            </a:r>
            <a:r>
              <a:rPr kumimoji="1" lang="zh-CN" altLang="en-US" dirty="0" smtClean="0"/>
              <a:t>其实是启动两个进程，是否合适</a:t>
            </a:r>
            <a:endParaRPr kumimoji="1" lang="zh-CN" altLang="en-US" dirty="0"/>
          </a:p>
        </p:txBody>
      </p:sp>
      <p:sp>
        <p:nvSpPr>
          <p:cNvPr id="5" name="文本框 4"/>
          <p:cNvSpPr txBox="1"/>
          <p:nvPr/>
        </p:nvSpPr>
        <p:spPr>
          <a:xfrm>
            <a:off x="464233" y="1395325"/>
            <a:ext cx="5551520" cy="369332"/>
          </a:xfrm>
          <a:prstGeom prst="rect">
            <a:avLst/>
          </a:prstGeom>
          <a:noFill/>
        </p:spPr>
        <p:txBody>
          <a:bodyPr wrap="none" rtlCol="0">
            <a:spAutoFit/>
          </a:bodyPr>
          <a:lstStyle/>
          <a:p>
            <a:pPr marL="285750" indent="-285750">
              <a:buFont typeface="Wingdings" charset="2"/>
              <a:buChar char="n"/>
            </a:pPr>
            <a:r>
              <a:rPr kumimoji="1" lang="zh-CN" altLang="en-US" dirty="0" smtClean="0"/>
              <a:t>已完成的实验并没有实际的内存访问，是否有影响</a:t>
            </a:r>
            <a:endParaRPr kumimoji="1" lang="zh-CN" altLang="en-US" dirty="0"/>
          </a:p>
        </p:txBody>
      </p:sp>
      <p:sp>
        <p:nvSpPr>
          <p:cNvPr id="6" name="文本框 5"/>
          <p:cNvSpPr txBox="1"/>
          <p:nvPr/>
        </p:nvSpPr>
        <p:spPr>
          <a:xfrm>
            <a:off x="464233" y="1932521"/>
            <a:ext cx="8159262" cy="923330"/>
          </a:xfrm>
          <a:prstGeom prst="rect">
            <a:avLst/>
          </a:prstGeom>
          <a:noFill/>
        </p:spPr>
        <p:txBody>
          <a:bodyPr wrap="square" rtlCol="0">
            <a:spAutoFit/>
          </a:bodyPr>
          <a:lstStyle/>
          <a:p>
            <a:pPr marL="285750" indent="-285750">
              <a:lnSpc>
                <a:spcPct val="150000"/>
              </a:lnSpc>
              <a:buFont typeface="Wingdings" charset="2"/>
              <a:buChar char="n"/>
            </a:pPr>
            <a:r>
              <a:rPr kumimoji="1" lang="zh-CN" altLang="en-US" dirty="0" smtClean="0"/>
              <a:t>如果想要发现</a:t>
            </a:r>
            <a:r>
              <a:rPr kumimoji="1" lang="en-US" altLang="zh-CN" dirty="0" smtClean="0"/>
              <a:t>TLB</a:t>
            </a:r>
            <a:r>
              <a:rPr kumimoji="1" lang="zh-CN" altLang="en-US" dirty="0"/>
              <a:t> </a:t>
            </a:r>
            <a:r>
              <a:rPr kumimoji="1" lang="zh-CN" altLang="en-US" dirty="0" smtClean="0"/>
              <a:t>同步的问题，当前实验每个线程使用自己的一个文件进行，应该不会产生</a:t>
            </a:r>
            <a:r>
              <a:rPr kumimoji="1" lang="en-US" altLang="zh-CN" dirty="0" smtClean="0"/>
              <a:t>TLB</a:t>
            </a:r>
            <a:r>
              <a:rPr kumimoji="1" lang="zh-CN" altLang="en-US" dirty="0" smtClean="0"/>
              <a:t> </a:t>
            </a:r>
            <a:r>
              <a:rPr kumimoji="1" lang="en-US" altLang="zh-CN" dirty="0" err="1" smtClean="0"/>
              <a:t>shootdown</a:t>
            </a:r>
            <a:endParaRPr kumimoji="1" lang="zh-CN" altLang="en-US" dirty="0"/>
          </a:p>
        </p:txBody>
      </p:sp>
    </p:spTree>
    <p:extLst>
      <p:ext uri="{BB962C8B-B14F-4D97-AF65-F5344CB8AC3E}">
        <p14:creationId xmlns:p14="http://schemas.microsoft.com/office/powerpoint/2010/main" val="417655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723549" cy="461665"/>
          </a:xfrm>
          <a:prstGeom prst="rect">
            <a:avLst/>
          </a:prstGeom>
          <a:noFill/>
        </p:spPr>
        <p:txBody>
          <a:bodyPr wrap="none" rtlCol="0">
            <a:spAutoFit/>
          </a:bodyPr>
          <a:lstStyle/>
          <a:p>
            <a:r>
              <a:rPr kumimoji="1" lang="zh-CN" altLang="en-US" sz="2400" b="1" dirty="0" smtClean="0"/>
              <a:t>待完成实验</a:t>
            </a:r>
            <a:endParaRPr kumimoji="1" lang="zh-CN" altLang="en-US" sz="2400" b="1" dirty="0"/>
          </a:p>
        </p:txBody>
      </p:sp>
      <p:sp>
        <p:nvSpPr>
          <p:cNvPr id="2" name="文本框 1"/>
          <p:cNvSpPr txBox="1"/>
          <p:nvPr/>
        </p:nvSpPr>
        <p:spPr>
          <a:xfrm>
            <a:off x="562708" y="970671"/>
            <a:ext cx="8344592" cy="369332"/>
          </a:xfrm>
          <a:prstGeom prst="rect">
            <a:avLst/>
          </a:prstGeom>
          <a:noFill/>
        </p:spPr>
        <p:txBody>
          <a:bodyPr wrap="none" rtlCol="0">
            <a:spAutoFit/>
          </a:bodyPr>
          <a:lstStyle/>
          <a:p>
            <a:pPr marL="285750" indent="-285750">
              <a:buFont typeface="Wingdings" charset="2"/>
              <a:buChar char="n"/>
            </a:pPr>
            <a:r>
              <a:rPr kumimoji="1" lang="zh-CN" altLang="en-US" dirty="0" smtClean="0"/>
              <a:t>使用</a:t>
            </a:r>
            <a:r>
              <a:rPr kumimoji="1" lang="en-US" altLang="zh-CN" dirty="0" err="1" smtClean="0"/>
              <a:t>perf</a:t>
            </a:r>
            <a:r>
              <a:rPr kumimoji="1" lang="zh-CN" altLang="en-US" dirty="0" smtClean="0"/>
              <a:t> </a:t>
            </a:r>
            <a:r>
              <a:rPr kumimoji="1" lang="en-US" altLang="zh-CN" dirty="0" smtClean="0"/>
              <a:t>stat</a:t>
            </a:r>
            <a:r>
              <a:rPr kumimoji="1" lang="zh-CN" altLang="en-US" dirty="0" smtClean="0"/>
              <a:t>统计相同核数的情况下，</a:t>
            </a:r>
            <a:r>
              <a:rPr kumimoji="1" lang="en-US" altLang="zh-CN" dirty="0" smtClean="0"/>
              <a:t>CPU</a:t>
            </a:r>
            <a:r>
              <a:rPr kumimoji="1" lang="zh-CN" altLang="en-US" dirty="0" smtClean="0"/>
              <a:t>迁移，上下文切换等统计指标的差异</a:t>
            </a:r>
            <a:endParaRPr kumimoji="1" lang="zh-CN" altLang="en-US" dirty="0"/>
          </a:p>
        </p:txBody>
      </p:sp>
      <p:sp>
        <p:nvSpPr>
          <p:cNvPr id="4" name="文本框 3"/>
          <p:cNvSpPr txBox="1"/>
          <p:nvPr/>
        </p:nvSpPr>
        <p:spPr>
          <a:xfrm>
            <a:off x="562708" y="1451596"/>
            <a:ext cx="8201464" cy="923330"/>
          </a:xfrm>
          <a:prstGeom prst="rect">
            <a:avLst/>
          </a:prstGeom>
          <a:noFill/>
        </p:spPr>
        <p:txBody>
          <a:bodyPr wrap="square" rtlCol="0">
            <a:spAutoFit/>
          </a:bodyPr>
          <a:lstStyle/>
          <a:p>
            <a:pPr marL="285750" indent="-285750">
              <a:lnSpc>
                <a:spcPct val="150000"/>
              </a:lnSpc>
              <a:buFont typeface="Wingdings" charset="2"/>
              <a:buChar char="n"/>
            </a:pPr>
            <a:r>
              <a:rPr kumimoji="1" lang="en-US" altLang="zh-CN" dirty="0" err="1" smtClean="0"/>
              <a:t>mmap</a:t>
            </a:r>
            <a:r>
              <a:rPr kumimoji="1" lang="zh-CN" altLang="en-US" dirty="0" smtClean="0"/>
              <a:t>以及</a:t>
            </a:r>
            <a:r>
              <a:rPr kumimoji="1" lang="en-US" altLang="zh-CN" dirty="0" err="1" smtClean="0"/>
              <a:t>munmap</a:t>
            </a:r>
            <a:r>
              <a:rPr kumimoji="1" lang="zh-CN" altLang="en-US" dirty="0" smtClean="0"/>
              <a:t>连续多次</a:t>
            </a:r>
            <a:r>
              <a:rPr kumimoji="1" lang="en-US" altLang="zh-CN" dirty="0" smtClean="0"/>
              <a:t>(100w+)</a:t>
            </a:r>
            <a:r>
              <a:rPr kumimoji="1" lang="zh-CN" altLang="en-US" dirty="0" smtClean="0"/>
              <a:t>次调用过程中，分段采集函数调用占比，观察是否有函数有较大波动</a:t>
            </a:r>
            <a:endParaRPr kumimoji="1" lang="zh-CN" altLang="en-US" dirty="0"/>
          </a:p>
        </p:txBody>
      </p:sp>
      <p:sp>
        <p:nvSpPr>
          <p:cNvPr id="5" name="文本框 4"/>
          <p:cNvSpPr txBox="1"/>
          <p:nvPr/>
        </p:nvSpPr>
        <p:spPr>
          <a:xfrm>
            <a:off x="562708" y="2486519"/>
            <a:ext cx="8614794" cy="369332"/>
          </a:xfrm>
          <a:prstGeom prst="rect">
            <a:avLst/>
          </a:prstGeom>
          <a:noFill/>
        </p:spPr>
        <p:txBody>
          <a:bodyPr wrap="none" rtlCol="0">
            <a:spAutoFit/>
          </a:bodyPr>
          <a:lstStyle/>
          <a:p>
            <a:pPr marL="285750" indent="-285750">
              <a:buFont typeface="Wingdings" charset="2"/>
              <a:buChar char="n"/>
            </a:pPr>
            <a:r>
              <a:rPr kumimoji="1" lang="zh-CN" altLang="en-US" dirty="0" smtClean="0"/>
              <a:t>启动一个进程多个线程，多个线程共享一个文件映射，查看</a:t>
            </a:r>
            <a:r>
              <a:rPr kumimoji="1" lang="en-US" altLang="zh-CN" dirty="0" smtClean="0"/>
              <a:t>TLB</a:t>
            </a:r>
            <a:r>
              <a:rPr kumimoji="1" lang="zh-CN" altLang="en-US" dirty="0" smtClean="0"/>
              <a:t> </a:t>
            </a:r>
            <a:r>
              <a:rPr kumimoji="1" lang="en-US" altLang="zh-CN" dirty="0" err="1" smtClean="0"/>
              <a:t>shootdown</a:t>
            </a:r>
            <a:r>
              <a:rPr kumimoji="1" lang="zh-CN" altLang="en-US" dirty="0" smtClean="0"/>
              <a:t>的情况</a:t>
            </a:r>
            <a:endParaRPr kumimoji="1" lang="zh-CN" altLang="en-US" dirty="0"/>
          </a:p>
        </p:txBody>
      </p:sp>
    </p:spTree>
    <p:extLst>
      <p:ext uri="{BB962C8B-B14F-4D97-AF65-F5344CB8AC3E}">
        <p14:creationId xmlns:p14="http://schemas.microsoft.com/office/powerpoint/2010/main" val="108961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415772" cy="461665"/>
          </a:xfrm>
          <a:prstGeom prst="rect">
            <a:avLst/>
          </a:prstGeom>
          <a:noFill/>
        </p:spPr>
        <p:txBody>
          <a:bodyPr wrap="none" rtlCol="0">
            <a:spAutoFit/>
          </a:bodyPr>
          <a:lstStyle/>
          <a:p>
            <a:r>
              <a:rPr kumimoji="1" lang="zh-CN" altLang="en-US" sz="2400" b="1" dirty="0" smtClean="0"/>
              <a:t>函数调用</a:t>
            </a:r>
            <a:endParaRPr kumimoji="1" lang="zh-CN" altLang="en-US" sz="24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1200"/>
            <a:ext cx="9144000" cy="5434565"/>
          </a:xfrm>
          <a:prstGeom prst="rect">
            <a:avLst/>
          </a:prstGeom>
        </p:spPr>
      </p:pic>
    </p:spTree>
    <p:extLst>
      <p:ext uri="{BB962C8B-B14F-4D97-AF65-F5344CB8AC3E}">
        <p14:creationId xmlns:p14="http://schemas.microsoft.com/office/powerpoint/2010/main" val="56677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531" y="1677091"/>
            <a:ext cx="1532792" cy="400110"/>
          </a:xfrm>
          <a:prstGeom prst="rect">
            <a:avLst/>
          </a:prstGeom>
          <a:noFill/>
        </p:spPr>
        <p:txBody>
          <a:bodyPr wrap="none" rtlCol="0">
            <a:spAutoFit/>
          </a:bodyPr>
          <a:lstStyle/>
          <a:p>
            <a:pPr marL="285750" indent="-285750">
              <a:buFont typeface="Wingdings" charset="2"/>
              <a:buChar char="l"/>
            </a:pPr>
            <a:r>
              <a:rPr kumimoji="1" lang="en-US" altLang="zh-CN" sz="2000" dirty="0" smtClean="0"/>
              <a:t>Linux</a:t>
            </a:r>
            <a:r>
              <a:rPr kumimoji="1" lang="zh-CN" altLang="en-US" sz="2000" dirty="0" smtClean="0"/>
              <a:t>进程</a:t>
            </a:r>
            <a:endParaRPr kumimoji="1" lang="zh-CN" altLang="en-US" sz="2000" dirty="0"/>
          </a:p>
        </p:txBody>
      </p:sp>
      <p:sp>
        <p:nvSpPr>
          <p:cNvPr id="8" name="文本框 7"/>
          <p:cNvSpPr txBox="1"/>
          <p:nvPr/>
        </p:nvSpPr>
        <p:spPr>
          <a:xfrm>
            <a:off x="280797" y="228600"/>
            <a:ext cx="800219" cy="461665"/>
          </a:xfrm>
          <a:prstGeom prst="rect">
            <a:avLst/>
          </a:prstGeom>
          <a:noFill/>
        </p:spPr>
        <p:txBody>
          <a:bodyPr wrap="none" rtlCol="0">
            <a:spAutoFit/>
          </a:bodyPr>
          <a:lstStyle/>
          <a:p>
            <a:r>
              <a:rPr kumimoji="1" lang="zh-CN" altLang="en-US" sz="2400" b="1" dirty="0" smtClean="0"/>
              <a:t>提纲</a:t>
            </a:r>
            <a:endParaRPr kumimoji="1" lang="zh-CN" altLang="en-US" sz="2400" b="1" dirty="0"/>
          </a:p>
        </p:txBody>
      </p:sp>
      <p:sp>
        <p:nvSpPr>
          <p:cNvPr id="9" name="文本框 8"/>
          <p:cNvSpPr txBox="1"/>
          <p:nvPr/>
        </p:nvSpPr>
        <p:spPr>
          <a:xfrm>
            <a:off x="864814" y="2183905"/>
            <a:ext cx="4346062" cy="369332"/>
          </a:xfrm>
          <a:prstGeom prst="rect">
            <a:avLst/>
          </a:prstGeom>
          <a:noFill/>
        </p:spPr>
        <p:txBody>
          <a:bodyPr wrap="none" rtlCol="0">
            <a:spAutoFit/>
          </a:bodyPr>
          <a:lstStyle/>
          <a:p>
            <a:pPr marL="285750" indent="-285750">
              <a:buFont typeface="AppleSymbols" charset="0"/>
              <a:buChar char="⎻"/>
            </a:pPr>
            <a:r>
              <a:rPr kumimoji="1" lang="zh-CN" altLang="en-US" dirty="0" smtClean="0"/>
              <a:t>每个进程都有自己独立的虚拟空间</a:t>
            </a:r>
            <a:r>
              <a:rPr kumimoji="1" lang="en-US" altLang="zh-CN" dirty="0" smtClean="0"/>
              <a:t>(4G)</a:t>
            </a:r>
            <a:endParaRPr kumimoji="1" lang="zh-CN" altLang="en-US" dirty="0"/>
          </a:p>
        </p:txBody>
      </p:sp>
      <p:sp>
        <p:nvSpPr>
          <p:cNvPr id="12" name="文本框 11"/>
          <p:cNvSpPr txBox="1"/>
          <p:nvPr/>
        </p:nvSpPr>
        <p:spPr>
          <a:xfrm>
            <a:off x="864814" y="2553237"/>
            <a:ext cx="1396536" cy="369332"/>
          </a:xfrm>
          <a:prstGeom prst="rect">
            <a:avLst/>
          </a:prstGeom>
          <a:noFill/>
        </p:spPr>
        <p:txBody>
          <a:bodyPr wrap="none" rtlCol="0">
            <a:spAutoFit/>
          </a:bodyPr>
          <a:lstStyle/>
          <a:p>
            <a:pPr marL="285750" indent="-285750">
              <a:buFont typeface="AppleSymbols" charset="0"/>
              <a:buChar char="⎻"/>
            </a:pPr>
            <a:r>
              <a:rPr kumimoji="1" lang="zh-CN" altLang="en-US" dirty="0" smtClean="0"/>
              <a:t>地址翻译</a:t>
            </a:r>
            <a:endParaRPr kumimoji="1" lang="zh-CN" altLang="en-US" dirty="0"/>
          </a:p>
        </p:txBody>
      </p:sp>
      <p:sp>
        <p:nvSpPr>
          <p:cNvPr id="13" name="文本框 12"/>
          <p:cNvSpPr txBox="1"/>
          <p:nvPr/>
        </p:nvSpPr>
        <p:spPr>
          <a:xfrm>
            <a:off x="565318" y="983623"/>
            <a:ext cx="1420582" cy="400110"/>
          </a:xfrm>
          <a:prstGeom prst="rect">
            <a:avLst/>
          </a:prstGeom>
          <a:noFill/>
        </p:spPr>
        <p:txBody>
          <a:bodyPr wrap="none" rtlCol="0">
            <a:spAutoFit/>
          </a:bodyPr>
          <a:lstStyle/>
          <a:p>
            <a:pPr marL="285750" indent="-285750">
              <a:buFont typeface="Wingdings" charset="2"/>
              <a:buChar char="l"/>
            </a:pPr>
            <a:r>
              <a:rPr kumimoji="1" lang="en-US" altLang="zh-CN" sz="2000" dirty="0" smtClean="0"/>
              <a:t>CPU</a:t>
            </a:r>
            <a:r>
              <a:rPr kumimoji="1" lang="zh-CN" altLang="en-US" sz="2000" dirty="0" smtClean="0"/>
              <a:t>架构</a:t>
            </a:r>
            <a:endParaRPr kumimoji="1" lang="zh-CN" altLang="en-US" sz="2000" dirty="0"/>
          </a:p>
        </p:txBody>
      </p:sp>
      <p:sp>
        <p:nvSpPr>
          <p:cNvPr id="14" name="文本框 13"/>
          <p:cNvSpPr txBox="1"/>
          <p:nvPr/>
        </p:nvSpPr>
        <p:spPr>
          <a:xfrm>
            <a:off x="577531" y="3091846"/>
            <a:ext cx="2178802" cy="400110"/>
          </a:xfrm>
          <a:prstGeom prst="rect">
            <a:avLst/>
          </a:prstGeom>
          <a:noFill/>
        </p:spPr>
        <p:txBody>
          <a:bodyPr wrap="none" rtlCol="0">
            <a:spAutoFit/>
          </a:bodyPr>
          <a:lstStyle/>
          <a:p>
            <a:pPr marL="285750" indent="-285750">
              <a:buFont typeface="Wingdings" charset="2"/>
              <a:buChar char="l"/>
            </a:pPr>
            <a:r>
              <a:rPr kumimoji="1" lang="en-US" altLang="zh-CN" sz="2000" dirty="0" err="1"/>
              <a:t>m</a:t>
            </a:r>
            <a:r>
              <a:rPr kumimoji="1" lang="en-US" altLang="zh-CN" sz="2000" dirty="0" err="1" smtClean="0"/>
              <a:t>map</a:t>
            </a:r>
            <a:r>
              <a:rPr kumimoji="1" lang="en-US" altLang="zh-CN" sz="2000" dirty="0" smtClean="0"/>
              <a:t>/</a:t>
            </a:r>
            <a:r>
              <a:rPr kumimoji="1" lang="en-US" altLang="zh-CN" sz="2000" dirty="0" err="1" smtClean="0"/>
              <a:t>munmap</a:t>
            </a:r>
            <a:endParaRPr kumimoji="1" lang="zh-CN" altLang="en-US" sz="2000" dirty="0"/>
          </a:p>
        </p:txBody>
      </p:sp>
    </p:spTree>
    <p:extLst>
      <p:ext uri="{BB962C8B-B14F-4D97-AF65-F5344CB8AC3E}">
        <p14:creationId xmlns:p14="http://schemas.microsoft.com/office/powerpoint/2010/main" val="823056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415772" cy="461665"/>
          </a:xfrm>
          <a:prstGeom prst="rect">
            <a:avLst/>
          </a:prstGeom>
          <a:noFill/>
        </p:spPr>
        <p:txBody>
          <a:bodyPr wrap="none" rtlCol="0">
            <a:spAutoFit/>
          </a:bodyPr>
          <a:lstStyle/>
          <a:p>
            <a:r>
              <a:rPr kumimoji="1" lang="zh-CN" altLang="en-US" sz="2400" b="1" dirty="0" smtClean="0"/>
              <a:t>函数调用</a:t>
            </a:r>
            <a:endParaRPr kumimoji="1" lang="zh-CN" altLang="en-US" sz="24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9500"/>
            <a:ext cx="9144000" cy="4683061"/>
          </a:xfrm>
          <a:prstGeom prst="rect">
            <a:avLst/>
          </a:prstGeom>
        </p:spPr>
      </p:pic>
    </p:spTree>
    <p:extLst>
      <p:ext uri="{BB962C8B-B14F-4D97-AF65-F5344CB8AC3E}">
        <p14:creationId xmlns:p14="http://schemas.microsoft.com/office/powerpoint/2010/main" val="1154178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415772" cy="461665"/>
          </a:xfrm>
          <a:prstGeom prst="rect">
            <a:avLst/>
          </a:prstGeom>
          <a:noFill/>
        </p:spPr>
        <p:txBody>
          <a:bodyPr wrap="none" rtlCol="0">
            <a:spAutoFit/>
          </a:bodyPr>
          <a:lstStyle/>
          <a:p>
            <a:r>
              <a:rPr kumimoji="1" lang="zh-CN" altLang="en-US" sz="2400" b="1" dirty="0" smtClean="0"/>
              <a:t>参考资料</a:t>
            </a:r>
            <a:endParaRPr kumimoji="1" lang="zh-CN" altLang="en-US" sz="2400" b="1" dirty="0"/>
          </a:p>
        </p:txBody>
      </p:sp>
      <p:sp>
        <p:nvSpPr>
          <p:cNvPr id="6" name="矩形 5"/>
          <p:cNvSpPr/>
          <p:nvPr/>
        </p:nvSpPr>
        <p:spPr>
          <a:xfrm>
            <a:off x="526746" y="880961"/>
            <a:ext cx="3704860" cy="369332"/>
          </a:xfrm>
          <a:prstGeom prst="rect">
            <a:avLst/>
          </a:prstGeom>
        </p:spPr>
        <p:txBody>
          <a:bodyPr wrap="none">
            <a:spAutoFit/>
          </a:bodyPr>
          <a:lstStyle/>
          <a:p>
            <a:pPr marL="285750" indent="-285750">
              <a:buFont typeface="Arial" charset="0"/>
              <a:buChar char="•"/>
            </a:pPr>
            <a:r>
              <a:rPr lang="zh-CN" altLang="en-US" b="1" smtClean="0">
                <a:solidFill>
                  <a:srgbClr val="343434"/>
                </a:solidFill>
                <a:latin typeface="STSongti-SC-Regular" charset="-122"/>
                <a:ea typeface="STSongti-SC-Regular" charset="-122"/>
                <a:hlinkClick r:id="rId3"/>
              </a:rPr>
              <a:t>从</a:t>
            </a:r>
            <a:r>
              <a:rPr lang="zh-CN" altLang="en-US" b="1" dirty="0">
                <a:solidFill>
                  <a:srgbClr val="343434"/>
                </a:solidFill>
                <a:latin typeface="STSongti-SC-Regular" charset="-122"/>
                <a:ea typeface="STSongti-SC-Regular" charset="-122"/>
                <a:hlinkClick r:id="rId3"/>
              </a:rPr>
              <a:t>内核文件系统看文件读写过程</a:t>
            </a:r>
            <a:endParaRPr lang="zh-CN" altLang="en-US" dirty="0"/>
          </a:p>
        </p:txBody>
      </p:sp>
      <p:sp>
        <p:nvSpPr>
          <p:cNvPr id="7" name="矩形 6"/>
          <p:cNvSpPr/>
          <p:nvPr/>
        </p:nvSpPr>
        <p:spPr>
          <a:xfrm>
            <a:off x="526746" y="1411216"/>
            <a:ext cx="4414991" cy="369332"/>
          </a:xfrm>
          <a:prstGeom prst="rect">
            <a:avLst/>
          </a:prstGeom>
        </p:spPr>
        <p:txBody>
          <a:bodyPr wrap="none">
            <a:spAutoFit/>
          </a:bodyPr>
          <a:lstStyle/>
          <a:p>
            <a:pPr marL="285750" indent="-285750">
              <a:buFont typeface="Arial" charset="0"/>
              <a:buChar char="•"/>
            </a:pPr>
            <a:r>
              <a:rPr lang="zh-CN" altLang="en-US" b="1" dirty="0">
                <a:solidFill>
                  <a:srgbClr val="343434"/>
                </a:solidFill>
                <a:latin typeface="STSongti-SC-Regular" charset="-122"/>
                <a:ea typeface="STSongti-SC-Regular" charset="-122"/>
                <a:hlinkClick r:id="rId4"/>
              </a:rPr>
              <a:t>认真分析</a:t>
            </a:r>
            <a:r>
              <a:rPr lang="en-US" altLang="zh-CN" b="1" dirty="0" err="1">
                <a:solidFill>
                  <a:srgbClr val="343434"/>
                </a:solidFill>
                <a:latin typeface="STSongti-SC-Regular" charset="-122"/>
                <a:ea typeface="STSongti-SC-Regular" charset="-122"/>
                <a:hlinkClick r:id="rId4"/>
              </a:rPr>
              <a:t>mmap</a:t>
            </a:r>
            <a:r>
              <a:rPr lang="zh-CN" altLang="en-US" b="1" dirty="0">
                <a:solidFill>
                  <a:srgbClr val="343434"/>
                </a:solidFill>
                <a:latin typeface="STSongti-SC-Regular" charset="-122"/>
                <a:ea typeface="STSongti-SC-Regular" charset="-122"/>
                <a:hlinkClick r:id="rId4"/>
              </a:rPr>
              <a:t>：是什么 为什么 怎么用</a:t>
            </a:r>
            <a:endParaRPr lang="zh-CN" altLang="en-US" b="1" dirty="0">
              <a:solidFill>
                <a:srgbClr val="343434"/>
              </a:solidFill>
              <a:latin typeface="STSongti-SC-Regular" charset="-122"/>
              <a:ea typeface="STSongti-SC-Regular" charset="-122"/>
            </a:endParaRPr>
          </a:p>
        </p:txBody>
      </p:sp>
      <p:sp>
        <p:nvSpPr>
          <p:cNvPr id="9" name="矩形 8"/>
          <p:cNvSpPr/>
          <p:nvPr/>
        </p:nvSpPr>
        <p:spPr>
          <a:xfrm>
            <a:off x="526746" y="1941471"/>
            <a:ext cx="2319866" cy="369332"/>
          </a:xfrm>
          <a:prstGeom prst="rect">
            <a:avLst/>
          </a:prstGeom>
        </p:spPr>
        <p:txBody>
          <a:bodyPr wrap="none">
            <a:spAutoFit/>
          </a:bodyPr>
          <a:lstStyle/>
          <a:p>
            <a:pPr marL="285750" indent="-285750">
              <a:buFont typeface="Arial" charset="0"/>
              <a:buChar char="•"/>
            </a:pPr>
            <a:r>
              <a:rPr lang="zh-CN" altLang="en-US" b="1" dirty="0">
                <a:solidFill>
                  <a:srgbClr val="343434"/>
                </a:solidFill>
                <a:latin typeface="STSongti-SC-Regular" charset="-122"/>
                <a:ea typeface="STSongti-SC-Regular" charset="-122"/>
                <a:hlinkClick r:id="rId5"/>
              </a:rPr>
              <a:t>释放线性地址区间</a:t>
            </a:r>
            <a:endParaRPr lang="zh-CN" altLang="en-US" b="1" dirty="0">
              <a:solidFill>
                <a:srgbClr val="343434"/>
              </a:solidFill>
              <a:latin typeface="STSongti-SC-Regular" charset="-122"/>
              <a:ea typeface="STSongti-SC-Regular" charset="-122"/>
            </a:endParaRPr>
          </a:p>
        </p:txBody>
      </p:sp>
      <p:sp>
        <p:nvSpPr>
          <p:cNvPr id="10" name="文本框 9"/>
          <p:cNvSpPr txBox="1"/>
          <p:nvPr/>
        </p:nvSpPr>
        <p:spPr>
          <a:xfrm>
            <a:off x="526746" y="2471726"/>
            <a:ext cx="3414717" cy="369332"/>
          </a:xfrm>
          <a:prstGeom prst="rect">
            <a:avLst/>
          </a:prstGeom>
          <a:noFill/>
        </p:spPr>
        <p:txBody>
          <a:bodyPr wrap="none" rtlCol="0">
            <a:spAutoFit/>
          </a:bodyPr>
          <a:lstStyle/>
          <a:p>
            <a:pPr marL="285750" indent="-285750">
              <a:buFont typeface="Arial" charset="0"/>
              <a:buChar char="•"/>
            </a:pPr>
            <a:r>
              <a:rPr kumimoji="1" lang="en-US" altLang="zh-CN" dirty="0" smtClean="0">
                <a:hlinkClick r:id="rId6"/>
              </a:rPr>
              <a:t>Linux</a:t>
            </a:r>
            <a:r>
              <a:rPr kumimoji="1" lang="zh-CN" altLang="en-US" dirty="0" smtClean="0">
                <a:hlinkClick r:id="rId6"/>
              </a:rPr>
              <a:t>内存</a:t>
            </a:r>
            <a:r>
              <a:rPr lang="zh-CN" altLang="en-US" b="1" dirty="0">
                <a:solidFill>
                  <a:srgbClr val="343434"/>
                </a:solidFill>
                <a:latin typeface="STSongti-SC-Regular" charset="-122"/>
                <a:ea typeface="STSongti-SC-Regular" charset="-122"/>
                <a:hlinkClick r:id="rId6"/>
              </a:rPr>
              <a:t>映射</a:t>
            </a:r>
            <a:r>
              <a:rPr kumimoji="1" lang="en-US" altLang="zh-CN" dirty="0" err="1" smtClean="0">
                <a:hlinkClick r:id="rId6"/>
              </a:rPr>
              <a:t>mmap</a:t>
            </a:r>
            <a:r>
              <a:rPr kumimoji="1" lang="zh-CN" altLang="en-US" dirty="0" smtClean="0">
                <a:hlinkClick r:id="rId6"/>
              </a:rPr>
              <a:t>原理分析</a:t>
            </a:r>
            <a:endParaRPr kumimoji="1" lang="zh-CN" altLang="en-US" dirty="0"/>
          </a:p>
        </p:txBody>
      </p:sp>
      <p:sp>
        <p:nvSpPr>
          <p:cNvPr id="11" name="文本框 10"/>
          <p:cNvSpPr txBox="1"/>
          <p:nvPr/>
        </p:nvSpPr>
        <p:spPr>
          <a:xfrm>
            <a:off x="526746" y="3001981"/>
            <a:ext cx="1991251" cy="369332"/>
          </a:xfrm>
          <a:prstGeom prst="rect">
            <a:avLst/>
          </a:prstGeom>
        </p:spPr>
        <p:txBody>
          <a:bodyPr wrap="none">
            <a:spAutoFit/>
          </a:bodyPr>
          <a:lstStyle>
            <a:defPPr>
              <a:defRPr lang="zh-CN"/>
            </a:defPPr>
            <a:lvl1pPr>
              <a:defRPr b="1">
                <a:solidFill>
                  <a:srgbClr val="343434"/>
                </a:solidFill>
                <a:latin typeface="STSongti-SC-Regular" charset="-122"/>
                <a:ea typeface="STSongti-SC-Regular" charset="-122"/>
              </a:defRPr>
            </a:lvl1pPr>
          </a:lstStyle>
          <a:p>
            <a:pPr marL="285750" indent="-285750">
              <a:buFont typeface="Arial" charset="0"/>
              <a:buChar char="•"/>
            </a:pPr>
            <a:r>
              <a:rPr lang="en-US" altLang="zh-CN" dirty="0">
                <a:hlinkClick r:id="rId7"/>
              </a:rPr>
              <a:t>mmap</a:t>
            </a:r>
            <a:r>
              <a:rPr lang="zh-CN" altLang="en-US" dirty="0">
                <a:hlinkClick r:id="rId7"/>
              </a:rPr>
              <a:t>系统调用</a:t>
            </a:r>
            <a:endParaRPr lang="zh-CN" altLang="en-US" dirty="0"/>
          </a:p>
        </p:txBody>
      </p:sp>
      <p:sp>
        <p:nvSpPr>
          <p:cNvPr id="2" name="文本框 1"/>
          <p:cNvSpPr txBox="1"/>
          <p:nvPr/>
        </p:nvSpPr>
        <p:spPr>
          <a:xfrm>
            <a:off x="526746" y="3532236"/>
            <a:ext cx="5081840" cy="369332"/>
          </a:xfrm>
          <a:prstGeom prst="rect">
            <a:avLst/>
          </a:prstGeom>
          <a:noFill/>
        </p:spPr>
        <p:txBody>
          <a:bodyPr wrap="none" rtlCol="0">
            <a:spAutoFit/>
          </a:bodyPr>
          <a:lstStyle/>
          <a:p>
            <a:pPr marL="285750" indent="-285750">
              <a:buFont typeface="Arial" charset="0"/>
              <a:buChar char="•"/>
            </a:pPr>
            <a:r>
              <a:rPr kumimoji="1" lang="en-US" altLang="zh-CN" dirty="0" smtClean="0"/>
              <a:t>《</a:t>
            </a:r>
            <a:r>
              <a:rPr kumimoji="1" lang="zh-CN" altLang="en-US" dirty="0" smtClean="0"/>
              <a:t>深入分析</a:t>
            </a:r>
            <a:r>
              <a:rPr kumimoji="1" lang="en-US" altLang="zh-CN" dirty="0" smtClean="0"/>
              <a:t>Linux</a:t>
            </a:r>
            <a:r>
              <a:rPr kumimoji="1" lang="zh-CN" altLang="en-US" dirty="0" smtClean="0"/>
              <a:t>内核源码</a:t>
            </a:r>
            <a:r>
              <a:rPr kumimoji="1" lang="en-US" altLang="zh-CN" dirty="0" smtClean="0"/>
              <a:t>》</a:t>
            </a:r>
            <a:r>
              <a:rPr kumimoji="1" lang="zh-CN" altLang="en-US" dirty="0" smtClean="0"/>
              <a:t>，</a:t>
            </a:r>
            <a:r>
              <a:rPr kumimoji="1" lang="en-US" altLang="zh-CN" dirty="0" smtClean="0"/>
              <a:t>Linux</a:t>
            </a:r>
            <a:r>
              <a:rPr kumimoji="1" lang="zh-CN" altLang="en-US" dirty="0" smtClean="0"/>
              <a:t>内存管理</a:t>
            </a:r>
            <a:endParaRPr kumimoji="1" lang="zh-CN" altLang="en-US" dirty="0"/>
          </a:p>
        </p:txBody>
      </p:sp>
      <p:sp>
        <p:nvSpPr>
          <p:cNvPr id="12" name="文本框 11"/>
          <p:cNvSpPr txBox="1"/>
          <p:nvPr/>
        </p:nvSpPr>
        <p:spPr>
          <a:xfrm>
            <a:off x="526746" y="4062493"/>
            <a:ext cx="4397358" cy="369332"/>
          </a:xfrm>
          <a:prstGeom prst="rect">
            <a:avLst/>
          </a:prstGeom>
          <a:noFill/>
        </p:spPr>
        <p:txBody>
          <a:bodyPr wrap="none" rtlCol="0">
            <a:spAutoFit/>
          </a:bodyPr>
          <a:lstStyle/>
          <a:p>
            <a:pPr marL="285750" indent="-285750">
              <a:buFont typeface="Arial" charset="0"/>
              <a:buChar char="•"/>
            </a:pPr>
            <a:r>
              <a:rPr kumimoji="1" lang="en-US" altLang="zh-CN" dirty="0" smtClean="0"/>
              <a:t>《</a:t>
            </a:r>
            <a:r>
              <a:rPr kumimoji="1" lang="zh-CN" altLang="en-US" dirty="0" smtClean="0"/>
              <a:t>深入理解计算机系统</a:t>
            </a:r>
            <a:r>
              <a:rPr kumimoji="1" lang="en-US" altLang="zh-CN" dirty="0" smtClean="0"/>
              <a:t>》</a:t>
            </a:r>
            <a:r>
              <a:rPr kumimoji="1" lang="zh-CN" altLang="en-US" dirty="0" smtClean="0"/>
              <a:t>，虚拟存储器</a:t>
            </a:r>
            <a:endParaRPr kumimoji="1" lang="zh-CN" altLang="en-US" dirty="0"/>
          </a:p>
        </p:txBody>
      </p:sp>
    </p:spTree>
    <p:extLst>
      <p:ext uri="{BB962C8B-B14F-4D97-AF65-F5344CB8AC3E}">
        <p14:creationId xmlns:p14="http://schemas.microsoft.com/office/powerpoint/2010/main" val="48916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327608" cy="461665"/>
          </a:xfrm>
          <a:prstGeom prst="rect">
            <a:avLst/>
          </a:prstGeom>
          <a:noFill/>
        </p:spPr>
        <p:txBody>
          <a:bodyPr wrap="none" rtlCol="0">
            <a:spAutoFit/>
          </a:bodyPr>
          <a:lstStyle/>
          <a:p>
            <a:r>
              <a:rPr kumimoji="1" lang="en-US" altLang="zh-CN" sz="2400" b="1" dirty="0" smtClean="0"/>
              <a:t>CPU</a:t>
            </a:r>
            <a:r>
              <a:rPr kumimoji="1" lang="zh-CN" altLang="en-US" sz="2400" b="1" dirty="0" smtClean="0"/>
              <a:t>架构</a:t>
            </a:r>
            <a:endParaRPr kumimoji="1" lang="zh-CN" altLang="en-US" sz="24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405" y="1446137"/>
            <a:ext cx="5787477" cy="4340609"/>
          </a:xfrm>
          <a:prstGeom prst="rect">
            <a:avLst/>
          </a:prstGeom>
        </p:spPr>
      </p:pic>
      <p:sp>
        <p:nvSpPr>
          <p:cNvPr id="4" name="矩形 3"/>
          <p:cNvSpPr/>
          <p:nvPr/>
        </p:nvSpPr>
        <p:spPr>
          <a:xfrm>
            <a:off x="255494" y="5977461"/>
            <a:ext cx="5513294" cy="261610"/>
          </a:xfrm>
          <a:prstGeom prst="rect">
            <a:avLst/>
          </a:prstGeom>
        </p:spPr>
        <p:txBody>
          <a:bodyPr wrap="square">
            <a:spAutoFit/>
          </a:bodyPr>
          <a:lstStyle/>
          <a:p>
            <a:r>
              <a:rPr lang="en-US" altLang="zh-CN" sz="1100" dirty="0">
                <a:solidFill>
                  <a:srgbClr val="1B1D1F"/>
                </a:solidFill>
                <a:latin typeface="ArialMT" charset="0"/>
              </a:rPr>
              <a:t>Computer Systems: A </a:t>
            </a:r>
            <a:r>
              <a:rPr lang="en-US" altLang="zh-CN" sz="1100" dirty="0" smtClean="0">
                <a:solidFill>
                  <a:srgbClr val="1B1D1F"/>
                </a:solidFill>
                <a:latin typeface="ArialMT" charset="0"/>
              </a:rPr>
              <a:t>Programmer‘s </a:t>
            </a:r>
            <a:r>
              <a:rPr lang="en-US" altLang="zh-CN" sz="1100" dirty="0">
                <a:solidFill>
                  <a:srgbClr val="1B1D1F"/>
                </a:solidFill>
                <a:latin typeface="ArialMT" charset="0"/>
              </a:rPr>
              <a:t>Perspective, Bryant and </a:t>
            </a:r>
            <a:r>
              <a:rPr lang="en-US" altLang="zh-CN" sz="1100" dirty="0" err="1" smtClean="0">
                <a:solidFill>
                  <a:srgbClr val="1B1D1F"/>
                </a:solidFill>
                <a:latin typeface="ArialMT" charset="0"/>
              </a:rPr>
              <a:t>Hallaron</a:t>
            </a:r>
            <a:r>
              <a:rPr lang="en-US" altLang="zh-CN" sz="1100" dirty="0" smtClean="0">
                <a:solidFill>
                  <a:srgbClr val="1B1D1F"/>
                </a:solidFill>
                <a:latin typeface="ArialMT" charset="0"/>
              </a:rPr>
              <a:t>,</a:t>
            </a:r>
            <a:r>
              <a:rPr lang="zh-CN" altLang="en-US" sz="1100" dirty="0" smtClean="0">
                <a:solidFill>
                  <a:srgbClr val="1B1D1F"/>
                </a:solidFill>
                <a:latin typeface="ArialMT" charset="0"/>
              </a:rPr>
              <a:t> </a:t>
            </a:r>
            <a:r>
              <a:rPr lang="en-US" altLang="zh-CN" sz="1100" dirty="0" smtClean="0">
                <a:solidFill>
                  <a:srgbClr val="1B1D1F"/>
                </a:solidFill>
                <a:latin typeface="ArialMT" charset="0"/>
              </a:rPr>
              <a:t>Chapter</a:t>
            </a:r>
            <a:r>
              <a:rPr lang="zh-CN" altLang="en-US" sz="1100" dirty="0" smtClean="0">
                <a:solidFill>
                  <a:srgbClr val="1B1D1F"/>
                </a:solidFill>
                <a:latin typeface="ArialMT" charset="0"/>
              </a:rPr>
              <a:t> </a:t>
            </a:r>
            <a:r>
              <a:rPr lang="en-US" altLang="zh-CN" sz="1100" dirty="0" smtClean="0">
                <a:solidFill>
                  <a:srgbClr val="1B1D1F"/>
                </a:solidFill>
                <a:latin typeface="ArialMT" charset="0"/>
              </a:rPr>
              <a:t>9.21</a:t>
            </a:r>
            <a:endParaRPr lang="zh-CN" altLang="en-US" sz="1100" dirty="0"/>
          </a:p>
        </p:txBody>
      </p:sp>
      <p:cxnSp>
        <p:nvCxnSpPr>
          <p:cNvPr id="6" name="直线连接符 5"/>
          <p:cNvCxnSpPr/>
          <p:nvPr/>
        </p:nvCxnSpPr>
        <p:spPr>
          <a:xfrm>
            <a:off x="255494" y="5924859"/>
            <a:ext cx="551329" cy="0"/>
          </a:xfrm>
          <a:prstGeom prst="line">
            <a:avLst/>
          </a:prstGeom>
          <a:ln w="3175">
            <a:solidFill>
              <a:schemeClr val="dk1">
                <a:alpha val="91000"/>
              </a:schemeClr>
            </a:solidFill>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420482" y="886091"/>
            <a:ext cx="3408305" cy="369332"/>
          </a:xfrm>
          <a:prstGeom prst="rect">
            <a:avLst/>
          </a:prstGeom>
          <a:noFill/>
        </p:spPr>
        <p:txBody>
          <a:bodyPr wrap="none" rtlCol="0">
            <a:spAutoFit/>
          </a:bodyPr>
          <a:lstStyle/>
          <a:p>
            <a:pPr marL="285750" indent="-285750">
              <a:buFont typeface="Wingdings" charset="2"/>
              <a:buChar char="l"/>
            </a:pPr>
            <a:r>
              <a:rPr kumimoji="1" lang="zh-CN" altLang="en-US" dirty="0" smtClean="0"/>
              <a:t>每个</a:t>
            </a:r>
            <a:r>
              <a:rPr kumimoji="1" lang="en-US" altLang="zh-CN" dirty="0" smtClean="0"/>
              <a:t>CPU</a:t>
            </a:r>
            <a:r>
              <a:rPr kumimoji="1" lang="zh-CN" altLang="en-US" dirty="0" smtClean="0"/>
              <a:t> 核都独有</a:t>
            </a:r>
            <a:r>
              <a:rPr kumimoji="1" lang="en-US" altLang="zh-CN" dirty="0" smtClean="0"/>
              <a:t>MMU</a:t>
            </a:r>
            <a:r>
              <a:rPr kumimoji="1" lang="zh-CN" altLang="en-US" dirty="0" smtClean="0"/>
              <a:t>和</a:t>
            </a:r>
            <a:r>
              <a:rPr kumimoji="1" lang="en-US" altLang="zh-CN" dirty="0" smtClean="0"/>
              <a:t>TLB</a:t>
            </a:r>
            <a:endParaRPr kumimoji="1" lang="zh-CN" altLang="en-US" dirty="0"/>
          </a:p>
        </p:txBody>
      </p:sp>
    </p:spTree>
    <p:extLst>
      <p:ext uri="{BB962C8B-B14F-4D97-AF65-F5344CB8AC3E}">
        <p14:creationId xmlns:p14="http://schemas.microsoft.com/office/powerpoint/2010/main" val="32124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1476686" cy="461665"/>
          </a:xfrm>
          <a:prstGeom prst="rect">
            <a:avLst/>
          </a:prstGeom>
          <a:noFill/>
        </p:spPr>
        <p:txBody>
          <a:bodyPr wrap="none" rtlCol="0">
            <a:spAutoFit/>
          </a:bodyPr>
          <a:lstStyle/>
          <a:p>
            <a:r>
              <a:rPr kumimoji="1" lang="en-US" altLang="zh-CN" sz="2400" b="1" dirty="0" smtClean="0"/>
              <a:t>Linux</a:t>
            </a:r>
            <a:r>
              <a:rPr kumimoji="1" lang="zh-CN" altLang="en-US" sz="2400" b="1" dirty="0" smtClean="0"/>
              <a:t>进程</a:t>
            </a:r>
            <a:endParaRPr kumimoji="1" lang="zh-CN" altLang="en-US" sz="2400" b="1" dirty="0"/>
          </a:p>
        </p:txBody>
      </p:sp>
      <p:sp>
        <p:nvSpPr>
          <p:cNvPr id="3" name="文本框 2"/>
          <p:cNvSpPr txBox="1"/>
          <p:nvPr/>
        </p:nvSpPr>
        <p:spPr>
          <a:xfrm>
            <a:off x="564777" y="847165"/>
            <a:ext cx="1858201" cy="369332"/>
          </a:xfrm>
          <a:prstGeom prst="rect">
            <a:avLst/>
          </a:prstGeom>
          <a:noFill/>
        </p:spPr>
        <p:txBody>
          <a:bodyPr wrap="none" rtlCol="0">
            <a:spAutoFit/>
          </a:bodyPr>
          <a:lstStyle/>
          <a:p>
            <a:pPr marL="285750" indent="-285750">
              <a:buFont typeface="Wingdings" charset="2"/>
              <a:buChar char="n"/>
            </a:pPr>
            <a:r>
              <a:rPr kumimoji="1" lang="zh-CN" altLang="en-US" dirty="0" smtClean="0"/>
              <a:t>虚拟存储空间</a:t>
            </a:r>
            <a:endParaRPr kumimoji="1" lang="zh-CN" altLang="en-US" dirty="0"/>
          </a:p>
        </p:txBody>
      </p:sp>
      <p:sp>
        <p:nvSpPr>
          <p:cNvPr id="5" name="矩形 4"/>
          <p:cNvSpPr/>
          <p:nvPr/>
        </p:nvSpPr>
        <p:spPr>
          <a:xfrm>
            <a:off x="1019140" y="1258634"/>
            <a:ext cx="4174541" cy="369332"/>
          </a:xfrm>
          <a:prstGeom prst="rect">
            <a:avLst/>
          </a:prstGeom>
        </p:spPr>
        <p:txBody>
          <a:bodyPr wrap="none">
            <a:spAutoFit/>
          </a:bodyPr>
          <a:lstStyle/>
          <a:p>
            <a:r>
              <a:rPr kumimoji="1" lang="en-US" altLang="zh-CN" dirty="0" smtClean="0"/>
              <a:t>-</a:t>
            </a:r>
            <a:r>
              <a:rPr kumimoji="1" lang="zh-CN" altLang="en-US" dirty="0" smtClean="0"/>
              <a:t> 每个</a:t>
            </a:r>
            <a:r>
              <a:rPr kumimoji="1" lang="zh-CN" altLang="en-US" dirty="0"/>
              <a:t>进程都有自己独立的虚拟空间</a:t>
            </a:r>
            <a:r>
              <a:rPr kumimoji="1" lang="en-US" altLang="zh-CN" dirty="0"/>
              <a:t>(4G)</a:t>
            </a:r>
            <a:endParaRPr lang="zh-CN" altLang="en-US" dirty="0"/>
          </a:p>
        </p:txBody>
      </p:sp>
      <p:sp>
        <p:nvSpPr>
          <p:cNvPr id="9" name="文本框 8"/>
          <p:cNvSpPr txBox="1"/>
          <p:nvPr/>
        </p:nvSpPr>
        <p:spPr>
          <a:xfrm>
            <a:off x="564777" y="2039436"/>
            <a:ext cx="1396536" cy="369332"/>
          </a:xfrm>
          <a:prstGeom prst="rect">
            <a:avLst/>
          </a:prstGeom>
          <a:noFill/>
        </p:spPr>
        <p:txBody>
          <a:bodyPr wrap="none" rtlCol="0">
            <a:spAutoFit/>
          </a:bodyPr>
          <a:lstStyle/>
          <a:p>
            <a:pPr marL="285750" indent="-285750">
              <a:buFont typeface="Wingdings" charset="2"/>
              <a:buChar char="n"/>
            </a:pPr>
            <a:r>
              <a:rPr kumimoji="1" lang="zh-CN" altLang="en-US" dirty="0" smtClean="0"/>
              <a:t>地址翻译</a:t>
            </a:r>
            <a:endParaRPr kumimoji="1" lang="zh-CN" altLang="en-US" dirty="0"/>
          </a:p>
        </p:txBody>
      </p:sp>
      <p:sp>
        <p:nvSpPr>
          <p:cNvPr id="11" name="矩形 10"/>
          <p:cNvSpPr/>
          <p:nvPr/>
        </p:nvSpPr>
        <p:spPr>
          <a:xfrm>
            <a:off x="1019140" y="1649035"/>
            <a:ext cx="4145687" cy="369332"/>
          </a:xfrm>
          <a:prstGeom prst="rect">
            <a:avLst/>
          </a:prstGeom>
        </p:spPr>
        <p:txBody>
          <a:bodyPr wrap="none">
            <a:spAutoFit/>
          </a:bodyPr>
          <a:lstStyle/>
          <a:p>
            <a:r>
              <a:rPr kumimoji="1" lang="en-US" altLang="zh-CN" dirty="0" smtClean="0"/>
              <a:t>-</a:t>
            </a:r>
            <a:r>
              <a:rPr kumimoji="1" lang="zh-CN" altLang="en-US" dirty="0" smtClean="0"/>
              <a:t> 操作系统也是一个进程</a:t>
            </a:r>
            <a:r>
              <a:rPr kumimoji="1" lang="en-US" altLang="zh-CN" dirty="0" smtClean="0"/>
              <a:t>(</a:t>
            </a:r>
            <a:r>
              <a:rPr kumimoji="1" lang="zh-CN" altLang="en-US" dirty="0" smtClean="0"/>
              <a:t>进程</a:t>
            </a:r>
            <a:r>
              <a:rPr kumimoji="1" lang="en-US" altLang="zh-CN" dirty="0" smtClean="0"/>
              <a:t>0</a:t>
            </a:r>
            <a:r>
              <a:rPr kumimoji="1" lang="zh-CN" altLang="en-US" dirty="0" smtClean="0"/>
              <a:t>，进程</a:t>
            </a:r>
            <a:r>
              <a:rPr kumimoji="1" lang="en-US" altLang="zh-CN" dirty="0" smtClean="0"/>
              <a:t>1)</a:t>
            </a:r>
            <a:endParaRPr lang="zh-CN" altLang="en-US" dirty="0"/>
          </a:p>
        </p:txBody>
      </p:sp>
      <p:sp>
        <p:nvSpPr>
          <p:cNvPr id="7" name="文本框 6"/>
          <p:cNvSpPr txBox="1"/>
          <p:nvPr/>
        </p:nvSpPr>
        <p:spPr>
          <a:xfrm>
            <a:off x="1019140" y="2471974"/>
            <a:ext cx="1311578" cy="369332"/>
          </a:xfrm>
          <a:prstGeom prst="rect">
            <a:avLst/>
          </a:prstGeom>
          <a:noFill/>
        </p:spPr>
        <p:txBody>
          <a:bodyPr wrap="none" rtlCol="0">
            <a:spAutoFit/>
          </a:bodyPr>
          <a:lstStyle/>
          <a:p>
            <a:r>
              <a:rPr kumimoji="1" lang="en-US" altLang="zh-CN" dirty="0" smtClean="0"/>
              <a:t>-</a:t>
            </a:r>
            <a:r>
              <a:rPr kumimoji="1" lang="zh-CN" altLang="en-US" dirty="0" smtClean="0"/>
              <a:t> </a:t>
            </a:r>
            <a:r>
              <a:rPr kumimoji="1" lang="en-US" altLang="zh-CN" dirty="0" smtClean="0"/>
              <a:t>MMU</a:t>
            </a:r>
            <a:r>
              <a:rPr kumimoji="1" lang="zh-CN" altLang="en-US" dirty="0" smtClean="0"/>
              <a:t>翻译</a:t>
            </a:r>
            <a:endParaRPr kumimoji="1" lang="zh-CN" altLang="en-US" dirty="0"/>
          </a:p>
        </p:txBody>
      </p:sp>
    </p:spTree>
    <p:extLst>
      <p:ext uri="{BB962C8B-B14F-4D97-AF65-F5344CB8AC3E}">
        <p14:creationId xmlns:p14="http://schemas.microsoft.com/office/powerpoint/2010/main" val="1197879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555171"/>
            <a:ext cx="9144000" cy="5747657"/>
          </a:xfrm>
          <a:prstGeom prst="rect">
            <a:avLst/>
          </a:prstGeom>
        </p:spPr>
      </p:pic>
    </p:spTree>
    <p:extLst>
      <p:ext uri="{BB962C8B-B14F-4D97-AF65-F5344CB8AC3E}">
        <p14:creationId xmlns:p14="http://schemas.microsoft.com/office/powerpoint/2010/main" val="1519120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923651" cy="461665"/>
          </a:xfrm>
          <a:prstGeom prst="rect">
            <a:avLst/>
          </a:prstGeom>
          <a:noFill/>
        </p:spPr>
        <p:txBody>
          <a:bodyPr wrap="none" rtlCol="0">
            <a:spAutoFit/>
          </a:bodyPr>
          <a:lstStyle/>
          <a:p>
            <a:r>
              <a:rPr kumimoji="1" lang="en-US" altLang="zh-CN" sz="2400" b="1" dirty="0" smtClean="0"/>
              <a:t>MMU</a:t>
            </a:r>
            <a:endParaRPr kumimoji="1" lang="zh-CN" altLang="en-US" sz="24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042" y="1965513"/>
            <a:ext cx="5803900" cy="4178300"/>
          </a:xfrm>
          <a:prstGeom prst="rect">
            <a:avLst/>
          </a:prstGeom>
        </p:spPr>
      </p:pic>
      <p:sp>
        <p:nvSpPr>
          <p:cNvPr id="4" name="文本框 3"/>
          <p:cNvSpPr txBox="1"/>
          <p:nvPr/>
        </p:nvSpPr>
        <p:spPr>
          <a:xfrm>
            <a:off x="484197" y="768279"/>
            <a:ext cx="1269899" cy="369332"/>
          </a:xfrm>
          <a:prstGeom prst="rect">
            <a:avLst/>
          </a:prstGeom>
          <a:noFill/>
        </p:spPr>
        <p:txBody>
          <a:bodyPr wrap="none" rtlCol="0">
            <a:spAutoFit/>
          </a:bodyPr>
          <a:lstStyle/>
          <a:p>
            <a:pPr marL="285750" indent="-285750">
              <a:buFont typeface="Wingdings" charset="2"/>
              <a:buChar char="n"/>
            </a:pPr>
            <a:r>
              <a:rPr kumimoji="1" lang="en-US" altLang="zh-CN" dirty="0" smtClean="0"/>
              <a:t>TLB</a:t>
            </a:r>
            <a:r>
              <a:rPr kumimoji="1" lang="zh-CN" altLang="en-US" dirty="0" smtClean="0"/>
              <a:t>命中</a:t>
            </a:r>
            <a:endParaRPr kumimoji="1" lang="zh-CN" altLang="en-US" dirty="0"/>
          </a:p>
        </p:txBody>
      </p:sp>
      <p:sp>
        <p:nvSpPr>
          <p:cNvPr id="10" name="文本框 9"/>
          <p:cNvSpPr txBox="1"/>
          <p:nvPr/>
        </p:nvSpPr>
        <p:spPr>
          <a:xfrm>
            <a:off x="484197" y="1137611"/>
            <a:ext cx="1500732" cy="369332"/>
          </a:xfrm>
          <a:prstGeom prst="rect">
            <a:avLst/>
          </a:prstGeom>
          <a:noFill/>
        </p:spPr>
        <p:txBody>
          <a:bodyPr wrap="none" rtlCol="0">
            <a:spAutoFit/>
          </a:bodyPr>
          <a:lstStyle/>
          <a:p>
            <a:pPr marL="285750" indent="-285750">
              <a:buFont typeface="Wingdings" charset="2"/>
              <a:buChar char="n"/>
            </a:pPr>
            <a:r>
              <a:rPr kumimoji="1" lang="en-US" altLang="zh-CN" dirty="0" smtClean="0"/>
              <a:t>TLB</a:t>
            </a:r>
            <a:r>
              <a:rPr kumimoji="1" lang="zh-CN" altLang="en-US" dirty="0" smtClean="0"/>
              <a:t>不命中</a:t>
            </a:r>
            <a:endParaRPr kumimoji="1" lang="zh-CN" altLang="en-US" dirty="0"/>
          </a:p>
        </p:txBody>
      </p:sp>
      <p:sp>
        <p:nvSpPr>
          <p:cNvPr id="6" name="文本框 5"/>
          <p:cNvSpPr txBox="1"/>
          <p:nvPr/>
        </p:nvSpPr>
        <p:spPr>
          <a:xfrm>
            <a:off x="742622" y="1473736"/>
            <a:ext cx="5759782" cy="369332"/>
          </a:xfrm>
          <a:prstGeom prst="rect">
            <a:avLst/>
          </a:prstGeom>
          <a:noFill/>
        </p:spPr>
        <p:txBody>
          <a:bodyPr wrap="none" rtlCol="0">
            <a:spAutoFit/>
          </a:bodyPr>
          <a:lstStyle/>
          <a:p>
            <a:r>
              <a:rPr kumimoji="1" lang="en-US" altLang="zh-CN" dirty="0" smtClean="0"/>
              <a:t>-</a:t>
            </a:r>
            <a:r>
              <a:rPr kumimoji="1" lang="zh-CN" altLang="en-US" dirty="0" smtClean="0"/>
              <a:t> </a:t>
            </a:r>
            <a:r>
              <a:rPr kumimoji="1" lang="en-US" altLang="zh-CN" dirty="0" smtClean="0"/>
              <a:t>MMU</a:t>
            </a:r>
            <a:r>
              <a:rPr kumimoji="1" lang="zh-CN" altLang="en-US" dirty="0" smtClean="0"/>
              <a:t>查页表，获得</a:t>
            </a:r>
            <a:r>
              <a:rPr kumimoji="1" lang="en-US" altLang="zh-CN" dirty="0" smtClean="0"/>
              <a:t>PTE</a:t>
            </a:r>
            <a:r>
              <a:rPr kumimoji="1" lang="zh-CN" altLang="en-US" dirty="0" smtClean="0"/>
              <a:t>，生成</a:t>
            </a:r>
            <a:r>
              <a:rPr kumimoji="1" lang="en-US" altLang="zh-CN" dirty="0" smtClean="0"/>
              <a:t>PA</a:t>
            </a:r>
            <a:r>
              <a:rPr kumimoji="1" lang="zh-CN" altLang="en-US" dirty="0" smtClean="0"/>
              <a:t>，访问内存，返回数据</a:t>
            </a:r>
            <a:endParaRPr kumimoji="1" lang="zh-CN" altLang="en-US" dirty="0"/>
          </a:p>
        </p:txBody>
      </p:sp>
    </p:spTree>
    <p:extLst>
      <p:ext uri="{BB962C8B-B14F-4D97-AF65-F5344CB8AC3E}">
        <p14:creationId xmlns:p14="http://schemas.microsoft.com/office/powerpoint/2010/main" val="1088211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2031325" cy="461665"/>
          </a:xfrm>
          <a:prstGeom prst="rect">
            <a:avLst/>
          </a:prstGeom>
          <a:noFill/>
        </p:spPr>
        <p:txBody>
          <a:bodyPr wrap="none" rtlCol="0">
            <a:spAutoFit/>
          </a:bodyPr>
          <a:lstStyle/>
          <a:p>
            <a:r>
              <a:rPr kumimoji="1" lang="zh-CN" altLang="en-US" sz="2400" b="1" dirty="0" smtClean="0"/>
              <a:t>虚拟空间管理</a:t>
            </a:r>
            <a:endParaRPr kumimoji="1" lang="zh-CN" altLang="en-US"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9" y="228600"/>
            <a:ext cx="5866653" cy="5995793"/>
          </a:xfrm>
          <a:prstGeom prst="rect">
            <a:avLst/>
          </a:prstGeom>
        </p:spPr>
      </p:pic>
    </p:spTree>
    <p:extLst>
      <p:ext uri="{BB962C8B-B14F-4D97-AF65-F5344CB8AC3E}">
        <p14:creationId xmlns:p14="http://schemas.microsoft.com/office/powerpoint/2010/main" val="469359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2425664" cy="461665"/>
          </a:xfrm>
          <a:prstGeom prst="rect">
            <a:avLst/>
          </a:prstGeom>
          <a:noFill/>
        </p:spPr>
        <p:txBody>
          <a:bodyPr wrap="none" rtlCol="0">
            <a:spAutoFit/>
          </a:bodyPr>
          <a:lstStyle/>
          <a:p>
            <a:r>
              <a:rPr kumimoji="1" lang="zh-CN" altLang="en-US" sz="2400" b="1" dirty="0" smtClean="0"/>
              <a:t>内存映射</a:t>
            </a:r>
            <a:r>
              <a:rPr kumimoji="1" lang="en-US" altLang="zh-CN" sz="2400" b="1" dirty="0" smtClean="0"/>
              <a:t>(</a:t>
            </a:r>
            <a:r>
              <a:rPr kumimoji="1" lang="en-US" altLang="zh-CN" sz="2400" b="1" dirty="0" err="1"/>
              <a:t>m</a:t>
            </a:r>
            <a:r>
              <a:rPr kumimoji="1" lang="en-US" altLang="zh-CN" sz="2400" b="1" dirty="0" err="1" smtClean="0"/>
              <a:t>map</a:t>
            </a:r>
            <a:r>
              <a:rPr kumimoji="1" lang="en-US" altLang="zh-CN" sz="2400" b="1" dirty="0" smtClean="0"/>
              <a:t>)</a:t>
            </a:r>
            <a:endParaRPr kumimoji="1" lang="zh-CN" altLang="en-US" sz="24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69" y="1185258"/>
            <a:ext cx="4801592" cy="5085470"/>
          </a:xfrm>
          <a:prstGeom prst="rect">
            <a:avLst/>
          </a:prstGeom>
        </p:spPr>
      </p:pic>
      <p:sp>
        <p:nvSpPr>
          <p:cNvPr id="4" name="文本框 3"/>
          <p:cNvSpPr txBox="1"/>
          <p:nvPr/>
        </p:nvSpPr>
        <p:spPr>
          <a:xfrm>
            <a:off x="548640" y="815926"/>
            <a:ext cx="6474849" cy="369332"/>
          </a:xfrm>
          <a:prstGeom prst="rect">
            <a:avLst/>
          </a:prstGeom>
          <a:noFill/>
        </p:spPr>
        <p:txBody>
          <a:bodyPr wrap="none" rtlCol="0">
            <a:spAutoFit/>
          </a:bodyPr>
          <a:lstStyle/>
          <a:p>
            <a:pPr marL="285750" indent="-285750">
              <a:buFont typeface="Wingdings" charset="2"/>
              <a:buChar char="n"/>
            </a:pPr>
            <a:r>
              <a:rPr lang="zh-CN" altLang="en-US" dirty="0"/>
              <a:t>一个文件或者其它对象映射到进程的地址空间</a:t>
            </a:r>
            <a:r>
              <a:rPr lang="zh-CN" altLang="en-US" dirty="0" smtClean="0"/>
              <a:t>，</a:t>
            </a:r>
            <a:r>
              <a:rPr lang="zh-CN" altLang="en-US" b="1" dirty="0" smtClean="0"/>
              <a:t>建立页表项</a:t>
            </a:r>
            <a:endParaRPr kumimoji="1" lang="zh-CN" altLang="en-US" b="1" dirty="0"/>
          </a:p>
        </p:txBody>
      </p:sp>
    </p:spTree>
    <p:extLst>
      <p:ext uri="{BB962C8B-B14F-4D97-AF65-F5344CB8AC3E}">
        <p14:creationId xmlns:p14="http://schemas.microsoft.com/office/powerpoint/2010/main" val="1180086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0797" y="228600"/>
            <a:ext cx="2425664" cy="461665"/>
          </a:xfrm>
          <a:prstGeom prst="rect">
            <a:avLst/>
          </a:prstGeom>
          <a:noFill/>
        </p:spPr>
        <p:txBody>
          <a:bodyPr wrap="none" rtlCol="0">
            <a:spAutoFit/>
          </a:bodyPr>
          <a:lstStyle/>
          <a:p>
            <a:r>
              <a:rPr kumimoji="1" lang="zh-CN" altLang="en-US" sz="2400" b="1" dirty="0" smtClean="0"/>
              <a:t>内存映射</a:t>
            </a:r>
            <a:r>
              <a:rPr kumimoji="1" lang="en-US" altLang="zh-CN" sz="2400" b="1" dirty="0" smtClean="0"/>
              <a:t>(</a:t>
            </a:r>
            <a:r>
              <a:rPr kumimoji="1" lang="en-US" altLang="zh-CN" sz="2400" b="1" dirty="0" err="1"/>
              <a:t>m</a:t>
            </a:r>
            <a:r>
              <a:rPr kumimoji="1" lang="en-US" altLang="zh-CN" sz="2400" b="1" dirty="0" err="1" smtClean="0"/>
              <a:t>map</a:t>
            </a:r>
            <a:r>
              <a:rPr kumimoji="1" lang="en-US" altLang="zh-CN" sz="2400" b="1" dirty="0" smtClean="0"/>
              <a:t>)</a:t>
            </a:r>
            <a:endParaRPr kumimoji="1" lang="zh-CN" altLang="en-US"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470" y="595363"/>
            <a:ext cx="6446387" cy="5676314"/>
          </a:xfrm>
          <a:prstGeom prst="rect">
            <a:avLst/>
          </a:prstGeom>
        </p:spPr>
      </p:pic>
      <p:sp>
        <p:nvSpPr>
          <p:cNvPr id="5" name="文本框 4"/>
          <p:cNvSpPr txBox="1"/>
          <p:nvPr/>
        </p:nvSpPr>
        <p:spPr>
          <a:xfrm>
            <a:off x="520504" y="746537"/>
            <a:ext cx="5551520" cy="369332"/>
          </a:xfrm>
          <a:prstGeom prst="rect">
            <a:avLst/>
          </a:prstGeom>
          <a:noFill/>
        </p:spPr>
        <p:txBody>
          <a:bodyPr wrap="none" rtlCol="0">
            <a:spAutoFit/>
          </a:bodyPr>
          <a:lstStyle/>
          <a:p>
            <a:pPr marL="285750" indent="-285750">
              <a:buFont typeface="Wingdings" charset="2"/>
              <a:buChar char="n"/>
            </a:pPr>
            <a:r>
              <a:rPr kumimoji="1" lang="zh-CN" altLang="en-US" dirty="0" smtClean="0"/>
              <a:t>对映射区域访问，缺页中断，内存拷贝，修改页表</a:t>
            </a:r>
            <a:endParaRPr kumimoji="1" lang="zh-CN" altLang="en-US" dirty="0"/>
          </a:p>
        </p:txBody>
      </p:sp>
      <p:sp>
        <p:nvSpPr>
          <p:cNvPr id="2" name="矩形 1"/>
          <p:cNvSpPr/>
          <p:nvPr/>
        </p:nvSpPr>
        <p:spPr>
          <a:xfrm>
            <a:off x="4661452" y="1858617"/>
            <a:ext cx="168965" cy="18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a:t>
            </a:r>
            <a:endParaRPr kumimoji="1" lang="zh-CN" altLang="en-US" sz="1100" dirty="0"/>
          </a:p>
        </p:txBody>
      </p:sp>
    </p:spTree>
    <p:extLst>
      <p:ext uri="{BB962C8B-B14F-4D97-AF65-F5344CB8AC3E}">
        <p14:creationId xmlns:p14="http://schemas.microsoft.com/office/powerpoint/2010/main" val="95526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1377</TotalTime>
  <Words>750</Words>
  <Application>Microsoft Macintosh PowerPoint</Application>
  <PresentationFormat>全屏显示(4:3)</PresentationFormat>
  <Paragraphs>110</Paragraphs>
  <Slides>21</Slides>
  <Notes>12</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AppleSymbols</vt:lpstr>
      <vt:lpstr>Arial</vt:lpstr>
      <vt:lpstr>ArialMT</vt:lpstr>
      <vt:lpstr>Calibri</vt:lpstr>
      <vt:lpstr>Calibri Light</vt:lpstr>
      <vt:lpstr>CourierNewPSMT</vt:lpstr>
      <vt:lpstr>STSongti-SC-Regular</vt:lpstr>
      <vt:lpstr>Wingdings</vt:lpstr>
      <vt:lpstr>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763</cp:revision>
  <dcterms:created xsi:type="dcterms:W3CDTF">2016-11-11T01:35:06Z</dcterms:created>
  <dcterms:modified xsi:type="dcterms:W3CDTF">2017-02-17T13:06:22Z</dcterms:modified>
</cp:coreProperties>
</file>