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2"/>
    <p:restoredTop sz="86336"/>
  </p:normalViewPr>
  <p:slideViewPr>
    <p:cSldViewPr snapToGrid="0">
      <p:cViewPr varScale="1">
        <p:scale>
          <a:sx n="400" d="100"/>
          <a:sy n="400" d="100"/>
        </p:scale>
        <p:origin x="784" y="4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4b0d5c79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4b0d5c79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c4b0d5c7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c4b0d5c7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4b0d5c7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4b0d5c7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4b0d5c7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4b0d5c7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4b0d5c7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4b0d5c7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c4b0d5c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c4b0d5c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c4b0d5c79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c4b0d5c79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4b0d5c79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4b0d5c79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4b0d5c7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4b0d5c7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4b0d5c79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4b0d5c79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688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98450" y="1883725"/>
            <a:ext cx="8371125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bg1"/>
                </a:solidFill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98450" y="3357325"/>
            <a:ext cx="8371125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311700" y="2651100"/>
            <a:ext cx="8520600" cy="20376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311700" y="743001"/>
            <a:ext cx="8520600" cy="1908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6000">
                <a:latin typeface="+mj-lt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14300" lvl="0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+mn-lt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22225" y="2651100"/>
            <a:ext cx="9166225" cy="20376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lt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+mn-lt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+mn-lt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+mn-lt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>
            <a:alpha val="0"/>
          </a:schemeClr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;p2">
            <a:extLst>
              <a:ext uri="{FF2B5EF4-FFF2-40B4-BE49-F238E27FC236}">
                <a16:creationId xmlns:a16="http://schemas.microsoft.com/office/drawing/2014/main" id="{7378344F-61CC-E641-8838-51CC431B7698}"/>
              </a:ext>
            </a:extLst>
          </p:cNvPr>
          <p:cNvSpPr/>
          <p:nvPr userDrawn="1"/>
        </p:nvSpPr>
        <p:spPr>
          <a:xfrm>
            <a:off x="0" y="0"/>
            <a:ext cx="9144000" cy="4688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07975" y="526350"/>
            <a:ext cx="578627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57151"/>
            <a:ext cx="4426500" cy="5025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+mn-l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  <a:latin typeface="+mj-lt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8050" y="40242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i-FI" dirty="0" err="1">
                <a:latin typeface="+mj-lt"/>
              </a:rPr>
              <a:t>Click</a:t>
            </a:r>
            <a:r>
              <a:rPr lang="fi-FI" dirty="0">
                <a:latin typeface="+mj-lt"/>
              </a:rPr>
              <a:t> to </a:t>
            </a:r>
            <a:r>
              <a:rPr lang="fi-FI" dirty="0" err="1">
                <a:latin typeface="+mj-lt"/>
              </a:rPr>
              <a:t>add</a:t>
            </a:r>
            <a:r>
              <a:rPr lang="fi-FI" dirty="0">
                <a:latin typeface="+mj-lt"/>
              </a:rPr>
              <a:t> </a:t>
            </a:r>
            <a:r>
              <a:rPr lang="fi-FI" dirty="0" err="1">
                <a:latin typeface="+mj-lt"/>
              </a:rPr>
              <a:t>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fi-FI" dirty="0" err="1">
                <a:latin typeface="+mn-lt"/>
              </a:rPr>
              <a:t>Click</a:t>
            </a:r>
            <a:r>
              <a:rPr lang="fi-FI" dirty="0">
                <a:latin typeface="+mn-lt"/>
              </a:rPr>
              <a:t> to </a:t>
            </a:r>
            <a:r>
              <a:rPr lang="fi-FI" dirty="0" err="1">
                <a:latin typeface="+mn-lt"/>
              </a:rPr>
              <a:t>add</a:t>
            </a:r>
            <a:r>
              <a:rPr lang="fi-FI" dirty="0">
                <a:latin typeface="+mn-lt"/>
              </a:rPr>
              <a:t> </a:t>
            </a:r>
            <a:r>
              <a:rPr lang="fi-FI" dirty="0" err="1">
                <a:latin typeface="+mn-lt"/>
              </a:rPr>
              <a:t>text</a:t>
            </a:r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  <p:pic>
        <p:nvPicPr>
          <p:cNvPr id="5" name="Kuva 6">
            <a:extLst>
              <a:ext uri="{FF2B5EF4-FFF2-40B4-BE49-F238E27FC236}">
                <a16:creationId xmlns:a16="http://schemas.microsoft.com/office/drawing/2014/main" id="{1F1B6A6E-3324-E646-A6C1-FF731E40E28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4769399"/>
            <a:ext cx="977584" cy="23232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tsikko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2742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Suomalainen sääty-yhteiskunta</a:t>
            </a:r>
          </a:p>
        </p:txBody>
      </p:sp>
      <p:sp>
        <p:nvSpPr>
          <p:cNvPr id="59" name="Alaotsikko"/>
          <p:cNvSpPr txBox="1">
            <a:spLocks noGrp="1"/>
          </p:cNvSpPr>
          <p:nvPr>
            <p:ph type="subTitle" idx="1"/>
          </p:nvPr>
        </p:nvSpPr>
        <p:spPr>
          <a:xfrm>
            <a:off x="733975" y="3067150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Monialaisen oppimiskokonaisuuden rakenteen esittely</a:t>
            </a:r>
            <a:endParaRPr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Historia ja äidinkieli ja kirjallisuus</a:t>
            </a:r>
            <a:endParaRPr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ppiaineen tekstikehys"/>
          <p:cNvSpPr txBox="1"/>
          <p:nvPr/>
        </p:nvSpPr>
        <p:spPr>
          <a:xfrm>
            <a:off x="762000" y="179300"/>
            <a:ext cx="34962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rPr>
              <a:t>ÄIDINKIELI JA KIRJALLISUUS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Tekstikehys"/>
          <p:cNvSpPr txBox="1">
            <a:spLocks noGrp="1"/>
          </p:cNvSpPr>
          <p:nvPr>
            <p:ph type="title"/>
          </p:nvPr>
        </p:nvSpPr>
        <p:spPr>
          <a:xfrm>
            <a:off x="419100" y="812400"/>
            <a:ext cx="6251575" cy="3518700"/>
          </a:xfrm>
          <a:prstGeom prst="rect">
            <a:avLst/>
          </a:prstGeom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800" dirty="0">
                <a:ea typeface="Gill Sans SemiBold" charset="0"/>
                <a:cs typeface="Gill Sans SemiBold" charset="0"/>
                <a:sym typeface="Raleway Medium"/>
              </a:rPr>
              <a:t>Kirjoitamme </a:t>
            </a:r>
            <a:r>
              <a:rPr lang="fi" sz="2800" dirty="0">
                <a:ea typeface="Gill Sans" charset="0"/>
                <a:cs typeface="Gill Sans" charset="0"/>
              </a:rPr>
              <a:t>kirjeen</a:t>
            </a:r>
            <a:r>
              <a:rPr lang="fi" sz="2800" dirty="0">
                <a:ea typeface="Gill Sans SemiBold" charset="0"/>
                <a:cs typeface="Gill Sans SemiBold" charset="0"/>
                <a:sym typeface="Raleway Medium"/>
              </a:rPr>
              <a:t> oman roolihahmomme äänellä parillemme. </a:t>
            </a:r>
            <a:endParaRPr sz="2800" dirty="0">
              <a:ea typeface="Gill Sans SemiBold" charset="0"/>
              <a:cs typeface="Gill Sans SemiBold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800" dirty="0">
                <a:ea typeface="Gill Sans SemiBold" charset="0"/>
                <a:cs typeface="Gill Sans SemiBold" charset="0"/>
                <a:sym typeface="Raleway Medium"/>
              </a:rPr>
              <a:t>Lopuksi luemme parimme </a:t>
            </a:r>
            <a:endParaRPr sz="2800" dirty="0">
              <a:ea typeface="Gill Sans SemiBold" charset="0"/>
              <a:cs typeface="Gill Sans SemiBold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800" dirty="0">
                <a:ea typeface="Gill Sans SemiBold" charset="0"/>
                <a:cs typeface="Gill Sans SemiBold" charset="0"/>
                <a:sym typeface="Raleway Medium"/>
              </a:rPr>
              <a:t>lähettämän kirjeen.</a:t>
            </a:r>
            <a:endParaRPr sz="2800" dirty="0">
              <a:ea typeface="Gill Sans SemiBold" charset="0"/>
              <a:cs typeface="Gill Sans SemiBold" charset="0"/>
              <a:sym typeface="Raleway Medium"/>
            </a:endParaRPr>
          </a:p>
        </p:txBody>
      </p:sp>
      <p:pic>
        <p:nvPicPr>
          <p:cNvPr id="119" name="Kuvakehys" descr="Kuvassa näkyy nippu kirjeitä pöydällä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275" y="1368625"/>
            <a:ext cx="2379850" cy="3173154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kstikehys 1"/>
          <p:cNvSpPr txBox="1">
            <a:spLocks noGrp="1"/>
          </p:cNvSpPr>
          <p:nvPr>
            <p:ph type="title"/>
          </p:nvPr>
        </p:nvSpPr>
        <p:spPr>
          <a:xfrm>
            <a:off x="311700" y="56535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</a:rPr>
              <a:t>Opettajat arvioivat työskentelyäsi monialaisen oppimiskokonaisuuden ajan.</a:t>
            </a:r>
            <a:endParaRPr sz="3000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125" name="Tekstikehys 2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i" sz="2000" dirty="0">
                <a:latin typeface="Gill Sans" charset="0"/>
                <a:ea typeface="Gill Sans" charset="0"/>
                <a:cs typeface="Gill Sans" charset="0"/>
              </a:rPr>
              <a:t>Työn iloa!</a:t>
            </a:r>
            <a:endParaRPr sz="20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ppiaineen tekstikehys"/>
          <p:cNvSpPr txBox="1"/>
          <p:nvPr/>
        </p:nvSpPr>
        <p:spPr>
          <a:xfrm>
            <a:off x="448225" y="201700"/>
            <a:ext cx="1101606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Raleway Light"/>
                <a:ea typeface="Raleway Light"/>
                <a:cs typeface="Raleway Light"/>
                <a:sym typeface="Raleway Light"/>
              </a:rPr>
              <a:t>HISTORIA</a:t>
            </a:r>
            <a:endParaRPr dirty="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4" name="Tekstikehys"/>
          <p:cNvSpPr txBox="1">
            <a:spLocks noGrp="1"/>
          </p:cNvSpPr>
          <p:nvPr>
            <p:ph type="title"/>
          </p:nvPr>
        </p:nvSpPr>
        <p:spPr>
          <a:xfrm>
            <a:off x="369975" y="1400750"/>
            <a:ext cx="4045200" cy="28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Tutustumme </a:t>
            </a:r>
            <a:b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</a:br>
            <a:r>
              <a:rPr lang="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historian tunneilla 1800-luvun Suomeen ja suomalaiseen </a:t>
            </a:r>
            <a:b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</a:br>
            <a:r>
              <a:rPr lang="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sääty-yhteiskuntaan. </a:t>
            </a:r>
            <a:endParaRPr sz="3000" dirty="0">
              <a:highlight>
                <a:srgbClr val="FFFFFF"/>
              </a:highlight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5" name="Kysymykset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i="1" dirty="0">
                <a:latin typeface="Gill Sans" charset="0"/>
                <a:ea typeface="Gill Sans" charset="0"/>
                <a:cs typeface="Gill Sans" charset="0"/>
                <a:sym typeface="Raleway Medium"/>
              </a:rPr>
              <a:t>Millaisiin ryhmiin ihmisiä jaoteltiin 1800-luvulla?</a:t>
            </a:r>
            <a:endParaRPr sz="2000" i="1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 i="1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i="1" dirty="0">
                <a:latin typeface="Gill Sans" charset="0"/>
                <a:ea typeface="Gill Sans" charset="0"/>
                <a:cs typeface="Gill Sans" charset="0"/>
                <a:sym typeface="Raleway Medium"/>
              </a:rPr>
              <a:t>Millaista elämää eri ryhmien ihmiset viettivät?</a:t>
            </a:r>
            <a:endParaRPr sz="2000" i="1" dirty="0">
              <a:latin typeface="Gill Sans" charset="0"/>
              <a:ea typeface="Gill Sans" charset="0"/>
              <a:cs typeface="Gill Sans" charset="0"/>
              <a:sym typeface="Raleway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ppiaineen tekstikehys"/>
          <p:cNvSpPr txBox="1"/>
          <p:nvPr/>
        </p:nvSpPr>
        <p:spPr>
          <a:xfrm>
            <a:off x="997325" y="257750"/>
            <a:ext cx="10197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rPr>
              <a:t>HISTORIA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Otsikk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Etu-</a:t>
            </a:r>
            <a:r>
              <a:rPr lang="fi-FI" baseline="0" dirty="0"/>
              <a:t> ja sukunimet</a:t>
            </a:r>
            <a:endParaRPr lang="fi-FI" dirty="0"/>
          </a:p>
        </p:txBody>
      </p:sp>
      <p:sp>
        <p:nvSpPr>
          <p:cNvPr id="71" name="Tekstikehys"/>
          <p:cNvSpPr txBox="1"/>
          <p:nvPr/>
        </p:nvSpPr>
        <p:spPr>
          <a:xfrm>
            <a:off x="4639250" y="1"/>
            <a:ext cx="4504800" cy="46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2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2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2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Tutustumme myös 1800-luvun etu- ja sukunimiin.</a:t>
            </a:r>
            <a:endParaRPr sz="3000" b="1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sp>
        <p:nvSpPr>
          <p:cNvPr id="72" name="Kysymykset"/>
          <p:cNvSpPr txBox="1"/>
          <p:nvPr/>
        </p:nvSpPr>
        <p:spPr>
          <a:xfrm>
            <a:off x="997325" y="896475"/>
            <a:ext cx="3003300" cy="3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Mitkä olivat tyypillisiä etunimiä?</a:t>
            </a:r>
            <a:endParaRPr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Millaisia sukunimet olivat?</a:t>
            </a:r>
            <a:endParaRPr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Oliko kaikilla sukunimeä?</a:t>
            </a:r>
            <a:endParaRPr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ppiaineen tekstikehys"/>
          <p:cNvSpPr txBox="1"/>
          <p:nvPr/>
        </p:nvSpPr>
        <p:spPr>
          <a:xfrm>
            <a:off x="675175" y="246500"/>
            <a:ext cx="1120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HISTORIA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Otsikk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Ryhmäjako</a:t>
            </a:r>
          </a:p>
        </p:txBody>
      </p:sp>
      <p:sp>
        <p:nvSpPr>
          <p:cNvPr id="78" name="Tekstikehys"/>
          <p:cNvSpPr txBox="1">
            <a:spLocks noGrp="1"/>
          </p:cNvSpPr>
          <p:nvPr>
            <p:ph type="body" idx="1"/>
          </p:nvPr>
        </p:nvSpPr>
        <p:spPr>
          <a:xfrm>
            <a:off x="787200" y="963750"/>
            <a:ext cx="7569600" cy="3216000"/>
          </a:xfrm>
          <a:prstGeom prst="rect">
            <a:avLst/>
          </a:prstGeom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Jakaudumme pareihin tai pienryhmiin. Jokainen pari tai ryhmä edustaa yhtä sääty-yhteiskunnan aikana elänyttä ihmisryhmää.</a:t>
            </a:r>
            <a:endParaRPr sz="3000" b="1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ppiaineen tekstikehys"/>
          <p:cNvSpPr txBox="1"/>
          <p:nvPr/>
        </p:nvSpPr>
        <p:spPr>
          <a:xfrm>
            <a:off x="762000" y="179300"/>
            <a:ext cx="12438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rPr>
              <a:t>HISTORIA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Tekstikehys"/>
          <p:cNvSpPr txBox="1">
            <a:spLocks noGrp="1"/>
          </p:cNvSpPr>
          <p:nvPr>
            <p:ph type="title"/>
          </p:nvPr>
        </p:nvSpPr>
        <p:spPr>
          <a:xfrm>
            <a:off x="890850" y="812400"/>
            <a:ext cx="7362300" cy="3518700"/>
          </a:xfrm>
          <a:prstGeom prst="rect">
            <a:avLst/>
          </a:prstGeom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Luomme itsellemme 1800-luvulla eläneet, kuvitteelliset </a:t>
            </a:r>
            <a:r>
              <a:rPr lang="fi" sz="3000" dirty="0">
                <a:latin typeface="Gill Sans" charset="0"/>
                <a:ea typeface="Gill Sans" charset="0"/>
                <a:cs typeface="Gill Sans" charset="0"/>
              </a:rPr>
              <a:t>roolihahmot</a:t>
            </a: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ja kirjoitamme roolihahmosta </a:t>
            </a:r>
            <a:r>
              <a:rPr lang="fi" sz="3000" dirty="0">
                <a:latin typeface="Gill Sans" charset="0"/>
                <a:ea typeface="Gill Sans" charset="0"/>
                <a:cs typeface="Gill Sans" charset="0"/>
              </a:rPr>
              <a:t>suunnitelman</a:t>
            </a: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</a:t>
            </a:r>
            <a:endParaRPr sz="3000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tsikko"/>
          <p:cNvSpPr txBox="1">
            <a:spLocks noGrp="1"/>
          </p:cNvSpPr>
          <p:nvPr>
            <p:ph type="title"/>
          </p:nvPr>
        </p:nvSpPr>
        <p:spPr>
          <a:xfrm>
            <a:off x="311700" y="56535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</a:rPr>
              <a:t>Opettajat arvioivat työskentelyäsi koko monialaisen oppimiskokonaisuuden ajan.</a:t>
            </a:r>
            <a:endParaRPr sz="3000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91" name="Alaotsikko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i" sz="2000" dirty="0">
                <a:latin typeface="Gill Sans" charset="0"/>
                <a:ea typeface="Gill Sans" charset="0"/>
                <a:cs typeface="Gill Sans" charset="0"/>
              </a:rPr>
              <a:t>Työskentely jatkuu äidinkielen ja kirjallisuuden tunneilla.</a:t>
            </a:r>
            <a:endParaRPr sz="20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ppiaineen tekstikehys"/>
          <p:cNvSpPr txBox="1"/>
          <p:nvPr/>
        </p:nvSpPr>
        <p:spPr>
          <a:xfrm>
            <a:off x="231850" y="246525"/>
            <a:ext cx="3339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Raleway Light"/>
                <a:ea typeface="Raleway Light"/>
                <a:cs typeface="Raleway Light"/>
                <a:sym typeface="Raleway Light"/>
              </a:rPr>
              <a:t>ÄIDINKIELI JA KIRJALLISUUS</a:t>
            </a:r>
            <a:endParaRPr dirty="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96" name="Tekstikehys 1"/>
          <p:cNvSpPr txBox="1">
            <a:spLocks noGrp="1"/>
          </p:cNvSpPr>
          <p:nvPr>
            <p:ph type="title"/>
          </p:nvPr>
        </p:nvSpPr>
        <p:spPr>
          <a:xfrm>
            <a:off x="231850" y="112050"/>
            <a:ext cx="4045200" cy="49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Tutustumme oman parimme tai pienryhmämme roolihahmoihin </a:t>
            </a:r>
            <a:r>
              <a:rPr lang="fi" sz="3000" dirty="0"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</a:rPr>
              <a:t>haastattelemalla</a:t>
            </a:r>
            <a:r>
              <a:rPr lang="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</a:t>
            </a:r>
            <a:endParaRPr sz="3000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sp>
        <p:nvSpPr>
          <p:cNvPr id="97" name="Tekstikehys 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i" sz="2000" i="1" dirty="0">
                <a:latin typeface="Gill Sans" charset="0"/>
                <a:ea typeface="Gill Sans" charset="0"/>
                <a:cs typeface="Gill Sans" charset="0"/>
              </a:rPr>
              <a:t>Käytämme haastattelun materiaalina historian tunneilla tehtyjä roolihahmosuunnitelmia.</a:t>
            </a:r>
            <a:endParaRPr sz="2000" i="1" dirty="0"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Vertaisarviointi</a:t>
            </a:r>
            <a:endParaRPr lang="fi-FI" dirty="0"/>
          </a:p>
        </p:txBody>
      </p:sp>
      <p:sp>
        <p:nvSpPr>
          <p:cNvPr id="105" name="Oppiaineen tekstiruutu"/>
          <p:cNvSpPr txBox="1"/>
          <p:nvPr/>
        </p:nvSpPr>
        <p:spPr>
          <a:xfrm>
            <a:off x="266700" y="257750"/>
            <a:ext cx="3920573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rPr>
              <a:t>ÄIDINKIELI JA KIRJALLISUUS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Tekstiruutu"/>
          <p:cNvSpPr txBox="1"/>
          <p:nvPr/>
        </p:nvSpPr>
        <p:spPr>
          <a:xfrm>
            <a:off x="4639250" y="145675"/>
            <a:ext cx="4504800" cy="485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Teemme vertaisarvioinnin.</a:t>
            </a:r>
            <a:endParaRPr sz="3000" b="1" dirty="0">
              <a:solidFill>
                <a:schemeClr val="dk2"/>
              </a:solidFill>
              <a:highlight>
                <a:srgbClr val="FFFFFF"/>
              </a:highlight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Annamme rakentavaa palautetta roolihahmosuunnitel-</a:t>
            </a:r>
            <a:endParaRPr sz="3000" b="1" dirty="0">
              <a:solidFill>
                <a:schemeClr val="dk2"/>
              </a:solidFill>
              <a:highlight>
                <a:srgbClr val="FFFFFF"/>
              </a:highlight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masta.</a:t>
            </a:r>
            <a:endParaRPr sz="3000" b="1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sp>
        <p:nvSpPr>
          <p:cNvPr id="104" name="Kysymykset"/>
          <p:cNvSpPr txBox="1"/>
          <p:nvPr/>
        </p:nvSpPr>
        <p:spPr>
          <a:xfrm>
            <a:off x="266700" y="896475"/>
            <a:ext cx="3733925" cy="3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Oliko suunnitelmassa kaikki vaaditut osat?</a:t>
            </a:r>
            <a:endParaRPr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Mikä suunnitelmassa oli hyvää?</a:t>
            </a:r>
            <a:endParaRPr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ppiaineen tekstikehys"/>
          <p:cNvSpPr txBox="1"/>
          <p:nvPr/>
        </p:nvSpPr>
        <p:spPr>
          <a:xfrm>
            <a:off x="675175" y="246500"/>
            <a:ext cx="41769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ÄIDINKIELI JA KIRJALLISUUS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Otsikk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Tiedonhakua</a:t>
            </a:r>
            <a:r>
              <a:rPr lang="fi-FI" baseline="0" dirty="0"/>
              <a:t> </a:t>
            </a:r>
            <a:r>
              <a:rPr lang="fi-FI" baseline="0" dirty="0" err="1"/>
              <a:t>FinnaStreetissä</a:t>
            </a:r>
            <a:endParaRPr lang="fi-FI" dirty="0"/>
          </a:p>
        </p:txBody>
      </p:sp>
      <p:sp>
        <p:nvSpPr>
          <p:cNvPr id="110" name="Tekstikehys"/>
          <p:cNvSpPr txBox="1">
            <a:spLocks noGrp="1"/>
          </p:cNvSpPr>
          <p:nvPr>
            <p:ph type="body" idx="1"/>
          </p:nvPr>
        </p:nvSpPr>
        <p:spPr>
          <a:xfrm>
            <a:off x="342900" y="963750"/>
            <a:ext cx="6268500" cy="3216000"/>
          </a:xfrm>
          <a:prstGeom prst="rect">
            <a:avLst/>
          </a:prstGeom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3200" b="1" dirty="0">
                <a:solidFill>
                  <a:schemeClr val="dk2"/>
                </a:solidFill>
                <a:highlight>
                  <a:srgbClr val="FFFFFF"/>
                </a:highlight>
                <a:latin typeface="+mj-lt"/>
                <a:ea typeface="Gill Sans SemiBold" charset="0"/>
                <a:cs typeface="Gill Sans SemiBold" charset="0"/>
                <a:sym typeface="Raleway Medium"/>
              </a:rPr>
              <a:t>Harjoittelemme </a:t>
            </a:r>
            <a:r>
              <a:rPr lang="fi" sz="3200" b="1" dirty="0">
                <a:solidFill>
                  <a:schemeClr val="dk2"/>
                </a:solidFill>
                <a:highlight>
                  <a:srgbClr val="FFFFFF"/>
                </a:highlight>
                <a:latin typeface="+mj-lt"/>
                <a:ea typeface="Gill Sans" charset="0"/>
                <a:cs typeface="Gill Sans" charset="0"/>
                <a:sym typeface="Raleway"/>
              </a:rPr>
              <a:t>tiedonhakua</a:t>
            </a:r>
            <a:r>
              <a:rPr lang="fi" sz="3200" b="1" dirty="0">
                <a:solidFill>
                  <a:schemeClr val="dk2"/>
                </a:solidFill>
                <a:highlight>
                  <a:srgbClr val="FFFFFF"/>
                </a:highlight>
                <a:latin typeface="+mj-lt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" sz="3200" b="1" i="1" dirty="0">
                <a:solidFill>
                  <a:schemeClr val="dk2"/>
                </a:solidFill>
                <a:highlight>
                  <a:srgbClr val="FFFFFF"/>
                </a:highlight>
                <a:latin typeface="+mj-lt"/>
                <a:ea typeface="Gill Sans SemiBold" charset="0"/>
                <a:cs typeface="Gill Sans SemiBold" charset="0"/>
                <a:sym typeface="Raleway Medium"/>
              </a:rPr>
              <a:t>Finna.fi</a:t>
            </a:r>
            <a:r>
              <a:rPr lang="fi" sz="3200" b="1" dirty="0">
                <a:solidFill>
                  <a:schemeClr val="dk2"/>
                </a:solidFill>
                <a:highlight>
                  <a:srgbClr val="FFFFFF"/>
                </a:highlight>
                <a:latin typeface="+mj-lt"/>
                <a:ea typeface="Gill Sans SemiBold" charset="0"/>
                <a:cs typeface="Gill Sans SemiBold" charset="0"/>
                <a:sym typeface="Raleway Medium"/>
              </a:rPr>
              <a:t>-sivuston </a:t>
            </a:r>
            <a:r>
              <a:rPr lang="fi" sz="3200" b="1" i="1" dirty="0">
                <a:solidFill>
                  <a:schemeClr val="dk2"/>
                </a:solidFill>
                <a:highlight>
                  <a:srgbClr val="FFFFFF"/>
                </a:highlight>
                <a:latin typeface="+mj-lt"/>
                <a:ea typeface="Gill Sans SemiBold" charset="0"/>
                <a:cs typeface="Gill Sans SemiBold" charset="0"/>
                <a:sym typeface="Raleway Medium"/>
              </a:rPr>
              <a:t>Finna Street</a:t>
            </a:r>
            <a:r>
              <a:rPr lang="fi" sz="3200" b="1" dirty="0">
                <a:solidFill>
                  <a:schemeClr val="dk2"/>
                </a:solidFill>
                <a:highlight>
                  <a:srgbClr val="FFFFFF"/>
                </a:highlight>
                <a:latin typeface="+mj-lt"/>
                <a:ea typeface="Gill Sans SemiBold" charset="0"/>
                <a:cs typeface="Gill Sans SemiBold" charset="0"/>
                <a:sym typeface="Raleway Medium"/>
              </a:rPr>
              <a:t>-palvelussa. Etsimme </a:t>
            </a:r>
            <a:r>
              <a:rPr lang="fi" sz="3200" b="1" dirty="0">
                <a:solidFill>
                  <a:schemeClr val="dk2"/>
                </a:solidFill>
                <a:highlight>
                  <a:srgbClr val="FFFFFF"/>
                </a:highlight>
                <a:latin typeface="+mj-lt"/>
                <a:ea typeface="Gill Sans" charset="0"/>
                <a:cs typeface="Gill Sans" charset="0"/>
                <a:sym typeface="Raleway"/>
              </a:rPr>
              <a:t>kuvan</a:t>
            </a:r>
            <a:r>
              <a:rPr lang="fi" sz="3200" b="1" dirty="0">
                <a:solidFill>
                  <a:schemeClr val="dk2"/>
                </a:solidFill>
                <a:highlight>
                  <a:srgbClr val="FFFFFF"/>
                </a:highlight>
                <a:latin typeface="+mj-lt"/>
                <a:ea typeface="Gill Sans SemiBold" charset="0"/>
                <a:cs typeface="Gill Sans SemiBold" charset="0"/>
                <a:sym typeface="Raleway Medium"/>
              </a:rPr>
              <a:t> rooli- hahmomme kuvitteellisesta kotipaikasta.</a:t>
            </a:r>
            <a:endParaRPr sz="3200" b="1" dirty="0">
              <a:latin typeface="+mj-lt"/>
              <a:ea typeface="Gill Sans SemiBold" charset="0"/>
              <a:cs typeface="Gill Sans SemiBold" charset="0"/>
              <a:sym typeface="Raleway Medium"/>
            </a:endParaRPr>
          </a:p>
        </p:txBody>
      </p:sp>
      <p:pic>
        <p:nvPicPr>
          <p:cNvPr id="112" name="Kuvakehys" descr="Kuvakaappaus Finna.fi-sivuston Finna Street-palvelusta. Kuvassa näkyy entisajan katukuvaa. Kadulla liikkuu vanhoja linja-autoja, rautiovaunuja sekä pyöräilijoitä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725" y="2736850"/>
            <a:ext cx="2371726" cy="1927226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Custom 4">
      <a:dk1>
        <a:srgbClr val="000000"/>
      </a:dk1>
      <a:lt1>
        <a:srgbClr val="FFFFFF"/>
      </a:lt1>
      <a:dk2>
        <a:srgbClr val="3D3D3D"/>
      </a:dk2>
      <a:lt2>
        <a:srgbClr val="454545"/>
      </a:lt2>
      <a:accent1>
        <a:srgbClr val="00A3AC"/>
      </a:accent1>
      <a:accent2>
        <a:srgbClr val="7F358A"/>
      </a:accent2>
      <a:accent3>
        <a:srgbClr val="C1DEE9"/>
      </a:accent3>
      <a:accent4>
        <a:srgbClr val="FF1DC8"/>
      </a:accent4>
      <a:accent5>
        <a:srgbClr val="AFE9DA"/>
      </a:accent5>
      <a:accent6>
        <a:srgbClr val="F3EC79"/>
      </a:accent6>
      <a:hlink>
        <a:srgbClr val="425B92"/>
      </a:hlink>
      <a:folHlink>
        <a:srgbClr val="425B9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Finna</Template>
  <TotalTime>38</TotalTime>
  <Words>195</Words>
  <Application>Microsoft Macintosh PowerPoint</Application>
  <PresentationFormat>On-screen Show (16:9)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Gill Sans</vt:lpstr>
      <vt:lpstr>Gill Sans SemiBold</vt:lpstr>
      <vt:lpstr>Raleway</vt:lpstr>
      <vt:lpstr>Raleway Light</vt:lpstr>
      <vt:lpstr>Raleway Medium</vt:lpstr>
      <vt:lpstr>Source Sans Pro</vt:lpstr>
      <vt:lpstr>Plum</vt:lpstr>
      <vt:lpstr>Suomalainen sääty-yhteiskunta</vt:lpstr>
      <vt:lpstr>Tutustumme  historian tunneilla 1800-luvun Suomeen ja suomalaiseen  sääty-yhteiskuntaan.  </vt:lpstr>
      <vt:lpstr>Etu- ja sukunimet</vt:lpstr>
      <vt:lpstr>Ryhmäjako</vt:lpstr>
      <vt:lpstr>Luomme itsellemme 1800-luvulla eläneet, kuvitteelliset roolihahmot ja kirjoitamme roolihahmosta suunnitelman.</vt:lpstr>
      <vt:lpstr>Opettajat arvioivat työskentelyäsi koko monialaisen oppimiskokonaisuuden ajan.</vt:lpstr>
      <vt:lpstr>Tutustumme oman parimme tai pienryhmämme roolihahmoihin haastattelemalla.</vt:lpstr>
      <vt:lpstr>Vertaisarviointi</vt:lpstr>
      <vt:lpstr>Tiedonhakua FinnaStreetissä</vt:lpstr>
      <vt:lpstr>Kirjoitamme kirjeen oman roolihahmomme äänellä parillemme.  Lopuksi luemme parimme  lähettämän kirjeen.</vt:lpstr>
      <vt:lpstr>Opettajat arvioivat työskentelyäsi monialaisen oppimiskokonaisuuden ajan.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Suomalainen sääty-yhteiskunta</dc:title>
  <dc:subject/>
  <dc:creator>Peltonen, Riitta P</dc:creator>
  <cp:keywords/>
  <dc:description/>
  <cp:lastModifiedBy>Hynynen, Heidi E</cp:lastModifiedBy>
  <cp:revision>10</cp:revision>
  <dcterms:modified xsi:type="dcterms:W3CDTF">2019-12-30T08:20:26Z</dcterms:modified>
  <cp:category/>
</cp:coreProperties>
</file>