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86418"/>
  </p:normalViewPr>
  <p:slideViewPr>
    <p:cSldViewPr snapToGrid="0">
      <p:cViewPr varScale="1">
        <p:scale>
          <a:sx n="79" d="100"/>
          <a:sy n="79" d="100"/>
        </p:scale>
        <p:origin x="316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Zf-hMtbx1CUK65gIiYjKw/feature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c785ee2f0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c785ee2f0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7f6319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7f6319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7f6319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c7f6319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82a8b07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82a8b07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7f6319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7f6319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7f6319e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7f6319e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7f6319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7f6319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82a8b0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82a8b0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c82a8b07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c82a8b07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82a8b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c82a8b07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785ee2f0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c785ee2f0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82a8b0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82a8b07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82a8b0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c82a8b0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82a8b07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82a8b07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82a8b07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82a8b07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82a8b07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82a8b07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82a8b07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82a8b07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82a8b07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c82a8b07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82a8b07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c82a8b07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82a8b07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c82a8b07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c82a8b07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c82a8b07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785ee2f0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785ee2f0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82a8b0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c82a8b0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82a8b07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82a8b07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c82a8b07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c82a8b07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c82a8b07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c82a8b07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c82a8b07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c82a8b07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82a8b07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82a8b07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785ee2f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785ee2f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785ee2f0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785ee2f0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785ee2f0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785ee2f0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785ee2f0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785ee2f0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mtClean="0">
                <a:hlinkClick r:id="rId3"/>
              </a:rPr>
              <a:t>https://www.youtube.com/channel/UCjZf-hMtbx1CUK65gIiYjKw/featured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785ee2f0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c785ee2f0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785ee2f0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c785ee2f0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na.f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na.fi/Search/Advanc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Zf-hMtbx1CUK65gIiYjKw/featur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na.f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Arial Rounded MT Bold" charset="0"/>
                <a:ea typeface="Arial Rounded MT Bold" charset="0"/>
                <a:cs typeface="Arial Rounded MT Bold" charset="0"/>
              </a:rPr>
              <a:t>Tiedonhaku</a:t>
            </a:r>
            <a:endParaRPr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 smtClean="0">
                <a:latin typeface="Optima" charset="0"/>
                <a:ea typeface="Optima" charset="0"/>
                <a:cs typeface="Optima" charset="0"/>
              </a:rPr>
              <a:t>Äidin</a:t>
            </a:r>
            <a:r>
              <a:rPr lang="fi" dirty="0" smtClean="0">
                <a:latin typeface="Optima" charset="0"/>
                <a:ea typeface="Optima" charset="0"/>
                <a:cs typeface="Optima" charset="0"/>
              </a:rPr>
              <a:t>kieli </a:t>
            </a:r>
            <a:r>
              <a:rPr lang="fi" dirty="0">
                <a:latin typeface="Optima" charset="0"/>
                <a:ea typeface="Optima" charset="0"/>
                <a:cs typeface="Optima" charset="0"/>
              </a:rPr>
              <a:t>ja kirjallisuus</a:t>
            </a:r>
            <a:endParaRPr dirty="0">
              <a:latin typeface="Optima" charset="0"/>
              <a:ea typeface="Optima" charset="0"/>
              <a:cs typeface="Optima" charset="0"/>
            </a:endParaRP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87" y="4878476"/>
            <a:ext cx="714010" cy="16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tsikon kehys"/>
          <p:cNvSpPr/>
          <p:nvPr/>
        </p:nvSpPr>
        <p:spPr>
          <a:xfrm>
            <a:off x="1175175" y="179100"/>
            <a:ext cx="6748800" cy="8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Otsikko"/>
          <p:cNvSpPr txBox="1">
            <a:spLocks noGrp="1"/>
          </p:cNvSpPr>
          <p:nvPr>
            <p:ph type="title"/>
          </p:nvPr>
        </p:nvSpPr>
        <p:spPr>
          <a:xfrm>
            <a:off x="1350825" y="-11100"/>
            <a:ext cx="6397500" cy="12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solidFill>
                  <a:schemeClr val="accent3"/>
                </a:solidFill>
              </a:rPr>
              <a:t>TIEDONHAKUTEHTÄVÄ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122" name="Tekstikehys 1"/>
          <p:cNvSpPr txBox="1"/>
          <p:nvPr/>
        </p:nvSpPr>
        <p:spPr>
          <a:xfrm>
            <a:off x="1197550" y="1175175"/>
            <a:ext cx="3294733" cy="3559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buClr>
                <a:schemeClr val="lt1"/>
              </a:buClr>
              <a:buSzPts val="1800"/>
            </a:pPr>
            <a:r>
              <a:rPr lang="fi-FI" sz="1800" dirty="0" smtClean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1. </a:t>
            </a:r>
            <a:r>
              <a:rPr lang="fi-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Kirjoita internet-selaimen osoitekenttään osoite:</a:t>
            </a:r>
          </a:p>
          <a:p>
            <a:pPr marL="457200" lvl="0"/>
            <a:r>
              <a:rPr lang="fi-FI" sz="1800" u="sng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  <a:hlinkClick r:id="rId3"/>
              </a:rPr>
              <a:t>www.finna.fi</a:t>
            </a:r>
            <a:endParaRPr lang="fi-FI" sz="1800" dirty="0">
              <a:solidFill>
                <a:schemeClr val="lt1"/>
              </a:solidFill>
              <a:latin typeface="Optima" charset="0"/>
              <a:ea typeface="Optima" charset="0"/>
              <a:cs typeface="Optima" charset="0"/>
              <a:sym typeface="Proxima Nova"/>
            </a:endParaRPr>
          </a:p>
          <a:p>
            <a:pPr marL="457200" lvl="0"/>
            <a:endParaRPr lang="fi-FI" sz="1800" dirty="0">
              <a:solidFill>
                <a:schemeClr val="lt1"/>
              </a:solidFill>
              <a:latin typeface="Optima" charset="0"/>
              <a:ea typeface="Optima" charset="0"/>
              <a:cs typeface="Optima" charset="0"/>
              <a:sym typeface="Proxima Nova"/>
            </a:endParaRPr>
          </a:p>
          <a:p>
            <a:pPr marL="457200" lvl="0"/>
            <a:r>
              <a:rPr lang="fi-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HUOM. Osoitekenttä on selaimen ylälaidassa oleva “laatikko”. Et tarvitse Googlea.</a:t>
            </a:r>
          </a:p>
          <a:p>
            <a:pPr marL="457200" lvl="0"/>
            <a:endParaRPr lang="fi-FI" sz="1800" dirty="0">
              <a:solidFill>
                <a:schemeClr val="lt1"/>
              </a:solidFill>
              <a:latin typeface="Optima" charset="0"/>
              <a:ea typeface="Optima" charset="0"/>
              <a:cs typeface="Optima" charset="0"/>
              <a:sym typeface="Proxima Nova"/>
            </a:endParaRPr>
          </a:p>
          <a:p>
            <a:pPr marL="114300" lvl="0">
              <a:buClr>
                <a:schemeClr val="lt1"/>
              </a:buClr>
              <a:buSzPts val="1800"/>
            </a:pPr>
            <a:r>
              <a:rPr lang="fi-FI" sz="1800" dirty="0" smtClean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2. </a:t>
            </a:r>
            <a:r>
              <a:rPr lang="fi-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Selaile sivua ja odota, että kaikki pääsevät etusivulle.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Tekstikehys 2"/>
          <p:cNvSpPr txBox="1"/>
          <p:nvPr/>
        </p:nvSpPr>
        <p:spPr>
          <a:xfrm>
            <a:off x="4723100" y="1175175"/>
            <a:ext cx="3290400" cy="35592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b="1" dirty="0" smtClean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3. </a:t>
            </a:r>
            <a:r>
              <a:rPr lang="fi" sz="1800" b="1" dirty="0" smtClean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LÄMMITTELYÄ</a:t>
            </a:r>
            <a:endParaRPr sz="1800" dirty="0">
              <a:solidFill>
                <a:schemeClr val="lt1"/>
              </a:solidFill>
              <a:latin typeface="Optima" charset="0"/>
              <a:ea typeface="Optima" charset="0"/>
              <a:cs typeface="Optima" charset="0"/>
              <a:sym typeface="Proxima Nova"/>
            </a:endParaRPr>
          </a:p>
          <a:p>
            <a:pPr marL="45720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lphaLcPeriod"/>
            </a:pPr>
            <a:r>
              <a:rPr lang="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Viittaa, kun löydät valikon </a:t>
            </a:r>
            <a:r>
              <a:rPr lang="fi" sz="1800" i="1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Tietoa Finnasta</a:t>
            </a:r>
            <a:r>
              <a:rPr lang="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.</a:t>
            </a:r>
            <a:endParaRPr sz="1800" dirty="0">
              <a:solidFill>
                <a:schemeClr val="lt1"/>
              </a:solidFill>
              <a:latin typeface="Optima" charset="0"/>
              <a:ea typeface="Optima" charset="0"/>
              <a:cs typeface="Optima" charset="0"/>
              <a:sym typeface="Proxima Nova"/>
            </a:endParaRPr>
          </a:p>
          <a:p>
            <a:pPr marL="45720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lphaLcPeriod"/>
            </a:pPr>
            <a:r>
              <a:rPr lang="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Viittaa, kun löydät </a:t>
            </a:r>
            <a:r>
              <a:rPr lang="fi" sz="1800" i="1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hakukentän</a:t>
            </a:r>
            <a:r>
              <a:rPr lang="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.</a:t>
            </a:r>
            <a:endParaRPr sz="1800" dirty="0">
              <a:solidFill>
                <a:schemeClr val="lt1"/>
              </a:solidFill>
              <a:latin typeface="Optima" charset="0"/>
              <a:ea typeface="Optima" charset="0"/>
              <a:cs typeface="Optima" charset="0"/>
              <a:sym typeface="Proxima Nova"/>
            </a:endParaRPr>
          </a:p>
          <a:p>
            <a:pPr marL="45720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Proxima Nova"/>
              <a:buAutoNum type="alphaLcPeriod"/>
            </a:pPr>
            <a:r>
              <a:rPr lang="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Viittaa, kun löydät selaa-valikosta kohdan </a:t>
            </a:r>
            <a:r>
              <a:rPr lang="fi" sz="1800" i="1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Vapaasti hyödynnettäviä aineistoja</a:t>
            </a:r>
            <a:r>
              <a:rPr lang="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.</a:t>
            </a:r>
            <a:endParaRPr sz="1800" dirty="0">
              <a:solidFill>
                <a:schemeClr val="lt1"/>
              </a:solidFill>
              <a:latin typeface="Optima" charset="0"/>
              <a:ea typeface="Optima" charset="0"/>
              <a:cs typeface="Optima" charset="0"/>
              <a:sym typeface="Proxima Nova"/>
            </a:endParaRP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816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Arial Rounded MT Bold" charset="0"/>
                <a:ea typeface="Arial Rounded MT Bold" charset="0"/>
                <a:cs typeface="Arial Rounded MT Bold" charset="0"/>
              </a:rPr>
              <a:t>TIEDONHAKU-</a:t>
            </a:r>
            <a:endParaRPr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Arial Rounded MT Bold" charset="0"/>
                <a:ea typeface="Arial Rounded MT Bold" charset="0"/>
                <a:cs typeface="Arial Rounded MT Bold" charset="0"/>
              </a:rPr>
              <a:t>PELI:</a:t>
            </a:r>
            <a:endParaRPr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Arial Rounded MT Bold" charset="0"/>
                <a:ea typeface="Arial Rounded MT Bold" charset="0"/>
                <a:cs typeface="Arial Rounded MT Bold" charset="0"/>
              </a:rPr>
              <a:t>Salapoliisit Kansalliskirjastossa</a:t>
            </a:r>
            <a:endParaRPr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tsikko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Arial Rounded MT Bold" charset="0"/>
                <a:ea typeface="Arial Rounded MT Bold" charset="0"/>
                <a:cs typeface="Arial Rounded MT Bold" charset="0"/>
              </a:rPr>
              <a:t>Tiedonhakupelin säännöt </a:t>
            </a:r>
            <a:r>
              <a:rPr lang="fi" dirty="0" smtClean="0">
                <a:latin typeface="Arial Rounded MT Bold" charset="0"/>
                <a:ea typeface="Arial Rounded MT Bold" charset="0"/>
                <a:cs typeface="Arial Rounded MT Bold" charset="0"/>
              </a:rPr>
              <a:t>1/</a:t>
            </a:r>
            <a:r>
              <a:rPr lang="fi-FI" dirty="0" smtClean="0">
                <a:latin typeface="Arial Rounded MT Bold" charset="0"/>
                <a:ea typeface="Arial Rounded MT Bold" charset="0"/>
                <a:cs typeface="Arial Rounded MT Bold" charset="0"/>
              </a:rPr>
              <a:t>3</a:t>
            </a:r>
            <a:endParaRPr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34" name="Tekstikehys 1"/>
          <p:cNvSpPr txBox="1">
            <a:spLocks noGrp="1"/>
          </p:cNvSpPr>
          <p:nvPr>
            <p:ph type="body" idx="1"/>
          </p:nvPr>
        </p:nvSpPr>
        <p:spPr>
          <a:xfrm>
            <a:off x="311700" y="1255050"/>
            <a:ext cx="3999900" cy="3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i" sz="1800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Kyseessä on nopeuskilpailu.</a:t>
            </a:r>
            <a:endParaRPr sz="1800" dirty="0">
              <a:solidFill>
                <a:srgbClr val="000000"/>
              </a:solidFill>
              <a:latin typeface="Optima" charset="0"/>
              <a:ea typeface="Optima" charset="0"/>
              <a:cs typeface="Optima" charset="0"/>
            </a:endParaRPr>
          </a:p>
          <a:p>
            <a:pPr marL="45720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i" sz="1800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Kilpailu pelataan 2-3 hengen salapoliisiryhmissä.</a:t>
            </a:r>
            <a:endParaRPr sz="1800" dirty="0">
              <a:solidFill>
                <a:srgbClr val="000000"/>
              </a:solidFill>
              <a:latin typeface="Optima" charset="0"/>
              <a:ea typeface="Optima" charset="0"/>
              <a:cs typeface="Optima" charset="0"/>
            </a:endParaRPr>
          </a:p>
          <a:p>
            <a:pPr marL="45720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i" sz="1800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Etsikää vastauksia Finna.fi:stä ja kerätkää avaimia oikeista vastauksista.</a:t>
            </a:r>
            <a:endParaRPr sz="1800" dirty="0">
              <a:solidFill>
                <a:srgbClr val="000000"/>
              </a:solidFill>
              <a:latin typeface="Optima" charset="0"/>
              <a:ea typeface="Optima" charset="0"/>
              <a:cs typeface="Optima" charset="0"/>
            </a:endParaRPr>
          </a:p>
          <a:p>
            <a:pPr marL="45720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i" sz="1800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Käyttäkää tarvittaessa apunanne Finna.fi:n tarjoamia tarkennetun haun rajaimia.</a:t>
            </a:r>
            <a:endParaRPr sz="1800" dirty="0">
              <a:solidFill>
                <a:srgbClr val="000000"/>
              </a:solidFill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36" name="Nuolen alku"/>
          <p:cNvSpPr/>
          <p:nvPr/>
        </p:nvSpPr>
        <p:spPr>
          <a:xfrm>
            <a:off x="4021388" y="2103381"/>
            <a:ext cx="716450" cy="2431675"/>
          </a:xfrm>
          <a:custGeom>
            <a:avLst/>
            <a:gdLst/>
            <a:ahLst/>
            <a:cxnLst/>
            <a:rect l="l" t="t" r="r" b="b"/>
            <a:pathLst>
              <a:path w="28658" h="97267" extrusionOk="0">
                <a:moveTo>
                  <a:pt x="0" y="97267"/>
                </a:moveTo>
                <a:cubicBezTo>
                  <a:pt x="4707" y="90469"/>
                  <a:pt x="25550" y="69924"/>
                  <a:pt x="28239" y="56477"/>
                </a:cubicBezTo>
                <a:cubicBezTo>
                  <a:pt x="30929" y="43030"/>
                  <a:pt x="17407" y="25997"/>
                  <a:pt x="16137" y="16584"/>
                </a:cubicBezTo>
                <a:cubicBezTo>
                  <a:pt x="14867" y="7171"/>
                  <a:pt x="19872" y="2764"/>
                  <a:pt x="20619" y="0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cxnSp>
        <p:nvCxnSpPr>
          <p:cNvPr id="137" name="Nuolen pää"/>
          <p:cNvCxnSpPr/>
          <p:nvPr/>
        </p:nvCxnSpPr>
        <p:spPr>
          <a:xfrm rot="10800000" flipH="1">
            <a:off x="4571125" y="1834397"/>
            <a:ext cx="302700" cy="2466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35" name="Tekstikehys 2"/>
          <p:cNvSpPr txBox="1">
            <a:spLocks noGrp="1"/>
          </p:cNvSpPr>
          <p:nvPr>
            <p:ph type="body" idx="2"/>
          </p:nvPr>
        </p:nvSpPr>
        <p:spPr>
          <a:xfrm>
            <a:off x="4873825" y="1328238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i" sz="1800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Kun joukkueenne löytää vastauksen, huutakaa “avain löytyi”. Tiedonhaku keskeytetään.</a:t>
            </a:r>
            <a:endParaRPr sz="1800" dirty="0">
              <a:solidFill>
                <a:srgbClr val="000000"/>
              </a:solidFill>
              <a:latin typeface="Optima" charset="0"/>
              <a:ea typeface="Optima" charset="0"/>
              <a:cs typeface="Optima" charset="0"/>
            </a:endParaRPr>
          </a:p>
          <a:p>
            <a:pPr marL="45720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i" sz="1800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Kertokaa vastaus. Oikeasta vastauksesta saatte yhden avaimen joukkueellenne. Väärästä vastauksesta menetätte avaimen ja muut jatkavat vastauksen ja avaimen etsimistä. </a:t>
            </a:r>
            <a:endParaRPr sz="1800" dirty="0">
              <a:solidFill>
                <a:srgbClr val="000000"/>
              </a:solidFill>
              <a:latin typeface="Optima" charset="0"/>
              <a:ea typeface="Optima" charset="0"/>
              <a:cs typeface="Optima" charset="0"/>
            </a:endParaRPr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87" y="4878476"/>
            <a:ext cx="714010" cy="16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Arial Rounded MT Bold" charset="0"/>
                <a:ea typeface="Arial Rounded MT Bold" charset="0"/>
                <a:cs typeface="Arial Rounded MT Bold" charset="0"/>
              </a:rPr>
              <a:t>Tiedonhakukilpailun säännöt 2/3</a:t>
            </a:r>
            <a:endParaRPr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1008525" y="1275475"/>
            <a:ext cx="69813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i" sz="1800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Voittajajoukkueen tulee kerätä yhteensä </a:t>
            </a:r>
            <a:r>
              <a:rPr lang="fi-FI" sz="1800" b="1" smtClean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vii</a:t>
            </a:r>
            <a:r>
              <a:rPr lang="fi" sz="1800" b="1" smtClean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si </a:t>
            </a:r>
            <a:r>
              <a:rPr lang="fi" sz="1800" b="1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avainta</a:t>
            </a:r>
            <a:r>
              <a:rPr lang="fi" sz="1800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.</a:t>
            </a:r>
            <a:endParaRPr sz="1800" dirty="0">
              <a:solidFill>
                <a:srgbClr val="000000"/>
              </a:solidFill>
              <a:latin typeface="Optima" charset="0"/>
              <a:ea typeface="Optima" charset="0"/>
              <a:cs typeface="Optima" charset="0"/>
            </a:endParaRPr>
          </a:p>
          <a:p>
            <a:pPr marL="457200" lvl="0" indent="-342900" algn="l" rtl="0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i" sz="1800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Joukkueet voivat </a:t>
            </a:r>
            <a:r>
              <a:rPr lang="fi" sz="1800" b="1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häiritä</a:t>
            </a:r>
            <a:r>
              <a:rPr lang="fi" sz="1800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 toisia salapoliisijoukkueita kahdella tavalla, mutta häiritä saa vain tarkistushetkellä (ennen kuin uusi hakutehtävä alkaa).</a:t>
            </a:r>
            <a:endParaRPr sz="1800" dirty="0">
              <a:solidFill>
                <a:srgbClr val="000000"/>
              </a:solidFill>
              <a:latin typeface="Optima" charset="0"/>
              <a:ea typeface="Optima" charset="0"/>
              <a:cs typeface="Optima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i" sz="1800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Opettaja kirjaa ylös</a:t>
            </a:r>
            <a:endParaRPr sz="1800" dirty="0">
              <a:solidFill>
                <a:srgbClr val="000000"/>
              </a:solidFill>
              <a:latin typeface="Optima" charset="0"/>
              <a:ea typeface="Optima" charset="0"/>
              <a:cs typeface="Optima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fi" sz="1800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joukkueen löytämät </a:t>
            </a:r>
            <a:r>
              <a:rPr lang="fi" sz="1800" dirty="0" smtClean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avaimet</a:t>
            </a:r>
            <a:r>
              <a:rPr lang="fi-FI" sz="1800" dirty="0" smtClean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,</a:t>
            </a:r>
            <a:endParaRPr sz="1800" dirty="0">
              <a:solidFill>
                <a:srgbClr val="000000"/>
              </a:solidFill>
              <a:latin typeface="Optima" charset="0"/>
              <a:ea typeface="Optima" charset="0"/>
              <a:cs typeface="Optima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fi" sz="1800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joukkueen häirinnät (max. 2 kertaa</a:t>
            </a:r>
            <a:r>
              <a:rPr lang="fi" sz="1800" dirty="0" smtClean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)</a:t>
            </a:r>
            <a:r>
              <a:rPr lang="fi-FI" sz="1800" dirty="0" smtClean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 ja</a:t>
            </a:r>
            <a:endParaRPr sz="1800" dirty="0">
              <a:solidFill>
                <a:srgbClr val="000000"/>
              </a:solidFill>
              <a:latin typeface="Optima" charset="0"/>
              <a:ea typeface="Optima" charset="0"/>
              <a:cs typeface="Optima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fi" sz="1800" dirty="0">
                <a:solidFill>
                  <a:srgbClr val="000000"/>
                </a:solidFill>
                <a:latin typeface="Optima" charset="0"/>
                <a:ea typeface="Optima" charset="0"/>
                <a:cs typeface="Optima" charset="0"/>
              </a:rPr>
              <a:t>häirinnän aiheuttamat muutokset avainten määrissä.</a:t>
            </a:r>
            <a:endParaRPr sz="1800" dirty="0">
              <a:solidFill>
                <a:srgbClr val="000000"/>
              </a:solidFill>
              <a:latin typeface="Optima" charset="0"/>
              <a:ea typeface="Optima" charset="0"/>
              <a:cs typeface="Optima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i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87" y="4878476"/>
            <a:ext cx="714010" cy="16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tsikko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Arial Rounded MT Bold" charset="0"/>
                <a:ea typeface="Arial Rounded MT Bold" charset="0"/>
                <a:cs typeface="Arial Rounded MT Bold" charset="0"/>
              </a:rPr>
              <a:t>Tiedonhakukilpailun säännöt 3/3</a:t>
            </a:r>
            <a:endParaRPr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51" name="Otsikko 2"/>
          <p:cNvSpPr txBox="1"/>
          <p:nvPr/>
        </p:nvSpPr>
        <p:spPr>
          <a:xfrm>
            <a:off x="2593144" y="1410212"/>
            <a:ext cx="3957711" cy="5727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dirty="0">
                <a:solidFill>
                  <a:schemeClr val="lt1"/>
                </a:solidFill>
                <a:latin typeface="Arial Rounded MT Bold" charset="0"/>
                <a:ea typeface="Arial Rounded MT Bold" charset="0"/>
                <a:cs typeface="Arial Rounded MT Bold" charset="0"/>
                <a:sym typeface="Proxima Nova"/>
              </a:rPr>
              <a:t>KAKSI HÄIRINTÄTAPAA</a:t>
            </a:r>
            <a:endParaRPr sz="2400" dirty="0">
              <a:solidFill>
                <a:schemeClr val="lt1"/>
              </a:solidFill>
              <a:latin typeface="Arial Rounded MT Bold" charset="0"/>
              <a:ea typeface="Arial Rounded MT Bold" charset="0"/>
              <a:cs typeface="Arial Rounded MT Bold" charset="0"/>
              <a:sym typeface="Proxima Nova"/>
            </a:endParaRPr>
          </a:p>
        </p:txBody>
      </p:sp>
      <p:sp>
        <p:nvSpPr>
          <p:cNvPr id="149" name="Tekstikehys 1"/>
          <p:cNvSpPr txBox="1"/>
          <p:nvPr/>
        </p:nvSpPr>
        <p:spPr>
          <a:xfrm>
            <a:off x="311700" y="2309751"/>
            <a:ext cx="4036200" cy="249202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b="1" dirty="0">
                <a:solidFill>
                  <a:schemeClr val="lt1"/>
                </a:solidFill>
                <a:latin typeface="Noteworthy Light" charset="0"/>
                <a:ea typeface="Noteworthy Light" charset="0"/>
                <a:cs typeface="Noteworthy Light" charset="0"/>
                <a:sym typeface="Amatic SC"/>
              </a:rPr>
              <a:t>Kansalliskirjaston valojen sammutus </a:t>
            </a:r>
            <a:endParaRPr lang="fi-FI" sz="2400" b="1" dirty="0" smtClean="0">
              <a:solidFill>
                <a:schemeClr val="lt1"/>
              </a:solidFill>
              <a:latin typeface="Noteworthy Light" charset="0"/>
              <a:ea typeface="Noteworthy Light" charset="0"/>
              <a:cs typeface="Noteworthy Light" charset="0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b="1" dirty="0" smtClean="0">
                <a:solidFill>
                  <a:schemeClr val="lt1"/>
                </a:solidFill>
                <a:latin typeface="Noteworthy Light" charset="0"/>
                <a:ea typeface="Noteworthy Light" charset="0"/>
                <a:cs typeface="Noteworthy Light" charset="0"/>
                <a:sym typeface="Amatic SC"/>
              </a:rPr>
              <a:t>(</a:t>
            </a:r>
            <a:r>
              <a:rPr lang="fi" sz="2400" b="1" dirty="0">
                <a:solidFill>
                  <a:schemeClr val="lt1"/>
                </a:solidFill>
                <a:latin typeface="Noteworthy Light" charset="0"/>
                <a:ea typeface="Noteworthy Light" charset="0"/>
                <a:cs typeface="Noteworthy Light" charset="0"/>
                <a:sym typeface="Amatic SC"/>
              </a:rPr>
              <a:t>yhden kerran)</a:t>
            </a:r>
            <a:endParaRPr sz="2400" b="1" dirty="0">
              <a:solidFill>
                <a:schemeClr val="lt1"/>
              </a:solidFill>
              <a:latin typeface="Noteworthy Light" charset="0"/>
              <a:ea typeface="Noteworthy Light" charset="0"/>
              <a:cs typeface="Noteworthy Light" charset="0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Avaimen juuri saanut </a:t>
            </a:r>
            <a:r>
              <a:rPr lang="fi" sz="1800" dirty="0" smtClean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salapoliisi</a:t>
            </a:r>
            <a:r>
              <a:rPr lang="fi-FI" sz="1800" dirty="0" smtClean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-</a:t>
            </a:r>
            <a:r>
              <a:rPr lang="fi" sz="1800" dirty="0" smtClean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joukkue </a:t>
            </a:r>
            <a:r>
              <a:rPr lang="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hukkaa avaimen pimeässä, vaikka löysi juuri hetki sitten oikean vastauksen. Kätevä temppu.</a:t>
            </a:r>
            <a:endParaRPr sz="1800" dirty="0">
              <a:solidFill>
                <a:schemeClr val="lt1"/>
              </a:solidFill>
              <a:latin typeface="Optima" charset="0"/>
              <a:ea typeface="Optima" charset="0"/>
              <a:cs typeface="Optima" charset="0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Tekstikehys 2"/>
          <p:cNvSpPr txBox="1"/>
          <p:nvPr/>
        </p:nvSpPr>
        <p:spPr>
          <a:xfrm>
            <a:off x="4697400" y="2309750"/>
            <a:ext cx="4134900" cy="2492021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b="1" dirty="0">
                <a:solidFill>
                  <a:schemeClr val="lt1"/>
                </a:solidFill>
                <a:latin typeface="Noteworthy" charset="0"/>
                <a:ea typeface="Noteworthy" charset="0"/>
                <a:cs typeface="Noteworthy" charset="0"/>
                <a:sym typeface="Amatic SC"/>
              </a:rPr>
              <a:t>Arkistokaappien lukkojen vaihto </a:t>
            </a:r>
            <a:endParaRPr sz="2400" b="1" dirty="0">
              <a:solidFill>
                <a:schemeClr val="lt1"/>
              </a:solidFill>
              <a:latin typeface="Noteworthy" charset="0"/>
              <a:ea typeface="Noteworthy" charset="0"/>
              <a:cs typeface="Noteworthy" charset="0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b="1" dirty="0">
                <a:solidFill>
                  <a:schemeClr val="lt1"/>
                </a:solidFill>
                <a:latin typeface="Noteworthy" charset="0"/>
                <a:ea typeface="Noteworthy" charset="0"/>
                <a:cs typeface="Noteworthy" charset="0"/>
                <a:sym typeface="Amatic SC"/>
              </a:rPr>
              <a:t>(yhden kerran)</a:t>
            </a:r>
            <a:endParaRPr sz="2400" b="1" dirty="0">
              <a:solidFill>
                <a:schemeClr val="lt1"/>
              </a:solidFill>
              <a:latin typeface="Noteworthy" charset="0"/>
              <a:ea typeface="Noteworthy" charset="0"/>
              <a:cs typeface="Noteworthy" charset="0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Valehtelette, että ansaitut avaimet eivät enää sovi lukkoihin. Nimeämänne joukkue joutuu luopumaan yhdestä avaimestaan ja antamaan sen teille.</a:t>
            </a:r>
            <a:endParaRPr sz="1800" dirty="0">
              <a:solidFill>
                <a:schemeClr val="lt1"/>
              </a:solidFill>
              <a:latin typeface="Optima" charset="0"/>
              <a:ea typeface="Optima" charset="0"/>
              <a:cs typeface="Optima" charset="0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87" y="4878476"/>
            <a:ext cx="714010" cy="16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625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Olet</a:t>
            </a:r>
            <a:r>
              <a:rPr lang="fi-FI" sz="36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te</a:t>
            </a:r>
            <a:r>
              <a:rPr lang="fi" sz="36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ko </a:t>
            </a:r>
            <a:r>
              <a:rPr lang="fi" sz="3600" dirty="0">
                <a:latin typeface="Arial Rounded MT Bold" charset="0"/>
                <a:ea typeface="Arial Rounded MT Bold" charset="0"/>
                <a:cs typeface="Arial Rounded MT Bold" charset="0"/>
              </a:rPr>
              <a:t>valmiina?</a:t>
            </a:r>
            <a:endParaRPr sz="36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lvl="0" indent="0" algn="l" rtl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i" sz="3600" dirty="0">
                <a:latin typeface="Arial Rounded MT Bold" charset="0"/>
                <a:ea typeface="Arial Rounded MT Bold" charset="0"/>
                <a:cs typeface="Arial Rounded MT Bold" charset="0"/>
              </a:rPr>
              <a:t>Onko Finna.fi auki?</a:t>
            </a:r>
            <a:endParaRPr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0300" y="17957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9501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fi-FI" sz="3000" dirty="0" smtClean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1.</a:t>
            </a:r>
            <a:r>
              <a:rPr lang="fi" sz="3000" dirty="0" smtClean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Minkä aineistotyypin tuloksia tulee eniten hakusanalla “Kalevala”?</a:t>
            </a:r>
            <a:endParaRPr sz="30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67200" y="1622050"/>
            <a:ext cx="4504800" cy="1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8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2. Minkä aineistotyypin tuloksia tulee eniten hakusanalla “Kalevala”, kun rajaatte tulokset vain </a:t>
            </a:r>
            <a:endParaRPr sz="2800" dirty="0">
              <a:solidFill>
                <a:srgbClr val="0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800" u="sng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verkossa saatavilla</a:t>
            </a:r>
            <a:r>
              <a:rPr lang="fi" sz="28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oleviin aineistoihin?</a:t>
            </a:r>
            <a:endParaRPr sz="28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274850" y="17957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8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3. Kuka on tehnyt eniten jääkiekkoon liittyviä aineistoja?</a:t>
            </a:r>
            <a:endParaRPr sz="30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0300" y="17957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4. Hakekaa aineistoa hakusanalla “kalenteri”. Kuinka paljon Finna.fi:stä löytyy aineistotyypiltään esineiksi luokiteltuja kalenterituloksia: kymmeniä, satoja, tuhansia vai kymmeniä tuhansia?</a:t>
            </a:r>
            <a:endParaRPr sz="24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22375" y="526350"/>
            <a:ext cx="6180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4000" b="1" dirty="0">
                <a:latin typeface="Optima" charset="0"/>
                <a:ea typeface="Optima" charset="0"/>
                <a:cs typeface="Optima" charset="0"/>
              </a:rPr>
              <a:t>Mitä </a:t>
            </a:r>
            <a:r>
              <a:rPr lang="fi" sz="4000" b="1" i="1" dirty="0">
                <a:latin typeface="Optima" charset="0"/>
                <a:ea typeface="Optima" charset="0"/>
                <a:cs typeface="Optima" charset="0"/>
              </a:rPr>
              <a:t>tietolähteitä</a:t>
            </a:r>
            <a:r>
              <a:rPr lang="fi" sz="4000" b="1" dirty="0">
                <a:latin typeface="Optima" charset="0"/>
                <a:ea typeface="Optima" charset="0"/>
                <a:cs typeface="Optima" charset="0"/>
              </a:rPr>
              <a:t> </a:t>
            </a:r>
            <a:endParaRPr sz="4000" b="1" dirty="0">
              <a:latin typeface="Optima" charset="0"/>
              <a:ea typeface="Optima" charset="0"/>
              <a:cs typeface="Optima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4000" b="1" dirty="0">
                <a:latin typeface="Optima" charset="0"/>
                <a:ea typeface="Optima" charset="0"/>
                <a:cs typeface="Optima" charset="0"/>
              </a:rPr>
              <a:t>voit käyttää, kun etsit tietoa </a:t>
            </a:r>
            <a:r>
              <a:rPr lang="fi" sz="4000" b="1" dirty="0" smtClean="0">
                <a:latin typeface="Optima" charset="0"/>
                <a:ea typeface="Optima" charset="0"/>
                <a:cs typeface="Optima" charset="0"/>
              </a:rPr>
              <a:t>esimerkiksi </a:t>
            </a:r>
            <a:r>
              <a:rPr lang="fi" sz="4000" b="1" dirty="0">
                <a:latin typeface="Optima" charset="0"/>
                <a:ea typeface="Optima" charset="0"/>
                <a:cs typeface="Optima" charset="0"/>
              </a:rPr>
              <a:t>kirjailijasta?</a:t>
            </a:r>
            <a:endParaRPr sz="4000" b="1" dirty="0">
              <a:latin typeface="Optima" charset="0"/>
              <a:ea typeface="Optima" charset="0"/>
              <a:cs typeface="Optima" charset="0"/>
            </a:endParaRP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0300" y="17957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5. Hakekaa </a:t>
            </a:r>
            <a:endParaRPr sz="2400" dirty="0">
              <a:solidFill>
                <a:srgbClr val="0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u="sng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verkossa saatavilla</a:t>
            </a:r>
            <a:r>
              <a:rPr lang="fi" sz="24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olevaa kirjaa, jonka nimessä on sana “hölmö”. Yhden haulla löytyvän kirjan kirjailijan etunimi on myös marjan nimi. Mikä marja on kyseessä?</a:t>
            </a:r>
            <a:endParaRPr sz="24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Kysymys"/>
          <p:cNvSpPr txBox="1">
            <a:spLocks noGrp="1"/>
          </p:cNvSpPr>
          <p:nvPr>
            <p:ph type="title"/>
          </p:nvPr>
        </p:nvSpPr>
        <p:spPr>
          <a:xfrm>
            <a:off x="4572000" y="-150"/>
            <a:ext cx="4572000" cy="5143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6. Hakekaa Matti Kassilan ohjaaman, vuonna 1970 ilmestyneen Päämaja-elokuvan julisteen kuvaa. Kuinka monta ihmistä elokuvajulisteen kuvassa on?</a:t>
            </a:r>
            <a:endParaRPr sz="3000" dirty="0">
              <a:solidFill>
                <a:srgbClr val="0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92" name="Vastaus"/>
          <p:cNvSpPr txBox="1"/>
          <p:nvPr/>
        </p:nvSpPr>
        <p:spPr>
          <a:xfrm>
            <a:off x="177300" y="2234850"/>
            <a:ext cx="3827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87" y="4878476"/>
            <a:ext cx="714010" cy="16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Kysymys"/>
          <p:cNvSpPr txBox="1">
            <a:spLocks noGrp="1"/>
          </p:cNvSpPr>
          <p:nvPr>
            <p:ph type="title"/>
          </p:nvPr>
        </p:nvSpPr>
        <p:spPr>
          <a:xfrm>
            <a:off x="4572000" y="-150"/>
            <a:ext cx="4572000" cy="5143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7. Kuinka monella kielellä löydätte aineistoa hakusanalla “suomuurain”? </a:t>
            </a:r>
            <a:endParaRPr sz="3000" dirty="0">
              <a:solidFill>
                <a:srgbClr val="0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87" y="4878476"/>
            <a:ext cx="714010" cy="16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Kysymys"/>
          <p:cNvSpPr txBox="1">
            <a:spLocks noGrp="1"/>
          </p:cNvSpPr>
          <p:nvPr>
            <p:ph type="title"/>
          </p:nvPr>
        </p:nvSpPr>
        <p:spPr>
          <a:xfrm>
            <a:off x="4572000" y="-150"/>
            <a:ext cx="4572000" cy="5143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8. Etsikää leikkikalu nimeltä vieteriapina. Mitä vieteriapina osaa tehdä? </a:t>
            </a:r>
            <a:endParaRPr sz="3000" dirty="0">
              <a:solidFill>
                <a:srgbClr val="0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87" y="4878476"/>
            <a:ext cx="714010" cy="16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Kysymys"/>
          <p:cNvSpPr txBox="1">
            <a:spLocks noGrp="1"/>
          </p:cNvSpPr>
          <p:nvPr>
            <p:ph type="title"/>
          </p:nvPr>
        </p:nvSpPr>
        <p:spPr>
          <a:xfrm>
            <a:off x="4572000" y="-150"/>
            <a:ext cx="4572000" cy="5143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9. Etsikää </a:t>
            </a:r>
            <a:endParaRPr sz="3000" dirty="0">
              <a:solidFill>
                <a:srgbClr val="0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u="sng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verkossa saatavilla</a:t>
            </a: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olevaa kuvaa poliisimestarista. Kenellä on ollut huomattavan pitkä parta? </a:t>
            </a:r>
            <a:endParaRPr sz="3000" dirty="0">
              <a:solidFill>
                <a:srgbClr val="0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87" y="4878476"/>
            <a:ext cx="714010" cy="16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Kysymys"/>
          <p:cNvSpPr txBox="1">
            <a:spLocks noGrp="1"/>
          </p:cNvSpPr>
          <p:nvPr>
            <p:ph type="title"/>
          </p:nvPr>
        </p:nvSpPr>
        <p:spPr>
          <a:xfrm>
            <a:off x="4572000" y="-150"/>
            <a:ext cx="4572000" cy="5143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10. Hakekaa </a:t>
            </a:r>
            <a:endParaRPr sz="3000" dirty="0">
              <a:solidFill>
                <a:srgbClr val="0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u="sng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verkossa saatavilla</a:t>
            </a: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olevia aapisia. Mikä on vanhimman aapisen valmistusvuosi? </a:t>
            </a:r>
            <a:endParaRPr sz="3000" dirty="0">
              <a:solidFill>
                <a:srgbClr val="0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87" y="4878476"/>
            <a:ext cx="714010" cy="16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>
            <a:spLocks noGrp="1"/>
          </p:cNvSpPr>
          <p:nvPr>
            <p:ph type="title"/>
          </p:nvPr>
        </p:nvSpPr>
        <p:spPr>
          <a:xfrm>
            <a:off x="310300" y="17957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11. Hakekaa aineistoa kahvista. Mitä metallista valmistettuja esineitä näet hakutulosten ensimmäisillä sivuilla?</a:t>
            </a:r>
            <a:endParaRPr sz="30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22" name="Google Shape;222;p3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310300" y="17957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8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12. Etsikää opetustauluja, jotka on valmistettu vuonna 1901. Mihin oppiaineeseen suurin osa luokan seinällä olleista opetustauluista liittyy?</a:t>
            </a:r>
            <a:endParaRPr sz="28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28" name="Google Shape;228;p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310300" y="17957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8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13. Hakekaa aineistoa hakusanalla “kilpa-ajo-peli”. Peli on G. L. Grönlundin tekemä. Mikä on suurin numero, jonka löydätte pelilaudalta?</a:t>
            </a:r>
            <a:endParaRPr sz="28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310300" y="17957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14. Hakekaa hillosta kertovaa videoaineistoa. Minkä niminen on video, jonka pysäytyskuvassa näkyy hillopurkkeja?</a:t>
            </a:r>
            <a:endParaRPr sz="30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tsikon kehys"/>
          <p:cNvSpPr/>
          <p:nvPr/>
        </p:nvSpPr>
        <p:spPr>
          <a:xfrm>
            <a:off x="2403550" y="99800"/>
            <a:ext cx="4583400" cy="90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Otsikko"/>
          <p:cNvSpPr txBox="1"/>
          <p:nvPr/>
        </p:nvSpPr>
        <p:spPr>
          <a:xfrm>
            <a:off x="2452600" y="172700"/>
            <a:ext cx="44853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solidFill>
                  <a:schemeClr val="accent3"/>
                </a:solidFill>
                <a:latin typeface="Arial Rounded MT Bold" charset="0"/>
                <a:ea typeface="Arial Rounded MT Bold" charset="0"/>
                <a:cs typeface="Arial Rounded MT Bold" charset="0"/>
                <a:sym typeface="Alfa Slab One"/>
              </a:rPr>
              <a:t>TIETOLÄHTEITÄ</a:t>
            </a:r>
            <a:endParaRPr sz="3600" dirty="0">
              <a:solidFill>
                <a:schemeClr val="accent3"/>
              </a:solidFill>
              <a:latin typeface="Arial Rounded MT Bold" charset="0"/>
              <a:ea typeface="Arial Rounded MT Bold" charset="0"/>
              <a:cs typeface="Arial Rounded MT Bold" charset="0"/>
              <a:sym typeface="Alfa Slab One"/>
            </a:endParaRPr>
          </a:p>
        </p:txBody>
      </p:sp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Tietolähteitä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310200" y="1795800"/>
            <a:ext cx="4261800" cy="15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15. Etsikää kissa-aiheinen, </a:t>
            </a:r>
            <a:r>
              <a:rPr lang="fi" sz="3000" u="sng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verkossa saatavilla</a:t>
            </a: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oleva nuotti. Mikä on nuottikäsi- kirjoituksen säveltäjän nimi?</a:t>
            </a:r>
            <a:endParaRPr sz="30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46" name="Google Shape;246;p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Kysymys"/>
          <p:cNvSpPr txBox="1">
            <a:spLocks noGrp="1"/>
          </p:cNvSpPr>
          <p:nvPr>
            <p:ph type="title"/>
          </p:nvPr>
        </p:nvSpPr>
        <p:spPr>
          <a:xfrm>
            <a:off x="4572000" y="-150"/>
            <a:ext cx="4572000" cy="5143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16. Etsikää taideinstallaatiota hakusanalla “pelit”. Minkä nimisessä installaatioteoksessa on ristejä ja nollia?</a:t>
            </a:r>
            <a:endParaRPr sz="3000" dirty="0">
              <a:solidFill>
                <a:srgbClr val="0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52" name="Vastaus"/>
          <p:cNvSpPr txBox="1"/>
          <p:nvPr/>
        </p:nvSpPr>
        <p:spPr>
          <a:xfrm>
            <a:off x="177300" y="2234850"/>
            <a:ext cx="3827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87" y="4878476"/>
            <a:ext cx="714010" cy="16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Kysymys"/>
          <p:cNvSpPr txBox="1">
            <a:spLocks noGrp="1"/>
          </p:cNvSpPr>
          <p:nvPr>
            <p:ph type="title"/>
          </p:nvPr>
        </p:nvSpPr>
        <p:spPr>
          <a:xfrm>
            <a:off x="4572000" y="-150"/>
            <a:ext cx="4572000" cy="5143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17. Minkä makuisia karkkeja syötiin varmuudella vuonna 1978 Finna.fi:stä löytyvän aineiston mukaan?</a:t>
            </a:r>
            <a:endParaRPr sz="3000" dirty="0">
              <a:solidFill>
                <a:srgbClr val="0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58" name="Vastaus"/>
          <p:cNvSpPr txBox="1"/>
          <p:nvPr/>
        </p:nvSpPr>
        <p:spPr>
          <a:xfrm>
            <a:off x="177300" y="2234850"/>
            <a:ext cx="3827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87" y="4878476"/>
            <a:ext cx="714010" cy="16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Kysymys"/>
          <p:cNvSpPr txBox="1">
            <a:spLocks noGrp="1"/>
          </p:cNvSpPr>
          <p:nvPr>
            <p:ph type="title"/>
          </p:nvPr>
        </p:nvSpPr>
        <p:spPr>
          <a:xfrm>
            <a:off x="4572000" y="-150"/>
            <a:ext cx="4572000" cy="5143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18. Yrittäkää päästä käsiksi Helsingin Sanomien digitoituun aineistoon hakutuloksessa olevan linkin kautta. Mikä taho ylläpitää Helsingin Sanomien digitaalista aineistoa?</a:t>
            </a:r>
            <a:endParaRPr sz="3000" dirty="0">
              <a:solidFill>
                <a:srgbClr val="0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64" name="Vastaus"/>
          <p:cNvSpPr txBox="1"/>
          <p:nvPr/>
        </p:nvSpPr>
        <p:spPr>
          <a:xfrm>
            <a:off x="177300" y="2234850"/>
            <a:ext cx="3827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87" y="4878476"/>
            <a:ext cx="714010" cy="16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Kysymys"/>
          <p:cNvSpPr txBox="1">
            <a:spLocks noGrp="1"/>
          </p:cNvSpPr>
          <p:nvPr>
            <p:ph type="title"/>
          </p:nvPr>
        </p:nvSpPr>
        <p:spPr>
          <a:xfrm>
            <a:off x="4572000" y="-150"/>
            <a:ext cx="4572000" cy="5143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19. Avatkaa Helsingin Sanomien digitoidusta aineistosta vuoden 1904 lehti. Mitä lukee lehden nimen (Helsingin Sanomat) alapuolella mainostekstinä?</a:t>
            </a:r>
            <a:endParaRPr sz="3000" dirty="0">
              <a:solidFill>
                <a:srgbClr val="0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70" name="Vastaus"/>
          <p:cNvSpPr txBox="1"/>
          <p:nvPr/>
        </p:nvSpPr>
        <p:spPr>
          <a:xfrm>
            <a:off x="177300" y="2234850"/>
            <a:ext cx="3827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87" y="4878476"/>
            <a:ext cx="714010" cy="16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Kysymys"/>
          <p:cNvSpPr txBox="1">
            <a:spLocks noGrp="1"/>
          </p:cNvSpPr>
          <p:nvPr>
            <p:ph type="title"/>
          </p:nvPr>
        </p:nvSpPr>
        <p:spPr>
          <a:xfrm>
            <a:off x="4572000" y="-150"/>
            <a:ext cx="4572000" cy="5143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20. eli viimeinen kysymys:</a:t>
            </a:r>
            <a:endParaRPr sz="3000" dirty="0">
              <a:solidFill>
                <a:srgbClr val="0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solidFill>
                  <a:srgbClr val="0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Etsikää palkintoja. Kuinka paljon löydätte verkossa saatavilla olevia kuvia: kymmeniä, satoja vai tuhansia?</a:t>
            </a:r>
            <a:endParaRPr sz="3000" dirty="0">
              <a:solidFill>
                <a:srgbClr val="0000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76" name="Vastaus"/>
          <p:cNvSpPr txBox="1"/>
          <p:nvPr/>
        </p:nvSpPr>
        <p:spPr>
          <a:xfrm>
            <a:off x="177300" y="2234850"/>
            <a:ext cx="3827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87" y="4878476"/>
            <a:ext cx="714010" cy="16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tsikon kehys"/>
          <p:cNvSpPr/>
          <p:nvPr/>
        </p:nvSpPr>
        <p:spPr>
          <a:xfrm>
            <a:off x="2403550" y="99800"/>
            <a:ext cx="4583400" cy="90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Otsikko"/>
          <p:cNvSpPr txBox="1"/>
          <p:nvPr/>
        </p:nvSpPr>
        <p:spPr>
          <a:xfrm>
            <a:off x="2452600" y="172700"/>
            <a:ext cx="44853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solidFill>
                  <a:schemeClr val="accent3"/>
                </a:solidFill>
                <a:latin typeface="Arial Rounded MT Bold" charset="0"/>
                <a:ea typeface="Arial Rounded MT Bold" charset="0"/>
                <a:cs typeface="Arial Rounded MT Bold" charset="0"/>
                <a:sym typeface="Alfa Slab One"/>
              </a:rPr>
              <a:t>TIETOLÄHTEITÄ</a:t>
            </a:r>
            <a:endParaRPr sz="3600" dirty="0">
              <a:solidFill>
                <a:schemeClr val="accent3"/>
              </a:solidFill>
              <a:latin typeface="Arial Rounded MT Bold" charset="0"/>
              <a:ea typeface="Arial Rounded MT Bold" charset="0"/>
              <a:cs typeface="Arial Rounded MT Bold" charset="0"/>
              <a:sym typeface="Alfa Slab One"/>
            </a:endParaRPr>
          </a:p>
        </p:txBody>
      </p:sp>
      <p:cxnSp>
        <p:nvCxnSpPr>
          <p:cNvPr id="76" name="Nuoli 1"/>
          <p:cNvCxnSpPr/>
          <p:nvPr/>
        </p:nvCxnSpPr>
        <p:spPr>
          <a:xfrm flipH="1">
            <a:off x="1725625" y="1109375"/>
            <a:ext cx="1008600" cy="8742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77" name="Nuoli 2"/>
          <p:cNvCxnSpPr/>
          <p:nvPr/>
        </p:nvCxnSpPr>
        <p:spPr>
          <a:xfrm flipH="1">
            <a:off x="2734225" y="1109375"/>
            <a:ext cx="975000" cy="20844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78" name="Nuoli 3"/>
          <p:cNvCxnSpPr/>
          <p:nvPr/>
        </p:nvCxnSpPr>
        <p:spPr>
          <a:xfrm>
            <a:off x="4695250" y="1109375"/>
            <a:ext cx="0" cy="13671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83" name="Nuoli 4"/>
          <p:cNvCxnSpPr/>
          <p:nvPr/>
        </p:nvCxnSpPr>
        <p:spPr>
          <a:xfrm>
            <a:off x="5524500" y="1143000"/>
            <a:ext cx="896400" cy="23307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84" name="Nuoli 5"/>
          <p:cNvCxnSpPr/>
          <p:nvPr/>
        </p:nvCxnSpPr>
        <p:spPr>
          <a:xfrm>
            <a:off x="6510625" y="1165400"/>
            <a:ext cx="1109400" cy="7620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74" name="Tekstikehys 1"/>
          <p:cNvSpPr txBox="1">
            <a:spLocks noGrp="1"/>
          </p:cNvSpPr>
          <p:nvPr>
            <p:ph type="title"/>
          </p:nvPr>
        </p:nvSpPr>
        <p:spPr>
          <a:xfrm>
            <a:off x="445475" y="1703425"/>
            <a:ext cx="2355900" cy="13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latin typeface="Optima" charset="0"/>
                <a:ea typeface="Optima" charset="0"/>
                <a:cs typeface="Optima" charset="0"/>
              </a:rPr>
              <a:t>internet</a:t>
            </a:r>
            <a:endParaRPr sz="3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79" name="Tekstikehys 2"/>
          <p:cNvSpPr txBox="1">
            <a:spLocks noGrp="1"/>
          </p:cNvSpPr>
          <p:nvPr>
            <p:ph type="title"/>
          </p:nvPr>
        </p:nvSpPr>
        <p:spPr>
          <a:xfrm>
            <a:off x="986125" y="3193775"/>
            <a:ext cx="2723100" cy="13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latin typeface="Optima" charset="0"/>
                <a:ea typeface="Optima" charset="0"/>
                <a:cs typeface="Optima" charset="0"/>
              </a:rPr>
              <a:t>tietokirjat</a:t>
            </a:r>
            <a:endParaRPr sz="3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80" name="Tekstikehys 3"/>
          <p:cNvSpPr txBox="1">
            <a:spLocks noGrp="1"/>
          </p:cNvSpPr>
          <p:nvPr>
            <p:ph type="title"/>
          </p:nvPr>
        </p:nvSpPr>
        <p:spPr>
          <a:xfrm>
            <a:off x="3550875" y="2173925"/>
            <a:ext cx="2355900" cy="13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latin typeface="Optima" charset="0"/>
                <a:ea typeface="Optima" charset="0"/>
                <a:cs typeface="Optima" charset="0"/>
              </a:rPr>
              <a:t>lehdet</a:t>
            </a:r>
            <a:endParaRPr sz="3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81" name="Tekstikehys 4"/>
          <p:cNvSpPr txBox="1">
            <a:spLocks noGrp="1"/>
          </p:cNvSpPr>
          <p:nvPr>
            <p:ph type="title"/>
          </p:nvPr>
        </p:nvSpPr>
        <p:spPr>
          <a:xfrm>
            <a:off x="5410000" y="3193775"/>
            <a:ext cx="3381000" cy="13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latin typeface="Optima" charset="0"/>
                <a:ea typeface="Optima" charset="0"/>
                <a:cs typeface="Optima" charset="0"/>
              </a:rPr>
              <a:t>haastattelut</a:t>
            </a:r>
            <a:endParaRPr sz="3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82" name="Tekstikehys 5"/>
          <p:cNvSpPr txBox="1">
            <a:spLocks noGrp="1"/>
          </p:cNvSpPr>
          <p:nvPr>
            <p:ph type="title"/>
          </p:nvPr>
        </p:nvSpPr>
        <p:spPr>
          <a:xfrm>
            <a:off x="6656275" y="1703425"/>
            <a:ext cx="2355900" cy="13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latin typeface="Optima" charset="0"/>
                <a:ea typeface="Optima" charset="0"/>
                <a:cs typeface="Optima" charset="0"/>
              </a:rPr>
              <a:t>televisio</a:t>
            </a:r>
            <a:endParaRPr sz="3600" dirty="0">
              <a:latin typeface="Optima" charset="0"/>
              <a:ea typeface="Optima" charset="0"/>
              <a:cs typeface="Optima" charset="0"/>
            </a:endParaRPr>
          </a:p>
        </p:txBody>
      </p:sp>
      <p:pic>
        <p:nvPicPr>
          <p:cNvPr id="14" name="Kuva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Optima" charset="0"/>
                <a:ea typeface="Optima" charset="0"/>
                <a:cs typeface="Optima" charset="0"/>
              </a:rPr>
              <a:t>Internet on nopea ja monipuolinen tietolähde.</a:t>
            </a:r>
            <a:endParaRPr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latin typeface="Optima" charset="0"/>
                <a:ea typeface="Optima" charset="0"/>
                <a:cs typeface="Optima" charset="0"/>
              </a:rPr>
              <a:t>Mieti hyvä </a:t>
            </a:r>
            <a:r>
              <a:rPr lang="fi" sz="2000" i="1" dirty="0">
                <a:latin typeface="Optima" charset="0"/>
                <a:ea typeface="Optima" charset="0"/>
                <a:cs typeface="Optima" charset="0"/>
              </a:rPr>
              <a:t>hakusana</a:t>
            </a:r>
            <a:r>
              <a:rPr lang="fi" sz="2000" dirty="0">
                <a:latin typeface="Optima" charset="0"/>
                <a:ea typeface="Optima" charset="0"/>
                <a:cs typeface="Optima" charset="0"/>
              </a:rPr>
              <a:t> ja hae.</a:t>
            </a:r>
            <a:endParaRPr sz="2000" dirty="0">
              <a:latin typeface="Optima" charset="0"/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b="1" dirty="0">
                <a:latin typeface="Optima" charset="0"/>
                <a:ea typeface="Optima" charset="0"/>
                <a:cs typeface="Optima" charset="0"/>
              </a:rPr>
              <a:t>Välillä tietoa on kuitenkin liikaa tai se on väärässä muodossa.</a:t>
            </a:r>
            <a:endParaRPr sz="2000" b="1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b="1" dirty="0">
                <a:latin typeface="Optima" charset="0"/>
                <a:ea typeface="Optima" charset="0"/>
                <a:cs typeface="Optima" charset="0"/>
              </a:rPr>
              <a:t>Muista </a:t>
            </a:r>
            <a:endParaRPr sz="3600" b="1" dirty="0">
              <a:latin typeface="Optima" charset="0"/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i" sz="3600" b="1" dirty="0">
                <a:highlight>
                  <a:schemeClr val="accent3"/>
                </a:highlight>
                <a:latin typeface="Optima" charset="0"/>
                <a:ea typeface="Optima" charset="0"/>
                <a:cs typeface="Optima" charset="0"/>
              </a:rPr>
              <a:t>rajata</a:t>
            </a:r>
            <a:r>
              <a:rPr lang="fi" sz="3600" b="1" dirty="0">
                <a:latin typeface="Optima" charset="0"/>
                <a:ea typeface="Optima" charset="0"/>
                <a:cs typeface="Optima" charset="0"/>
              </a:rPr>
              <a:t> </a:t>
            </a:r>
            <a:endParaRPr sz="3600" b="1" dirty="0">
              <a:latin typeface="Optima" charset="0"/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i" sz="3600" b="1" dirty="0">
                <a:latin typeface="Optima" charset="0"/>
                <a:ea typeface="Optima" charset="0"/>
                <a:cs typeface="Optima" charset="0"/>
              </a:rPr>
              <a:t>tietoa.</a:t>
            </a:r>
            <a:endParaRPr sz="3600" b="1" dirty="0">
              <a:latin typeface="Optima" charset="0"/>
              <a:ea typeface="Optima" charset="0"/>
              <a:cs typeface="Optima" charset="0"/>
            </a:endParaRP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Optima" charset="0"/>
                <a:ea typeface="Optima" charset="0"/>
                <a:cs typeface="Optima" charset="0"/>
              </a:rPr>
              <a:t>Millaisia </a:t>
            </a:r>
            <a:r>
              <a:rPr lang="fi" i="1" dirty="0">
                <a:latin typeface="Optima" charset="0"/>
                <a:ea typeface="Optima" charset="0"/>
                <a:cs typeface="Optima" charset="0"/>
              </a:rPr>
              <a:t>rajaimia</a:t>
            </a:r>
            <a:r>
              <a:rPr lang="fi" dirty="0">
                <a:latin typeface="Optima" charset="0"/>
                <a:ea typeface="Optima" charset="0"/>
                <a:cs typeface="Optima" charset="0"/>
              </a:rPr>
              <a:t> on olemassa?</a:t>
            </a:r>
            <a:endParaRPr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4850925" y="3436000"/>
            <a:ext cx="4045200" cy="1063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Optima" charset="0"/>
                <a:ea typeface="Optima" charset="0"/>
                <a:cs typeface="Optima" charset="0"/>
              </a:rPr>
              <a:t>Tutustu rajaimiin:</a:t>
            </a:r>
            <a:endParaRPr dirty="0">
              <a:latin typeface="Optima" charset="0"/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u="sng" dirty="0">
                <a:solidFill>
                  <a:schemeClr val="accent4"/>
                </a:solidFill>
                <a:latin typeface="Optima" charset="0"/>
                <a:ea typeface="Optima" charset="0"/>
                <a:cs typeface="Optima" charset="0"/>
                <a:hlinkClick r:id="rId3"/>
              </a:rPr>
              <a:t>Rajaimet ja tarkennettu haku Finna.fi -hakupalvelussa</a:t>
            </a:r>
            <a:endParaRPr dirty="0">
              <a:solidFill>
                <a:schemeClr val="accent4"/>
              </a:solidFill>
              <a:latin typeface="Optima" charset="0"/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4955025" y="324600"/>
            <a:ext cx="3837000" cy="29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i="1" dirty="0">
                <a:latin typeface="Optima" charset="0"/>
                <a:ea typeface="Optima" charset="0"/>
                <a:cs typeface="Optima" charset="0"/>
              </a:rPr>
              <a:t>Rajaimia</a:t>
            </a:r>
            <a:r>
              <a:rPr lang="fi" dirty="0">
                <a:latin typeface="Optima" charset="0"/>
                <a:ea typeface="Optima" charset="0"/>
                <a:cs typeface="Optima" charset="0"/>
              </a:rPr>
              <a:t>, joilla voit tehdä </a:t>
            </a:r>
            <a:r>
              <a:rPr lang="fi" i="1" dirty="0">
                <a:latin typeface="Optima" charset="0"/>
                <a:ea typeface="Optima" charset="0"/>
                <a:cs typeface="Optima" charset="0"/>
              </a:rPr>
              <a:t>rajauksia</a:t>
            </a:r>
            <a:r>
              <a:rPr lang="fi" dirty="0">
                <a:latin typeface="Optima" charset="0"/>
                <a:ea typeface="Optima" charset="0"/>
                <a:cs typeface="Optima" charset="0"/>
              </a:rPr>
              <a:t> tietoa hakiessasi, ovat esimerkiksi:</a:t>
            </a:r>
            <a:endParaRPr dirty="0">
              <a:latin typeface="Optima" charset="0"/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i" dirty="0">
                <a:latin typeface="Optima" charset="0"/>
                <a:ea typeface="Optima" charset="0"/>
                <a:cs typeface="Optima" charset="0"/>
              </a:rPr>
              <a:t>Kieli</a:t>
            </a:r>
            <a:endParaRPr dirty="0">
              <a:latin typeface="Optima" charset="0"/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i" dirty="0">
                <a:latin typeface="Optima" charset="0"/>
                <a:ea typeface="Optima" charset="0"/>
                <a:cs typeface="Optima" charset="0"/>
              </a:rPr>
              <a:t>Aineistotyyppi (kirja, kuva, lehti…)</a:t>
            </a:r>
            <a:endParaRPr dirty="0">
              <a:latin typeface="Optima" charset="0"/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i" dirty="0">
                <a:latin typeface="Optima" charset="0"/>
                <a:ea typeface="Optima" charset="0"/>
                <a:cs typeface="Optima" charset="0"/>
              </a:rPr>
              <a:t>Valmistusvuosi</a:t>
            </a:r>
            <a:endParaRPr dirty="0">
              <a:latin typeface="Optima" charset="0"/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i" dirty="0">
                <a:latin typeface="Optima" charset="0"/>
                <a:ea typeface="Optima" charset="0"/>
                <a:cs typeface="Optima" charset="0"/>
              </a:rPr>
              <a:t>Maantieteellinen alue</a:t>
            </a:r>
            <a:endParaRPr dirty="0">
              <a:latin typeface="Optima" charset="0"/>
              <a:ea typeface="Optima" charset="0"/>
              <a:cs typeface="Optima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i" dirty="0">
                <a:latin typeface="Optima" charset="0"/>
                <a:ea typeface="Optima" charset="0"/>
                <a:cs typeface="Optima" charset="0"/>
              </a:rPr>
              <a:t>Saatavilla verkossa/kirjastossa jne.</a:t>
            </a:r>
            <a:endParaRPr dirty="0">
              <a:latin typeface="Optima" charset="0"/>
              <a:ea typeface="Optima" charset="0"/>
              <a:cs typeface="Optima" charset="0"/>
            </a:endParaRPr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212650" y="20888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4800" dirty="0">
                <a:latin typeface="Arial Rounded MT Bold" charset="0"/>
                <a:ea typeface="Arial Rounded MT Bold" charset="0"/>
                <a:cs typeface="Arial Rounded MT Bold" charset="0"/>
              </a:rPr>
              <a:t>Pikaopas tiedonhakuun:</a:t>
            </a:r>
            <a:endParaRPr sz="48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4800" dirty="0" smtClean="0">
                <a:solidFill>
                  <a:schemeClr val="accent3"/>
                </a:solidFill>
                <a:latin typeface="Arial Rounded MT Bold" charset="0"/>
                <a:ea typeface="Arial Rounded MT Bold" charset="0"/>
                <a:cs typeface="Arial Rounded MT Bold" charset="0"/>
                <a:hlinkClick r:id="rId3"/>
              </a:rPr>
              <a:t>Finna.fi</a:t>
            </a:r>
            <a:r>
              <a:rPr lang="fi" sz="4800" dirty="0" smtClean="0">
                <a:solidFill>
                  <a:schemeClr val="accent3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fi" sz="4200" dirty="0" smtClean="0">
                <a:solidFill>
                  <a:schemeClr val="accent3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(video tiedonhausta)</a:t>
            </a:r>
            <a:endParaRPr sz="4200" dirty="0">
              <a:solidFill>
                <a:schemeClr val="accent3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471479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4400" dirty="0">
                <a:latin typeface="Arial Rounded MT Bold" charset="0"/>
                <a:ea typeface="Arial Rounded MT Bold" charset="0"/>
                <a:cs typeface="Arial Rounded MT Bold" charset="0"/>
              </a:rPr>
              <a:t>Haetaan tietoa ja kokeillaan rajaimia!</a:t>
            </a:r>
            <a:endParaRPr sz="44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tsikon kehys"/>
          <p:cNvSpPr/>
          <p:nvPr/>
        </p:nvSpPr>
        <p:spPr>
          <a:xfrm>
            <a:off x="1175175" y="179100"/>
            <a:ext cx="6748800" cy="8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Otsikko"/>
          <p:cNvSpPr txBox="1">
            <a:spLocks noGrp="1"/>
          </p:cNvSpPr>
          <p:nvPr>
            <p:ph type="title"/>
          </p:nvPr>
        </p:nvSpPr>
        <p:spPr>
          <a:xfrm>
            <a:off x="1350825" y="-11100"/>
            <a:ext cx="6397500" cy="12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solidFill>
                  <a:schemeClr val="accent3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TIEDONHAKUTEHTÄVÄ</a:t>
            </a:r>
            <a:endParaRPr sz="3600" dirty="0">
              <a:solidFill>
                <a:schemeClr val="accent3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5" name="Tekstikehys 1"/>
          <p:cNvSpPr txBox="1"/>
          <p:nvPr/>
        </p:nvSpPr>
        <p:spPr>
          <a:xfrm>
            <a:off x="1197549" y="1175175"/>
            <a:ext cx="3294733" cy="3559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fi-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1</a:t>
            </a:r>
            <a:r>
              <a:rPr lang="fi-FI" sz="1800" dirty="0" smtClean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. </a:t>
            </a:r>
            <a:r>
              <a:rPr lang="fi" sz="1800" dirty="0" smtClean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Kirjoita </a:t>
            </a:r>
            <a:r>
              <a:rPr lang="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internet-selaimen osoitekenttään osoite:</a:t>
            </a:r>
            <a:endParaRPr sz="1800" dirty="0">
              <a:solidFill>
                <a:schemeClr val="lt1"/>
              </a:solidFill>
              <a:latin typeface="Optima" charset="0"/>
              <a:ea typeface="Optima" charset="0"/>
              <a:cs typeface="Optima" charset="0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 u="sng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  <a:hlinkClick r:id="rId3"/>
              </a:rPr>
              <a:t>www.finna.fi</a:t>
            </a:r>
            <a:endParaRPr sz="1800" dirty="0">
              <a:solidFill>
                <a:schemeClr val="lt1"/>
              </a:solidFill>
              <a:latin typeface="Optima" charset="0"/>
              <a:ea typeface="Optima" charset="0"/>
              <a:cs typeface="Optima" charset="0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Optima" charset="0"/>
              <a:ea typeface="Optima" charset="0"/>
              <a:cs typeface="Optima" charset="0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HUOM. Osoitekenttä on selaimen ylälaidassa oleva “laatikko”. Et tarvitse Googlea.</a:t>
            </a:r>
            <a:endParaRPr sz="1800" dirty="0">
              <a:solidFill>
                <a:schemeClr val="lt1"/>
              </a:solidFill>
              <a:latin typeface="Optima" charset="0"/>
              <a:ea typeface="Optima" charset="0"/>
              <a:cs typeface="Optima" charset="0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Optima" charset="0"/>
              <a:ea typeface="Optima" charset="0"/>
              <a:cs typeface="Optima" charset="0"/>
              <a:sym typeface="Proxima Nova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fi-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2</a:t>
            </a:r>
            <a:r>
              <a:rPr lang="fi-FI" sz="1800" dirty="0" smtClean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. </a:t>
            </a:r>
            <a:r>
              <a:rPr lang="fi" sz="1800" dirty="0" smtClean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Selaile </a:t>
            </a:r>
            <a:r>
              <a:rPr lang="fi" sz="1800" dirty="0">
                <a:solidFill>
                  <a:schemeClr val="lt1"/>
                </a:solidFill>
                <a:latin typeface="Optima" charset="0"/>
                <a:ea typeface="Optima" charset="0"/>
                <a:cs typeface="Optima" charset="0"/>
                <a:sym typeface="Proxima Nova"/>
              </a:rPr>
              <a:t>sivua ja odota, että kaikki pääsevät etusivulle</a:t>
            </a:r>
            <a:r>
              <a:rPr lang="fi" sz="18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4" y="4872380"/>
            <a:ext cx="737615" cy="17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769</Words>
  <Application>Microsoft Office PowerPoint</Application>
  <PresentationFormat>Näytössä katseltava esitys (16:9)</PresentationFormat>
  <Paragraphs>106</Paragraphs>
  <Slides>35</Slides>
  <Notes>35</Notes>
  <HiddenSlides>0</HiddenSlides>
  <MMClips>0</MMClips>
  <ScaleCrop>false</ScaleCrop>
  <HeadingPairs>
    <vt:vector size="6" baseType="variant">
      <vt:variant>
        <vt:lpstr>Käytetyt fontit</vt:lpstr>
      </vt:variant>
      <vt:variant>
        <vt:i4>8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35</vt:i4>
      </vt:variant>
    </vt:vector>
  </HeadingPairs>
  <TitlesOfParts>
    <vt:vector size="44" baseType="lpstr">
      <vt:lpstr>Alfa Slab One</vt:lpstr>
      <vt:lpstr>Amatic SC</vt:lpstr>
      <vt:lpstr>Arial</vt:lpstr>
      <vt:lpstr>Arial Rounded MT Bold</vt:lpstr>
      <vt:lpstr>Noteworthy</vt:lpstr>
      <vt:lpstr>Noteworthy Light</vt:lpstr>
      <vt:lpstr>Optima</vt:lpstr>
      <vt:lpstr>Proxima Nova</vt:lpstr>
      <vt:lpstr>Gameday</vt:lpstr>
      <vt:lpstr>Tiedonhaku</vt:lpstr>
      <vt:lpstr>Mitä tietolähteitä  voit käyttää, kun etsit tietoa esimerkiksi kirjailijasta?</vt:lpstr>
      <vt:lpstr>Tietolähteitä</vt:lpstr>
      <vt:lpstr>internet</vt:lpstr>
      <vt:lpstr>Internet on nopea ja monipuolinen tietolähde.</vt:lpstr>
      <vt:lpstr>Millaisia rajaimia on olemassa?</vt:lpstr>
      <vt:lpstr>Pikaopas tiedonhakuun: Finna.fi (video tiedonhausta)</vt:lpstr>
      <vt:lpstr>Haetaan tietoa ja kokeillaan rajaimia!</vt:lpstr>
      <vt:lpstr>TIEDONHAKUTEHTÄVÄ</vt:lpstr>
      <vt:lpstr>TIEDONHAKUTEHTÄVÄ</vt:lpstr>
      <vt:lpstr>TIEDONHAKU- PELI: Salapoliisit Kansalliskirjastossa</vt:lpstr>
      <vt:lpstr>Tiedonhakupelin säännöt 1/3</vt:lpstr>
      <vt:lpstr>Tiedonhakukilpailun säännöt 2/3</vt:lpstr>
      <vt:lpstr>Tiedonhakukilpailun säännöt 3/3</vt:lpstr>
      <vt:lpstr>Oletteko valmiina? Onko Finna.fi auki?</vt:lpstr>
      <vt:lpstr>1. Minkä aineistotyypin tuloksia tulee eniten hakusanalla “Kalevala”?</vt:lpstr>
      <vt:lpstr>2. Minkä aineistotyypin tuloksia tulee eniten hakusanalla “Kalevala”, kun rajaatte tulokset vain  verkossa saatavilla oleviin aineistoihin?</vt:lpstr>
      <vt:lpstr>3. Kuka on tehnyt eniten jääkiekkoon liittyviä aineistoja?</vt:lpstr>
      <vt:lpstr>4. Hakekaa aineistoa hakusanalla “kalenteri”. Kuinka paljon Finna.fi:stä löytyy aineistotyypiltään esineiksi luokiteltuja kalenterituloksia: kymmeniä, satoja, tuhansia vai kymmeniä tuhansia?</vt:lpstr>
      <vt:lpstr>5. Hakekaa  verkossa saatavilla olevaa kirjaa, jonka nimessä on sana “hölmö”. Yhden haulla löytyvän kirjan kirjailijan etunimi on myös marjan nimi. Mikä marja on kyseessä?</vt:lpstr>
      <vt:lpstr>6. Hakekaa Matti Kassilan ohjaaman, vuonna 1970 ilmestyneen Päämaja-elokuvan julisteen kuvaa. Kuinka monta ihmistä elokuvajulisteen kuvassa on?</vt:lpstr>
      <vt:lpstr>7. Kuinka monella kielellä löydätte aineistoa hakusanalla “suomuurain”? </vt:lpstr>
      <vt:lpstr>8. Etsikää leikkikalu nimeltä vieteriapina. Mitä vieteriapina osaa tehdä? </vt:lpstr>
      <vt:lpstr>9. Etsikää  verkossa saatavilla olevaa kuvaa poliisimestarista. Kenellä on ollut huomattavan pitkä parta? </vt:lpstr>
      <vt:lpstr>10. Hakekaa  verkossa saatavilla olevia aapisia. Mikä on vanhimman aapisen valmistusvuosi? </vt:lpstr>
      <vt:lpstr>11. Hakekaa aineistoa kahvista. Mitä metallista valmistettuja esineitä näet hakutulosten ensimmäisillä sivuilla?</vt:lpstr>
      <vt:lpstr>12. Etsikää opetustauluja, jotka on valmistettu vuonna 1901. Mihin oppiaineeseen suurin osa luokan seinällä olleista opetustauluista liittyy?</vt:lpstr>
      <vt:lpstr>13. Hakekaa aineistoa hakusanalla “kilpa-ajo-peli”. Peli on G. L. Grönlundin tekemä. Mikä on suurin numero, jonka löydätte pelilaudalta?</vt:lpstr>
      <vt:lpstr>14. Hakekaa hillosta kertovaa videoaineistoa. Minkä niminen on video, jonka pysäytyskuvassa näkyy hillopurkkeja?</vt:lpstr>
      <vt:lpstr>15. Etsikää kissa-aiheinen, verkossa saatavilla oleva nuotti. Mikä on nuottikäsi- kirjoituksen säveltäjän nimi?</vt:lpstr>
      <vt:lpstr>16. Etsikää taideinstallaatiota hakusanalla “pelit”. Minkä nimisessä installaatioteoksessa on ristejä ja nollia?</vt:lpstr>
      <vt:lpstr>17. Minkä makuisia karkkeja syötiin varmuudella vuonna 1978 Finna.fi:stä löytyvän aineiston mukaan?</vt:lpstr>
      <vt:lpstr>18. Yrittäkää päästä käsiksi Helsingin Sanomien digitoituun aineistoon hakutuloksessa olevan linkin kautta. Mikä taho ylläpitää Helsingin Sanomien digitaalista aineistoa?</vt:lpstr>
      <vt:lpstr>19. Avatkaa Helsingin Sanomien digitoidusta aineistosta vuoden 1904 lehti. Mitä lukee lehden nimen (Helsingin Sanomat) alapuolella mainostekstinä?</vt:lpstr>
      <vt:lpstr>20. eli viimeinen kysymys: Etsikää palkintoja. Kuinka paljon löydätte verkossa saatavilla olevia kuvia: kymmeniä, satoja vai tuhansia?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Tiedonhaku</dc:title>
  <dc:creator>Peltonen, Riitta P</dc:creator>
  <cp:lastModifiedBy>Vanhainen, Ida A J</cp:lastModifiedBy>
  <cp:revision>14</cp:revision>
  <dcterms:modified xsi:type="dcterms:W3CDTF">2019-09-27T06:54:39Z</dcterms:modified>
</cp:coreProperties>
</file>