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86350"/>
  </p:normalViewPr>
  <p:slideViewPr>
    <p:cSldViewPr snapToGrid="0">
      <p:cViewPr varScale="1">
        <p:scale>
          <a:sx n="129" d="100"/>
          <a:sy n="129" d="100"/>
        </p:scale>
        <p:origin x="1384" y="176"/>
      </p:cViewPr>
      <p:guideLst>
        <p:guide orient="horz" pos="1620"/>
        <p:guide pos="288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94882fc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94882fc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b94882fc6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b94882fc6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94882f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94882f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94882fc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94882fc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4882fc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4882fc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4882fc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4882fc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94882fc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94882fc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94882fc6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94882fc6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94882f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94882f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4882fc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4882fc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94398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335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074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8470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53566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409087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34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8920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7646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31638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5499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4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da.net/id/Td3Nr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Januss/5elm-sty-yhteiskunnass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kkopalvelu.vrk.fi/nimipalvelu/default.asp?L=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aselius.suntuubi.com/datafiles/userfiles/File/sukunimet.pdf" TargetMode="External"/><Relationship Id="rId4" Type="http://schemas.openxmlformats.org/officeDocument/2006/relationships/hyperlink" Target="http://www.saunalahti.fi/hirvela/historismi_sivut/nimetsivu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tsikk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i" dirty="0">
                <a:ea typeface="Gill Sans SemiBold" charset="0"/>
                <a:cs typeface="Gill Sans SemiBold" charset="0"/>
              </a:rPr>
              <a:t>S</a:t>
            </a:r>
            <a:r>
              <a:rPr lang="fi-FI" dirty="0" err="1">
                <a:ea typeface="Gill Sans SemiBold" charset="0"/>
                <a:cs typeface="Gill Sans SemiBold" charset="0"/>
              </a:rPr>
              <a:t>tåndssamhället</a:t>
            </a:r>
            <a:r>
              <a:rPr lang="fi-FI" dirty="0">
                <a:ea typeface="Gill Sans SemiBold" charset="0"/>
                <a:cs typeface="Gill Sans SemiBold" charset="0"/>
              </a:rPr>
              <a:t> i Finland</a:t>
            </a:r>
            <a:endParaRPr dirty="0">
              <a:ea typeface="Gill Sans SemiBold" charset="0"/>
              <a:cs typeface="Gill Sans SemiBold" charset="0"/>
            </a:endParaRPr>
          </a:p>
        </p:txBody>
      </p:sp>
      <p:sp>
        <p:nvSpPr>
          <p:cNvPr id="59" name="Tekstikehys"/>
          <p:cNvSpPr txBox="1">
            <a:spLocks noGrp="1"/>
          </p:cNvSpPr>
          <p:nvPr>
            <p:ph type="subTitle" idx="1"/>
          </p:nvPr>
        </p:nvSpPr>
        <p:spPr>
          <a:xfrm>
            <a:off x="480150" y="33152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fi-FI" dirty="0" err="1">
                <a:solidFill>
                  <a:schemeClr val="lt1"/>
                </a:solidFill>
                <a:ea typeface="Gill Sans" charset="0"/>
                <a:cs typeface="Gill Sans" charset="0"/>
              </a:rPr>
              <a:t>Mångvetenskapligt</a:t>
            </a:r>
            <a:r>
              <a:rPr lang="fi-FI" dirty="0">
                <a:solidFill>
                  <a:schemeClr val="lt1"/>
                </a:solidFill>
                <a:ea typeface="Gill Sans" charset="0"/>
                <a:cs typeface="Gill Sans" charset="0"/>
              </a:rPr>
              <a:t> </a:t>
            </a:r>
            <a:r>
              <a:rPr lang="fi-FI" dirty="0" err="1">
                <a:solidFill>
                  <a:schemeClr val="lt1"/>
                </a:solidFill>
                <a:ea typeface="Gill Sans" charset="0"/>
                <a:cs typeface="Gill Sans" charset="0"/>
              </a:rPr>
              <a:t>lärområde</a:t>
            </a:r>
            <a:r>
              <a:rPr lang="fi-FI" dirty="0">
                <a:solidFill>
                  <a:schemeClr val="lt1"/>
                </a:solidFill>
                <a:ea typeface="Gill Sans" charset="0"/>
                <a:cs typeface="Gill Sans" charset="0"/>
              </a:rPr>
              <a:t> / Historia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tsikkokehys"/>
          <p:cNvSpPr txBox="1">
            <a:spLocks noGrp="1"/>
          </p:cNvSpPr>
          <p:nvPr>
            <p:ph type="title"/>
          </p:nvPr>
        </p:nvSpPr>
        <p:spPr>
          <a:xfrm>
            <a:off x="265500" y="336175"/>
            <a:ext cx="4045200" cy="17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Så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här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skapar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du en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egen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rollfigur</a:t>
            </a:r>
            <a:endParaRPr lang="fi-FI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14" name="Tekstikehys"/>
          <p:cNvSpPr txBox="1">
            <a:spLocks noGrp="1"/>
          </p:cNvSpPr>
          <p:nvPr>
            <p:ph type="subTitle" idx="1"/>
          </p:nvPr>
        </p:nvSpPr>
        <p:spPr>
          <a:xfrm>
            <a:off x="265500" y="2343900"/>
            <a:ext cx="40452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Hitta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rollfigur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är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en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fiktiv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person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lever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i Finland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på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1800-talet.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ska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representera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ståndet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eller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den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människogrupp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som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du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tilldelades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 </a:t>
            </a:r>
            <a:endParaRPr lang="fi-FI" sz="2000" dirty="0"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sp>
        <p:nvSpPr>
          <p:cNvPr id="115" name="Tehtävälista"/>
          <p:cNvSpPr txBox="1">
            <a:spLocks noGrp="1"/>
          </p:cNvSpPr>
          <p:nvPr>
            <p:ph type="body" idx="2"/>
          </p:nvPr>
        </p:nvSpPr>
        <p:spPr>
          <a:xfrm>
            <a:off x="4819973" y="1331842"/>
            <a:ext cx="4032652" cy="3468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namn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ålder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familj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Har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familj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Vilka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ingår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i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familjen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hemort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Font typeface="Raleway"/>
              <a:buChar char="●"/>
            </a:pP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yrke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Vad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med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Hur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många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timmar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Var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arbetar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du?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Om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du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är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ett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barn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,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hurdant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är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</a:t>
            </a:r>
            <a:r>
              <a:rPr lang="fi-FI" sz="2000" i="1" dirty="0" err="1">
                <a:latin typeface="Gill Sans" charset="0"/>
                <a:ea typeface="Gill Sans" charset="0"/>
                <a:cs typeface="Gill Sans" charset="0"/>
                <a:sym typeface="Raleway Light"/>
              </a:rPr>
              <a:t>ditt</a:t>
            </a:r>
            <a:r>
              <a:rPr lang="fi-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 liv?)</a:t>
            </a:r>
          </a:p>
          <a:p>
            <a:pPr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＋annat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som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du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vill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berätta</a:t>
            </a:r>
            <a:r>
              <a:rPr lang="fi-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 </a:t>
            </a:r>
            <a:r>
              <a:rPr lang="fi-FI" sz="2000" b="1" dirty="0" err="1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om</a:t>
            </a:r>
            <a:endParaRPr lang="fi-FI"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</p:txBody>
      </p:sp>
      <p:sp>
        <p:nvSpPr>
          <p:cNvPr id="116" name="Tehtävänanto"/>
          <p:cNvSpPr txBox="1"/>
          <p:nvPr/>
        </p:nvSpPr>
        <p:spPr>
          <a:xfrm>
            <a:off x="4731026" y="69575"/>
            <a:ext cx="4121599" cy="58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Hitta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på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följande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saker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utifrån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det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du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har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lärt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dig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och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genom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att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utnyttja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 </a:t>
            </a:r>
            <a:r>
              <a:rPr lang="fi-FI" sz="2000" b="1" dirty="0" err="1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källorna</a:t>
            </a:r>
            <a:r>
              <a:rPr lang="fi-FI" sz="2000" b="1" dirty="0">
                <a:solidFill>
                  <a:schemeClr val="lt1"/>
                </a:solidFill>
                <a:latin typeface="Gill Sans SemiBold" panose="020B0502020104020203" pitchFamily="34" charset="-79"/>
                <a:ea typeface="Gill Sans" charset="0"/>
                <a:cs typeface="Gill Sans SemiBold" panose="020B0502020104020203" pitchFamily="34" charset="-79"/>
                <a:sym typeface="Raleway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Lärarna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utvärderar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kontinuerligt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ditt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arbete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under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den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tid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som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mångvetenskapliga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lärområdet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</a:rPr>
              <a:t>pågår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>
              <a:spcBef>
                <a:spcPts val="1600"/>
              </a:spcBef>
              <a:spcAft>
                <a:spcPts val="1600"/>
              </a:spcAft>
            </a:pP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Arbetet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fortsätter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under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lektionerna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i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finska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språket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och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fi-FI" sz="2000" dirty="0" err="1">
                <a:latin typeface="Gill Sans" charset="0"/>
                <a:ea typeface="Gill Sans" charset="0"/>
                <a:cs typeface="Gill Sans" charset="0"/>
              </a:rPr>
              <a:t>litteraturen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kstikehys"/>
          <p:cNvSpPr txBox="1">
            <a:spLocks noGrp="1"/>
          </p:cNvSpPr>
          <p:nvPr>
            <p:ph type="title"/>
          </p:nvPr>
        </p:nvSpPr>
        <p:spPr>
          <a:xfrm>
            <a:off x="369975" y="1400750"/>
            <a:ext cx="4045200" cy="28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SzPts val="1100"/>
            </a:pP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Under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lektionerna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i historia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bekantar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vi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oss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med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Finland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1800-talet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och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det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finländska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ståndssamhället</a:t>
            </a:r>
            <a:r>
              <a:rPr lang="fi-FI" sz="3000" dirty="0">
                <a:highlight>
                  <a:srgbClr val="FFFFFF"/>
                </a:highlight>
                <a:ea typeface="Gill Sans SemiBold" charset="0"/>
                <a:cs typeface="Gill Sans SemiBold" charset="0"/>
                <a:sym typeface="Raleway Medium"/>
              </a:rPr>
              <a:t>. </a:t>
            </a:r>
          </a:p>
        </p:txBody>
      </p:sp>
      <p:sp>
        <p:nvSpPr>
          <p:cNvPr id="65" name="Kysymykset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Vilka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slags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grupper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delade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man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in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människor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i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på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1800-talet?</a:t>
            </a: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i="1" dirty="0">
              <a:solidFill>
                <a:schemeClr val="dk2"/>
              </a:solidFill>
              <a:highlight>
                <a:srgbClr val="FFFFFF"/>
              </a:highlight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Hurdant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livet för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människorna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i de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olika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latin typeface="+mn-lt"/>
                <a:ea typeface="Gill Sans" charset="0"/>
                <a:cs typeface="Gill Sans" charset="0"/>
                <a:sym typeface="Raleway Medium"/>
              </a:rPr>
              <a:t>grupperna</a:t>
            </a:r>
            <a:r>
              <a:rPr lang="fi-FI" sz="2000" i="1" dirty="0">
                <a:latin typeface="+mn-lt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S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tåndssamhället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i Finland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på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1800-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talet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71" name="Tekstikehys"/>
          <p:cNvSpPr txBox="1">
            <a:spLocks noGrp="1"/>
          </p:cNvSpPr>
          <p:nvPr>
            <p:ph type="body" idx="1"/>
          </p:nvPr>
        </p:nvSpPr>
        <p:spPr>
          <a:xfrm>
            <a:off x="311700" y="132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Studiesätt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och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vilka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källor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som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ska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utnyttjas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bestäms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i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samråd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med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</a:t>
            </a:r>
            <a:r>
              <a:rPr lang="fi-FI" sz="24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läraren</a:t>
            </a:r>
            <a:r>
              <a:rPr lang="fi-FI" sz="24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i historia.</a:t>
            </a:r>
          </a:p>
        </p:txBody>
      </p:sp>
      <p:sp>
        <p:nvSpPr>
          <p:cNvPr id="72" name="Linkkien tekstikehys"/>
          <p:cNvSpPr txBox="1">
            <a:spLocks noGrp="1"/>
          </p:cNvSpPr>
          <p:nvPr>
            <p:ph type="body" idx="2"/>
          </p:nvPr>
        </p:nvSpPr>
        <p:spPr>
          <a:xfrm>
            <a:off x="4832400" y="132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i-FI" sz="20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Tips</a:t>
            </a:r>
            <a:r>
              <a:rPr lang="fi-FI" sz="2000" dirty="0">
                <a:solidFill>
                  <a:schemeClr val="accent2"/>
                </a:solidFill>
                <a:ea typeface="Gill Sans" charset="0"/>
                <a:cs typeface="Gill Sans" charset="0"/>
              </a:rPr>
              <a:t> för </a:t>
            </a:r>
            <a:r>
              <a:rPr lang="fi-FI" sz="2000" dirty="0" err="1">
                <a:solidFill>
                  <a:schemeClr val="accent2"/>
                </a:solidFill>
                <a:ea typeface="Gill Sans" charset="0"/>
                <a:cs typeface="Gill Sans" charset="0"/>
              </a:rPr>
              <a:t>länkar</a:t>
            </a:r>
            <a:r>
              <a:rPr lang="fi-FI" sz="2000" dirty="0">
                <a:solidFill>
                  <a:schemeClr val="accent2"/>
                </a:solidFill>
                <a:ea typeface="Gill Sans" charset="0"/>
                <a:cs typeface="Gill Sans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fi-FI" sz="2000" u="sng" dirty="0">
                <a:solidFill>
                  <a:schemeClr val="hlink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  <a:hlinkClick r:id="rId3"/>
              </a:rPr>
              <a:t>Vardagen för de olika stånden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 (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Källa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: 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Peda.net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Tyryn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 koulu)</a:t>
            </a: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endParaRPr lang="fi-FI" sz="2000" dirty="0">
              <a:solidFill>
                <a:srgbClr val="003B76"/>
              </a:solidFill>
              <a:highlight>
                <a:srgbClr val="FFFFFF"/>
              </a:highlight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u="sng" dirty="0">
                <a:solidFill>
                  <a:schemeClr val="hlink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  <a:hlinkClick r:id="rId4"/>
              </a:rPr>
              <a:t>Livet i ståndssamhället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 (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Källa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: 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Slideshare.net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Januss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ea typeface="Gill Sans" charset="0"/>
                <a:cs typeface="Gill Sans" charset="0"/>
                <a:sym typeface="Raleway"/>
              </a:rPr>
              <a:t>)</a:t>
            </a:r>
          </a:p>
          <a:p>
            <a:pPr marL="0" lvl="0" indent="0">
              <a:buNone/>
            </a:pPr>
            <a:endParaRPr lang="fi-FI"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fi-FI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Etu- ja sukunimet</a:t>
            </a:r>
          </a:p>
        </p:txBody>
      </p:sp>
      <p:sp>
        <p:nvSpPr>
          <p:cNvPr id="78" name="Tekstiruutu"/>
          <p:cNvSpPr txBox="1"/>
          <p:nvPr/>
        </p:nvSpPr>
        <p:spPr>
          <a:xfrm>
            <a:off x="4601817" y="145675"/>
            <a:ext cx="4542233" cy="4605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fi-FI" sz="3000" dirty="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/>
            <a:endParaRPr lang="fi-FI" sz="3000" dirty="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lvl="0"/>
            <a:endParaRPr lang="fi-FI" sz="3000" dirty="0">
              <a:solidFill>
                <a:schemeClr val="dk2"/>
              </a:solidFill>
              <a:latin typeface="+mn-lt"/>
              <a:ea typeface="Raleway Medium"/>
              <a:cs typeface="Raleway Medium"/>
              <a:sym typeface="Raleway Medium"/>
            </a:endParaRPr>
          </a:p>
          <a:p>
            <a:pPr lvl="0"/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bekantar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oss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med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förnamn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och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släktnamn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på</a:t>
            </a:r>
            <a:r>
              <a:rPr lang="fi-FI" sz="3000" b="1" dirty="0">
                <a:solidFill>
                  <a:schemeClr val="dk2"/>
                </a:solidFill>
                <a:latin typeface="+mj-lt"/>
                <a:ea typeface="Raleway Medium"/>
                <a:cs typeface="Raleway Medium"/>
                <a:sym typeface="Raleway Medium"/>
              </a:rPr>
              <a:t> 1800-talet.</a:t>
            </a:r>
          </a:p>
        </p:txBody>
      </p:sp>
      <p:sp>
        <p:nvSpPr>
          <p:cNvPr id="79" name="Kysymykset"/>
          <p:cNvSpPr txBox="1"/>
          <p:nvPr/>
        </p:nvSpPr>
        <p:spPr>
          <a:xfrm>
            <a:off x="258417" y="896475"/>
            <a:ext cx="3742208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Vilka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förnamn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var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vanliga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/>
            <a:endParaRPr lang="fi-FI" sz="2000" i="1" dirty="0">
              <a:solidFill>
                <a:schemeClr val="lt1"/>
              </a:solidFill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lvl="0"/>
            <a:endParaRPr lang="fi-FI" sz="2000" i="1" dirty="0">
              <a:solidFill>
                <a:schemeClr val="lt1"/>
              </a:solidFill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lvl="0"/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Hurdana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släktnamn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hade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man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?</a:t>
            </a:r>
          </a:p>
          <a:p>
            <a:pPr lvl="0"/>
            <a:endParaRPr lang="fi-FI" sz="2000" i="1" dirty="0">
              <a:solidFill>
                <a:schemeClr val="lt1"/>
              </a:solidFill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lvl="0"/>
            <a:endParaRPr lang="fi-FI" sz="2000" i="1" dirty="0">
              <a:solidFill>
                <a:schemeClr val="lt1"/>
              </a:solidFill>
              <a:latin typeface="+mn-lt"/>
              <a:ea typeface="Gill Sans" charset="0"/>
              <a:cs typeface="Gill Sans" charset="0"/>
              <a:sym typeface="Raleway Medium"/>
            </a:endParaRPr>
          </a:p>
          <a:p>
            <a:pPr lvl="0"/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Hade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 alla ett </a:t>
            </a:r>
            <a:r>
              <a:rPr lang="fi-FI" sz="2000" i="1" dirty="0" err="1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släktnamn</a:t>
            </a:r>
            <a:r>
              <a:rPr lang="fi-FI" sz="2000" i="1" dirty="0">
                <a:solidFill>
                  <a:schemeClr val="lt1"/>
                </a:solidFill>
                <a:latin typeface="+mn-lt"/>
                <a:ea typeface="Gill Sans" charset="0"/>
                <a:cs typeface="Gill Sans" charset="0"/>
                <a:sym typeface="Raleway Medium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Förnamn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och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släktnamn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i Finland 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på</a:t>
            </a:r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1800-</a:t>
            </a:r>
            <a:r>
              <a:rPr lang="fi-FI" dirty="0" err="1">
                <a:latin typeface="Gill Sans SemiBold" charset="0"/>
                <a:ea typeface="Gill Sans SemiBold" charset="0"/>
                <a:cs typeface="Gill Sans SemiBold" charset="0"/>
              </a:rPr>
              <a:t>talet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5" name="Tekstikehys"/>
          <p:cNvSpPr txBox="1">
            <a:spLocks noGrp="1"/>
          </p:cNvSpPr>
          <p:nvPr>
            <p:ph type="body" idx="1"/>
          </p:nvPr>
        </p:nvSpPr>
        <p:spPr>
          <a:xfrm>
            <a:off x="311700" y="13205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sv-SE" sz="20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Studiesätt och vilka källor som ska utnyttjas bestäms i samråd med läraren i historia.</a:t>
            </a:r>
          </a:p>
        </p:txBody>
      </p:sp>
      <p:sp>
        <p:nvSpPr>
          <p:cNvPr id="86" name="Linkkien tekstikehys"/>
          <p:cNvSpPr txBox="1">
            <a:spLocks noGrp="1"/>
          </p:cNvSpPr>
          <p:nvPr>
            <p:ph type="body" idx="2"/>
          </p:nvPr>
        </p:nvSpPr>
        <p:spPr>
          <a:xfrm>
            <a:off x="4581939" y="1068425"/>
            <a:ext cx="4250361" cy="36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i-FI" sz="2000" dirty="0" err="1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Tips</a:t>
            </a:r>
            <a:r>
              <a:rPr lang="fi-FI" sz="20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 för </a:t>
            </a:r>
            <a:r>
              <a:rPr lang="fi-FI" sz="2000" dirty="0" err="1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länkar</a:t>
            </a:r>
            <a:r>
              <a:rPr lang="fi-FI" sz="200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fi-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3"/>
              </a:rPr>
              <a:t>Befolkningsregistercentralens namntjänst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</a:t>
            </a:r>
            <a:r>
              <a:rPr lang="fi-FI" sz="2000" dirty="0" err="1">
                <a:solidFill>
                  <a:schemeClr val="tx1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Källa</a:t>
            </a:r>
            <a:r>
              <a:rPr lang="fi-FI" sz="2000" dirty="0">
                <a:solidFill>
                  <a:schemeClr val="tx1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Verkkopalvelu.vrk.fi</a:t>
            </a:r>
            <a:r>
              <a:rPr lang="fi-FI" sz="2000" dirty="0">
                <a:solidFill>
                  <a:srgbClr val="003B76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)</a:t>
            </a:r>
          </a:p>
          <a:p>
            <a:pPr marL="0" lvl="0" indent="0"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fi-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4"/>
              </a:rPr>
              <a:t>Gamla släktnamn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(</a:t>
            </a:r>
            <a:r>
              <a:rPr lang="fi-FI" sz="2000" dirty="0" err="1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Källa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  <a:r>
              <a:rPr lang="fi-FI" sz="2000" dirty="0" err="1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Historismi.net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, Harri Hirvelä)</a:t>
            </a:r>
          </a:p>
          <a:p>
            <a:pPr marL="0" lvl="0" indent="0">
              <a:lnSpc>
                <a:spcPct val="100000"/>
              </a:lnSpc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fi-FI"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2000" u="sng" dirty="0">
                <a:solidFill>
                  <a:schemeClr val="hlink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5"/>
              </a:rPr>
              <a:t>Finländska släktnamn</a:t>
            </a:r>
            <a:r>
              <a:rPr lang="fi-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(</a:t>
            </a:r>
            <a:r>
              <a:rPr lang="fi-FI" sz="2000" dirty="0" err="1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Källa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  <a:r>
              <a:rPr lang="fi-FI" sz="2000" dirty="0" err="1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Caselius.suntuubi.com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, </a:t>
            </a:r>
            <a:r>
              <a:rPr lang="fi-FI" sz="2000" dirty="0" err="1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Caselius</a:t>
            </a:r>
            <a:r>
              <a:rPr lang="fi-FI" sz="2000" dirty="0">
                <a:solidFill>
                  <a:srgbClr val="003B76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seura)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Jakautuminen</a:t>
            </a:r>
            <a:r>
              <a:rPr lang="fi-FI" baseline="0" dirty="0"/>
              <a:t> työryhmiin</a:t>
            </a:r>
            <a:endParaRPr lang="fi-FI" dirty="0"/>
          </a:p>
        </p:txBody>
      </p:sp>
      <p:sp>
        <p:nvSpPr>
          <p:cNvPr id="92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7569600" cy="321600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delar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upp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oss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par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smågrupper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Varje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par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eller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grupp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representerar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människogrupp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i </a:t>
            </a:r>
            <a:r>
              <a:rPr lang="fi-FI" sz="3000" b="1" dirty="0" err="1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ståndssamhället</a:t>
            </a:r>
            <a:r>
              <a:rPr lang="fi-FI" sz="3000" b="1" dirty="0">
                <a:solidFill>
                  <a:schemeClr val="dk2"/>
                </a:solidFill>
                <a:highlight>
                  <a:schemeClr val="lt1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lang="fi-FI" sz="3000" b="1" dirty="0">
              <a:highlight>
                <a:schemeClr val="lt1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fi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</a:rPr>
              <a:t>Gruppindelning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adel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präster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borgare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bönder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torpare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Clr>
                <a:schemeClr val="dk2"/>
              </a:buClr>
              <a:buSzPts val="1100"/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pigor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och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drängar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</a:p>
          <a:p>
            <a:pPr lvl="0" indent="0">
              <a:lnSpc>
                <a:spcPct val="150000"/>
              </a:lnSpc>
              <a:buNone/>
            </a:pP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inhysingar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: </a:t>
            </a:r>
            <a:endParaRPr lang="fi-FI" sz="2000" dirty="0"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dirty="0">
                <a:latin typeface="Gill Sans SemiBold" charset="0"/>
                <a:ea typeface="Gill Sans SemiBold" charset="0"/>
                <a:cs typeface="Gill Sans SemiBold" charset="0"/>
              </a:rPr>
              <a:t>SKAPA EN EGEN ROLLFIGUR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90850" y="812400"/>
            <a:ext cx="7362300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>
              <a:buClr>
                <a:schemeClr val="dk2"/>
              </a:buClr>
              <a:buSzPts val="1100"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Vi skapar en fiktiv rollfigur som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levde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på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180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0-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talet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och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gör</a:t>
            </a:r>
            <a:r>
              <a:rPr lang="fi-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en </a:t>
            </a:r>
            <a:r>
              <a:rPr lang="fi-FI" sz="3000" dirty="0" err="1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rollfigursplan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natonTeema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natonTeema" id="{1667A362-158B-F849-A734-3466D15897B0}" vid="{F9B10005-6AB6-0745-89BE-18EF3A1737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FinnatonTeema</Template>
  <TotalTime>35</TotalTime>
  <Words>372</Words>
  <Application>Microsoft Macintosh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FinnatonTeema</vt:lpstr>
      <vt:lpstr>Ståndssamhället i Finland</vt:lpstr>
      <vt:lpstr>Under lektionerna i historia bekantar vi oss med Finland på 1800-talet och det finländska ståndssamhället. </vt:lpstr>
      <vt:lpstr>Ståndssamhället i Finland på 1800-talet</vt:lpstr>
      <vt:lpstr>Etu- ja sukunimet</vt:lpstr>
      <vt:lpstr>Förnamn och släktnamn i Finland på 1800-talet</vt:lpstr>
      <vt:lpstr>Jakautuminen työryhmiin</vt:lpstr>
      <vt:lpstr>Gruppindelning</vt:lpstr>
      <vt:lpstr>SKAPA EN EGEN ROLLFIGUR</vt:lpstr>
      <vt:lpstr>Vi skapar en fiktiv rollfigur som levde på 1800-talet och gör en rollfigursplan.</vt:lpstr>
      <vt:lpstr>Så här skapar du en egen rollfigur</vt:lpstr>
      <vt:lpstr>Lärarna utvärderar kontinuerligt ditt arbete under den tid som det mångvetenskapliga lärområdet pågår.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Ståndssamhället i Finland</dc:title>
  <dc:subject/>
  <dc:creator>Peltonen, Riitta P</dc:creator>
  <cp:keywords/>
  <dc:description/>
  <cp:lastModifiedBy>Hynynen, Heidi E</cp:lastModifiedBy>
  <cp:revision>13</cp:revision>
  <dcterms:modified xsi:type="dcterms:W3CDTF">2020-01-07T13:08:34Z</dcterms:modified>
  <cp:category/>
</cp:coreProperties>
</file>