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6350"/>
  </p:normalViewPr>
  <p:slideViewPr>
    <p:cSldViewPr snapToGrid="0">
      <p:cViewPr varScale="1">
        <p:scale>
          <a:sx n="129" d="100"/>
          <a:sy n="129" d="100"/>
        </p:scale>
        <p:origin x="1384" y="176"/>
      </p:cViewPr>
      <p:guideLst>
        <p:guide orient="horz" pos="1620"/>
        <p:guide pos="2880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94882fc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94882fc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94882fc6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94882fc6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94882fc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94882fc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94882fc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94882fc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4882fc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4882fc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4882fc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4882fc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94882fc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94882fc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94882fc6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94882fc6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94882f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94882f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882fc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882fc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8450" y="1883725"/>
            <a:ext cx="837112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8450" y="3357325"/>
            <a:ext cx="837112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9439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11700" y="2651100"/>
            <a:ext cx="8520600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1908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6000"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+mn-l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335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074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2225" y="2651100"/>
            <a:ext cx="9166225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84706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53566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409087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34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8920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7378344F-61CC-E641-8838-51CC431B7698}"/>
              </a:ext>
            </a:extLst>
          </p:cNvPr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07975" y="526350"/>
            <a:ext cx="57862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764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57151"/>
            <a:ext cx="4426500" cy="5025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+mj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31638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8050" y="40242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5499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i-FI" dirty="0" err="1">
                <a:latin typeface="+mj-lt"/>
              </a:rPr>
              <a:t>Click</a:t>
            </a:r>
            <a:r>
              <a:rPr lang="fi-FI" dirty="0">
                <a:latin typeface="+mj-lt"/>
              </a:rPr>
              <a:t> to </a:t>
            </a:r>
            <a:r>
              <a:rPr lang="fi-FI" dirty="0" err="1">
                <a:latin typeface="+mj-lt"/>
              </a:rPr>
              <a:t>add</a:t>
            </a:r>
            <a:r>
              <a:rPr lang="fi-FI" dirty="0">
                <a:latin typeface="+mj-lt"/>
              </a:rPr>
              <a:t> </a:t>
            </a:r>
            <a:r>
              <a:rPr lang="fi-FI" dirty="0" err="1">
                <a:latin typeface="+mj-lt"/>
              </a:rPr>
              <a:t>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i-FI" dirty="0" err="1">
                <a:latin typeface="+mn-lt"/>
              </a:rPr>
              <a:t>Click</a:t>
            </a:r>
            <a:r>
              <a:rPr lang="fi-FI" dirty="0">
                <a:latin typeface="+mn-lt"/>
              </a:rPr>
              <a:t> to </a:t>
            </a:r>
            <a:r>
              <a:rPr lang="fi-FI" dirty="0" err="1">
                <a:latin typeface="+mn-lt"/>
              </a:rPr>
              <a:t>add</a:t>
            </a:r>
            <a:r>
              <a:rPr lang="fi-FI" dirty="0">
                <a:latin typeface="+mn-lt"/>
              </a:rPr>
              <a:t> </a:t>
            </a:r>
            <a:r>
              <a:rPr lang="fi-FI" dirty="0" err="1">
                <a:latin typeface="+mn-lt"/>
              </a:rPr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  <p:pic>
        <p:nvPicPr>
          <p:cNvPr id="5" name="Kuva 6">
            <a:extLst>
              <a:ext uri="{FF2B5EF4-FFF2-40B4-BE49-F238E27FC236}">
                <a16:creationId xmlns:a16="http://schemas.microsoft.com/office/drawing/2014/main" id="{1F1B6A6E-3324-E646-A6C1-FF731E40E2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769399"/>
            <a:ext cx="977584" cy="2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94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da.net/id/Td3Nr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Januss/5elm-sty-yhteiskunnass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erkkopalvelu.vrk.fi/nimipalvel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aselius.suntuubi.com/datafiles/userfiles/File/sukunimet.pdf" TargetMode="External"/><Relationship Id="rId4" Type="http://schemas.openxmlformats.org/officeDocument/2006/relationships/hyperlink" Target="http://www.saunalahti.fi/hirvela/historismi_sivut/nimetsivu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tsikk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Suomalainen sääty-yhteiskunta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59" name="Tekstikehys"/>
          <p:cNvSpPr txBox="1">
            <a:spLocks noGrp="1"/>
          </p:cNvSpPr>
          <p:nvPr>
            <p:ph type="subTitle" idx="1"/>
          </p:nvPr>
        </p:nvSpPr>
        <p:spPr>
          <a:xfrm>
            <a:off x="480150" y="33152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Monialainen oppimiskokonaisuus / Historia</a:t>
            </a:r>
            <a:endParaRPr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tsikkokehys"/>
          <p:cNvSpPr txBox="1">
            <a:spLocks noGrp="1"/>
          </p:cNvSpPr>
          <p:nvPr>
            <p:ph type="title"/>
          </p:nvPr>
        </p:nvSpPr>
        <p:spPr>
          <a:xfrm>
            <a:off x="265500" y="336175"/>
            <a:ext cx="4045200" cy="17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Gill Sans SemiBold" charset="0"/>
                <a:ea typeface="Gill Sans SemiBold" charset="0"/>
                <a:cs typeface="Gill Sans SemiBold" charset="0"/>
              </a:rPr>
              <a:t>Ohje oman roolihahmon luomiseen</a:t>
            </a:r>
          </a:p>
        </p:txBody>
      </p:sp>
      <p:sp>
        <p:nvSpPr>
          <p:cNvPr id="114" name="Tekstikehys"/>
          <p:cNvSpPr txBox="1">
            <a:spLocks noGrp="1"/>
          </p:cNvSpPr>
          <p:nvPr>
            <p:ph type="subTitle" idx="1"/>
          </p:nvPr>
        </p:nvSpPr>
        <p:spPr>
          <a:xfrm>
            <a:off x="265499" y="2106775"/>
            <a:ext cx="4226987" cy="293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Keksi itsellesi roolihahmo. Roolihahmosi on kuvitteellinen henkilö, joka elää 1800-luvun Suomessa. Hänen täytyy edustaa sinulle annettua säätyä tai ihmisryhmää. </a:t>
            </a: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  <p:sp>
        <p:nvSpPr>
          <p:cNvPr id="115" name="Tehtävälista"/>
          <p:cNvSpPr txBox="1">
            <a:spLocks noGrp="1"/>
          </p:cNvSpPr>
          <p:nvPr>
            <p:ph type="body" idx="2"/>
          </p:nvPr>
        </p:nvSpPr>
        <p:spPr>
          <a:xfrm>
            <a:off x="4819973" y="964096"/>
            <a:ext cx="4032652" cy="3836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nimi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ikä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perhe </a:t>
            </a: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(Onko perhettä? Keitä perheeseen kuuluu?</a:t>
            </a: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"/>
              </a:rPr>
              <a:t>)</a:t>
            </a:r>
            <a:endParaRPr sz="2000" i="1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asuinpaikka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ammatti </a:t>
            </a: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(Minkälaista työtä tekee? Kuinka paljon työtä on? Missä työtä tehdään? Jos olet lapsi, millaista elämä on?)</a:t>
            </a:r>
            <a:endParaRPr sz="2000" i="1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＋muuta vapaavalintaista kerrottavaa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116" name="Tehtävänanto"/>
          <p:cNvSpPr txBox="1"/>
          <p:nvPr/>
        </p:nvSpPr>
        <p:spPr>
          <a:xfrm>
            <a:off x="4819972" y="149087"/>
            <a:ext cx="4184879" cy="50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Keksi seuraavat asiat oppimaasi ja lähteitä hyödyntäen</a:t>
            </a:r>
            <a:r>
              <a:rPr lang="fi" sz="2000" b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:</a:t>
            </a:r>
            <a:endParaRPr sz="2000" b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</a:rPr>
              <a:t>Opettajat arvioivat työskentelyäsi koko monialaisen oppimiskokonaisuuden ajan.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Työskentely </a:t>
            </a:r>
            <a:r>
              <a:rPr lang="fi" sz="2000">
                <a:latin typeface="Gill Sans" charset="0"/>
                <a:ea typeface="Gill Sans" charset="0"/>
                <a:cs typeface="Gill Sans" charset="0"/>
              </a:rPr>
              <a:t>jatkuu äidinkielen ja </a:t>
            </a: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kirjallisuuden tunneilla.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kstikehys"/>
          <p:cNvSpPr txBox="1">
            <a:spLocks noGrp="1"/>
          </p:cNvSpPr>
          <p:nvPr>
            <p:ph type="title"/>
          </p:nvPr>
        </p:nvSpPr>
        <p:spPr>
          <a:xfrm>
            <a:off x="369975" y="1400750"/>
            <a:ext cx="4045200" cy="28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Tutustumme historian tunneilla 1800-luvun Suomeen ja suomalaiseen sääty-yhteiskuntaan. </a:t>
            </a:r>
            <a:endParaRPr sz="3000" dirty="0"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Millaisiin ryhmiin ihmisiä jaoteltiin 1800-luvulla?</a:t>
            </a: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Millaista elämää eri ryhmien ihmiset viettivät?</a:t>
            </a:r>
            <a:endParaRPr sz="2000" i="1" dirty="0"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Sääty-yhteiskunta 1800-luvun Suomessa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71" name="Tekstikehys"/>
          <p:cNvSpPr txBox="1">
            <a:spLocks noGrp="1"/>
          </p:cNvSpPr>
          <p:nvPr>
            <p:ph type="body" idx="1"/>
          </p:nvPr>
        </p:nvSpPr>
        <p:spPr>
          <a:xfrm>
            <a:off x="311700" y="1320575"/>
            <a:ext cx="41509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" sz="24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Opiskelutavat ja opiskelussa hyödynnettävät lähteet sovitaan historian opettajan kanssa.</a:t>
            </a:r>
            <a:endParaRPr sz="240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Linkkien tekstikehys"/>
          <p:cNvSpPr txBox="1">
            <a:spLocks noGrp="1"/>
          </p:cNvSpPr>
          <p:nvPr>
            <p:ph type="body" idx="2"/>
          </p:nvPr>
        </p:nvSpPr>
        <p:spPr>
          <a:xfrm>
            <a:off x="4832400" y="13205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Linkkivinkkejä:</a:t>
            </a:r>
            <a:endParaRPr sz="200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3"/>
              </a:rPr>
              <a:t>Säätyläisten elämänmenoa</a:t>
            </a:r>
            <a:r>
              <a:rPr lang="fi" sz="2000" dirty="0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(Lähde: Peda.net, Tyryn koulu)</a:t>
            </a:r>
            <a:endParaRPr sz="2000" dirty="0">
              <a:solidFill>
                <a:srgbClr val="003B76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solidFill>
                <a:srgbClr val="003B76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4"/>
              </a:rPr>
              <a:t>Elämää sääty-yhteiskunnassa</a:t>
            </a:r>
            <a:r>
              <a:rPr lang="fi" sz="2000" dirty="0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(Lähde: Slideshare.net, Januss)</a:t>
            </a:r>
            <a:endParaRPr sz="2000" dirty="0">
              <a:solidFill>
                <a:srgbClr val="003B76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Etu- ja sukunimet</a:t>
            </a:r>
          </a:p>
        </p:txBody>
      </p:sp>
      <p:sp>
        <p:nvSpPr>
          <p:cNvPr id="78" name="Tekstiruutu"/>
          <p:cNvSpPr txBox="1"/>
          <p:nvPr/>
        </p:nvSpPr>
        <p:spPr>
          <a:xfrm>
            <a:off x="4639250" y="145675"/>
            <a:ext cx="4504800" cy="48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Tutustumme myös 1800-luvun etu- ja sukunimiin.</a:t>
            </a: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79" name="Kysymykset"/>
          <p:cNvSpPr txBox="1"/>
          <p:nvPr/>
        </p:nvSpPr>
        <p:spPr>
          <a:xfrm>
            <a:off x="440733" y="907675"/>
            <a:ext cx="3892728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Mitkä olivat tyypillisiä etunimiä?</a:t>
            </a: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Millaisia sukunimet olivat?</a:t>
            </a: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4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Oliko kaikilla sukunimeä?</a:t>
            </a:r>
            <a:endParaRPr sz="24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Etu- ja sukunimet 1800-luvun Suomessa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5" name="Tekstikehys"/>
          <p:cNvSpPr txBox="1">
            <a:spLocks noGrp="1"/>
          </p:cNvSpPr>
          <p:nvPr>
            <p:ph type="body" idx="1"/>
          </p:nvPr>
        </p:nvSpPr>
        <p:spPr>
          <a:xfrm>
            <a:off x="311700" y="1320575"/>
            <a:ext cx="41509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" sz="24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Opiskelutavat ja opiskelussa hyödynnettävät lähteet sovitaan historian opettajan kanssa.</a:t>
            </a:r>
            <a:endParaRPr sz="240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Linkkien tekstikehys"/>
          <p:cNvSpPr txBox="1">
            <a:spLocks noGrp="1"/>
          </p:cNvSpPr>
          <p:nvPr>
            <p:ph type="body" idx="2"/>
          </p:nvPr>
        </p:nvSpPr>
        <p:spPr>
          <a:xfrm>
            <a:off x="4832400" y="1201306"/>
            <a:ext cx="42221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Linkkivinkkejä:</a:t>
            </a:r>
            <a:endParaRPr sz="200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3"/>
              </a:rPr>
              <a:t>Väestörekisterikeskuksen nimipalvelu</a:t>
            </a:r>
            <a:r>
              <a:rPr lang="fi" sz="2000" dirty="0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(Lähde: Verkkopalvelu.vrk.fi)</a:t>
            </a:r>
            <a:endParaRPr sz="2000" dirty="0">
              <a:solidFill>
                <a:srgbClr val="003B76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4"/>
              </a:rPr>
              <a:t>Vanhat etunimet</a:t>
            </a: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(Lähde: Historismi.net, Harri Hirvelä)</a:t>
            </a:r>
            <a:endParaRPr sz="2000" dirty="0">
              <a:solidFill>
                <a:srgbClr val="003B76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5"/>
              </a:rPr>
              <a:t>Suomalaiset sukunimet</a:t>
            </a: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(Lähde: Caselius.suntuubi.com, Caselius seura)</a:t>
            </a:r>
            <a:endParaRPr sz="2000" dirty="0">
              <a:solidFill>
                <a:srgbClr val="003B76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Jakautuminen</a:t>
            </a:r>
            <a:r>
              <a:rPr lang="fi-FI" baseline="0" dirty="0"/>
              <a:t> työryhmiin</a:t>
            </a:r>
            <a:endParaRPr lang="fi-FI" dirty="0"/>
          </a:p>
        </p:txBody>
      </p:sp>
      <p:sp>
        <p:nvSpPr>
          <p:cNvPr id="92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75696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Jakaudumme pareihin tai pienryhmiin. Jokainen pari tai ryhmä edustaa yhtä sääty-yhteiskunnan aikana elänyttä ihmisryhmää.</a:t>
            </a: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</a:rPr>
              <a:t>Ryhmäjako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aateliset: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papit: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porvarit: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talonpojat: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torpparit: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piika ja renki: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loiset: 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OMAN ROOLIHAHMON LUOMINEN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90850" y="812400"/>
            <a:ext cx="7362300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Luomme itsellemme 1800-luvulla eläneet, kuvitteelliset </a:t>
            </a:r>
            <a:r>
              <a:rPr lang="fi" sz="3000" dirty="0">
                <a:latin typeface="Gill Sans" charset="0"/>
                <a:ea typeface="Gill Sans" charset="0"/>
                <a:cs typeface="Gill Sans" charset="0"/>
              </a:rPr>
              <a:t>roolihahmot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ja kirjoitamme roolihahmosta </a:t>
            </a:r>
            <a:r>
              <a:rPr lang="fi" sz="3000" dirty="0">
                <a:latin typeface="Gill Sans" charset="0"/>
                <a:ea typeface="Gill Sans" charset="0"/>
                <a:cs typeface="Gill Sans" charset="0"/>
              </a:rPr>
              <a:t>suunnitelman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natonTeema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454545"/>
      </a:lt2>
      <a:accent1>
        <a:srgbClr val="00A3AC"/>
      </a:accent1>
      <a:accent2>
        <a:srgbClr val="7F358A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natonTeema" id="{1667A362-158B-F849-A734-3466D15897B0}" vid="{F9B10005-6AB6-0745-89BE-18EF3A1737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FinnatonTeema</Template>
  <TotalTime>28</TotalTime>
  <Words>282</Words>
  <Application>Microsoft Macintosh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Gill Sans</vt:lpstr>
      <vt:lpstr>Gill Sans SemiBold</vt:lpstr>
      <vt:lpstr>Raleway</vt:lpstr>
      <vt:lpstr>Raleway Light</vt:lpstr>
      <vt:lpstr>Raleway Medium</vt:lpstr>
      <vt:lpstr>Source Sans Pro</vt:lpstr>
      <vt:lpstr>Tahoma</vt:lpstr>
      <vt:lpstr>FinnatonTeema</vt:lpstr>
      <vt:lpstr>Suomalainen sääty-yhteiskunta</vt:lpstr>
      <vt:lpstr>Tutustumme historian tunneilla 1800-luvun Suomeen ja suomalaiseen sääty-yhteiskuntaan.  </vt:lpstr>
      <vt:lpstr>Sääty-yhteiskunta 1800-luvun Suomessa</vt:lpstr>
      <vt:lpstr>Etu- ja sukunimet</vt:lpstr>
      <vt:lpstr>Etu- ja sukunimet 1800-luvun Suomessa</vt:lpstr>
      <vt:lpstr>Jakautuminen työryhmiin</vt:lpstr>
      <vt:lpstr>Ryhmäjako</vt:lpstr>
      <vt:lpstr>OMAN ROOLIHAHMON LUOMINEN</vt:lpstr>
      <vt:lpstr>Luomme itsellemme 1800-luvulla eläneet, kuvitteelliset roolihahmot ja kirjoitamme roolihahmosta suunnitelman.</vt:lpstr>
      <vt:lpstr>Ohje oman roolihahmon luomiseen</vt:lpstr>
      <vt:lpstr>Opettajat arvioivat työskentelyäsi koko monialaisen oppimiskokonaisuuden ajan.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Suomalainen sääty-yhteiskunta</dc:title>
  <dc:subject/>
  <dc:creator>Peltonen, Riitta P</dc:creator>
  <cp:keywords/>
  <dc:description/>
  <cp:lastModifiedBy>Hynynen, Heidi E</cp:lastModifiedBy>
  <cp:revision>12</cp:revision>
  <dcterms:modified xsi:type="dcterms:W3CDTF">2020-01-07T13:04:29Z</dcterms:modified>
  <cp:category/>
</cp:coreProperties>
</file>