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32"/>
  </p:normalViewPr>
  <p:slideViewPr>
    <p:cSldViewPr snapToGrid="0">
      <p:cViewPr varScale="1">
        <p:scale>
          <a:sx n="142" d="100"/>
          <a:sy n="142" d="100"/>
        </p:scale>
        <p:origin x="13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9358315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9358315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9358315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9358315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9358315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9358315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358315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358315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358315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358315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36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9358315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93583153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9358315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9358315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9358315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93583153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9358315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9358315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358315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358315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9358315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9358315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9358315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9358315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358315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358315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9358315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9358315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1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9358315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9358315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3798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87756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84560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18993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1151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75122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1656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3693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2401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 userDrawn="1"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4920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7889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sv-SE" dirty="0">
                <a:latin typeface="Gill Sans" charset="0"/>
                <a:ea typeface="Gill Sans" charset="0"/>
                <a:cs typeface="Gill Sans" charset="0"/>
              </a:rPr>
              <a:t>Ståndssamhället i Finland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32443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Mångvetenskapligt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lärområde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/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Modersmål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litteratur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Kuvahakutehtävän</a:t>
            </a:r>
            <a:r>
              <a:rPr lang="fi-FI" baseline="0" dirty="0"/>
              <a:t> ohjeet 2/2</a:t>
            </a:r>
            <a:endParaRPr lang="fi-FI" dirty="0"/>
          </a:p>
        </p:txBody>
      </p:sp>
      <p:sp>
        <p:nvSpPr>
          <p:cNvPr id="114" name="Tekstiruutu 1"/>
          <p:cNvSpPr txBox="1">
            <a:spLocks noGrp="1"/>
          </p:cNvSpPr>
          <p:nvPr>
            <p:ph type="subTitle" idx="1"/>
          </p:nvPr>
        </p:nvSpPr>
        <p:spPr>
          <a:xfrm>
            <a:off x="321725" y="25803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9599" lvl="0" indent="-219599" algn="l"/>
            <a:r>
              <a:rPr lang="fi-FI" sz="14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h.	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Klicka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ännu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“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begränsa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sökningen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”, för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fram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bilder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byggnader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kunde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ha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bott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219599" lvl="0" indent="-219599" algn="l"/>
            <a:endParaRPr lang="fi-FI" sz="14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219599" lvl="0" indent="-219599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Tekstikehys 2"/>
          <p:cNvSpPr txBox="1">
            <a:spLocks noGrp="1"/>
          </p:cNvSpPr>
          <p:nvPr>
            <p:ph type="body" idx="2"/>
          </p:nvPr>
        </p:nvSpPr>
        <p:spPr>
          <a:xfrm>
            <a:off x="4715435" y="724200"/>
            <a:ext cx="4222377" cy="3946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Prova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exempel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begränsa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sökningen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utifrån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följande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Materialtyp</a:t>
            </a:r>
            <a:endParaRPr lang="fi-FI" sz="2000" b="1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bild/fotografi/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plats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/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byggnad</a:t>
            </a:r>
            <a:endParaRPr lang="fi-FI"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Region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		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Välj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ett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ortnamn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från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listan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eller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”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begränsa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med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kartposition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” för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att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antingen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zooma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ut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eller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in</a:t>
            </a: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b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Produktionsår</a:t>
            </a:r>
            <a:r>
              <a:rPr lang="fi-FI" sz="2000" b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Sök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bilder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från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början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av 1800-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1900-talet</a:t>
            </a: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0" name="Tekstikehys 3"/>
          <p:cNvSpPr txBox="1"/>
          <p:nvPr/>
        </p:nvSpPr>
        <p:spPr>
          <a:xfrm>
            <a:off x="321725" y="1748125"/>
            <a:ext cx="4045200" cy="28149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i.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Bläddra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bland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bilderna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titta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miljön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man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levde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1800-talet.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Välj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bild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byggnad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där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kunde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ha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bott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Spara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bilden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använd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senare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skrivuppgiften</a:t>
            </a:r>
            <a:r>
              <a:rPr lang="fi-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kstikehys"/>
          <p:cNvSpPr txBox="1">
            <a:spLocks noGrp="1"/>
          </p:cNvSpPr>
          <p:nvPr>
            <p:ph type="title"/>
          </p:nvPr>
        </p:nvSpPr>
        <p:spPr>
          <a:xfrm>
            <a:off x="890850" y="812400"/>
            <a:ext cx="6774000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skriver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ett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fiktivt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brev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b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till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vårt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par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utifrån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vår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b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  <a:b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Sedan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läser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vi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varandras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b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brev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126" name="Kuvakehys" descr="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25" y="1451175"/>
            <a:ext cx="2379850" cy="317315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BREVUPPGIFT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Lev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dig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in i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din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rollfigurs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liv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livsmiljö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.</a:t>
            </a: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SKRIVA BREV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  <a:buFont typeface="Raleway"/>
              <a:buAutoNum type="alphaLcPeriod"/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Brevstruktur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planering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av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innehåll</a:t>
            </a: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  <a:buFont typeface="Raleway"/>
              <a:buAutoNum type="alphaLcPeriod"/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Brevstrukturmall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skrivprocess</a:t>
            </a: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  <a:buFont typeface="Raleway"/>
              <a:buAutoNum type="alphaLcPeriod"/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Skicka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breven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läs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varandras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  <a:sym typeface="Raleway"/>
              </a:rPr>
              <a:t>brev</a:t>
            </a: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AutoNum type="alphaLcPeriod"/>
            </a:pP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Brevstruktur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planering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av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innehåll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1/2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40" name="Tekstikehys 1"/>
          <p:cNvSpPr txBox="1">
            <a:spLocks noGrp="1"/>
          </p:cNvSpPr>
          <p:nvPr>
            <p:ph type="body" idx="2"/>
          </p:nvPr>
        </p:nvSpPr>
        <p:spPr>
          <a:xfrm>
            <a:off x="394875" y="1198525"/>
            <a:ext cx="82650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799" lvl="0" indent="-175299">
              <a:lnSpc>
                <a:spcPct val="100000"/>
              </a:lnSpc>
              <a:buClr>
                <a:schemeClr val="dk2"/>
              </a:buClr>
              <a:buFont typeface="Raleway"/>
              <a:buChar char="●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hemort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ett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fiktivt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datum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1800-talet).</a:t>
            </a:r>
          </a:p>
          <a:p>
            <a:pPr marL="100799" lvl="0" indent="-175299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Raleway"/>
              <a:buChar char="●"/>
            </a:pP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Börja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med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ett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hej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100799" lvl="0" indent="-175299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Raleway"/>
              <a:buChar char="●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vilket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humör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lugn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gott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humör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lycklig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ledsen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olycklig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kanske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rastlös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?</a:t>
            </a:r>
          </a:p>
          <a:p>
            <a:pPr marL="100799" lvl="0" indent="-175299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Raleway"/>
              <a:buChar char="●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Berätta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hur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ditt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liv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har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varit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under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senaste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tiden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100799" lvl="0" indent="-175299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Raleway"/>
              <a:buChar char="●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Berätta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vad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bekymrad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för.</a:t>
            </a:r>
          </a:p>
          <a:p>
            <a:pPr marL="100799" lvl="0" indent="-175299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Char char="●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Berätta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glad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nyhet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AutoNum type="alphaLcPeriod"/>
            </a:pP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Brevstruktur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planering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av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innehåll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2/2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39" name="Tekstikehys 3"/>
          <p:cNvSpPr txBox="1">
            <a:spLocks noGrp="1"/>
          </p:cNvSpPr>
          <p:nvPr>
            <p:ph type="body" idx="1"/>
          </p:nvPr>
        </p:nvSpPr>
        <p:spPr>
          <a:xfrm>
            <a:off x="1811204" y="2891250"/>
            <a:ext cx="5916464" cy="1568100"/>
          </a:xfrm>
          <a:prstGeom prst="rect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>
              <a:buNone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inspiration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använda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bilden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hem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hittat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FinnaStreet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tidigare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gjorda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rollfigursplanen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</a:pPr>
            <a:endParaRPr lang="fi-FI" sz="18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Tekstikehys 2"/>
          <p:cNvSpPr txBox="1"/>
          <p:nvPr/>
        </p:nvSpPr>
        <p:spPr>
          <a:xfrm>
            <a:off x="394874" y="1218646"/>
            <a:ext cx="8749125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799" lvl="0" indent="-175299">
              <a:buClr>
                <a:schemeClr val="dk2"/>
              </a:buClr>
              <a:buSzPts val="1400"/>
              <a:buFont typeface="Raleway"/>
              <a:buChar char="●"/>
            </a:pP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Fråga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brevets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mottagare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hur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de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mår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dvs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100799" lvl="0" indent="-175299">
              <a:spcBef>
                <a:spcPts val="1000"/>
              </a:spcBef>
              <a:buClr>
                <a:schemeClr val="dk2"/>
              </a:buClr>
              <a:buSzPts val="1400"/>
              <a:buFont typeface="Raleway"/>
              <a:buChar char="●"/>
            </a:pP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Önska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något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lycka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god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fortsättning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trevlig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sommar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osv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.)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100799" lvl="0" indent="-175299">
              <a:spcBef>
                <a:spcPts val="1000"/>
              </a:spcBef>
              <a:buClr>
                <a:schemeClr val="dk2"/>
              </a:buClr>
              <a:buSzPts val="1400"/>
              <a:buFont typeface="Raleway"/>
              <a:buChar char="●"/>
            </a:pP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under</a:t>
            </a:r>
            <a:r>
              <a:rPr lang="fi-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rollfigurens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namn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65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tsikkokehys"/>
          <p:cNvSpPr txBox="1">
            <a:spLocks noGrp="1"/>
          </p:cNvSpPr>
          <p:nvPr>
            <p:ph type="title"/>
          </p:nvPr>
        </p:nvSpPr>
        <p:spPr>
          <a:xfrm>
            <a:off x="311700" y="17161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b.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Brevstrukturmall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skrivprocess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50" name="Tekstikehys 1"/>
          <p:cNvSpPr txBox="1">
            <a:spLocks noGrp="1"/>
          </p:cNvSpPr>
          <p:nvPr>
            <p:ph type="body" idx="1"/>
          </p:nvPr>
        </p:nvSpPr>
        <p:spPr>
          <a:xfrm>
            <a:off x="311700" y="795013"/>
            <a:ext cx="4457524" cy="377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plan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färdig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börja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utifrån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lärarens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anvisningar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antingen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direkt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papper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datorn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</a:p>
          <a:p>
            <a:pPr marL="0" lvl="0" indent="0">
              <a:lnSpc>
                <a:spcPct val="100000"/>
              </a:lnSpc>
              <a:buNone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Fäst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uppmärksamhet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vid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använd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font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handstil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ihåg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läsa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igenom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direkt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utifrån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plan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använda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brevstrukturmallen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bredvid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hjälp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</p:txBody>
      </p:sp>
      <p:sp>
        <p:nvSpPr>
          <p:cNvPr id="7" name="Kirjeen rakennemallin kehys">
            <a:extLst>
              <a:ext uri="{FF2B5EF4-FFF2-40B4-BE49-F238E27FC236}">
                <a16:creationId xmlns:a16="http://schemas.microsoft.com/office/drawing/2014/main" id="{4DD8AC0E-288D-D54F-A0D5-82A824A77181}"/>
              </a:ext>
            </a:extLst>
          </p:cNvPr>
          <p:cNvSpPr txBox="1">
            <a:spLocks/>
          </p:cNvSpPr>
          <p:nvPr/>
        </p:nvSpPr>
        <p:spPr>
          <a:xfrm>
            <a:off x="5015671" y="884661"/>
            <a:ext cx="3924000" cy="3985892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+mn-lt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71600" indent="45720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Mäntyharju 5.10.1889</a:t>
            </a:r>
          </a:p>
          <a:p>
            <a:pPr marL="1371600" indent="45720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(ort)	(datum)</a:t>
            </a:r>
          </a:p>
          <a:p>
            <a:pPr marL="1371600" indent="45720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endParaRPr lang="fi-FI" sz="120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Hej, ________!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 (mottagarens namn)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endParaRPr lang="fi-FI" sz="120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Jag skriver till dig __________________. Under den 	   	        (hur känner du dig?)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senaste tiden har livet varit ________._____________.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		(hurdant)	(händelser)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_______________________. ___________________.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    (bekymmer)	       (glada nyheter)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______________________________________? 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(fråga hur det går för ditt par)			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__________________________.</a:t>
            </a:r>
          </a:p>
          <a:p>
            <a:pPr marL="0" indent="0">
              <a:lnSpc>
                <a:spcPct val="100000"/>
              </a:lnSpc>
              <a:buFont typeface="Source Sans Pro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(avslutande hälsning)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endParaRPr lang="fi-FI" sz="120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Font typeface="Arial"/>
              <a:buNone/>
            </a:pPr>
            <a:r>
              <a:rPr lang="fi-FI" sz="120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(underskrift)</a:t>
            </a:r>
          </a:p>
          <a:p>
            <a:pPr marL="0" indent="0">
              <a:spcAft>
                <a:spcPts val="1600"/>
              </a:spcAft>
              <a:buFont typeface="Source Sans Pro"/>
              <a:buNone/>
            </a:pPr>
            <a:endParaRPr lang="fi-FI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tsikkokehys"/>
          <p:cNvSpPr txBox="1">
            <a:spLocks noGrp="1"/>
          </p:cNvSpPr>
          <p:nvPr>
            <p:ph type="title"/>
          </p:nvPr>
        </p:nvSpPr>
        <p:spPr>
          <a:xfrm>
            <a:off x="385238" y="534099"/>
            <a:ext cx="414548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" sz="3600" dirty="0">
                <a:latin typeface="Gill Sans SemiBold" charset="0"/>
                <a:ea typeface="Gill Sans SemiBold" charset="0"/>
                <a:cs typeface="Gill Sans SemiBold" charset="0"/>
              </a:rPr>
              <a:t>c.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Skicka</a:t>
            </a:r>
            <a:r>
              <a:rPr lang="fi-FI" sz="36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breven</a:t>
            </a:r>
            <a:r>
              <a:rPr lang="fi-FI" sz="36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sz="36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läs</a:t>
            </a:r>
            <a:r>
              <a:rPr lang="fi-FI" sz="36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varandras</a:t>
            </a:r>
            <a:r>
              <a:rPr lang="fi-FI" sz="36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600" dirty="0" err="1">
                <a:latin typeface="Gill Sans SemiBold" charset="0"/>
                <a:ea typeface="Gill Sans SemiBold" charset="0"/>
                <a:cs typeface="Gill Sans SemiBold" charset="0"/>
              </a:rPr>
              <a:t>brev</a:t>
            </a:r>
            <a:endParaRPr sz="36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728875" y="593900"/>
            <a:ext cx="40341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Skriv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namnet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ditt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pars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/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grupps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handskrivna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utskrivna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brevet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>
              <a:lnSpc>
                <a:spcPct val="115000"/>
              </a:lnSpc>
            </a:pPr>
            <a:endParaRPr lang="fi-FI"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15000"/>
              </a:lnSpc>
            </a:pP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Ge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brevet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lärare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</a:p>
          <a:p>
            <a:pPr lvl="0">
              <a:lnSpc>
                <a:spcPct val="115000"/>
              </a:lnSpc>
            </a:pPr>
            <a:endParaRPr lang="fi-FI"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15000"/>
              </a:lnSpc>
            </a:pP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Dela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ut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breven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till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rätt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mottagare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>
              <a:lnSpc>
                <a:spcPct val="115000"/>
              </a:lnSpc>
            </a:pPr>
            <a:endParaRPr lang="fi-FI"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Läs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de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fiktiva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breven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om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hur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var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leva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i Finland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1800-talet.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Lärarna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utvärderar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kontinuerligt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ditt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arbete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under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den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tid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som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mångvetenskapliga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lärområdet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pågår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Lycka till!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31850" y="112050"/>
            <a:ext cx="4045200" cy="4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SzPts val="1100"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känna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parets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gruppens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genom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att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intervjua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varandra</a:t>
            </a: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Som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intervjumaterial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används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rollfigursplanerna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som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gjorts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under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400" i="1" dirty="0" err="1">
                <a:latin typeface="Gill Sans" charset="0"/>
                <a:ea typeface="Gill Sans" charset="0"/>
                <a:cs typeface="Gill Sans" charset="0"/>
              </a:rPr>
              <a:t>lektionerna</a:t>
            </a:r>
            <a:r>
              <a:rPr lang="fi-FI" sz="2400" i="1" dirty="0">
                <a:latin typeface="Gill Sans" charset="0"/>
                <a:ea typeface="Gill Sans" charset="0"/>
                <a:cs typeface="Gill Sans" charset="0"/>
              </a:rPr>
              <a:t> i historia.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tsikkokehys"/>
          <p:cNvSpPr txBox="1">
            <a:spLocks noGrp="1"/>
          </p:cNvSpPr>
          <p:nvPr>
            <p:ph type="title"/>
          </p:nvPr>
        </p:nvSpPr>
        <p:spPr>
          <a:xfrm>
            <a:off x="343950" y="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</a:rPr>
              <a:t>Intervjun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77" name="Tekstikehys 1"/>
          <p:cNvSpPr txBox="1">
            <a:spLocks noGrp="1"/>
          </p:cNvSpPr>
          <p:nvPr>
            <p:ph type="subTitle" idx="1"/>
          </p:nvPr>
        </p:nvSpPr>
        <p:spPr>
          <a:xfrm>
            <a:off x="343950" y="1533599"/>
            <a:ext cx="40452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Dela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in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er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i par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grupper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 algn="l">
              <a:spcBef>
                <a:spcPts val="1200"/>
              </a:spcBef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Ta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fram</a:t>
            </a:r>
            <a:r>
              <a:rPr lang="fi-FI" sz="2000" b="1" i="1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i="1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rollfigursplanerna</a:t>
            </a:r>
            <a:r>
              <a:rPr lang="fi-FI" sz="2000" i="1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 algn="l">
              <a:spcBef>
                <a:spcPts val="1200"/>
              </a:spcBef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Välj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vilken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ordning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ni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vill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intervjua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varandra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Använd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listan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bredvid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hjälp</a:t>
            </a: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</p:txBody>
      </p:sp>
      <p:sp>
        <p:nvSpPr>
          <p:cNvPr id="78" name="Tekstikehys 2"/>
          <p:cNvSpPr txBox="1">
            <a:spLocks noGrp="1"/>
          </p:cNvSpPr>
          <p:nvPr>
            <p:ph type="body" idx="2"/>
          </p:nvPr>
        </p:nvSpPr>
        <p:spPr>
          <a:xfrm>
            <a:off x="4939500" y="179294"/>
            <a:ext cx="3837000" cy="424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2000" b="1" u="sng" dirty="0" err="1">
                <a:solidFill>
                  <a:srgbClr val="FFFFFF"/>
                </a:solidFill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Intervjuns</a:t>
            </a:r>
            <a:r>
              <a:rPr lang="fi-FI" sz="2000" b="1" u="sng" dirty="0">
                <a:solidFill>
                  <a:srgbClr val="FFFFFF"/>
                </a:solidFill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b="1" u="sng" dirty="0" err="1">
                <a:solidFill>
                  <a:srgbClr val="FFFFFF"/>
                </a:solidFill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innehåll</a:t>
            </a:r>
            <a:r>
              <a:rPr lang="fi-FI" sz="2000" b="1" u="sng" dirty="0">
                <a:solidFill>
                  <a:srgbClr val="FFFFFF"/>
                </a:solidFill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:</a:t>
            </a: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Tahoma"/>
            </a:endParaRPr>
          </a:p>
          <a:p>
            <a:pPr lvl="0">
              <a:lnSpc>
                <a:spcPct val="100000"/>
              </a:lnSpc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namn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ålder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familj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Har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familj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Vem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eller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vilka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ingår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i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familjen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bostadsort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yrke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Vad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med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Hur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många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timmar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Om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är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ett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barn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,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berätta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om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ditt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liv?)</a:t>
            </a:r>
          </a:p>
          <a:p>
            <a:pPr lvl="0" indent="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＋annat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som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du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vill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berätta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om</a:t>
            </a:r>
            <a:endParaRPr lang="fi-FI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fi-FI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Vertaisarviointi</a:t>
            </a:r>
          </a:p>
        </p:txBody>
      </p:sp>
      <p:sp>
        <p:nvSpPr>
          <p:cNvPr id="85" name="Tehtävä"/>
          <p:cNvSpPr txBox="1"/>
          <p:nvPr/>
        </p:nvSpPr>
        <p:spPr>
          <a:xfrm>
            <a:off x="4639250" y="0"/>
            <a:ext cx="4504800" cy="4714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gör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kamratvärdering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ger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konstruktiv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respons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rollfigursplanen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utifrån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lärarens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anvisningar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lang="fi-FI" sz="3000" b="1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86" name="Kysymykset"/>
          <p:cNvSpPr txBox="1"/>
          <p:nvPr/>
        </p:nvSpPr>
        <p:spPr>
          <a:xfrm>
            <a:off x="997325" y="896475"/>
            <a:ext cx="30033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Innehåller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planen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alla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obligatoriska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delar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>
              <a:buClr>
                <a:schemeClr val="dk2"/>
              </a:buClr>
              <a:buSzPts val="1100"/>
            </a:pPr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Vad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bra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med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planen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Tiedonhakua </a:t>
            </a:r>
            <a:r>
              <a:rPr lang="fi-FI" dirty="0" err="1"/>
              <a:t>FinnaStreetissä</a:t>
            </a:r>
            <a:endParaRPr lang="fi-FI" dirty="0"/>
          </a:p>
        </p:txBody>
      </p:sp>
      <p:sp>
        <p:nvSpPr>
          <p:cNvPr id="91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5318325" cy="298595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sv-SE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övar informationssökning i</a:t>
            </a:r>
            <a:r>
              <a:rPr lang="sv-SE" sz="30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Finna </a:t>
            </a:r>
            <a:r>
              <a:rPr lang="sv-SE" sz="30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Street</a:t>
            </a:r>
            <a:r>
              <a:rPr lang="sv-SE" sz="30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-sökningen i </a:t>
            </a:r>
            <a:r>
              <a:rPr lang="sv-SE" sz="30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Finna.fi</a:t>
            </a:r>
            <a:r>
              <a:rPr lang="sv-SE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sv-SE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söker en bild på vår rollfigurs fiktiva hemort.</a:t>
            </a:r>
          </a:p>
        </p:txBody>
      </p:sp>
      <p:sp>
        <p:nvSpPr>
          <p:cNvPr id="6" name="Lähteen tekstiruutu">
            <a:extLst>
              <a:ext uri="{FF2B5EF4-FFF2-40B4-BE49-F238E27FC236}">
                <a16:creationId xmlns:a16="http://schemas.microsoft.com/office/drawing/2014/main" id="{2136C6F3-D9CB-DD4F-8720-379193D5B4D0}"/>
              </a:ext>
            </a:extLst>
          </p:cNvPr>
          <p:cNvSpPr txBox="1"/>
          <p:nvPr/>
        </p:nvSpPr>
        <p:spPr>
          <a:xfrm>
            <a:off x="5565878" y="4466035"/>
            <a:ext cx="33843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i-FI" dirty="0">
                <a:latin typeface="Source Sans Pro"/>
                <a:ea typeface="Source Sans Pro"/>
                <a:cs typeface="Source Sans Pro"/>
                <a:sym typeface="Source Sans Pro"/>
              </a:rPr>
              <a:t>Källa</a:t>
            </a:r>
            <a:r>
              <a:rPr lang="fi" dirty="0">
                <a:latin typeface="Source Sans Pro"/>
                <a:ea typeface="Source Sans Pro"/>
                <a:cs typeface="Source Sans Pro"/>
                <a:sym typeface="Source Sans Pro"/>
              </a:rPr>
              <a:t>: Finna.fi, CC BY)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26EB827F-1ED1-384F-AE88-64AF4F3EB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15" y="2221938"/>
            <a:ext cx="2959100" cy="2254250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BILDSÖKNINGS-</a:t>
            </a:r>
            <a:b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</a:br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UPPGIFT</a:t>
            </a:r>
            <a:b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</a:br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(</a:t>
            </a:r>
            <a:r>
              <a:rPr lang="fi-FI" sz="3800" i="1" dirty="0" err="1">
                <a:latin typeface="Gill Sans SemiBold" charset="0"/>
                <a:ea typeface="Gill Sans SemiBold" charset="0"/>
                <a:cs typeface="Gill Sans SemiBold" charset="0"/>
              </a:rPr>
              <a:t>Finna.fi</a:t>
            </a:r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800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b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</a:br>
            <a:r>
              <a:rPr lang="fi-FI" sz="3800" i="1" dirty="0" err="1">
                <a:latin typeface="Gill Sans SemiBold" charset="0"/>
                <a:ea typeface="Gill Sans SemiBold" charset="0"/>
                <a:cs typeface="Gill Sans SemiBold" charset="0"/>
              </a:rPr>
              <a:t>Finna</a:t>
            </a:r>
            <a:r>
              <a:rPr lang="fi-FI" sz="3800" i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800" i="1" dirty="0" err="1">
                <a:latin typeface="Gill Sans SemiBold" charset="0"/>
                <a:ea typeface="Gill Sans SemiBold" charset="0"/>
                <a:cs typeface="Gill Sans SemiBold" charset="0"/>
              </a:rPr>
              <a:t>Street</a:t>
            </a:r>
            <a:r>
              <a:rPr lang="fi-FI" sz="3800" dirty="0">
                <a:latin typeface="Gill Sans SemiBold" charset="0"/>
                <a:ea typeface="Gill Sans SemiBold" charset="0"/>
                <a:cs typeface="Gill Sans SemiBold" charset="0"/>
              </a:rPr>
              <a:t>)</a:t>
            </a:r>
            <a:endParaRPr sz="38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9" name="Tekstikehys1"/>
          <p:cNvSpPr txBox="1"/>
          <p:nvPr/>
        </p:nvSpPr>
        <p:spPr>
          <a:xfrm>
            <a:off x="4545106" y="293260"/>
            <a:ext cx="4161819" cy="2247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2"/>
              </a:buClr>
              <a:buSzPts val="1100"/>
            </a:pPr>
            <a:r>
              <a:rPr lang="fi-FI" sz="2000" b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Finna.fi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är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en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söktjänst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där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kan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söka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efter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material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ur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finländska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arkiv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,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bibliotek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och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museer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.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Webbplatsen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innehåller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mycket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material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,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därför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kan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det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vara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bra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att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”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begränsa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”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sökningen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.</a:t>
            </a:r>
          </a:p>
        </p:txBody>
      </p:sp>
      <p:sp>
        <p:nvSpPr>
          <p:cNvPr id="100" name="Tekstikehys 2"/>
          <p:cNvSpPr txBox="1"/>
          <p:nvPr/>
        </p:nvSpPr>
        <p:spPr>
          <a:xfrm>
            <a:off x="4558434" y="2737544"/>
            <a:ext cx="4137241" cy="1735916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i-FI" sz="2000" b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Finna</a:t>
            </a:r>
            <a:r>
              <a:rPr lang="fi-FI" sz="2000" b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Street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tjänst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Finna.fi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,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där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själv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kan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söka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material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inom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ett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begränsat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område</a:t>
            </a:r>
            <a:r>
              <a:rPr lang="fi-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tsikkokehys"/>
          <p:cNvSpPr txBox="1">
            <a:spLocks noGrp="1"/>
          </p:cNvSpPr>
          <p:nvPr>
            <p:ph type="title"/>
          </p:nvPr>
        </p:nvSpPr>
        <p:spPr>
          <a:xfrm>
            <a:off x="311699" y="220907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Anvisningar för bilduppgiften 1/2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06" name="Tekstikehys 1"/>
          <p:cNvSpPr txBox="1">
            <a:spLocks noGrp="1"/>
          </p:cNvSpPr>
          <p:nvPr>
            <p:ph type="body" idx="1"/>
          </p:nvPr>
        </p:nvSpPr>
        <p:spPr>
          <a:xfrm>
            <a:off x="311699" y="844307"/>
            <a:ext cx="8357171" cy="4153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Clr>
                <a:schemeClr val="dk2"/>
              </a:buClr>
              <a:buFont typeface="Raleway"/>
              <a:buAutoNum type="alphaLcPeriod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Börja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med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bestämma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bor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AutoNum type="alphaLcPeriod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Skriv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följande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adress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webbläsarens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adressfält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None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3"/>
              </a:rPr>
              <a:t>www.finna.fi</a:t>
            </a: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AutoNum type="alphaLcPeriod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Rulla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sidan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sök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fram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tjänsten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FinnaStreet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Klicka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för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öppna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tjänsten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AutoNum type="alphaLcPeriod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Välj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“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begränsa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området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kartan”. En karta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över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Finland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öppnas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sidan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AutoNum type="alphaLcPeriod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Sök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fram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orten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din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bor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kartan.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Tryck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+-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knappen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dra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isär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med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två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fingrar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för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förstora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kartan.</a:t>
            </a:r>
            <a:endParaRPr lang="fi-FI" sz="2000" dirty="0"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320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tsikkokehys"/>
          <p:cNvSpPr txBox="1">
            <a:spLocks noGrp="1"/>
          </p:cNvSpPr>
          <p:nvPr>
            <p:ph type="title"/>
          </p:nvPr>
        </p:nvSpPr>
        <p:spPr>
          <a:xfrm>
            <a:off x="311700" y="229872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Anvisningar för bilduppgiften 2/2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07" name="Tekstikehys 2"/>
          <p:cNvSpPr txBox="1">
            <a:spLocks noGrp="1"/>
          </p:cNvSpPr>
          <p:nvPr>
            <p:ph type="body" idx="2"/>
          </p:nvPr>
        </p:nvSpPr>
        <p:spPr>
          <a:xfrm>
            <a:off x="311700" y="853272"/>
            <a:ext cx="8520600" cy="3467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lnSpc>
                <a:spcPct val="100000"/>
              </a:lnSpc>
              <a:buAutoNum type="alphaLcPeriod" startAt="6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Tryck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knappen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“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begränsa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området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” 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börja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dra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ett  “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streck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”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valda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området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bildas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cirkel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kartan. </a:t>
            </a:r>
          </a:p>
          <a:p>
            <a:pPr lvl="0" indent="-457200">
              <a:lnSpc>
                <a:spcPct val="100000"/>
              </a:lnSpc>
              <a:buAutoNum type="alphaLcPeriod" startAt="6"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327600" lvl="0" indent="-32760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OBS.</a:t>
            </a:r>
          </a:p>
          <a:p>
            <a:pPr marL="939800" indent="-34290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Cirkelns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position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justeras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genom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tag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✥-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knappen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mitten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</a:p>
          <a:p>
            <a:pPr marL="939800" indent="-342900">
              <a:lnSpc>
                <a:spcPct val="100000"/>
              </a:lnSpc>
              <a:buClr>
                <a:schemeClr val="dk2"/>
              </a:buClr>
            </a:pP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Cirkelns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storlek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justeras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genom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att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ta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tag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↔-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knappen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vid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cirkelns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kant</a:t>
            </a:r>
            <a:r>
              <a:rPr lang="fi-FI" sz="2000" dirty="0">
                <a:solidFill>
                  <a:srgbClr val="242729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AutoNum type="alphaLcPeriod" startAt="7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begränsat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ett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lämpligt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område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klicka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“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sök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”.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endParaRPr lang="fi-FI" sz="2000" i="1" dirty="0"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i-FI" sz="2000" i="1" dirty="0" err="1">
                <a:highlight>
                  <a:srgbClr val="FFFFFF"/>
                </a:highlight>
              </a:rPr>
              <a:t>Fortsätter</a:t>
            </a:r>
            <a:r>
              <a:rPr lang="fi-FI" sz="2000" i="1" dirty="0">
                <a:highlight>
                  <a:srgbClr val="FFFFFF"/>
                </a:highlight>
              </a:rPr>
              <a:t> </a:t>
            </a:r>
            <a:r>
              <a:rPr lang="fi-FI" sz="2000" i="1" dirty="0" err="1">
                <a:highlight>
                  <a:srgbClr val="FFFFFF"/>
                </a:highlight>
              </a:rPr>
              <a:t>på</a:t>
            </a:r>
            <a:r>
              <a:rPr lang="fi-FI" sz="2000" i="1" dirty="0">
                <a:highlight>
                  <a:srgbClr val="FFFFFF"/>
                </a:highlight>
              </a:rPr>
              <a:t> </a:t>
            </a:r>
            <a:r>
              <a:rPr lang="fi-FI" sz="2000" i="1" dirty="0" err="1">
                <a:highlight>
                  <a:srgbClr val="FFFFFF"/>
                </a:highlight>
              </a:rPr>
              <a:t>nästa</a:t>
            </a:r>
            <a:r>
              <a:rPr lang="fi-FI" sz="2000" i="1" dirty="0">
                <a:highlight>
                  <a:srgbClr val="FFFFFF"/>
                </a:highlight>
              </a:rPr>
              <a:t> </a:t>
            </a:r>
            <a:r>
              <a:rPr lang="fi-FI" sz="2000" i="1" dirty="0" err="1">
                <a:highlight>
                  <a:srgbClr val="FFFFFF"/>
                </a:highlight>
              </a:rPr>
              <a:t>sida</a:t>
            </a: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natonTeema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natonTeema" id="{1667A362-158B-F849-A734-3466D15897B0}" vid="{F9B10005-6AB6-0745-89BE-18EF3A1737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FinnatonTeema</Template>
  <TotalTime>311</TotalTime>
  <Words>924</Words>
  <Application>Microsoft Macintosh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Tahoma</vt:lpstr>
      <vt:lpstr>FinnatonTeema</vt:lpstr>
      <vt:lpstr>Ståndssamhället i Finland</vt:lpstr>
      <vt:lpstr>Lärarna utvärderar kontinuerligt ditt arbete under den tid som det mångvetenskapliga lärområdet pågår.</vt:lpstr>
      <vt:lpstr>Vi lär känna parets eller gruppens rollfigur genom att intervjua varandra.</vt:lpstr>
      <vt:lpstr>Intervjun</vt:lpstr>
      <vt:lpstr>Vertaisarviointi</vt:lpstr>
      <vt:lpstr>Tiedonhakua FinnaStreetissä</vt:lpstr>
      <vt:lpstr>BILDSÖKNINGS- UPPGIFT (Finna.fi och  Finna Street)</vt:lpstr>
      <vt:lpstr>Anvisningar för bilduppgiften 1/2</vt:lpstr>
      <vt:lpstr>Anvisningar för bilduppgiften 2/2</vt:lpstr>
      <vt:lpstr>Kuvahakutehtävän ohjeet 2/2</vt:lpstr>
      <vt:lpstr>Vi skriver ett fiktivt brev  till vårt par utifrån vår  rollfigur.  Sedan läser vi varandras  brev.</vt:lpstr>
      <vt:lpstr>BREVUPPGIFT</vt:lpstr>
      <vt:lpstr>Brevstruktur och planering av innehåll 1/2</vt:lpstr>
      <vt:lpstr>Brevstruktur och planering av innehåll 2/2</vt:lpstr>
      <vt:lpstr>b. Brevstrukturmall och skrivprocess</vt:lpstr>
      <vt:lpstr>c. Skicka breven och läs varandras brev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Ståndssamhället i Finland</dc:title>
  <dc:subject/>
  <dc:creator>Peltonen, Riitta P</dc:creator>
  <cp:keywords/>
  <dc:description/>
  <cp:lastModifiedBy>Hynynen, Heidi E</cp:lastModifiedBy>
  <cp:revision>30</cp:revision>
  <dcterms:modified xsi:type="dcterms:W3CDTF">2020-01-07T13:15:49Z</dcterms:modified>
  <cp:category/>
</cp:coreProperties>
</file>