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94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86350"/>
  </p:normalViewPr>
  <p:slideViewPr>
    <p:cSldViewPr snapToGrid="0">
      <p:cViewPr varScale="1">
        <p:scale>
          <a:sx n="129" d="100"/>
          <a:sy n="129" d="100"/>
        </p:scale>
        <p:origin x="520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Zf-hMtbx1CUK65gIiYjKw/featured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c785ee2f0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c785ee2f0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7f6319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7f6319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c7f6319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c7f6319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82a8b07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c82a8b07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c7f6319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c7f6319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7f6319e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7f6319e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c7f6319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c7f6319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82a8b07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c82a8b07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c82a8b07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c82a8b07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c82a8b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c82a8b07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c785ee2f0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c785ee2f0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82a8b07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82a8b07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c82a8b0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c82a8b0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82a8b07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82a8b07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c82a8b07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c82a8b07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c82a8b07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c82a8b07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82a8b07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82a8b07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c82a8b07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c82a8b07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c82a8b07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c82a8b07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82a8b07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c82a8b07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c82a8b07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c82a8b07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785ee2f0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c785ee2f0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c82a8b07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c82a8b07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c82a8b07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c82a8b07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c82a8b07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c82a8b07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c82a8b07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c82a8b07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c82a8b07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c82a8b07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82a8b07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82a8b07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785ee2f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c785ee2f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785ee2f0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c785ee2f0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785ee2f0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c785ee2f0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785ee2f0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785ee2f0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>
                <a:hlinkClick r:id="rId3"/>
              </a:rPr>
              <a:t>https://www.youtube.com/channel/UCjZf-hMtbx1CUK65gIiYjKw/featured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c785ee2f0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c785ee2f0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785ee2f0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c785ee2f0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E48A-8230-D746-979C-D4C192B86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 b="1">
                <a:solidFill>
                  <a:schemeClr val="tx1">
                    <a:lumMod val="90000"/>
                    <a:lumOff val="1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DA600-FDA9-FD48-BCC8-6A19E7B98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D2BC476-ACDF-E34E-AEB5-EA3AA0078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80140" y="4765516"/>
            <a:ext cx="1711209" cy="295775"/>
          </a:xfrm>
          <a:prstGeom prst="rect">
            <a:avLst/>
          </a:prstGeom>
        </p:spPr>
        <p:txBody>
          <a:bodyPr anchor="ctr"/>
          <a:lstStyle>
            <a:lvl1pPr algn="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fi-FI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1DD8111-BED1-A544-B239-C253D359E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5620" y="4765517"/>
            <a:ext cx="431075" cy="295775"/>
          </a:xfrm>
          <a:prstGeom prst="rect">
            <a:avLst/>
          </a:prstGeom>
          <a:noFill/>
          <a:ln w="3175">
            <a:noFill/>
          </a:ln>
          <a:effectLst>
            <a:outerShdw blurRad="50800" dist="12700" dir="5400000" algn="t" rotWithShape="0">
              <a:prstClr val="black">
                <a:alpha val="19000"/>
              </a:prstClr>
            </a:outerShdw>
          </a:effectLst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fld id="{00000000-1234-1234-1234-123412341234}" type="slidenum">
              <a:rPr lang="fi" smtClean="0"/>
              <a:pPr algn="r"/>
              <a:t>‹#›</a:t>
            </a:fld>
            <a:endParaRPr lang="fi" dirty="0"/>
          </a:p>
        </p:txBody>
      </p:sp>
    </p:spTree>
    <p:extLst>
      <p:ext uri="{BB962C8B-B14F-4D97-AF65-F5344CB8AC3E}">
        <p14:creationId xmlns:p14="http://schemas.microsoft.com/office/powerpoint/2010/main" val="248072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8C1BC-CF3C-4549-BC85-796201D45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57250"/>
            <a:ext cx="4629150" cy="353853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E355CCE-BFB8-8A42-8C38-C7345F63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74" y="330139"/>
            <a:ext cx="3055645" cy="92269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8170CA2-6CBD-4C42-9A4B-CA1E28CA5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3374" y="1252830"/>
            <a:ext cx="3055645" cy="314891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C34A363-E1CA-F544-98FF-E9FBAD17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80140" y="4765516"/>
            <a:ext cx="1711209" cy="295775"/>
          </a:xfrm>
          <a:prstGeom prst="rect">
            <a:avLst/>
          </a:prstGeom>
        </p:spPr>
        <p:txBody>
          <a:bodyPr anchor="ctr"/>
          <a:lstStyle>
            <a:lvl1pPr algn="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7A7B3A37-A146-D44D-AC8D-74E765447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5620" y="4765517"/>
            <a:ext cx="431075" cy="295775"/>
          </a:xfrm>
          <a:prstGeom prst="rect">
            <a:avLst/>
          </a:prstGeom>
          <a:noFill/>
          <a:ln w="3175">
            <a:noFill/>
          </a:ln>
          <a:effectLst>
            <a:outerShdw blurRad="50800" dist="12700" dir="5400000" algn="t" rotWithShape="0">
              <a:prstClr val="black">
                <a:alpha val="19000"/>
              </a:prstClr>
            </a:outerShdw>
          </a:effectLst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113478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977C6B-9D98-BF4E-A2D3-283CE0457987}"/>
              </a:ext>
            </a:extLst>
          </p:cNvPr>
          <p:cNvSpPr/>
          <p:nvPr/>
        </p:nvSpPr>
        <p:spPr>
          <a:xfrm>
            <a:off x="8778035" y="330138"/>
            <a:ext cx="365965" cy="28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0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B2E2A-71FC-D94F-BE85-9B3919B79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6680" y="1034447"/>
            <a:ext cx="7968670" cy="35982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4175021-096A-1C43-9A92-F46A760724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81" y="166812"/>
            <a:ext cx="7968670" cy="813997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tähän</a:t>
            </a:r>
            <a:r>
              <a:rPr lang="en-US" dirty="0"/>
              <a:t> </a:t>
            </a:r>
            <a:r>
              <a:rPr lang="en-US" dirty="0" err="1"/>
              <a:t>otsikko</a:t>
            </a:r>
            <a:endParaRPr lang="fi-FI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8B31F85-D271-1749-9AB9-E3EAFD9E3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80140" y="4765516"/>
            <a:ext cx="1711209" cy="295775"/>
          </a:xfrm>
          <a:prstGeom prst="rect">
            <a:avLst/>
          </a:prstGeom>
        </p:spPr>
        <p:txBody>
          <a:bodyPr anchor="ctr"/>
          <a:lstStyle>
            <a:lvl1pPr algn="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CB714D4-DB2E-B74B-A797-0757F17E2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5620" y="4765517"/>
            <a:ext cx="431075" cy="295775"/>
          </a:xfrm>
          <a:prstGeom prst="rect">
            <a:avLst/>
          </a:prstGeom>
          <a:noFill/>
          <a:ln w="3175">
            <a:noFill/>
          </a:ln>
          <a:effectLst>
            <a:outerShdw blurRad="50800" dist="12700" dir="5400000" algn="t" rotWithShape="0">
              <a:prstClr val="black">
                <a:alpha val="19000"/>
              </a:prstClr>
            </a:outerShdw>
          </a:effectLst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3587592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45E3AD-ADF1-AC4B-92B2-24A67D9273D1}"/>
              </a:ext>
            </a:extLst>
          </p:cNvPr>
          <p:cNvSpPr/>
          <p:nvPr/>
        </p:nvSpPr>
        <p:spPr>
          <a:xfrm rot="5400000">
            <a:off x="114666" y="2115518"/>
            <a:ext cx="365965" cy="28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05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72030-752A-C748-A356-306A3594F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870785"/>
            <a:ext cx="1971675" cy="376193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B19A2-B0DE-BA42-A619-D44E52CB9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0178" y="870785"/>
            <a:ext cx="5599196" cy="37619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5C2AED-A93F-D442-B1A2-64C6F424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731052" y="2837662"/>
            <a:ext cx="2057400" cy="287836"/>
          </a:xfrm>
          <a:prstGeom prst="rect">
            <a:avLst/>
          </a:prstGeom>
        </p:spPr>
        <p:txBody>
          <a:bodyPr/>
          <a:lstStyle>
            <a:lvl1pPr algn="r"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F67CBAC-C733-D742-87E7-FE9DB20807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5400000">
            <a:off x="47444" y="4153322"/>
            <a:ext cx="500407" cy="2878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3292962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646236-D1CB-B14F-9794-23EB1D6ED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80140" y="4765516"/>
            <a:ext cx="1711209" cy="295775"/>
          </a:xfrm>
          <a:prstGeom prst="rect">
            <a:avLst/>
          </a:prstGeom>
        </p:spPr>
        <p:txBody>
          <a:bodyPr anchor="ctr"/>
          <a:lstStyle>
            <a:lvl1pPr algn="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fi-FI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41CCEE7-88F9-6E44-9FDD-ED1C704F714B}"/>
              </a:ext>
            </a:extLst>
          </p:cNvPr>
          <p:cNvSpPr txBox="1">
            <a:spLocks/>
          </p:cNvSpPr>
          <p:nvPr/>
        </p:nvSpPr>
        <p:spPr>
          <a:xfrm>
            <a:off x="7045620" y="4765517"/>
            <a:ext cx="431075" cy="295775"/>
          </a:xfrm>
          <a:prstGeom prst="rect">
            <a:avLst/>
          </a:prstGeom>
          <a:noFill/>
          <a:ln w="3175">
            <a:noFill/>
          </a:ln>
          <a:effectLst>
            <a:outerShdw blurRad="50800" dist="12700" dir="5400000" algn="t" rotWithShape="0">
              <a:prstClr val="black">
                <a:alpha val="19000"/>
              </a:prstClr>
            </a:outerShdw>
          </a:effectLst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1" i="0" u="none" strike="noStrike" cap="none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fi" smtClean="0"/>
              <a:pPr algn="r"/>
              <a:t>‹#›</a:t>
            </a:fld>
            <a:endParaRPr lang="fi" dirty="0"/>
          </a:p>
        </p:txBody>
      </p:sp>
    </p:spTree>
    <p:extLst>
      <p:ext uri="{BB962C8B-B14F-4D97-AF65-F5344CB8AC3E}">
        <p14:creationId xmlns:p14="http://schemas.microsoft.com/office/powerpoint/2010/main" val="2043126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16FF1F-67C7-9041-BB6B-84180443DF0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280140" y="4765516"/>
            <a:ext cx="1711209" cy="295775"/>
          </a:xfrm>
          <a:prstGeom prst="rect">
            <a:avLst/>
          </a:prstGeom>
        </p:spPr>
        <p:txBody>
          <a:bodyPr anchor="ctr"/>
          <a:lstStyle>
            <a:lvl1pPr algn="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fi-FI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3C42206-8021-5744-8561-63D0B376CCF0}"/>
              </a:ext>
            </a:extLst>
          </p:cNvPr>
          <p:cNvSpPr txBox="1">
            <a:spLocks/>
          </p:cNvSpPr>
          <p:nvPr/>
        </p:nvSpPr>
        <p:spPr>
          <a:xfrm>
            <a:off x="7045620" y="4765517"/>
            <a:ext cx="431075" cy="295775"/>
          </a:xfrm>
          <a:prstGeom prst="rect">
            <a:avLst/>
          </a:prstGeom>
          <a:noFill/>
          <a:ln w="3175">
            <a:noFill/>
          </a:ln>
          <a:effectLst>
            <a:outerShdw blurRad="50800" dist="12700" dir="5400000" algn="t" rotWithShape="0">
              <a:prstClr val="black">
                <a:alpha val="19000"/>
              </a:prstClr>
            </a:outerShdw>
          </a:effectLst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1" i="0" u="none" strike="noStrike" cap="none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fi" smtClean="0"/>
              <a:pPr algn="r"/>
              <a:t>‹#›</a:t>
            </a:fld>
            <a:endParaRPr lang="fi" dirty="0"/>
          </a:p>
        </p:txBody>
      </p:sp>
    </p:spTree>
    <p:extLst>
      <p:ext uri="{BB962C8B-B14F-4D97-AF65-F5344CB8AC3E}">
        <p14:creationId xmlns:p14="http://schemas.microsoft.com/office/powerpoint/2010/main" val="98726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07345" y="2217317"/>
            <a:ext cx="8114400" cy="23769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204D-D475-AF43-850C-311CDD3C9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80140" y="4765516"/>
            <a:ext cx="1711209" cy="295775"/>
          </a:xfrm>
          <a:prstGeom prst="rect">
            <a:avLst/>
          </a:prstGeom>
        </p:spPr>
        <p:txBody>
          <a:bodyPr anchor="ctr"/>
          <a:lstStyle>
            <a:lvl1pPr algn="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fi-FI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B1EAF82-8C93-B848-9514-48CD765BA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5620" y="4765517"/>
            <a:ext cx="431075" cy="295775"/>
          </a:xfrm>
          <a:prstGeom prst="rect">
            <a:avLst/>
          </a:prstGeom>
          <a:noFill/>
          <a:ln w="3175">
            <a:noFill/>
          </a:ln>
          <a:effectLst>
            <a:outerShdw blurRad="50800" dist="12700" dir="5400000" algn="t" rotWithShape="0">
              <a:prstClr val="black">
                <a:alpha val="19000"/>
              </a:prstClr>
            </a:outerShdw>
          </a:effectLst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fld id="{00000000-1234-1234-1234-123412341234}" type="slidenum">
              <a:rPr lang="fi" smtClean="0"/>
              <a:pPr algn="r"/>
              <a:t>‹#›</a:t>
            </a:fld>
            <a:endParaRPr lang="fi" dirty="0"/>
          </a:p>
        </p:txBody>
      </p:sp>
    </p:spTree>
    <p:extLst>
      <p:ext uri="{BB962C8B-B14F-4D97-AF65-F5344CB8AC3E}">
        <p14:creationId xmlns:p14="http://schemas.microsoft.com/office/powerpoint/2010/main" val="2017354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2705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506686" y="1152475"/>
            <a:ext cx="407561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C0845C9-F264-1942-91E7-8C62BE56DE3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5280140" y="4765516"/>
            <a:ext cx="1711209" cy="295775"/>
          </a:xfrm>
          <a:prstGeom prst="rect">
            <a:avLst/>
          </a:prstGeom>
        </p:spPr>
        <p:txBody>
          <a:bodyPr anchor="ctr"/>
          <a:lstStyle>
            <a:lvl1pPr algn="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fi-FI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7B8AEB0-E7D6-4A46-852A-44BA24B7D23B}"/>
              </a:ext>
            </a:extLst>
          </p:cNvPr>
          <p:cNvSpPr txBox="1">
            <a:spLocks/>
          </p:cNvSpPr>
          <p:nvPr/>
        </p:nvSpPr>
        <p:spPr>
          <a:xfrm>
            <a:off x="7045620" y="4765517"/>
            <a:ext cx="431075" cy="295775"/>
          </a:xfrm>
          <a:prstGeom prst="rect">
            <a:avLst/>
          </a:prstGeom>
          <a:noFill/>
          <a:ln w="3175">
            <a:noFill/>
          </a:ln>
          <a:effectLst>
            <a:outerShdw blurRad="50800" dist="12700" dir="5400000" algn="t" rotWithShape="0">
              <a:prstClr val="black">
                <a:alpha val="19000"/>
              </a:prstClr>
            </a:outerShdw>
          </a:effectLst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1" i="0" u="none" strike="noStrike" cap="none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fi" smtClean="0"/>
              <a:pPr algn="r"/>
              <a:t>‹#›</a:t>
            </a:fld>
            <a:endParaRPr lang="fi" dirty="0"/>
          </a:p>
        </p:txBody>
      </p:sp>
    </p:spTree>
    <p:extLst>
      <p:ext uri="{BB962C8B-B14F-4D97-AF65-F5344CB8AC3E}">
        <p14:creationId xmlns:p14="http://schemas.microsoft.com/office/powerpoint/2010/main" val="176556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2712020-CAF8-E740-AF98-CB5178C93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80140" y="4765516"/>
            <a:ext cx="1711209" cy="295775"/>
          </a:xfrm>
          <a:prstGeom prst="rect">
            <a:avLst/>
          </a:prstGeom>
        </p:spPr>
        <p:txBody>
          <a:bodyPr anchor="ctr"/>
          <a:lstStyle>
            <a:lvl1pPr algn="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fi-FI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9214799-78F0-A647-9065-4B69C742B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5620" y="4765517"/>
            <a:ext cx="431075" cy="295775"/>
          </a:xfrm>
          <a:prstGeom prst="rect">
            <a:avLst/>
          </a:prstGeom>
          <a:noFill/>
          <a:ln w="3175">
            <a:noFill/>
          </a:ln>
          <a:effectLst>
            <a:outerShdw blurRad="50800" dist="12700" dir="5400000" algn="t" rotWithShape="0">
              <a:prstClr val="black">
                <a:alpha val="19000"/>
              </a:prstClr>
            </a:outerShdw>
          </a:effectLst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 dirty="0"/>
          </a:p>
        </p:txBody>
      </p:sp>
    </p:spTree>
    <p:extLst>
      <p:ext uri="{BB962C8B-B14F-4D97-AF65-F5344CB8AC3E}">
        <p14:creationId xmlns:p14="http://schemas.microsoft.com/office/powerpoint/2010/main" val="29746628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F6279-5F87-F544-B5DE-4F23B70A4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80140" y="4765516"/>
            <a:ext cx="1711209" cy="295775"/>
          </a:xfrm>
          <a:prstGeom prst="rect">
            <a:avLst/>
          </a:prstGeom>
        </p:spPr>
        <p:txBody>
          <a:bodyPr anchor="ctr"/>
          <a:lstStyle>
            <a:lvl1pPr algn="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fi-FI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DEDB80F-4E42-5A4D-8501-2000123DA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5620" y="4765517"/>
            <a:ext cx="431075" cy="295775"/>
          </a:xfrm>
          <a:prstGeom prst="rect">
            <a:avLst/>
          </a:prstGeom>
          <a:noFill/>
          <a:ln w="3175">
            <a:noFill/>
          </a:ln>
          <a:effectLst>
            <a:outerShdw blurRad="50800" dist="12700" dir="5400000" algn="t" rotWithShape="0">
              <a:prstClr val="black">
                <a:alpha val="19000"/>
              </a:prstClr>
            </a:outerShdw>
          </a:effectLst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 dirty="0"/>
          </a:p>
        </p:txBody>
      </p:sp>
    </p:spTree>
    <p:extLst>
      <p:ext uri="{BB962C8B-B14F-4D97-AF65-F5344CB8AC3E}">
        <p14:creationId xmlns:p14="http://schemas.microsoft.com/office/powerpoint/2010/main" val="6110648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C52588-6117-7744-BA81-5849A69876F8}"/>
              </a:ext>
            </a:extLst>
          </p:cNvPr>
          <p:cNvSpPr/>
          <p:nvPr/>
        </p:nvSpPr>
        <p:spPr>
          <a:xfrm>
            <a:off x="8778036" y="330138"/>
            <a:ext cx="365965" cy="28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0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025CC-3A60-504F-9AB6-ED1896F3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C0960E2-9410-FB41-9600-E647E7435AA1}"/>
              </a:ext>
            </a:extLst>
          </p:cNvPr>
          <p:cNvSpPr txBox="1">
            <a:spLocks/>
          </p:cNvSpPr>
          <p:nvPr/>
        </p:nvSpPr>
        <p:spPr>
          <a:xfrm>
            <a:off x="7045620" y="4765517"/>
            <a:ext cx="431075" cy="295775"/>
          </a:xfrm>
          <a:prstGeom prst="rect">
            <a:avLst/>
          </a:prstGeom>
          <a:noFill/>
          <a:ln w="3175">
            <a:noFill/>
          </a:ln>
          <a:effectLst>
            <a:outerShdw blurRad="50800" dist="12700" dir="5400000" algn="t" rotWithShape="0">
              <a:prstClr val="black">
                <a:alpha val="19000"/>
              </a:prstClr>
            </a:outerShdw>
          </a:effectLst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1" i="0" u="none" strike="noStrike" cap="none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fi" smtClean="0"/>
              <a:pPr algn="r"/>
              <a:t>‹#›</a:t>
            </a:fld>
            <a:endParaRPr lang="fi" dirty="0"/>
          </a:p>
        </p:txBody>
      </p:sp>
    </p:spTree>
    <p:extLst>
      <p:ext uri="{BB962C8B-B14F-4D97-AF65-F5344CB8AC3E}">
        <p14:creationId xmlns:p14="http://schemas.microsoft.com/office/powerpoint/2010/main" val="421254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E8C9E4-01E5-AC45-95ED-F55A4DE0DC29}"/>
              </a:ext>
            </a:extLst>
          </p:cNvPr>
          <p:cNvSpPr/>
          <p:nvPr/>
        </p:nvSpPr>
        <p:spPr>
          <a:xfrm>
            <a:off x="8778036" y="330138"/>
            <a:ext cx="365965" cy="28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0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461A6-3BF3-5C4F-8D3A-A66A96DF5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80" y="1019122"/>
            <a:ext cx="7968670" cy="3613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281641A-9DDB-274F-AB5E-447C7F99F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81" y="166812"/>
            <a:ext cx="7968670" cy="813997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tähän</a:t>
            </a:r>
            <a:r>
              <a:rPr lang="en-US" dirty="0"/>
              <a:t> </a:t>
            </a:r>
            <a:r>
              <a:rPr lang="en-US" dirty="0" err="1"/>
              <a:t>otsikko</a:t>
            </a:r>
            <a:endParaRPr lang="fi-FI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C057C7C-7A8A-0748-94FA-93A5418F9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80140" y="4765516"/>
            <a:ext cx="1711209" cy="295775"/>
          </a:xfrm>
          <a:prstGeom prst="rect">
            <a:avLst/>
          </a:prstGeom>
        </p:spPr>
        <p:txBody>
          <a:bodyPr anchor="ctr"/>
          <a:lstStyle>
            <a:lvl1pPr algn="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15B0D51-C228-B542-B963-844EC1779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5620" y="4765517"/>
            <a:ext cx="431075" cy="295775"/>
          </a:xfrm>
          <a:prstGeom prst="rect">
            <a:avLst/>
          </a:prstGeom>
          <a:noFill/>
          <a:ln w="3175">
            <a:noFill/>
          </a:ln>
          <a:effectLst>
            <a:outerShdw blurRad="50800" dist="12700" dir="5400000" algn="t" rotWithShape="0">
              <a:prstClr val="black">
                <a:alpha val="19000"/>
              </a:prstClr>
            </a:outerShdw>
          </a:effectLst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30347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FCC478-1F94-7842-891A-06ECB5ABF294}"/>
              </a:ext>
            </a:extLst>
          </p:cNvPr>
          <p:cNvSpPr/>
          <p:nvPr/>
        </p:nvSpPr>
        <p:spPr>
          <a:xfrm>
            <a:off x="8778036" y="330138"/>
            <a:ext cx="365965" cy="28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07CD1-9810-EC41-92A7-6D715725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98" y="1282304"/>
            <a:ext cx="797819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5FE87-A2CD-0040-8078-C008C10E7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2398" y="3442098"/>
            <a:ext cx="797819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DEE29AF-849D-B945-AC3E-503637D2E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80140" y="4765516"/>
            <a:ext cx="1711209" cy="295775"/>
          </a:xfrm>
          <a:prstGeom prst="rect">
            <a:avLst/>
          </a:prstGeom>
        </p:spPr>
        <p:txBody>
          <a:bodyPr anchor="ctr"/>
          <a:lstStyle>
            <a:lvl1pPr algn="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92B83E2-E57D-F04E-BDA0-AE2535D79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5620" y="4765517"/>
            <a:ext cx="431075" cy="295775"/>
          </a:xfrm>
          <a:prstGeom prst="rect">
            <a:avLst/>
          </a:prstGeom>
          <a:noFill/>
          <a:ln w="3175">
            <a:noFill/>
          </a:ln>
          <a:effectLst>
            <a:outerShdw blurRad="50800" dist="12700" dir="5400000" algn="t" rotWithShape="0">
              <a:prstClr val="black">
                <a:alpha val="19000"/>
              </a:prstClr>
            </a:outerShdw>
          </a:effectLst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23015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79FF-7692-8C4F-AFCD-65CF46852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680" y="1148138"/>
            <a:ext cx="3968170" cy="3263504"/>
          </a:xfrm>
        </p:spPr>
        <p:txBody>
          <a:bodyPr/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31C9C-00BB-CC49-95BD-2F6CD9826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7181" y="1148138"/>
            <a:ext cx="396817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30A85E8-277F-C94F-88B1-A6E8203F4D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81" y="166812"/>
            <a:ext cx="7968670" cy="813997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tähän</a:t>
            </a:r>
            <a:r>
              <a:rPr lang="en-US" dirty="0"/>
              <a:t> </a:t>
            </a:r>
            <a:r>
              <a:rPr lang="en-US" dirty="0" err="1"/>
              <a:t>otsikko</a:t>
            </a:r>
            <a:endParaRPr lang="fi-FI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8FC721A-AB9F-AB49-A5E6-38AD992D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80140" y="4765516"/>
            <a:ext cx="1711209" cy="295775"/>
          </a:xfrm>
          <a:prstGeom prst="rect">
            <a:avLst/>
          </a:prstGeom>
        </p:spPr>
        <p:txBody>
          <a:bodyPr anchor="ctr"/>
          <a:lstStyle>
            <a:lvl1pPr algn="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AA34BD7-6C32-D84E-82B7-09D4BD702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5620" y="4765517"/>
            <a:ext cx="431075" cy="295775"/>
          </a:xfrm>
          <a:prstGeom prst="rect">
            <a:avLst/>
          </a:prstGeom>
          <a:noFill/>
          <a:ln w="3175">
            <a:noFill/>
          </a:ln>
          <a:effectLst>
            <a:outerShdw blurRad="50800" dist="12700" dir="5400000" algn="t" rotWithShape="0">
              <a:prstClr val="black">
                <a:alpha val="19000"/>
              </a:prstClr>
            </a:outerShdw>
          </a:effectLst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46671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arge content blo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4E8153-8CFC-AA4D-B848-A57EB21631D9}"/>
              </a:ext>
            </a:extLst>
          </p:cNvPr>
          <p:cNvSpPr/>
          <p:nvPr/>
        </p:nvSpPr>
        <p:spPr>
          <a:xfrm>
            <a:off x="8778036" y="330138"/>
            <a:ext cx="365965" cy="28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05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711B53-B6F0-3643-8A11-E9086403D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680" y="980810"/>
            <a:ext cx="3968170" cy="3597576"/>
          </a:xfrm>
        </p:spPr>
        <p:txBody>
          <a:bodyPr/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7156312-C5EF-C84D-9956-BC0E77218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7181" y="166811"/>
            <a:ext cx="3968170" cy="44115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A09258-D6D6-1840-ABB3-B849D7FD31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80" y="166812"/>
            <a:ext cx="3968170" cy="813997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tähän</a:t>
            </a:r>
            <a:r>
              <a:rPr lang="en-US" dirty="0"/>
              <a:t> </a:t>
            </a:r>
            <a:r>
              <a:rPr lang="en-US" dirty="0" err="1"/>
              <a:t>otsikko</a:t>
            </a:r>
            <a:endParaRPr lang="fi-FI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2DB21A7-EAFA-5D4C-94EB-97844AA1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80140" y="4765516"/>
            <a:ext cx="1711209" cy="295775"/>
          </a:xfrm>
          <a:prstGeom prst="rect">
            <a:avLst/>
          </a:prstGeom>
        </p:spPr>
        <p:txBody>
          <a:bodyPr anchor="ctr"/>
          <a:lstStyle>
            <a:lvl1pPr algn="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fi-FI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EA72838-4567-7B48-9A53-463B172AE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5620" y="4765517"/>
            <a:ext cx="431075" cy="295775"/>
          </a:xfrm>
          <a:prstGeom prst="rect">
            <a:avLst/>
          </a:prstGeom>
          <a:noFill/>
          <a:ln w="3175">
            <a:noFill/>
          </a:ln>
          <a:effectLst>
            <a:outerShdw blurRad="50800" dist="12700" dir="5400000" algn="t" rotWithShape="0">
              <a:prstClr val="black">
                <a:alpha val="19000"/>
              </a:prstClr>
            </a:outerShdw>
          </a:effectLst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3606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001E6B-0C8D-F840-9DCB-F0C3A9E95EF2}"/>
              </a:ext>
            </a:extLst>
          </p:cNvPr>
          <p:cNvSpPr/>
          <p:nvPr/>
        </p:nvSpPr>
        <p:spPr>
          <a:xfrm>
            <a:off x="8778036" y="330138"/>
            <a:ext cx="365965" cy="28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0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F4CB4-043A-D044-893D-DB962367B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742" y="996134"/>
            <a:ext cx="3952248" cy="5402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5E4EE-C85E-3049-B44D-1BFA47BEC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933" y="1536345"/>
            <a:ext cx="3952248" cy="30484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B1DF9-DBF3-8549-97ED-CBA63FF5F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3638" y="996134"/>
            <a:ext cx="3971712" cy="5402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3CEB4-15A9-0340-8CFC-FC26BD831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4830" y="1536345"/>
            <a:ext cx="3971712" cy="30484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98F496-1701-524F-9289-7C278F66A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81" y="166812"/>
            <a:ext cx="7968670" cy="813997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tähän</a:t>
            </a:r>
            <a:r>
              <a:rPr lang="en-US" dirty="0"/>
              <a:t> </a:t>
            </a:r>
            <a:r>
              <a:rPr lang="en-US" dirty="0" err="1"/>
              <a:t>otsikko</a:t>
            </a:r>
            <a:endParaRPr lang="fi-FI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C2F9F9E-B3AF-4C43-B5D0-2613734B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80140" y="4765516"/>
            <a:ext cx="1711209" cy="295775"/>
          </a:xfrm>
          <a:prstGeom prst="rect">
            <a:avLst/>
          </a:prstGeom>
        </p:spPr>
        <p:txBody>
          <a:bodyPr anchor="ctr"/>
          <a:lstStyle>
            <a:lvl1pPr algn="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AB714661-A03D-6948-AB03-4078C9D85A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45620" y="4765517"/>
            <a:ext cx="431075" cy="295775"/>
          </a:xfrm>
          <a:prstGeom prst="rect">
            <a:avLst/>
          </a:prstGeom>
          <a:noFill/>
          <a:ln w="3175">
            <a:noFill/>
          </a:ln>
          <a:effectLst>
            <a:outerShdw blurRad="50800" dist="12700" dir="5400000" algn="t" rotWithShape="0">
              <a:prstClr val="black">
                <a:alpha val="19000"/>
              </a:prstClr>
            </a:outerShdw>
          </a:effectLst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388887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E383F7-3DE8-1345-A503-AFD28E98E93F}"/>
              </a:ext>
            </a:extLst>
          </p:cNvPr>
          <p:cNvSpPr/>
          <p:nvPr/>
        </p:nvSpPr>
        <p:spPr>
          <a:xfrm>
            <a:off x="8778036" y="330138"/>
            <a:ext cx="365965" cy="28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05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EFF77C-35A3-374D-93FF-BB1B28027A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81" y="166812"/>
            <a:ext cx="7968670" cy="813997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tähän</a:t>
            </a:r>
            <a:r>
              <a:rPr lang="en-US" dirty="0"/>
              <a:t> </a:t>
            </a:r>
            <a:r>
              <a:rPr lang="en-US" dirty="0" err="1"/>
              <a:t>otsikko</a:t>
            </a:r>
            <a:endParaRPr lang="fi-FI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27D3A99-C639-7648-B597-0276EBA70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80140" y="4765516"/>
            <a:ext cx="1711209" cy="295775"/>
          </a:xfrm>
          <a:prstGeom prst="rect">
            <a:avLst/>
          </a:prstGeom>
        </p:spPr>
        <p:txBody>
          <a:bodyPr anchor="ctr"/>
          <a:lstStyle>
            <a:lvl1pPr algn="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F315278-D403-E54A-BF42-8491AA3A0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5620" y="4765517"/>
            <a:ext cx="431075" cy="295775"/>
          </a:xfrm>
          <a:prstGeom prst="rect">
            <a:avLst/>
          </a:prstGeom>
          <a:noFill/>
          <a:ln w="3175">
            <a:noFill/>
          </a:ln>
          <a:effectLst>
            <a:outerShdw blurRad="50800" dist="12700" dir="5400000" algn="t" rotWithShape="0">
              <a:prstClr val="black">
                <a:alpha val="19000"/>
              </a:prstClr>
            </a:outerShdw>
          </a:effectLst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300818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8C918C-19FA-B54E-BC65-D90BD030F6F2}"/>
              </a:ext>
            </a:extLst>
          </p:cNvPr>
          <p:cNvSpPr/>
          <p:nvPr/>
        </p:nvSpPr>
        <p:spPr>
          <a:xfrm>
            <a:off x="8778036" y="330138"/>
            <a:ext cx="365965" cy="28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0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A6F10-E1A3-FD4A-BD0C-624FF6708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57250"/>
            <a:ext cx="4629150" cy="353853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DB811B4-5FE4-0B4C-AB79-94B5A39D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74" y="330139"/>
            <a:ext cx="3055645" cy="92269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7C7B388-A443-4141-B7B8-6B7BA5711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3374" y="1252830"/>
            <a:ext cx="3055645" cy="314891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97EDEC7-1BBD-6545-AC9A-90ADD4BE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80140" y="4765516"/>
            <a:ext cx="1711209" cy="295775"/>
          </a:xfrm>
          <a:prstGeom prst="rect">
            <a:avLst/>
          </a:prstGeom>
        </p:spPr>
        <p:txBody>
          <a:bodyPr anchor="ctr"/>
          <a:lstStyle>
            <a:lvl1pPr algn="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1BDD2637-ADD2-674B-826E-E22F62F9C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5620" y="4765517"/>
            <a:ext cx="431075" cy="295775"/>
          </a:xfrm>
          <a:prstGeom prst="rect">
            <a:avLst/>
          </a:prstGeom>
          <a:noFill/>
          <a:ln w="3175">
            <a:noFill/>
          </a:ln>
          <a:effectLst>
            <a:outerShdw blurRad="50800" dist="12700" dir="5400000" algn="t" rotWithShape="0">
              <a:prstClr val="black">
                <a:alpha val="19000"/>
              </a:prstClr>
            </a:outerShdw>
          </a:effectLst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30854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3FC77A0-DE7F-2343-88A4-49D2210D3CF4}"/>
              </a:ext>
            </a:extLst>
          </p:cNvPr>
          <p:cNvSpPr/>
          <p:nvPr/>
        </p:nvSpPr>
        <p:spPr>
          <a:xfrm rot="16200000">
            <a:off x="6155231" y="3687853"/>
            <a:ext cx="484792" cy="245110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0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198ED-1B74-FE41-88B9-0E9098023286}"/>
              </a:ext>
            </a:extLst>
          </p:cNvPr>
          <p:cNvSpPr/>
          <p:nvPr/>
        </p:nvSpPr>
        <p:spPr>
          <a:xfrm rot="16200000">
            <a:off x="2343643" y="2327370"/>
            <a:ext cx="484791" cy="517207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0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B49B7-A96B-AE48-8C64-4CE65753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81" y="166812"/>
            <a:ext cx="7968669" cy="808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8EEE6-7823-B64E-B861-56D85547A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680" y="1013907"/>
            <a:ext cx="7968670" cy="3618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8F19416-5452-2541-AEBA-9F1A74E81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99082" y="4765516"/>
            <a:ext cx="1692268" cy="295775"/>
          </a:xfrm>
          <a:prstGeom prst="rect">
            <a:avLst/>
          </a:prstGeom>
        </p:spPr>
        <p:txBody>
          <a:bodyPr anchor="ctr"/>
          <a:lstStyle>
            <a:lvl1pPr algn="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fi-FI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3559AA2-CD78-7945-969D-150BC1E8E60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7804" y="4822917"/>
            <a:ext cx="2905125" cy="180975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BC7190F6-6E6E-E148-A7F1-C3CA1500F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5620" y="4765517"/>
            <a:ext cx="431075" cy="295775"/>
          </a:xfrm>
          <a:prstGeom prst="rect">
            <a:avLst/>
          </a:prstGeom>
          <a:noFill/>
          <a:ln w="3175">
            <a:noFill/>
          </a:ln>
          <a:effectLst>
            <a:outerShdw blurRad="50800" dist="12700" dir="5400000" algn="t" rotWithShape="0">
              <a:prstClr val="black">
                <a:alpha val="19000"/>
              </a:prstClr>
            </a:outerShdw>
          </a:effectLst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E0947-BA0B-B24B-8BBD-A98CB9CBEDDB}"/>
              </a:ext>
            </a:extLst>
          </p:cNvPr>
          <p:cNvSpPr/>
          <p:nvPr/>
        </p:nvSpPr>
        <p:spPr>
          <a:xfrm>
            <a:off x="7623175" y="4671009"/>
            <a:ext cx="1520826" cy="4847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41ACD-D91A-E04B-8E12-B4A66DE7E74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761289" y="4771867"/>
            <a:ext cx="1244599" cy="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6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>
              <a:lumMod val="90000"/>
              <a:lumOff val="10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21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000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tx1">
            <a:lumMod val="90000"/>
            <a:lumOff val="10000"/>
          </a:schemeClr>
        </a:buClr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bg2">
            <a:lumMod val="50000"/>
          </a:schemeClr>
        </a:buClr>
        <a:buFont typeface="Arial" panose="020B0604020202020204" pitchFamily="34" charset="0"/>
        <a:buChar char="•"/>
        <a:defRPr sz="15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43013" indent="-214313" algn="l" defTabSz="685800" rtl="0" eaLnBrk="1" latinLnBrk="0" hangingPunct="1">
        <a:lnSpc>
          <a:spcPct val="90000"/>
        </a:lnSpc>
        <a:spcBef>
          <a:spcPts val="375"/>
        </a:spcBef>
        <a:buClr>
          <a:schemeClr val="bg2">
            <a:lumMod val="50000"/>
          </a:schemeClr>
        </a:buClr>
        <a:buFont typeface="Arial" panose="020B0604020202020204" pitchFamily="34" charset="0"/>
        <a:buChar char="•"/>
        <a:defRPr sz="13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85913" indent="-214313" algn="l" defTabSz="685800" rtl="0" eaLnBrk="1" latinLnBrk="0" hangingPunct="1">
        <a:lnSpc>
          <a:spcPct val="90000"/>
        </a:lnSpc>
        <a:spcBef>
          <a:spcPts val="375"/>
        </a:spcBef>
        <a:buClr>
          <a:schemeClr val="bg2">
            <a:lumMod val="50000"/>
          </a:schemeClr>
        </a:buClr>
        <a:buFont typeface="Arial" panose="020B0604020202020204" pitchFamily="34" charset="0"/>
        <a:buChar char="•"/>
        <a:defRPr sz="13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na.fi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inna.fi/Search/Advanc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Zf-hMtbx1CUK65gIiYjKw/featur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na.f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tsikko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+mj-lt"/>
                <a:ea typeface="Arial Rounded MT Bold" charset="0"/>
                <a:cs typeface="Arial Rounded MT Bold" charset="0"/>
              </a:rPr>
              <a:t>Tiedonhaku</a:t>
            </a:r>
            <a:endParaRPr dirty="0">
              <a:latin typeface="+mj-lt"/>
              <a:ea typeface="Arial Rounded MT Bold" charset="0"/>
              <a:cs typeface="Arial Rounded MT Bold" charset="0"/>
            </a:endParaRPr>
          </a:p>
        </p:txBody>
      </p:sp>
      <p:sp>
        <p:nvSpPr>
          <p:cNvPr id="57" name="Alaotsikko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400" dirty="0">
                <a:ea typeface="Optima" charset="0"/>
                <a:cs typeface="Optima" charset="0"/>
              </a:rPr>
              <a:t>Äidinkieli ja kirjallisuus</a:t>
            </a:r>
            <a:endParaRPr sz="2400" dirty="0">
              <a:ea typeface="Optima" charset="0"/>
              <a:cs typeface="Opti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">
            <a:extLst>
              <a:ext uri="{FF2B5EF4-FFF2-40B4-BE49-F238E27FC236}">
                <a16:creationId xmlns:a16="http://schemas.microsoft.com/office/drawing/2014/main" id="{8231C604-AF71-CE4A-9A65-3D78F96D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200" dirty="0">
                <a:ea typeface="Arial Rounded MT Bold" charset="0"/>
                <a:cs typeface="Arial Rounded MT Bold" charset="0"/>
              </a:rPr>
              <a:t>TIEDONHAKUTEHTÄVÄ</a:t>
            </a:r>
            <a:br>
              <a:rPr lang="fi-FI" sz="3200" dirty="0">
                <a:ea typeface="Arial Rounded MT Bold" charset="0"/>
                <a:cs typeface="Arial Rounded MT Bold" charset="0"/>
              </a:rPr>
            </a:br>
            <a:endParaRPr lang="fi-FI" dirty="0"/>
          </a:p>
        </p:txBody>
      </p:sp>
      <p:sp>
        <p:nvSpPr>
          <p:cNvPr id="3" name="Tekstikehys 1">
            <a:extLst>
              <a:ext uri="{FF2B5EF4-FFF2-40B4-BE49-F238E27FC236}">
                <a16:creationId xmlns:a16="http://schemas.microsoft.com/office/drawing/2014/main" id="{8CABC4E0-5E2F-D740-B7E5-7C9463AC3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42900">
              <a:buClr>
                <a:schemeClr val="tx1">
                  <a:lumMod val="90000"/>
                  <a:lumOff val="10000"/>
                </a:schemeClr>
              </a:buClr>
              <a:buSzPts val="1800"/>
              <a:buFont typeface="+mj-lt"/>
              <a:buAutoNum type="arabicPeriod"/>
            </a:pPr>
            <a:r>
              <a:rPr lang="fi-FI" sz="2000" dirty="0">
                <a:ea typeface="Optima" charset="0"/>
                <a:cs typeface="Optima" charset="0"/>
                <a:sym typeface="Proxima Nova"/>
              </a:rPr>
              <a:t>Kirjoita internet-selaimen osoitekenttään osoite: </a:t>
            </a:r>
            <a:r>
              <a:rPr lang="fi-FI" sz="2000" u="sng" dirty="0">
                <a:solidFill>
                  <a:schemeClr val="accent1"/>
                </a:solidFill>
                <a:ea typeface="Optima" charset="0"/>
                <a:cs typeface="Optima" charset="0"/>
                <a:sym typeface="Proxima Nov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www.finna.</a:t>
            </a:r>
            <a:r>
              <a:rPr lang="fi-FI" sz="2000" dirty="0">
                <a:solidFill>
                  <a:schemeClr val="accent1"/>
                </a:solidFill>
                <a:ea typeface="Optima" charset="0"/>
                <a:cs typeface="Optima" charset="0"/>
                <a:sym typeface="Proxima Nov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</a:t>
            </a:r>
            <a:r>
              <a:rPr lang="fi-FI" sz="2000" dirty="0">
                <a:ea typeface="Optima" charset="0"/>
                <a:cs typeface="Optima" charset="0"/>
                <a:sym typeface="Proxima Nova"/>
              </a:rPr>
              <a:t>. HUOM. Osoitekenttä on selaimen ylälaidassa oleva “laatikko”. Et tarvitse Googlea.</a:t>
            </a:r>
          </a:p>
          <a:p>
            <a:pPr lvl="0" indent="-342900">
              <a:buClr>
                <a:schemeClr val="tx1">
                  <a:lumMod val="90000"/>
                  <a:lumOff val="10000"/>
                </a:schemeClr>
              </a:buClr>
              <a:buSzPts val="1800"/>
              <a:buFont typeface="+mj-lt"/>
              <a:buAutoNum type="arabicPeriod"/>
            </a:pPr>
            <a:endParaRPr lang="fi-FI" sz="2000" dirty="0">
              <a:ea typeface="Optima" charset="0"/>
              <a:cs typeface="Optima" charset="0"/>
              <a:sym typeface="Proxima Nova"/>
            </a:endParaRPr>
          </a:p>
          <a:p>
            <a:pPr lvl="0" indent="-342900">
              <a:buClr>
                <a:schemeClr val="tx1">
                  <a:lumMod val="90000"/>
                  <a:lumOff val="10000"/>
                </a:schemeClr>
              </a:buClr>
              <a:buSzPts val="1800"/>
              <a:buFont typeface="+mj-lt"/>
              <a:buAutoNum type="arabicPeriod"/>
            </a:pPr>
            <a:r>
              <a:rPr lang="fi-FI" sz="2000" dirty="0">
                <a:ea typeface="Optima" charset="0"/>
                <a:cs typeface="Optima" charset="0"/>
                <a:sym typeface="Proxima Nova"/>
              </a:rPr>
              <a:t>Selaile sivua ja odota, että kaikki pääsevät etusivulle.</a:t>
            </a:r>
          </a:p>
          <a:p>
            <a:pPr marL="0" lvl="0" indent="0">
              <a:buNone/>
            </a:pPr>
            <a:endParaRPr lang="fi-FI" dirty="0">
              <a:ea typeface="Proxima Nova"/>
              <a:cs typeface="Proxima Nova"/>
              <a:sym typeface="Proxima Nova"/>
            </a:endParaRPr>
          </a:p>
          <a:p>
            <a:pPr marL="0" lvl="0" indent="0">
              <a:buNone/>
            </a:pPr>
            <a:endParaRPr lang="fi-FI" dirty="0">
              <a:ea typeface="Proxima Nova"/>
              <a:cs typeface="Proxima Nova"/>
              <a:sym typeface="Proxima Nova"/>
            </a:endParaRPr>
          </a:p>
          <a:p>
            <a:pPr marL="0" lvl="0" indent="0">
              <a:buNone/>
            </a:pPr>
            <a:endParaRPr lang="fi-FI" dirty="0">
              <a:ea typeface="Proxima Nova"/>
              <a:cs typeface="Proxima Nova"/>
              <a:sym typeface="Proxima Nova"/>
            </a:endParaRPr>
          </a:p>
          <a:p>
            <a:endParaRPr lang="fi-FI" dirty="0"/>
          </a:p>
        </p:txBody>
      </p:sp>
      <p:sp>
        <p:nvSpPr>
          <p:cNvPr id="4" name="Tekstikehys 2">
            <a:extLst>
              <a:ext uri="{FF2B5EF4-FFF2-40B4-BE49-F238E27FC236}">
                <a16:creationId xmlns:a16="http://schemas.microsoft.com/office/drawing/2014/main" id="{F2F1AB7A-6761-0E4E-AB15-23BE13EB178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06686" y="1152475"/>
            <a:ext cx="4408714" cy="3416400"/>
          </a:xfrm>
          <a:solidFill>
            <a:schemeClr val="tx1">
              <a:lumMod val="90000"/>
              <a:lumOff val="10000"/>
            </a:schemeClr>
          </a:solidFill>
        </p:spPr>
        <p:txBody>
          <a:bodyPr/>
          <a:lstStyle/>
          <a:p>
            <a:pPr marL="0" lvl="0" indent="0">
              <a:lnSpc>
                <a:spcPct val="114000"/>
              </a:lnSpc>
              <a:buNone/>
            </a:pPr>
            <a:r>
              <a:rPr lang="fi-FI" sz="2000" b="1" dirty="0">
                <a:solidFill>
                  <a:schemeClr val="lt1"/>
                </a:solidFill>
                <a:ea typeface="Optima" charset="0"/>
                <a:cs typeface="Optima" charset="0"/>
                <a:sym typeface="Proxima Nova"/>
              </a:rPr>
              <a:t>3. LÄMMITTELYÄ</a:t>
            </a:r>
            <a:endParaRPr lang="fi-FI" sz="2000" dirty="0">
              <a:solidFill>
                <a:schemeClr val="lt1"/>
              </a:solidFill>
              <a:ea typeface="Optima" charset="0"/>
              <a:cs typeface="Optima" charset="0"/>
              <a:sym typeface="Proxima Nova"/>
            </a:endParaRPr>
          </a:p>
          <a:p>
            <a:pPr lvl="0" indent="-342900">
              <a:lnSpc>
                <a:spcPct val="114000"/>
              </a:lnSpc>
              <a:spcBef>
                <a:spcPts val="1200"/>
              </a:spcBef>
              <a:buClr>
                <a:schemeClr val="lt1"/>
              </a:buClr>
              <a:buSzPts val="1800"/>
              <a:buFont typeface="Proxima Nova"/>
              <a:buAutoNum type="alphaLcPeriod"/>
            </a:pPr>
            <a:r>
              <a:rPr lang="fi-FI" sz="2000" dirty="0">
                <a:solidFill>
                  <a:schemeClr val="lt1"/>
                </a:solidFill>
                <a:ea typeface="Optima" charset="0"/>
                <a:cs typeface="Optima" charset="0"/>
                <a:sym typeface="Proxima Nova"/>
              </a:rPr>
              <a:t>Viittaa, kun löydät valikon </a:t>
            </a:r>
            <a:r>
              <a:rPr lang="fi-FI" sz="2000" i="1" dirty="0">
                <a:solidFill>
                  <a:schemeClr val="lt1"/>
                </a:solidFill>
                <a:ea typeface="Optima" charset="0"/>
                <a:cs typeface="Optima" charset="0"/>
                <a:sym typeface="Proxima Nova"/>
              </a:rPr>
              <a:t>Tietoa </a:t>
            </a:r>
            <a:r>
              <a:rPr lang="fi-FI" sz="2000" i="1" dirty="0" err="1">
                <a:solidFill>
                  <a:schemeClr val="lt1"/>
                </a:solidFill>
                <a:ea typeface="Optima" charset="0"/>
                <a:cs typeface="Optima" charset="0"/>
                <a:sym typeface="Proxima Nova"/>
              </a:rPr>
              <a:t>Finnasta</a:t>
            </a:r>
            <a:r>
              <a:rPr lang="fi-FI" sz="2000" dirty="0">
                <a:solidFill>
                  <a:schemeClr val="lt1"/>
                </a:solidFill>
                <a:ea typeface="Optima" charset="0"/>
                <a:cs typeface="Optima" charset="0"/>
                <a:sym typeface="Proxima Nova"/>
              </a:rPr>
              <a:t>.</a:t>
            </a:r>
          </a:p>
          <a:p>
            <a:pPr lvl="0" indent="-342900">
              <a:lnSpc>
                <a:spcPct val="114000"/>
              </a:lnSpc>
              <a:spcBef>
                <a:spcPts val="1200"/>
              </a:spcBef>
              <a:buClr>
                <a:schemeClr val="lt1"/>
              </a:buClr>
              <a:buSzPts val="1800"/>
              <a:buFont typeface="Proxima Nova"/>
              <a:buAutoNum type="alphaLcPeriod"/>
            </a:pPr>
            <a:r>
              <a:rPr lang="fi-FI" sz="2000" dirty="0">
                <a:solidFill>
                  <a:schemeClr val="lt1"/>
                </a:solidFill>
                <a:ea typeface="Optima" charset="0"/>
                <a:cs typeface="Optima" charset="0"/>
                <a:sym typeface="Proxima Nova"/>
              </a:rPr>
              <a:t>Viittaa, kun löydät </a:t>
            </a:r>
            <a:r>
              <a:rPr lang="fi-FI" sz="2000" i="1" dirty="0">
                <a:solidFill>
                  <a:schemeClr val="lt1"/>
                </a:solidFill>
                <a:ea typeface="Optima" charset="0"/>
                <a:cs typeface="Optima" charset="0"/>
                <a:sym typeface="Proxima Nova"/>
              </a:rPr>
              <a:t>hakukentän</a:t>
            </a:r>
            <a:r>
              <a:rPr lang="fi-FI" sz="2000" dirty="0">
                <a:solidFill>
                  <a:schemeClr val="lt1"/>
                </a:solidFill>
                <a:ea typeface="Optima" charset="0"/>
                <a:cs typeface="Optima" charset="0"/>
                <a:sym typeface="Proxima Nova"/>
              </a:rPr>
              <a:t>.</a:t>
            </a:r>
          </a:p>
          <a:p>
            <a:pPr lvl="0" indent="-34290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Proxima Nova"/>
              <a:buAutoNum type="alphaLcPeriod"/>
            </a:pPr>
            <a:r>
              <a:rPr lang="fi-FI" sz="2000" dirty="0">
                <a:solidFill>
                  <a:schemeClr val="lt1"/>
                </a:solidFill>
                <a:ea typeface="Optima" charset="0"/>
                <a:cs typeface="Optima" charset="0"/>
                <a:sym typeface="Proxima Nova"/>
              </a:rPr>
              <a:t>Viittaa, kun löydät selaa-valikosta kohdan </a:t>
            </a:r>
            <a:r>
              <a:rPr lang="fi-FI" sz="2000" i="1" dirty="0">
                <a:solidFill>
                  <a:schemeClr val="lt1"/>
                </a:solidFill>
                <a:ea typeface="Optima" charset="0"/>
                <a:cs typeface="Optima" charset="0"/>
                <a:sym typeface="Proxima Nova"/>
              </a:rPr>
              <a:t>Vapaasti hyödynnettäviä aineistoja</a:t>
            </a:r>
            <a:r>
              <a:rPr lang="fi-FI" sz="2000" dirty="0">
                <a:solidFill>
                  <a:schemeClr val="lt1"/>
                </a:solidFill>
                <a:ea typeface="Optima" charset="0"/>
                <a:cs typeface="Optima" charset="0"/>
                <a:sym typeface="Proxima Nova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tsikko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8122528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+mj-lt"/>
                <a:ea typeface="Arial Rounded MT Bold" charset="0"/>
                <a:cs typeface="Arial Rounded MT Bold" charset="0"/>
              </a:rPr>
              <a:t>TIEDONHAKU-PELI:</a:t>
            </a:r>
            <a:endParaRPr dirty="0">
              <a:latin typeface="+mj-lt"/>
              <a:ea typeface="Arial Rounded MT Bold" charset="0"/>
              <a:cs typeface="Arial Rounded MT Bol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+mj-lt"/>
                <a:ea typeface="Arial Rounded MT Bold" charset="0"/>
                <a:cs typeface="Arial Rounded MT Bold" charset="0"/>
              </a:rPr>
              <a:t>Salapoliisit Kansalliskirjastossa</a:t>
            </a:r>
            <a:endParaRPr dirty="0">
              <a:latin typeface="+mj-lt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tsikko"/>
          <p:cNvSpPr txBox="1">
            <a:spLocks noGrp="1"/>
          </p:cNvSpPr>
          <p:nvPr>
            <p:ph type="title"/>
          </p:nvPr>
        </p:nvSpPr>
        <p:spPr>
          <a:xfrm>
            <a:off x="311700" y="213360"/>
            <a:ext cx="8270597" cy="804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+mj-lt"/>
                <a:ea typeface="Arial Rounded MT Bold" charset="0"/>
                <a:cs typeface="Arial Rounded MT Bold" charset="0"/>
              </a:rPr>
              <a:t>Tiedonhakupelin säännöt 1/</a:t>
            </a:r>
            <a:r>
              <a:rPr lang="fi-FI" dirty="0">
                <a:latin typeface="+mj-lt"/>
                <a:ea typeface="Arial Rounded MT Bold" charset="0"/>
                <a:cs typeface="Arial Rounded MT Bold" charset="0"/>
              </a:rPr>
              <a:t>3</a:t>
            </a:r>
            <a:endParaRPr dirty="0">
              <a:latin typeface="+mj-lt"/>
              <a:ea typeface="Arial Rounded MT Bold" charset="0"/>
              <a:cs typeface="Arial Rounded MT Bold" charset="0"/>
            </a:endParaRPr>
          </a:p>
        </p:txBody>
      </p:sp>
      <p:sp>
        <p:nvSpPr>
          <p:cNvPr id="134" name="Tekstikehys 1"/>
          <p:cNvSpPr txBox="1">
            <a:spLocks noGrp="1"/>
          </p:cNvSpPr>
          <p:nvPr>
            <p:ph type="body" idx="1"/>
          </p:nvPr>
        </p:nvSpPr>
        <p:spPr>
          <a:xfrm>
            <a:off x="109330" y="1017725"/>
            <a:ext cx="4628508" cy="3637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i" sz="2000" dirty="0">
                <a:ea typeface="Optima" charset="0"/>
                <a:cs typeface="Optima" charset="0"/>
              </a:rPr>
              <a:t>Kyseessä on nopeuskilpailu.</a:t>
            </a:r>
            <a:endParaRPr sz="2000" dirty="0">
              <a:ea typeface="Optima" charset="0"/>
              <a:cs typeface="Optima" charset="0"/>
            </a:endParaRPr>
          </a:p>
          <a:p>
            <a:pPr marL="457200" lvl="0" indent="-342900" algn="l" rtl="0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i" sz="2000" dirty="0">
                <a:ea typeface="Optima" charset="0"/>
                <a:cs typeface="Optima" charset="0"/>
              </a:rPr>
              <a:t>Kilpailu pelataan 2-3 hengen salapoliisiryhmissä.</a:t>
            </a:r>
            <a:endParaRPr sz="2000" dirty="0">
              <a:ea typeface="Optima" charset="0"/>
              <a:cs typeface="Optima" charset="0"/>
            </a:endParaRPr>
          </a:p>
          <a:p>
            <a:pPr marL="457200" lvl="0" indent="-342900" algn="l" rtl="0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i" sz="2000" dirty="0">
                <a:ea typeface="Optima" charset="0"/>
                <a:cs typeface="Optima" charset="0"/>
              </a:rPr>
              <a:t>Etsikää vastauksia Finna.fi:stä ja kerätkää avaimia oikeista vastauksista.</a:t>
            </a:r>
            <a:endParaRPr sz="2000" dirty="0">
              <a:ea typeface="Optima" charset="0"/>
              <a:cs typeface="Optima" charset="0"/>
            </a:endParaRPr>
          </a:p>
          <a:p>
            <a:pPr marL="457200" lvl="0" indent="-342900" algn="l" rtl="0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i" sz="2000" dirty="0">
                <a:ea typeface="Optima" charset="0"/>
                <a:cs typeface="Optima" charset="0"/>
              </a:rPr>
              <a:t>Käyttäkää tarvittaessa apunanne Finna.fi:n tarjoamia tarkennetun haun rajaimia.</a:t>
            </a:r>
            <a:endParaRPr sz="2000" dirty="0">
              <a:ea typeface="Optima" charset="0"/>
              <a:cs typeface="Optima" charset="0"/>
            </a:endParaRPr>
          </a:p>
        </p:txBody>
      </p:sp>
      <p:sp>
        <p:nvSpPr>
          <p:cNvPr id="136" name="Nuolen alku" descr="Polun alkupää."/>
          <p:cNvSpPr/>
          <p:nvPr/>
        </p:nvSpPr>
        <p:spPr>
          <a:xfrm>
            <a:off x="4279802" y="1822091"/>
            <a:ext cx="716450" cy="2712966"/>
          </a:xfrm>
          <a:custGeom>
            <a:avLst/>
            <a:gdLst/>
            <a:ahLst/>
            <a:cxnLst/>
            <a:rect l="l" t="t" r="r" b="b"/>
            <a:pathLst>
              <a:path w="28658" h="97267" extrusionOk="0">
                <a:moveTo>
                  <a:pt x="0" y="97267"/>
                </a:moveTo>
                <a:cubicBezTo>
                  <a:pt x="4707" y="90469"/>
                  <a:pt x="25550" y="69924"/>
                  <a:pt x="28239" y="56477"/>
                </a:cubicBezTo>
                <a:cubicBezTo>
                  <a:pt x="30929" y="43030"/>
                  <a:pt x="17407" y="25997"/>
                  <a:pt x="16137" y="16584"/>
                </a:cubicBezTo>
                <a:cubicBezTo>
                  <a:pt x="14867" y="7171"/>
                  <a:pt x="19872" y="2764"/>
                  <a:pt x="20619" y="0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cxnSp>
        <p:nvCxnSpPr>
          <p:cNvPr id="137" name="Nuolen pää" descr="Polun loppu päättyy seuraavaan tekstikappaleeseen."/>
          <p:cNvCxnSpPr>
            <a:cxnSpLocks/>
          </p:cNvCxnSpPr>
          <p:nvPr/>
        </p:nvCxnSpPr>
        <p:spPr>
          <a:xfrm flipV="1">
            <a:off x="4829539" y="1579418"/>
            <a:ext cx="217474" cy="193467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35" name="Tekstikehys 2"/>
          <p:cNvSpPr txBox="1">
            <a:spLocks noGrp="1"/>
          </p:cNvSpPr>
          <p:nvPr>
            <p:ph type="body" idx="2"/>
          </p:nvPr>
        </p:nvSpPr>
        <p:spPr>
          <a:xfrm>
            <a:off x="4873824" y="1017725"/>
            <a:ext cx="4200601" cy="3637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i" sz="2000" dirty="0">
                <a:ea typeface="Optima" charset="0"/>
                <a:cs typeface="Optima" charset="0"/>
              </a:rPr>
              <a:t>Kun joukkueenne löytää vastauksen, huutakaa “avain löytyi”. Tiedonhaku keskeytetään.</a:t>
            </a:r>
            <a:endParaRPr sz="2000" dirty="0">
              <a:ea typeface="Optima" charset="0"/>
              <a:cs typeface="Optima" charset="0"/>
            </a:endParaRPr>
          </a:p>
          <a:p>
            <a:pPr marL="457200" lvl="0" indent="-342900" algn="l" rtl="0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i" sz="2000" dirty="0">
                <a:ea typeface="Optima" charset="0"/>
                <a:cs typeface="Optima" charset="0"/>
              </a:rPr>
              <a:t>Kertokaa vastaus. Oikeasta vastauksesta saatte yhden avaimen joukkueellenne. Väärästä vastauksesta menetätte avaimen ja muut jatkavat vastauksen ja avaimen etsimistä. </a:t>
            </a:r>
            <a:endParaRPr sz="2000" dirty="0">
              <a:ea typeface="Optima" charset="0"/>
              <a:cs typeface="Optima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tsikko">
            <a:extLst>
              <a:ext uri="{FF2B5EF4-FFF2-40B4-BE49-F238E27FC236}">
                <a16:creationId xmlns:a16="http://schemas.microsoft.com/office/drawing/2014/main" id="{FE420ADC-1FB6-1646-A8E4-F5CDC10AE1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13360"/>
            <a:ext cx="8270597" cy="804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+mj-lt"/>
                <a:ea typeface="Arial Rounded MT Bold" charset="0"/>
                <a:cs typeface="Arial Rounded MT Bold" charset="0"/>
              </a:rPr>
              <a:t>Tiedonhakupelin säännöt 2/</a:t>
            </a:r>
            <a:r>
              <a:rPr lang="fi-FI" dirty="0">
                <a:latin typeface="+mj-lt"/>
                <a:ea typeface="Arial Rounded MT Bold" charset="0"/>
                <a:cs typeface="Arial Rounded MT Bold" charset="0"/>
              </a:rPr>
              <a:t>3</a:t>
            </a:r>
            <a:endParaRPr dirty="0">
              <a:latin typeface="+mj-lt"/>
              <a:ea typeface="Arial Rounded MT Bold" charset="0"/>
              <a:cs typeface="Arial Rounded MT Bold" charset="0"/>
            </a:endParaRPr>
          </a:p>
        </p:txBody>
      </p:sp>
      <p:sp>
        <p:nvSpPr>
          <p:cNvPr id="143" name="Tekstikehys"/>
          <p:cNvSpPr txBox="1">
            <a:spLocks noGrp="1"/>
          </p:cNvSpPr>
          <p:nvPr>
            <p:ph type="body" idx="1"/>
          </p:nvPr>
        </p:nvSpPr>
        <p:spPr>
          <a:xfrm>
            <a:off x="311700" y="1275475"/>
            <a:ext cx="7678125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 sz="2000" dirty="0">
                <a:solidFill>
                  <a:srgbClr val="000000"/>
                </a:solidFill>
                <a:ea typeface="Optima" charset="0"/>
                <a:cs typeface="Optima" charset="0"/>
              </a:rPr>
              <a:t>Voittajajoukkueen tulee kerätä yhteensä </a:t>
            </a:r>
            <a:r>
              <a:rPr lang="fi-FI" sz="2000" b="1" dirty="0">
                <a:solidFill>
                  <a:srgbClr val="000000"/>
                </a:solidFill>
                <a:ea typeface="Optima" charset="0"/>
                <a:cs typeface="Optima" charset="0"/>
              </a:rPr>
              <a:t>vii</a:t>
            </a:r>
            <a:r>
              <a:rPr lang="fi" sz="2000" b="1" dirty="0">
                <a:solidFill>
                  <a:srgbClr val="000000"/>
                </a:solidFill>
                <a:ea typeface="Optima" charset="0"/>
                <a:cs typeface="Optima" charset="0"/>
              </a:rPr>
              <a:t>si avainta</a:t>
            </a:r>
            <a:r>
              <a:rPr lang="fi" sz="2000" dirty="0">
                <a:solidFill>
                  <a:srgbClr val="000000"/>
                </a:solidFill>
                <a:ea typeface="Optima" charset="0"/>
                <a:cs typeface="Optima" charset="0"/>
              </a:rPr>
              <a:t>.</a:t>
            </a:r>
            <a:endParaRPr sz="2000" dirty="0">
              <a:solidFill>
                <a:srgbClr val="000000"/>
              </a:solidFill>
              <a:ea typeface="Optima" charset="0"/>
              <a:cs typeface="Optima" charset="0"/>
            </a:endParaRPr>
          </a:p>
          <a:p>
            <a:pPr marL="457200" lvl="0" indent="-342900" algn="l" rtl="0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i" sz="2000" dirty="0">
                <a:solidFill>
                  <a:srgbClr val="000000"/>
                </a:solidFill>
                <a:ea typeface="Optima" charset="0"/>
                <a:cs typeface="Optima" charset="0"/>
              </a:rPr>
              <a:t>Joukkueet voivat </a:t>
            </a:r>
            <a:r>
              <a:rPr lang="fi" sz="2000" b="1" dirty="0">
                <a:solidFill>
                  <a:srgbClr val="000000"/>
                </a:solidFill>
                <a:ea typeface="Optima" charset="0"/>
                <a:cs typeface="Optima" charset="0"/>
              </a:rPr>
              <a:t>häiritä</a:t>
            </a:r>
            <a:r>
              <a:rPr lang="fi" sz="2000" dirty="0">
                <a:solidFill>
                  <a:srgbClr val="000000"/>
                </a:solidFill>
                <a:ea typeface="Optima" charset="0"/>
                <a:cs typeface="Optima" charset="0"/>
              </a:rPr>
              <a:t> toisia salapoliisijoukkueita kahdella tavalla, mutta häiritä saa vain tarkistushetkellä (ennen kuin uusi hakutehtävä alkaa).</a:t>
            </a:r>
            <a:endParaRPr sz="2000" dirty="0">
              <a:solidFill>
                <a:srgbClr val="000000"/>
              </a:solidFill>
              <a:ea typeface="Optima" charset="0"/>
              <a:cs typeface="Optima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i" sz="2000" dirty="0">
                <a:solidFill>
                  <a:srgbClr val="000000"/>
                </a:solidFill>
                <a:ea typeface="Optima" charset="0"/>
                <a:cs typeface="Optima" charset="0"/>
              </a:rPr>
              <a:t>Opettaja kirjaa ylös</a:t>
            </a:r>
            <a:endParaRPr sz="2000" dirty="0">
              <a:solidFill>
                <a:srgbClr val="000000"/>
              </a:solidFill>
              <a:ea typeface="Optima" charset="0"/>
              <a:cs typeface="Optima" charset="0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fi" sz="2000" dirty="0">
                <a:solidFill>
                  <a:srgbClr val="000000"/>
                </a:solidFill>
                <a:ea typeface="Optima" charset="0"/>
                <a:cs typeface="Optima" charset="0"/>
              </a:rPr>
              <a:t>joukkueen löytämät avaimet</a:t>
            </a:r>
            <a:r>
              <a:rPr lang="fi-FI" sz="2000" dirty="0">
                <a:solidFill>
                  <a:srgbClr val="000000"/>
                </a:solidFill>
                <a:ea typeface="Optima" charset="0"/>
                <a:cs typeface="Optima" charset="0"/>
              </a:rPr>
              <a:t>,</a:t>
            </a:r>
            <a:endParaRPr sz="2000" dirty="0">
              <a:solidFill>
                <a:srgbClr val="000000"/>
              </a:solidFill>
              <a:ea typeface="Optima" charset="0"/>
              <a:cs typeface="Optima" charset="0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fi" sz="2000" dirty="0">
                <a:solidFill>
                  <a:srgbClr val="000000"/>
                </a:solidFill>
                <a:ea typeface="Optima" charset="0"/>
                <a:cs typeface="Optima" charset="0"/>
              </a:rPr>
              <a:t>joukkueen häirinnät (1 kerran)</a:t>
            </a:r>
            <a:r>
              <a:rPr lang="fi-FI" sz="2000" dirty="0">
                <a:solidFill>
                  <a:srgbClr val="000000"/>
                </a:solidFill>
                <a:ea typeface="Optima" charset="0"/>
                <a:cs typeface="Optima" charset="0"/>
              </a:rPr>
              <a:t> ja</a:t>
            </a:r>
            <a:endParaRPr sz="2000" dirty="0">
              <a:solidFill>
                <a:srgbClr val="000000"/>
              </a:solidFill>
              <a:ea typeface="Optima" charset="0"/>
              <a:cs typeface="Optima" charset="0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fi" sz="2000" dirty="0">
                <a:solidFill>
                  <a:srgbClr val="000000"/>
                </a:solidFill>
                <a:ea typeface="Optima" charset="0"/>
                <a:cs typeface="Optima" charset="0"/>
              </a:rPr>
              <a:t>häirinnän aiheuttamat muutokset avainten määrissä.</a:t>
            </a:r>
            <a:endParaRPr sz="2000" dirty="0">
              <a:solidFill>
                <a:srgbClr val="000000"/>
              </a:solidFill>
              <a:ea typeface="Optima" charset="0"/>
              <a:cs typeface="Optima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i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">
            <a:extLst>
              <a:ext uri="{FF2B5EF4-FFF2-40B4-BE49-F238E27FC236}">
                <a16:creationId xmlns:a16="http://schemas.microsoft.com/office/drawing/2014/main" id="{87D5E579-94BA-4743-90DC-5F72B666D0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13360"/>
            <a:ext cx="8270597" cy="804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+mj-lt"/>
                <a:ea typeface="Arial Rounded MT Bold" charset="0"/>
                <a:cs typeface="Arial Rounded MT Bold" charset="0"/>
              </a:rPr>
              <a:t>Tiedonhakupelin säännöt 3/</a:t>
            </a:r>
            <a:r>
              <a:rPr lang="fi-FI" dirty="0">
                <a:latin typeface="+mj-lt"/>
                <a:ea typeface="Arial Rounded MT Bold" charset="0"/>
                <a:cs typeface="Arial Rounded MT Bold" charset="0"/>
              </a:rPr>
              <a:t>3</a:t>
            </a:r>
            <a:endParaRPr dirty="0">
              <a:latin typeface="+mj-lt"/>
              <a:ea typeface="Arial Rounded MT Bold" charset="0"/>
              <a:cs typeface="Arial Rounded MT Bold" charset="0"/>
            </a:endParaRPr>
          </a:p>
        </p:txBody>
      </p:sp>
      <p:sp>
        <p:nvSpPr>
          <p:cNvPr id="151" name="Otsikko 2"/>
          <p:cNvSpPr txBox="1"/>
          <p:nvPr/>
        </p:nvSpPr>
        <p:spPr>
          <a:xfrm>
            <a:off x="2578004" y="872782"/>
            <a:ext cx="3737988" cy="536687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Arial Rounded MT Bold" charset="0"/>
                <a:cs typeface="Arial Rounded MT Bold" charset="0"/>
                <a:sym typeface="Proxima Nova"/>
              </a:rPr>
              <a:t>KAKSI HÄIRINTÄTAPAA</a:t>
            </a:r>
            <a:endParaRPr sz="28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Arial Rounded MT Bold" charset="0"/>
              <a:cs typeface="Arial Rounded MT Bold" charset="0"/>
              <a:sym typeface="Proxima Nova"/>
            </a:endParaRPr>
          </a:p>
        </p:txBody>
      </p:sp>
      <p:sp>
        <p:nvSpPr>
          <p:cNvPr id="149" name="Tekstikehys 1"/>
          <p:cNvSpPr txBox="1"/>
          <p:nvPr/>
        </p:nvSpPr>
        <p:spPr>
          <a:xfrm>
            <a:off x="269966" y="1558014"/>
            <a:ext cx="4123509" cy="2852877"/>
          </a:xfrm>
          <a:prstGeom prst="rect">
            <a:avLst/>
          </a:prstGeom>
          <a:noFill/>
          <a:ln w="12700" cap="flat" cmpd="sng">
            <a:solidFill>
              <a:schemeClr val="accent5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Noteworthy Light" charset="0"/>
                <a:cs typeface="Noteworthy Light" charset="0"/>
                <a:sym typeface="Amatic SC"/>
              </a:rPr>
              <a:t>Kansalliskirjaston valojen sammutus (yhden kerran)</a:t>
            </a:r>
            <a:endParaRPr sz="2000" b="1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Noteworthy Light" charset="0"/>
              <a:cs typeface="Noteworthy Light" charset="0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i" sz="20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ea typeface="Optima" charset="0"/>
              <a:cs typeface="Optima" charset="0"/>
              <a:sym typeface="Proxima Nov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Optima" charset="0"/>
                <a:cs typeface="Optima" charset="0"/>
                <a:sym typeface="Proxima Nova"/>
              </a:rPr>
              <a:t>Avaimen juuri saanut salapoliisi</a:t>
            </a:r>
            <a:r>
              <a:rPr lang="fi-FI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Optima" charset="0"/>
                <a:cs typeface="Optima" charset="0"/>
                <a:sym typeface="Proxima Nova"/>
              </a:rPr>
              <a:t>-</a:t>
            </a:r>
            <a:r>
              <a:rPr lang="fi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Optima" charset="0"/>
                <a:cs typeface="Optima" charset="0"/>
                <a:sym typeface="Proxima Nova"/>
              </a:rPr>
              <a:t>joukkue hukkaa avaimen pimeässä, vaikka löysi juuri hetki sitten oikean vastauksen. Kätevä temppu.</a:t>
            </a:r>
            <a:endParaRPr sz="20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ea typeface="Optima" charset="0"/>
              <a:cs typeface="Optima" charset="0"/>
              <a:sym typeface="Proxima Nova"/>
            </a:endParaRPr>
          </a:p>
        </p:txBody>
      </p:sp>
      <p:sp>
        <p:nvSpPr>
          <p:cNvPr id="150" name="Tekstikehys 2"/>
          <p:cNvSpPr txBox="1"/>
          <p:nvPr/>
        </p:nvSpPr>
        <p:spPr>
          <a:xfrm>
            <a:off x="4724401" y="1546412"/>
            <a:ext cx="4123508" cy="2852878"/>
          </a:xfrm>
          <a:prstGeom prst="rect">
            <a:avLst/>
          </a:prstGeom>
          <a:noFill/>
          <a:ln w="12700" cap="flat" cmpd="sng">
            <a:solidFill>
              <a:schemeClr val="accent5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Noteworthy" charset="0"/>
                <a:cs typeface="Noteworthy" charset="0"/>
                <a:sym typeface="Amatic SC"/>
              </a:rPr>
              <a:t>Arkistokaappien lukkojen vaihto </a:t>
            </a:r>
            <a:endParaRPr sz="2000" b="1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Noteworthy" charset="0"/>
              <a:cs typeface="Noteworthy" charset="0"/>
              <a:sym typeface="Amatic S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Noteworthy" charset="0"/>
                <a:cs typeface="Noteworthy" charset="0"/>
                <a:sym typeface="Amatic SC"/>
              </a:rPr>
              <a:t>(yhden kerran)</a:t>
            </a:r>
            <a:endParaRPr sz="2000" b="1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Noteworthy" charset="0"/>
              <a:cs typeface="Noteworthy" charset="0"/>
              <a:sym typeface="Amatic SC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i" sz="20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ea typeface="Optima" charset="0"/>
              <a:cs typeface="Optima" charset="0"/>
              <a:sym typeface="Proxima Nov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Optima" charset="0"/>
                <a:cs typeface="Optima" charset="0"/>
                <a:sym typeface="Proxima Nova"/>
              </a:rPr>
              <a:t>Valehtelette, että ansaitut avaimet eivät enää sovi lukkoihin. Nimeämänne joukkue joutuu luopumaan yhdestä avaimestaan ja antamaan sen teille.</a:t>
            </a:r>
            <a:endParaRPr sz="20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ea typeface="Optima" charset="0"/>
              <a:cs typeface="Optima" charset="0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Otsikko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625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dirty="0">
                <a:latin typeface="+mj-lt"/>
                <a:ea typeface="Arial Rounded MT Bold" charset="0"/>
                <a:cs typeface="Arial Rounded MT Bold" charset="0"/>
              </a:rPr>
              <a:t>Olet</a:t>
            </a:r>
            <a:r>
              <a:rPr lang="fi-FI" sz="3600" dirty="0">
                <a:latin typeface="+mj-lt"/>
                <a:ea typeface="Arial Rounded MT Bold" charset="0"/>
                <a:cs typeface="Arial Rounded MT Bold" charset="0"/>
              </a:rPr>
              <a:t>te</a:t>
            </a:r>
            <a:r>
              <a:rPr lang="fi" sz="3600" dirty="0">
                <a:latin typeface="+mj-lt"/>
                <a:ea typeface="Arial Rounded MT Bold" charset="0"/>
                <a:cs typeface="Arial Rounded MT Bold" charset="0"/>
              </a:rPr>
              <a:t>ko valmiina?</a:t>
            </a:r>
            <a:endParaRPr sz="3600" dirty="0">
              <a:latin typeface="+mj-lt"/>
              <a:ea typeface="Arial Rounded MT Bold" charset="0"/>
              <a:cs typeface="Arial Rounded MT Bold" charset="0"/>
            </a:endParaRPr>
          </a:p>
          <a:p>
            <a:pPr marL="0" lvl="0" indent="0" algn="l" rtl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i" sz="3600" dirty="0">
                <a:latin typeface="+mj-lt"/>
                <a:ea typeface="Arial Rounded MT Bold" charset="0"/>
                <a:cs typeface="Arial Rounded MT Bold" charset="0"/>
              </a:rPr>
              <a:t>Onko Finna.fi auki?</a:t>
            </a:r>
            <a:endParaRPr dirty="0">
              <a:latin typeface="+mj-lt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tsikko"/>
          <p:cNvSpPr txBox="1">
            <a:spLocks noGrp="1"/>
          </p:cNvSpPr>
          <p:nvPr>
            <p:ph type="title"/>
          </p:nvPr>
        </p:nvSpPr>
        <p:spPr>
          <a:xfrm>
            <a:off x="310300" y="1795799"/>
            <a:ext cx="8575283" cy="15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9501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fi-FI" sz="30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1.</a:t>
            </a:r>
            <a:r>
              <a:rPr lang="fi" sz="30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 Minkä aineistotyypin tuloksia tulee eniten hakusanalla “Kalevala”?</a:t>
            </a:r>
            <a:endParaRPr sz="3000" dirty="0">
              <a:latin typeface="+mj-lt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Otsikko"/>
          <p:cNvSpPr txBox="1">
            <a:spLocks noGrp="1"/>
          </p:cNvSpPr>
          <p:nvPr>
            <p:ph type="title"/>
          </p:nvPr>
        </p:nvSpPr>
        <p:spPr>
          <a:xfrm>
            <a:off x="67199" y="0"/>
            <a:ext cx="9076801" cy="46912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2. Minkä aineistotyypin tuloksia tulee eniten hakusanalla “Kalevala”, kun rajaatte tulokset vain </a:t>
            </a:r>
            <a:endParaRPr sz="3200" dirty="0">
              <a:solidFill>
                <a:srgbClr val="000000"/>
              </a:solidFill>
              <a:latin typeface="+mj-lt"/>
              <a:ea typeface="Arial Rounded MT Bold" charset="0"/>
              <a:cs typeface="Arial Rounded MT Bold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3200" u="sng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verkossa saatavilla</a:t>
            </a:r>
            <a: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 oleviin aineistoihin?</a:t>
            </a:r>
            <a:endParaRPr sz="3200" dirty="0">
              <a:latin typeface="+mj-lt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2A88089-059F-444F-A47A-54F54787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7" y="0"/>
            <a:ext cx="8776253" cy="4671391"/>
          </a:xfrm>
        </p:spPr>
        <p:txBody>
          <a:bodyPr/>
          <a:lstStyle/>
          <a:p>
            <a:r>
              <a:rPr lang="fi" sz="3200" dirty="0"/>
              <a:t>3. Kuka on tehnyt eniten jääkiekkoon liittyviä aineistoja?</a:t>
            </a:r>
            <a:endParaRPr lang="fi-FI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tsikko"/>
          <p:cNvSpPr txBox="1">
            <a:spLocks noGrp="1"/>
          </p:cNvSpPr>
          <p:nvPr>
            <p:ph type="title"/>
          </p:nvPr>
        </p:nvSpPr>
        <p:spPr>
          <a:xfrm>
            <a:off x="327991" y="0"/>
            <a:ext cx="8736496" cy="4651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4. Hakekaa aineistoa hakusanalla “kalenteri”. Kuinka paljon Finna.fi:stä löytyy aineistotyypiltään esineiksi luokiteltuja kalenterituloksia: kymmeniä, satoja, tuhansia vai kymmeniä tuhansia?</a:t>
            </a:r>
            <a:endParaRPr sz="3200" dirty="0">
              <a:latin typeface="+mj-lt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tsikko"/>
          <p:cNvSpPr txBox="1">
            <a:spLocks noGrp="1"/>
          </p:cNvSpPr>
          <p:nvPr>
            <p:ph type="title"/>
          </p:nvPr>
        </p:nvSpPr>
        <p:spPr>
          <a:xfrm>
            <a:off x="322375" y="526350"/>
            <a:ext cx="858308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4000" b="1" dirty="0">
                <a:latin typeface="+mj-lt"/>
                <a:ea typeface="Optima" charset="0"/>
                <a:cs typeface="Optima" charset="0"/>
              </a:rPr>
              <a:t>Mitä </a:t>
            </a:r>
            <a:r>
              <a:rPr lang="fi" sz="4000" b="1" i="1" dirty="0">
                <a:latin typeface="+mj-lt"/>
                <a:ea typeface="Optima" charset="0"/>
                <a:cs typeface="Optima" charset="0"/>
              </a:rPr>
              <a:t>tietolähteitä</a:t>
            </a:r>
            <a:r>
              <a:rPr lang="fi" sz="4000" b="1" dirty="0">
                <a:latin typeface="+mj-lt"/>
                <a:ea typeface="Optima" charset="0"/>
                <a:cs typeface="Optima" charset="0"/>
              </a:rPr>
              <a:t> voit käyttää, kun etsit tietoa esimerkiksi kirjailijasta?</a:t>
            </a:r>
            <a:endParaRPr sz="4000" b="1" dirty="0">
              <a:latin typeface="+mj-lt"/>
              <a:ea typeface="Optima" charset="0"/>
              <a:cs typeface="Optima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tsikko"/>
          <p:cNvSpPr txBox="1">
            <a:spLocks noGrp="1"/>
          </p:cNvSpPr>
          <p:nvPr>
            <p:ph type="title"/>
          </p:nvPr>
        </p:nvSpPr>
        <p:spPr>
          <a:xfrm>
            <a:off x="310299" y="0"/>
            <a:ext cx="8634917" cy="46614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5. Hakekaa </a:t>
            </a:r>
            <a:r>
              <a:rPr lang="fi" sz="3200" u="sng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verkossa saatavilla</a:t>
            </a:r>
            <a: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 olevaa kirjaa, jonka nimessä on sana “hölmö”. Yhden haulla löytyvän kirjan kirjailijan etunimi on myös marjan nimi. Mikä marja on kyseessä?</a:t>
            </a:r>
            <a:endParaRPr sz="3200" dirty="0">
              <a:latin typeface="+mj-lt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0"/>
          </a:schemeClr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5536D9-D065-C244-BF3C-DFE72DFE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-1"/>
            <a:ext cx="8945217" cy="4671391"/>
          </a:xfrm>
        </p:spPr>
        <p:txBody>
          <a:bodyPr/>
          <a:lstStyle/>
          <a:p>
            <a:r>
              <a:rPr lang="fi" sz="3200" dirty="0">
                <a:solidFill>
                  <a:srgbClr val="000000"/>
                </a:solidFill>
                <a:ea typeface="Arial Rounded MT Bold" charset="0"/>
                <a:cs typeface="Arial Rounded MT Bold" charset="0"/>
              </a:rPr>
              <a:t>6. Hakekaa Matti Kassilan ohjaaman, vuonna 1970 ilmestyneen Päämaja-elokuvan julisteen kuvaa. </a:t>
            </a:r>
            <a:br>
              <a:rPr lang="fi" sz="3200" dirty="0">
                <a:solidFill>
                  <a:srgbClr val="000000"/>
                </a:solidFill>
                <a:ea typeface="Arial Rounded MT Bold" charset="0"/>
                <a:cs typeface="Arial Rounded MT Bold" charset="0"/>
              </a:rPr>
            </a:br>
            <a:br>
              <a:rPr lang="fi" sz="3200" dirty="0">
                <a:solidFill>
                  <a:srgbClr val="000000"/>
                </a:solidFill>
                <a:ea typeface="Arial Rounded MT Bold" charset="0"/>
                <a:cs typeface="Arial Rounded MT Bold" charset="0"/>
              </a:rPr>
            </a:br>
            <a:r>
              <a:rPr lang="fi" sz="3200" dirty="0">
                <a:solidFill>
                  <a:srgbClr val="000000"/>
                </a:solidFill>
                <a:ea typeface="Arial Rounded MT Bold" charset="0"/>
                <a:cs typeface="Arial Rounded MT Bold" charset="0"/>
              </a:rPr>
              <a:t>Kuinka monta ihmistä elokuvajulisteen kuvassa on?</a:t>
            </a:r>
            <a:endParaRPr lang="fi-FI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0"/>
          </a:schemeClr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Kysymys"/>
          <p:cNvSpPr txBox="1">
            <a:spLocks noGrp="1"/>
          </p:cNvSpPr>
          <p:nvPr>
            <p:ph type="title"/>
          </p:nvPr>
        </p:nvSpPr>
        <p:spPr>
          <a:xfrm>
            <a:off x="238539" y="-151"/>
            <a:ext cx="8905461" cy="4676925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7. Kuinka monella kielellä löydätte aineistoa hakusanalla “suomuurain”? </a:t>
            </a:r>
            <a:endParaRPr sz="3200" dirty="0">
              <a:solidFill>
                <a:srgbClr val="000000"/>
              </a:solidFill>
              <a:latin typeface="+mj-lt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0"/>
          </a:schemeClr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Kysymys"/>
          <p:cNvSpPr txBox="1">
            <a:spLocks noGrp="1"/>
          </p:cNvSpPr>
          <p:nvPr>
            <p:ph type="title"/>
          </p:nvPr>
        </p:nvSpPr>
        <p:spPr>
          <a:xfrm>
            <a:off x="268357" y="-150"/>
            <a:ext cx="8875643" cy="467375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8. Etsikää leikkikalu nimeltä vieteriapina. </a:t>
            </a:r>
            <a:b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</a:br>
            <a: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Mitä vieteriapina osaa tehdä? </a:t>
            </a:r>
            <a:endParaRPr sz="3200" dirty="0">
              <a:solidFill>
                <a:srgbClr val="000000"/>
              </a:solidFill>
              <a:latin typeface="+mj-lt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0"/>
          </a:schemeClr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Kysymys"/>
          <p:cNvSpPr txBox="1">
            <a:spLocks noGrp="1"/>
          </p:cNvSpPr>
          <p:nvPr>
            <p:ph type="title"/>
          </p:nvPr>
        </p:nvSpPr>
        <p:spPr>
          <a:xfrm>
            <a:off x="268357" y="-150"/>
            <a:ext cx="8875643" cy="466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9. Etsikää </a:t>
            </a:r>
            <a:r>
              <a:rPr lang="fi" sz="3200" u="sng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verkossa saatavilla</a:t>
            </a:r>
            <a: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 olevaa kuvaa poliisimestarista. Kenellä on ollut huomattavan pitkä parta? </a:t>
            </a:r>
            <a:endParaRPr sz="3200" dirty="0">
              <a:solidFill>
                <a:srgbClr val="000000"/>
              </a:solidFill>
              <a:latin typeface="+mj-lt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0"/>
          </a:schemeClr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Kysymys"/>
          <p:cNvSpPr txBox="1">
            <a:spLocks noGrp="1"/>
          </p:cNvSpPr>
          <p:nvPr>
            <p:ph type="title"/>
          </p:nvPr>
        </p:nvSpPr>
        <p:spPr>
          <a:xfrm>
            <a:off x="278296" y="-150"/>
            <a:ext cx="8865704" cy="4670575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10. Hakekaa </a:t>
            </a:r>
            <a:r>
              <a:rPr lang="fi" sz="3200" u="sng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verkossa saatavilla</a:t>
            </a:r>
            <a: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 olevia aapisia. Mikä on vanhimman aapisen valmistusvuosi? </a:t>
            </a:r>
            <a:endParaRPr sz="3200" dirty="0">
              <a:solidFill>
                <a:srgbClr val="000000"/>
              </a:solidFill>
              <a:latin typeface="+mj-lt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Kysymys"/>
          <p:cNvSpPr txBox="1">
            <a:spLocks noGrp="1"/>
          </p:cNvSpPr>
          <p:nvPr>
            <p:ph type="title"/>
          </p:nvPr>
        </p:nvSpPr>
        <p:spPr>
          <a:xfrm>
            <a:off x="310299" y="0"/>
            <a:ext cx="8833701" cy="46614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11. Hakekaa aineistoa kahvista. Mitä metallista valmistettuja esineitä näet hakutulosten ensimmäisillä sivuilla?</a:t>
            </a:r>
            <a:endParaRPr sz="3200" dirty="0">
              <a:latin typeface="+mj-lt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Kysymys"/>
          <p:cNvSpPr txBox="1">
            <a:spLocks noGrp="1"/>
          </p:cNvSpPr>
          <p:nvPr>
            <p:ph type="title"/>
          </p:nvPr>
        </p:nvSpPr>
        <p:spPr>
          <a:xfrm>
            <a:off x="310300" y="0"/>
            <a:ext cx="8833700" cy="4651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12. Etsikää opetustauluja, jotka on valmistettu vuonna 1901. Mihin oppiaineeseen suurin osa luokan seinällä olleista opetustauluista liittyy?</a:t>
            </a:r>
            <a:endParaRPr sz="3200" dirty="0">
              <a:latin typeface="+mj-lt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Kysymys"/>
          <p:cNvSpPr txBox="1">
            <a:spLocks noGrp="1"/>
          </p:cNvSpPr>
          <p:nvPr>
            <p:ph type="title"/>
          </p:nvPr>
        </p:nvSpPr>
        <p:spPr>
          <a:xfrm>
            <a:off x="310299" y="0"/>
            <a:ext cx="8833701" cy="4681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13. Hakekaa aineistoa hakusanalla “kilpa-ajo-peli”. Peli on G. L. Grönlundin tekemä. Mikä on suurin numero, jonka löydätte pelilaudalta?</a:t>
            </a:r>
            <a:endParaRPr sz="3200" dirty="0">
              <a:latin typeface="+mj-lt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Kysymys"/>
          <p:cNvSpPr txBox="1">
            <a:spLocks noGrp="1"/>
          </p:cNvSpPr>
          <p:nvPr>
            <p:ph type="title"/>
          </p:nvPr>
        </p:nvSpPr>
        <p:spPr>
          <a:xfrm>
            <a:off x="310300" y="0"/>
            <a:ext cx="8833700" cy="46912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14. Hakekaa hillosta kertovaa videoaineistoa. Minkä niminen on video, jonka pysäytyskuvassa näkyy hillopurkkeja?</a:t>
            </a:r>
            <a:endParaRPr sz="3200" dirty="0">
              <a:latin typeface="+mj-lt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+mj-lt"/>
              </a:rPr>
              <a:t>Tietolähteitä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Kysymys"/>
          <p:cNvSpPr txBox="1">
            <a:spLocks noGrp="1"/>
          </p:cNvSpPr>
          <p:nvPr>
            <p:ph type="title"/>
          </p:nvPr>
        </p:nvSpPr>
        <p:spPr>
          <a:xfrm>
            <a:off x="310199" y="0"/>
            <a:ext cx="8744349" cy="4681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15. Etsikää kissa-aiheinen, </a:t>
            </a:r>
            <a:r>
              <a:rPr lang="fi" sz="3200" u="sng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verkossa saatavilla</a:t>
            </a:r>
            <a: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 oleva nuotti. Mikä on nuottikäsi- kirjoituksen säveltäjän nimi?</a:t>
            </a:r>
            <a:endParaRPr sz="3200" dirty="0">
              <a:latin typeface="+mj-lt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0"/>
          </a:schemeClr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Kysymys"/>
          <p:cNvSpPr txBox="1">
            <a:spLocks noGrp="1"/>
          </p:cNvSpPr>
          <p:nvPr>
            <p:ph type="title"/>
          </p:nvPr>
        </p:nvSpPr>
        <p:spPr>
          <a:xfrm>
            <a:off x="268356" y="-150"/>
            <a:ext cx="8875643" cy="467375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16. Etsikää taideinstallaatiota hakusanalla “pelit”. Minkä nimisessä installaatioteoksessa on ristejä ja nollia?</a:t>
            </a:r>
            <a:endParaRPr sz="3200" dirty="0">
              <a:solidFill>
                <a:srgbClr val="000000"/>
              </a:solidFill>
              <a:latin typeface="+mj-lt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0"/>
          </a:schemeClr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Kysymys"/>
          <p:cNvSpPr txBox="1">
            <a:spLocks noGrp="1"/>
          </p:cNvSpPr>
          <p:nvPr>
            <p:ph type="title"/>
          </p:nvPr>
        </p:nvSpPr>
        <p:spPr>
          <a:xfrm>
            <a:off x="288235" y="-150"/>
            <a:ext cx="8855765" cy="4676925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17. Minkä makuisia karkkeja syötiin varmuudella vuonna 1978 Finna.fi:stä löytyvän aineiston mukaan?</a:t>
            </a:r>
            <a:endParaRPr sz="3200" dirty="0">
              <a:solidFill>
                <a:srgbClr val="000000"/>
              </a:solidFill>
              <a:latin typeface="+mj-lt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0"/>
          </a:schemeClr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Kysymys"/>
          <p:cNvSpPr txBox="1">
            <a:spLocks noGrp="1"/>
          </p:cNvSpPr>
          <p:nvPr>
            <p:ph type="title"/>
          </p:nvPr>
        </p:nvSpPr>
        <p:spPr>
          <a:xfrm>
            <a:off x="298174" y="-150"/>
            <a:ext cx="8845826" cy="4664225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18. Yrittäkää päästä käsiksi Helsingin Sanomien digitoituun aineistoon hakutuloksessa olevan linkin kautta. Mikä taho ylläpitää Helsingin Sanomien digitaalista aineistoa?</a:t>
            </a:r>
            <a:endParaRPr sz="3200" dirty="0">
              <a:solidFill>
                <a:srgbClr val="000000"/>
              </a:solidFill>
              <a:latin typeface="+mj-lt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0"/>
          </a:schemeClr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Kysymys"/>
          <p:cNvSpPr txBox="1">
            <a:spLocks noGrp="1"/>
          </p:cNvSpPr>
          <p:nvPr>
            <p:ph type="title"/>
          </p:nvPr>
        </p:nvSpPr>
        <p:spPr>
          <a:xfrm>
            <a:off x="308113" y="-150"/>
            <a:ext cx="8835887" cy="467375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19. Avatkaa Helsingin Sanomien digitoidusta aineistosta vuoden 1904 lehti. Mitä lukee lehden nimen (Helsingin Sanomat) alapuolella mainostekstinä?</a:t>
            </a:r>
            <a:endParaRPr sz="3200" dirty="0">
              <a:solidFill>
                <a:srgbClr val="000000"/>
              </a:solidFill>
              <a:latin typeface="+mj-lt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0"/>
          </a:schemeClr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Kysymys"/>
          <p:cNvSpPr txBox="1">
            <a:spLocks noGrp="1"/>
          </p:cNvSpPr>
          <p:nvPr>
            <p:ph type="title"/>
          </p:nvPr>
        </p:nvSpPr>
        <p:spPr>
          <a:xfrm>
            <a:off x="298174" y="-150"/>
            <a:ext cx="8875643" cy="466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20. eli viimeinen kysymys:</a:t>
            </a:r>
            <a:endParaRPr sz="3200" dirty="0">
              <a:solidFill>
                <a:srgbClr val="000000"/>
              </a:solidFill>
              <a:latin typeface="+mj-lt"/>
              <a:ea typeface="Arial Rounded MT Bold" charset="0"/>
              <a:cs typeface="Arial Rounded MT Bol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200" dirty="0">
                <a:solidFill>
                  <a:srgbClr val="000000"/>
                </a:solidFill>
                <a:latin typeface="+mj-lt"/>
                <a:ea typeface="Arial Rounded MT Bold" charset="0"/>
                <a:cs typeface="Arial Rounded MT Bold" charset="0"/>
              </a:rPr>
              <a:t>Etsikää palkintoja. Kuinka paljon löydätte verkossa saatavilla olevia kuvia: kymmeniä, satoja vai tuhansia?</a:t>
            </a:r>
            <a:endParaRPr sz="3200" dirty="0">
              <a:solidFill>
                <a:srgbClr val="000000"/>
              </a:solidFill>
              <a:latin typeface="+mj-lt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tsikko"/>
          <p:cNvSpPr txBox="1"/>
          <p:nvPr/>
        </p:nvSpPr>
        <p:spPr>
          <a:xfrm>
            <a:off x="2984962" y="218906"/>
            <a:ext cx="3420575" cy="59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Arial Rounded MT Bold" charset="0"/>
                <a:cs typeface="Arial Rounded MT Bold" charset="0"/>
                <a:sym typeface="Alfa Slab One"/>
              </a:rPr>
              <a:t>TIETOLÄHTEITÄ</a:t>
            </a:r>
            <a:endParaRPr sz="3600" b="1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Arial Rounded MT Bold" charset="0"/>
              <a:cs typeface="Arial Rounded MT Bold" charset="0"/>
              <a:sym typeface="Alfa Slab One"/>
            </a:endParaRPr>
          </a:p>
        </p:txBody>
      </p:sp>
      <p:sp>
        <p:nvSpPr>
          <p:cNvPr id="74" name="Tekstikehys 1"/>
          <p:cNvSpPr txBox="1">
            <a:spLocks noGrp="1"/>
          </p:cNvSpPr>
          <p:nvPr>
            <p:ph type="title"/>
          </p:nvPr>
        </p:nvSpPr>
        <p:spPr>
          <a:xfrm>
            <a:off x="445475" y="1703425"/>
            <a:ext cx="2355900" cy="13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dirty="0">
                <a:latin typeface="+mn-lt"/>
                <a:ea typeface="Optima" charset="0"/>
                <a:cs typeface="Optima" charset="0"/>
              </a:rPr>
              <a:t>internet</a:t>
            </a:r>
            <a:endParaRPr sz="3600" dirty="0">
              <a:latin typeface="+mn-lt"/>
              <a:ea typeface="Optima" charset="0"/>
              <a:cs typeface="Optima" charset="0"/>
            </a:endParaRPr>
          </a:p>
        </p:txBody>
      </p:sp>
      <p:sp>
        <p:nvSpPr>
          <p:cNvPr id="79" name="Tekstikehys 2"/>
          <p:cNvSpPr txBox="1">
            <a:spLocks noGrp="1"/>
          </p:cNvSpPr>
          <p:nvPr>
            <p:ph type="title" idx="4294967295"/>
          </p:nvPr>
        </p:nvSpPr>
        <p:spPr>
          <a:xfrm>
            <a:off x="0" y="3309938"/>
            <a:ext cx="2278063" cy="1135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dirty="0">
                <a:latin typeface="+mn-lt"/>
                <a:ea typeface="Optima" charset="0"/>
                <a:cs typeface="Optima" charset="0"/>
              </a:rPr>
              <a:t>tietokirjat</a:t>
            </a:r>
            <a:endParaRPr sz="3600" dirty="0">
              <a:latin typeface="+mn-lt"/>
              <a:ea typeface="Optima" charset="0"/>
              <a:cs typeface="Optima" charset="0"/>
            </a:endParaRPr>
          </a:p>
        </p:txBody>
      </p:sp>
      <p:sp>
        <p:nvSpPr>
          <p:cNvPr id="80" name="Tekstikehys 3"/>
          <p:cNvSpPr txBox="1">
            <a:spLocks noGrp="1"/>
          </p:cNvSpPr>
          <p:nvPr>
            <p:ph type="title" idx="4294967295"/>
          </p:nvPr>
        </p:nvSpPr>
        <p:spPr>
          <a:xfrm>
            <a:off x="3517324" y="2701925"/>
            <a:ext cx="2355850" cy="7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dirty="0">
                <a:latin typeface="+mn-lt"/>
                <a:ea typeface="Optima" charset="0"/>
                <a:cs typeface="Optima" charset="0"/>
              </a:rPr>
              <a:t>lehdet</a:t>
            </a:r>
            <a:endParaRPr sz="3600" dirty="0">
              <a:latin typeface="+mn-lt"/>
              <a:ea typeface="Optima" charset="0"/>
              <a:cs typeface="Optima" charset="0"/>
            </a:endParaRPr>
          </a:p>
        </p:txBody>
      </p:sp>
      <p:sp>
        <p:nvSpPr>
          <p:cNvPr id="81" name="Tekstikehys 4"/>
          <p:cNvSpPr txBox="1">
            <a:spLocks noGrp="1"/>
          </p:cNvSpPr>
          <p:nvPr>
            <p:ph type="title" idx="4294967295"/>
          </p:nvPr>
        </p:nvSpPr>
        <p:spPr>
          <a:xfrm>
            <a:off x="5762625" y="3194050"/>
            <a:ext cx="3381375" cy="1366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dirty="0">
                <a:latin typeface="+mn-lt"/>
                <a:ea typeface="Optima" charset="0"/>
                <a:cs typeface="Optima" charset="0"/>
              </a:rPr>
              <a:t>haastattelut</a:t>
            </a:r>
            <a:endParaRPr sz="3600" dirty="0">
              <a:latin typeface="+mn-lt"/>
              <a:ea typeface="Optima" charset="0"/>
              <a:cs typeface="Optima" charset="0"/>
            </a:endParaRPr>
          </a:p>
        </p:txBody>
      </p:sp>
      <p:sp>
        <p:nvSpPr>
          <p:cNvPr id="82" name="Tekstikehys 5"/>
          <p:cNvSpPr txBox="1">
            <a:spLocks noGrp="1"/>
          </p:cNvSpPr>
          <p:nvPr>
            <p:ph type="title" idx="4294967295"/>
          </p:nvPr>
        </p:nvSpPr>
        <p:spPr>
          <a:xfrm>
            <a:off x="6788150" y="1703388"/>
            <a:ext cx="2355850" cy="1366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dirty="0">
                <a:latin typeface="+mn-lt"/>
                <a:ea typeface="Optima" charset="0"/>
                <a:cs typeface="Optima" charset="0"/>
              </a:rPr>
              <a:t>televisio</a:t>
            </a:r>
            <a:endParaRPr sz="3600" dirty="0">
              <a:latin typeface="+mn-lt"/>
              <a:ea typeface="Optima" charset="0"/>
              <a:cs typeface="Optima" charset="0"/>
            </a:endParaRPr>
          </a:p>
        </p:txBody>
      </p:sp>
      <p:cxnSp>
        <p:nvCxnSpPr>
          <p:cNvPr id="76" name="Nuoli 1" descr="Koristeellinen kuva."/>
          <p:cNvCxnSpPr/>
          <p:nvPr/>
        </p:nvCxnSpPr>
        <p:spPr>
          <a:xfrm flipH="1">
            <a:off x="1725625" y="1109375"/>
            <a:ext cx="1008600" cy="87420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77" name="Nuoli 2" descr="Koristeellinen kuva."/>
          <p:cNvCxnSpPr/>
          <p:nvPr/>
        </p:nvCxnSpPr>
        <p:spPr>
          <a:xfrm flipH="1">
            <a:off x="2734225" y="1109375"/>
            <a:ext cx="975000" cy="208440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78" name="Nuoli 3" descr="Koristeellinen kuva."/>
          <p:cNvCxnSpPr/>
          <p:nvPr/>
        </p:nvCxnSpPr>
        <p:spPr>
          <a:xfrm>
            <a:off x="4695250" y="1109375"/>
            <a:ext cx="0" cy="136710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83" name="Nuoli 4" descr="Koristeellinen kuva."/>
          <p:cNvCxnSpPr/>
          <p:nvPr/>
        </p:nvCxnSpPr>
        <p:spPr>
          <a:xfrm>
            <a:off x="5524500" y="1143000"/>
            <a:ext cx="896400" cy="233070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84" name="Nuoli 5" descr="Koristeellinen kuva."/>
          <p:cNvCxnSpPr/>
          <p:nvPr/>
        </p:nvCxnSpPr>
        <p:spPr>
          <a:xfrm>
            <a:off x="6510625" y="1165400"/>
            <a:ext cx="1109400" cy="76200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lg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tsikk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+mj-lt"/>
                <a:ea typeface="Optima" charset="0"/>
                <a:cs typeface="Optima" charset="0"/>
              </a:rPr>
              <a:t>Internet on nopea ja monipuolinen tietolähde.</a:t>
            </a:r>
            <a:endParaRPr dirty="0">
              <a:latin typeface="+mj-lt"/>
              <a:ea typeface="Optima" charset="0"/>
              <a:cs typeface="Optima" charset="0"/>
            </a:endParaRPr>
          </a:p>
        </p:txBody>
      </p:sp>
      <p:sp>
        <p:nvSpPr>
          <p:cNvPr id="90" name="Tekstikehys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dirty="0">
                <a:ea typeface="Optima" charset="0"/>
                <a:cs typeface="Optima" charset="0"/>
              </a:rPr>
              <a:t>Mieti hyvä </a:t>
            </a:r>
            <a:r>
              <a:rPr lang="fi" sz="2000" i="1" dirty="0">
                <a:ea typeface="Optima" charset="0"/>
                <a:cs typeface="Optima" charset="0"/>
              </a:rPr>
              <a:t>hakusana</a:t>
            </a:r>
            <a:r>
              <a:rPr lang="fi" sz="2000" dirty="0">
                <a:ea typeface="Optima" charset="0"/>
                <a:cs typeface="Optima" charset="0"/>
              </a:rPr>
              <a:t> ja hae.</a:t>
            </a:r>
            <a:endParaRPr sz="2000" dirty="0">
              <a:ea typeface="Optima" charset="0"/>
              <a:cs typeface="Optima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b="1" dirty="0">
                <a:ea typeface="Optima" charset="0"/>
                <a:cs typeface="Optima" charset="0"/>
              </a:rPr>
              <a:t>Välillä tietoa on kuitenkin liikaa tai se on väärässä muodossa.</a:t>
            </a:r>
            <a:endParaRPr sz="2000" b="1" dirty="0">
              <a:ea typeface="Optima" charset="0"/>
              <a:cs typeface="Optima" charset="0"/>
            </a:endParaRPr>
          </a:p>
        </p:txBody>
      </p:sp>
      <p:sp>
        <p:nvSpPr>
          <p:cNvPr id="91" name="Tekstikehys"/>
          <p:cNvSpPr txBox="1">
            <a:spLocks noGrp="1"/>
          </p:cNvSpPr>
          <p:nvPr>
            <p:ph type="body" idx="2"/>
          </p:nvPr>
        </p:nvSpPr>
        <p:spPr>
          <a:xfrm>
            <a:off x="4939500" y="447304"/>
            <a:ext cx="3837000" cy="3971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Optima" charset="0"/>
                <a:cs typeface="Optima" charset="0"/>
              </a:rPr>
              <a:t>Muista </a:t>
            </a:r>
            <a:endParaRPr sz="3600" b="1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Optima" charset="0"/>
              <a:cs typeface="Optima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i" sz="3600" b="1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chemeClr val="accent3"/>
                </a:highlight>
                <a:latin typeface="+mj-lt"/>
                <a:ea typeface="Optima" charset="0"/>
                <a:cs typeface="Optima" charset="0"/>
              </a:rPr>
              <a:t>rajata</a:t>
            </a:r>
            <a:r>
              <a:rPr lang="fi" sz="3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Optima" charset="0"/>
                <a:cs typeface="Optima" charset="0"/>
              </a:rPr>
              <a:t> </a:t>
            </a:r>
            <a:endParaRPr sz="3600" b="1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Optima" charset="0"/>
              <a:cs typeface="Optima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i" sz="3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Optima" charset="0"/>
                <a:cs typeface="Optima" charset="0"/>
              </a:rPr>
              <a:t>tietoa</a:t>
            </a:r>
            <a:endParaRPr sz="3600" b="1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Optima" charset="0"/>
              <a:cs typeface="Optima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tsikk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+mj-lt"/>
                <a:ea typeface="Optima" charset="0"/>
                <a:cs typeface="Optima" charset="0"/>
              </a:rPr>
              <a:t>Millaisia </a:t>
            </a:r>
            <a:r>
              <a:rPr lang="fi" i="1" dirty="0">
                <a:latin typeface="+mj-lt"/>
                <a:ea typeface="Optima" charset="0"/>
                <a:cs typeface="Optima" charset="0"/>
              </a:rPr>
              <a:t>rajaimia</a:t>
            </a:r>
            <a:r>
              <a:rPr lang="fi" dirty="0">
                <a:latin typeface="+mj-lt"/>
                <a:ea typeface="Optima" charset="0"/>
                <a:cs typeface="Optima" charset="0"/>
              </a:rPr>
              <a:t> on olemassa?</a:t>
            </a:r>
            <a:endParaRPr dirty="0">
              <a:latin typeface="+mj-lt"/>
              <a:ea typeface="Optima" charset="0"/>
              <a:cs typeface="Optima" charset="0"/>
            </a:endParaRPr>
          </a:p>
        </p:txBody>
      </p:sp>
      <p:sp>
        <p:nvSpPr>
          <p:cNvPr id="97" name="Tekstikehys"/>
          <p:cNvSpPr txBox="1">
            <a:spLocks noGrp="1"/>
          </p:cNvSpPr>
          <p:nvPr>
            <p:ph type="subTitle" idx="1"/>
          </p:nvPr>
        </p:nvSpPr>
        <p:spPr>
          <a:xfrm>
            <a:off x="4850925" y="3309257"/>
            <a:ext cx="4045200" cy="1189943"/>
          </a:xfrm>
          <a:prstGeom prst="rect">
            <a:avLst/>
          </a:prstGeom>
          <a:ln w="38100">
            <a:solidFill>
              <a:schemeClr val="accent5"/>
            </a:solidFill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ea typeface="Optima" charset="0"/>
                <a:cs typeface="Optima" charset="0"/>
              </a:rPr>
              <a:t>Tutustu rajaimiin:</a:t>
            </a:r>
            <a:endParaRPr dirty="0">
              <a:ea typeface="Optima" charset="0"/>
              <a:cs typeface="Optima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u="sng" dirty="0">
                <a:solidFill>
                  <a:schemeClr val="accent4"/>
                </a:solidFill>
                <a:ea typeface="Optima" charset="0"/>
                <a:cs typeface="Optima" charset="0"/>
                <a:hlinkClick r:id="rId3"/>
              </a:rPr>
              <a:t>Rajaimet ja tarkennettu haku Finna.fi -hakupalvelussa</a:t>
            </a:r>
            <a:endParaRPr dirty="0">
              <a:solidFill>
                <a:schemeClr val="accent4"/>
              </a:solidFill>
              <a:ea typeface="Optima" charset="0"/>
              <a:cs typeface="Optima" charset="0"/>
            </a:endParaRPr>
          </a:p>
        </p:txBody>
      </p:sp>
      <p:sp>
        <p:nvSpPr>
          <p:cNvPr id="98" name="Tekstikehys"/>
          <p:cNvSpPr txBox="1">
            <a:spLocks noGrp="1"/>
          </p:cNvSpPr>
          <p:nvPr>
            <p:ph type="body" idx="2"/>
          </p:nvPr>
        </p:nvSpPr>
        <p:spPr>
          <a:xfrm>
            <a:off x="4780722" y="324600"/>
            <a:ext cx="4115403" cy="29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i="1" dirty="0">
                <a:solidFill>
                  <a:schemeClr val="tx1">
                    <a:lumMod val="90000"/>
                    <a:lumOff val="10000"/>
                  </a:schemeClr>
                </a:solidFill>
                <a:ea typeface="Optima" charset="0"/>
                <a:cs typeface="Optima" charset="0"/>
              </a:rPr>
              <a:t>Rajaimia</a:t>
            </a:r>
            <a:r>
              <a:rPr lang="fi" sz="2000" dirty="0">
                <a:solidFill>
                  <a:schemeClr val="tx1">
                    <a:lumMod val="90000"/>
                    <a:lumOff val="10000"/>
                  </a:schemeClr>
                </a:solidFill>
                <a:ea typeface="Optima" charset="0"/>
                <a:cs typeface="Optima" charset="0"/>
              </a:rPr>
              <a:t>, joilla voit tehdä </a:t>
            </a:r>
            <a:r>
              <a:rPr lang="fi" sz="2000" i="1" dirty="0">
                <a:solidFill>
                  <a:schemeClr val="tx1">
                    <a:lumMod val="90000"/>
                    <a:lumOff val="10000"/>
                  </a:schemeClr>
                </a:solidFill>
                <a:ea typeface="Optima" charset="0"/>
                <a:cs typeface="Optima" charset="0"/>
              </a:rPr>
              <a:t>rajauksia</a:t>
            </a:r>
            <a:r>
              <a:rPr lang="fi" sz="2000" dirty="0">
                <a:solidFill>
                  <a:schemeClr val="tx1">
                    <a:lumMod val="90000"/>
                    <a:lumOff val="10000"/>
                  </a:schemeClr>
                </a:solidFill>
                <a:ea typeface="Optima" charset="0"/>
                <a:cs typeface="Optima" charset="0"/>
              </a:rPr>
              <a:t> tietoa hakiessasi, ovat esimerkiksi:</a:t>
            </a:r>
            <a:endParaRPr sz="2000" dirty="0">
              <a:solidFill>
                <a:schemeClr val="tx1">
                  <a:lumMod val="90000"/>
                  <a:lumOff val="10000"/>
                </a:schemeClr>
              </a:solidFill>
              <a:ea typeface="Optima" charset="0"/>
              <a:cs typeface="Optima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i" sz="2000" dirty="0">
                <a:solidFill>
                  <a:schemeClr val="tx1">
                    <a:lumMod val="90000"/>
                    <a:lumOff val="10000"/>
                  </a:schemeClr>
                </a:solidFill>
                <a:ea typeface="Optima" charset="0"/>
                <a:cs typeface="Optima" charset="0"/>
              </a:rPr>
              <a:t>Kieli</a:t>
            </a:r>
            <a:endParaRPr sz="2000" dirty="0">
              <a:solidFill>
                <a:schemeClr val="tx1">
                  <a:lumMod val="90000"/>
                  <a:lumOff val="10000"/>
                </a:schemeClr>
              </a:solidFill>
              <a:ea typeface="Optima" charset="0"/>
              <a:cs typeface="Optima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i" sz="2000" dirty="0">
                <a:solidFill>
                  <a:schemeClr val="tx1">
                    <a:lumMod val="90000"/>
                    <a:lumOff val="10000"/>
                  </a:schemeClr>
                </a:solidFill>
                <a:ea typeface="Optima" charset="0"/>
                <a:cs typeface="Optima" charset="0"/>
              </a:rPr>
              <a:t>Aineistotyyppi (kirja, kuva, lehti…)</a:t>
            </a:r>
            <a:endParaRPr sz="2000" dirty="0">
              <a:solidFill>
                <a:schemeClr val="tx1">
                  <a:lumMod val="90000"/>
                  <a:lumOff val="10000"/>
                </a:schemeClr>
              </a:solidFill>
              <a:ea typeface="Optima" charset="0"/>
              <a:cs typeface="Optima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i" sz="2000" dirty="0">
                <a:solidFill>
                  <a:schemeClr val="tx1">
                    <a:lumMod val="90000"/>
                    <a:lumOff val="10000"/>
                  </a:schemeClr>
                </a:solidFill>
                <a:ea typeface="Optima" charset="0"/>
                <a:cs typeface="Optima" charset="0"/>
              </a:rPr>
              <a:t>Valmistusvuosi</a:t>
            </a:r>
            <a:endParaRPr sz="2000" dirty="0">
              <a:solidFill>
                <a:schemeClr val="tx1">
                  <a:lumMod val="90000"/>
                  <a:lumOff val="10000"/>
                </a:schemeClr>
              </a:solidFill>
              <a:ea typeface="Optima" charset="0"/>
              <a:cs typeface="Optima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i" sz="2000" dirty="0">
                <a:solidFill>
                  <a:schemeClr val="tx1">
                    <a:lumMod val="90000"/>
                    <a:lumOff val="10000"/>
                  </a:schemeClr>
                </a:solidFill>
                <a:ea typeface="Optima" charset="0"/>
                <a:cs typeface="Optima" charset="0"/>
              </a:rPr>
              <a:t>Maantieteellinen alue</a:t>
            </a:r>
            <a:endParaRPr sz="2000" dirty="0">
              <a:solidFill>
                <a:schemeClr val="tx1">
                  <a:lumMod val="90000"/>
                  <a:lumOff val="10000"/>
                </a:schemeClr>
              </a:solidFill>
              <a:ea typeface="Optima" charset="0"/>
              <a:cs typeface="Optima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i" sz="2000" dirty="0">
                <a:solidFill>
                  <a:schemeClr val="tx1">
                    <a:lumMod val="90000"/>
                    <a:lumOff val="10000"/>
                  </a:schemeClr>
                </a:solidFill>
                <a:ea typeface="Optima" charset="0"/>
                <a:cs typeface="Optima" charset="0"/>
              </a:rPr>
              <a:t>Saatavilla verkossa/kirjastossa jne.</a:t>
            </a:r>
            <a:endParaRPr sz="2000" dirty="0">
              <a:solidFill>
                <a:schemeClr val="tx1">
                  <a:lumMod val="90000"/>
                  <a:lumOff val="10000"/>
                </a:schemeClr>
              </a:solidFill>
              <a:ea typeface="Optima" charset="0"/>
              <a:cs typeface="Optima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tsikko"/>
          <p:cNvSpPr txBox="1">
            <a:spLocks noGrp="1"/>
          </p:cNvSpPr>
          <p:nvPr>
            <p:ph type="title"/>
          </p:nvPr>
        </p:nvSpPr>
        <p:spPr>
          <a:xfrm>
            <a:off x="212650" y="20888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4800" dirty="0">
                <a:latin typeface="+mj-lt"/>
                <a:ea typeface="Arial Rounded MT Bold" charset="0"/>
                <a:cs typeface="Arial Rounded MT Bold" charset="0"/>
              </a:rPr>
              <a:t>Pikaopas tiedonhakuun:</a:t>
            </a:r>
            <a:endParaRPr sz="4800" dirty="0">
              <a:latin typeface="+mj-lt"/>
              <a:ea typeface="Arial Rounded MT Bold" charset="0"/>
              <a:cs typeface="Arial Rounded MT Bold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4800" dirty="0">
                <a:solidFill>
                  <a:schemeClr val="accent5"/>
                </a:solidFill>
                <a:latin typeface="+mj-lt"/>
                <a:ea typeface="Arial Rounded MT Bold" charset="0"/>
                <a:cs typeface="Arial Rounded MT Bold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Finna.fi</a:t>
            </a:r>
            <a:r>
              <a:rPr lang="fi" sz="4800" dirty="0">
                <a:solidFill>
                  <a:schemeClr val="accent5"/>
                </a:solidFill>
                <a:latin typeface="+mj-lt"/>
                <a:ea typeface="Arial Rounded MT Bold" charset="0"/>
                <a:cs typeface="Arial Rounded MT Bold" charset="0"/>
              </a:rPr>
              <a:t> </a:t>
            </a:r>
            <a:r>
              <a:rPr lang="fi" sz="4200" dirty="0">
                <a:solidFill>
                  <a:schemeClr val="bg1"/>
                </a:solidFill>
                <a:latin typeface="+mj-lt"/>
                <a:ea typeface="Arial Rounded MT Bold" charset="0"/>
                <a:cs typeface="Arial Rounded MT Bold" charset="0"/>
              </a:rPr>
              <a:t>(video tiedonhausta)</a:t>
            </a:r>
            <a:endParaRPr sz="4200" dirty="0">
              <a:solidFill>
                <a:schemeClr val="bg1"/>
              </a:solidFill>
              <a:latin typeface="+mj-lt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tsikko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8504664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Arial Rounded MT Bold" charset="0"/>
                <a:cs typeface="Arial Rounded MT Bold" charset="0"/>
              </a:rPr>
              <a:t>Haetaan tietoa ja kokeillaan rajaimia!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Arial Rounded MT Bold" charset="0"/>
              <a:cs typeface="Arial Rounded MT Bold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tsikko"/>
          <p:cNvSpPr txBox="1">
            <a:spLocks noGrp="1"/>
          </p:cNvSpPr>
          <p:nvPr>
            <p:ph type="title"/>
          </p:nvPr>
        </p:nvSpPr>
        <p:spPr>
          <a:xfrm>
            <a:off x="418011" y="-11100"/>
            <a:ext cx="7330314" cy="12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Arial Rounded MT Bold" charset="0"/>
                <a:cs typeface="Arial Rounded MT Bold" charset="0"/>
              </a:rPr>
              <a:t>TIEDONHAKUTEHTÄVÄ</a:t>
            </a:r>
            <a:endParaRPr sz="36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Arial Rounded MT Bold" charset="0"/>
              <a:cs typeface="Arial Rounded MT Bold" charset="0"/>
            </a:endParaRPr>
          </a:p>
        </p:txBody>
      </p:sp>
      <p:sp>
        <p:nvSpPr>
          <p:cNvPr id="115" name="Tekstikehys 1"/>
          <p:cNvSpPr txBox="1"/>
          <p:nvPr/>
        </p:nvSpPr>
        <p:spPr>
          <a:xfrm>
            <a:off x="418011" y="1175175"/>
            <a:ext cx="7505964" cy="337307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fi-FI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Optima" charset="0"/>
                <a:cs typeface="Optima" charset="0"/>
                <a:sym typeface="Proxima Nova"/>
              </a:rPr>
              <a:t>1. </a:t>
            </a:r>
            <a:r>
              <a:rPr lang="fi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Optima" charset="0"/>
                <a:cs typeface="Optima" charset="0"/>
                <a:sym typeface="Proxima Nova"/>
              </a:rPr>
              <a:t>Kirjoita internet-selaimen osoitekenttään osoite:</a:t>
            </a:r>
            <a:endParaRPr sz="24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ea typeface="Optima" charset="0"/>
              <a:cs typeface="Optima" charset="0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400" u="sng" dirty="0">
                <a:solidFill>
                  <a:schemeClr val="accent1"/>
                </a:solidFill>
                <a:latin typeface="+mn-lt"/>
                <a:ea typeface="Optima" charset="0"/>
                <a:cs typeface="Optima" charset="0"/>
                <a:sym typeface="Proxima Nov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www.finna.fi</a:t>
            </a:r>
            <a:endParaRPr sz="2400" dirty="0">
              <a:solidFill>
                <a:schemeClr val="accent1"/>
              </a:solidFill>
              <a:latin typeface="+mn-lt"/>
              <a:ea typeface="Optima" charset="0"/>
              <a:cs typeface="Optima" charset="0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ea typeface="Optima" charset="0"/>
              <a:cs typeface="Optima" charset="0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Optima" charset="0"/>
                <a:cs typeface="Optima" charset="0"/>
                <a:sym typeface="Proxima Nova"/>
              </a:rPr>
              <a:t>HUOM. Osoitekenttä on selaimen ylälaidassa oleva “laatikko”.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Optima" charset="0"/>
                <a:cs typeface="Optima" charset="0"/>
                <a:sym typeface="Proxima Nova"/>
              </a:rPr>
              <a:t>Et tarvitse Googlea.</a:t>
            </a:r>
            <a:endParaRPr sz="24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ea typeface="Optima" charset="0"/>
              <a:cs typeface="Optima" charset="0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ea typeface="Optima" charset="0"/>
              <a:cs typeface="Optima" charset="0"/>
              <a:sym typeface="Proxima Nova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fi-FI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Optima" charset="0"/>
                <a:cs typeface="Optima" charset="0"/>
                <a:sym typeface="Proxima Nova"/>
              </a:rPr>
              <a:t>2. </a:t>
            </a:r>
            <a:r>
              <a:rPr lang="fi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Optima" charset="0"/>
                <a:cs typeface="Optima" charset="0"/>
                <a:sym typeface="Proxima Nova"/>
              </a:rPr>
              <a:t>Selaile sivua ja odota, että kaikki pääsevät etusivulle</a:t>
            </a:r>
            <a:r>
              <a:rPr lang="fi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Proxima Nova"/>
                <a:cs typeface="Proxima Nova"/>
                <a:sym typeface="Proxima Nova"/>
              </a:rPr>
              <a:t>.</a:t>
            </a:r>
            <a:endParaRPr sz="24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okkahuone_teema">
  <a:themeElements>
    <a:clrScheme name="Custom 1">
      <a:dk1>
        <a:srgbClr val="252629"/>
      </a:dk1>
      <a:lt1>
        <a:srgbClr val="FFFFFF"/>
      </a:lt1>
      <a:dk2>
        <a:srgbClr val="727272"/>
      </a:dk2>
      <a:lt2>
        <a:srgbClr val="E7E6E6"/>
      </a:lt2>
      <a:accent1>
        <a:srgbClr val="80358A"/>
      </a:accent1>
      <a:accent2>
        <a:srgbClr val="00A3AC"/>
      </a:accent2>
      <a:accent3>
        <a:srgbClr val="C1DEE9"/>
      </a:accent3>
      <a:accent4>
        <a:srgbClr val="FF1DC8"/>
      </a:accent4>
      <a:accent5>
        <a:srgbClr val="AFE9DA"/>
      </a:accent5>
      <a:accent6>
        <a:srgbClr val="F3EC79"/>
      </a:accent6>
      <a:hlink>
        <a:srgbClr val="425B92"/>
      </a:hlink>
      <a:folHlink>
        <a:srgbClr val="425B9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okkahuone_teema" id="{A076FDE4-6664-544C-97CF-8DBD9375EF12}" vid="{FB1F8F0D-F405-3A48-9760-410D3A78B9C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Luokkahuone_teema</Template>
  <TotalTime>272</TotalTime>
  <Words>809</Words>
  <Application>Microsoft Macintosh PowerPoint</Application>
  <PresentationFormat>On-screen Show (16:9)</PresentationFormat>
  <Paragraphs>100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Alfa Slab One</vt:lpstr>
      <vt:lpstr>Amatic SC</vt:lpstr>
      <vt:lpstr>Arial</vt:lpstr>
      <vt:lpstr>Arial Rounded MT Bold</vt:lpstr>
      <vt:lpstr>Calibri</vt:lpstr>
      <vt:lpstr>Noteworthy</vt:lpstr>
      <vt:lpstr>Noteworthy Light</vt:lpstr>
      <vt:lpstr>Optima</vt:lpstr>
      <vt:lpstr>Proxima Nova</vt:lpstr>
      <vt:lpstr>Luokkahuone_teema</vt:lpstr>
      <vt:lpstr>Tiedonhaku</vt:lpstr>
      <vt:lpstr>Mitä tietolähteitä voit käyttää, kun etsit tietoa esimerkiksi kirjailijasta?</vt:lpstr>
      <vt:lpstr>Tietolähteitä</vt:lpstr>
      <vt:lpstr>internet</vt:lpstr>
      <vt:lpstr>Internet on nopea ja monipuolinen tietolähde.</vt:lpstr>
      <vt:lpstr>Millaisia rajaimia on olemassa?</vt:lpstr>
      <vt:lpstr>Pikaopas tiedonhakuun: Finna.fi (video tiedonhausta)</vt:lpstr>
      <vt:lpstr>Haetaan tietoa ja kokeillaan rajaimia!</vt:lpstr>
      <vt:lpstr>TIEDONHAKUTEHTÄVÄ</vt:lpstr>
      <vt:lpstr>TIEDONHAKUTEHTÄVÄ </vt:lpstr>
      <vt:lpstr>TIEDONHAKU-PELI: Salapoliisit Kansalliskirjastossa</vt:lpstr>
      <vt:lpstr>Tiedonhakupelin säännöt 1/3</vt:lpstr>
      <vt:lpstr>Tiedonhakupelin säännöt 2/3</vt:lpstr>
      <vt:lpstr>Tiedonhakupelin säännöt 3/3</vt:lpstr>
      <vt:lpstr>Oletteko valmiina? Onko Finna.fi auki?</vt:lpstr>
      <vt:lpstr>1. Minkä aineistotyypin tuloksia tulee eniten hakusanalla “Kalevala”?</vt:lpstr>
      <vt:lpstr>2. Minkä aineistotyypin tuloksia tulee eniten hakusanalla “Kalevala”, kun rajaatte tulokset vain  verkossa saatavilla oleviin aineistoihin?</vt:lpstr>
      <vt:lpstr>3. Kuka on tehnyt eniten jääkiekkoon liittyviä aineistoja?</vt:lpstr>
      <vt:lpstr>4. Hakekaa aineistoa hakusanalla “kalenteri”. Kuinka paljon Finna.fi:stä löytyy aineistotyypiltään esineiksi luokiteltuja kalenterituloksia: kymmeniä, satoja, tuhansia vai kymmeniä tuhansia?</vt:lpstr>
      <vt:lpstr>5. Hakekaa verkossa saatavilla olevaa kirjaa, jonka nimessä on sana “hölmö”. Yhden haulla löytyvän kirjan kirjailijan etunimi on myös marjan nimi. Mikä marja on kyseessä?</vt:lpstr>
      <vt:lpstr>6. Hakekaa Matti Kassilan ohjaaman, vuonna 1970 ilmestyneen Päämaja-elokuvan julisteen kuvaa.   Kuinka monta ihmistä elokuvajulisteen kuvassa on?</vt:lpstr>
      <vt:lpstr>7. Kuinka monella kielellä löydätte aineistoa hakusanalla “suomuurain”? </vt:lpstr>
      <vt:lpstr>8. Etsikää leikkikalu nimeltä vieteriapina.  Mitä vieteriapina osaa tehdä? </vt:lpstr>
      <vt:lpstr>9. Etsikää verkossa saatavilla olevaa kuvaa poliisimestarista. Kenellä on ollut huomattavan pitkä parta? </vt:lpstr>
      <vt:lpstr>10. Hakekaa verkossa saatavilla olevia aapisia. Mikä on vanhimman aapisen valmistusvuosi? </vt:lpstr>
      <vt:lpstr>11. Hakekaa aineistoa kahvista. Mitä metallista valmistettuja esineitä näet hakutulosten ensimmäisillä sivuilla?</vt:lpstr>
      <vt:lpstr>12. Etsikää opetustauluja, jotka on valmistettu vuonna 1901. Mihin oppiaineeseen suurin osa luokan seinällä olleista opetustauluista liittyy?</vt:lpstr>
      <vt:lpstr>13. Hakekaa aineistoa hakusanalla “kilpa-ajo-peli”. Peli on G. L. Grönlundin tekemä. Mikä on suurin numero, jonka löydätte pelilaudalta?</vt:lpstr>
      <vt:lpstr>14. Hakekaa hillosta kertovaa videoaineistoa. Minkä niminen on video, jonka pysäytyskuvassa näkyy hillopurkkeja?</vt:lpstr>
      <vt:lpstr>15. Etsikää kissa-aiheinen, verkossa saatavilla oleva nuotti. Mikä on nuottikäsi- kirjoituksen säveltäjän nimi?</vt:lpstr>
      <vt:lpstr>16. Etsikää taideinstallaatiota hakusanalla “pelit”. Minkä nimisessä installaatioteoksessa on ristejä ja nollia?</vt:lpstr>
      <vt:lpstr>17. Minkä makuisia karkkeja syötiin varmuudella vuonna 1978 Finna.fi:stä löytyvän aineiston mukaan?</vt:lpstr>
      <vt:lpstr>18. Yrittäkää päästä käsiksi Helsingin Sanomien digitoituun aineistoon hakutuloksessa olevan linkin kautta. Mikä taho ylläpitää Helsingin Sanomien digitaalista aineistoa?</vt:lpstr>
      <vt:lpstr>19. Avatkaa Helsingin Sanomien digitoidusta aineistosta vuoden 1904 lehti. Mitä lukee lehden nimen (Helsingin Sanomat) alapuolella mainostekstinä?</vt:lpstr>
      <vt:lpstr>20. eli viimeinen kysymys: Etsikää palkintoja. Kuinka paljon löydätte verkossa saatavilla olevia kuvia: kymmeniä, satoja vai tuhansia?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Tiedonhaku Finnassa</dc:title>
  <dc:subject/>
  <dc:creator>Peltonen, Riitta P</dc:creator>
  <cp:keywords/>
  <dc:description/>
  <cp:lastModifiedBy>Hynynen, Heidi E</cp:lastModifiedBy>
  <cp:revision>35</cp:revision>
  <cp:lastPrinted>2020-01-14T07:23:25Z</cp:lastPrinted>
  <dcterms:modified xsi:type="dcterms:W3CDTF">2020-01-14T07:23:42Z</dcterms:modified>
  <cp:category/>
</cp:coreProperties>
</file>