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71" r:id="rId14"/>
    <p:sldId id="267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32"/>
  </p:normalViewPr>
  <p:slideViewPr>
    <p:cSldViewPr snapToGrid="0">
      <p:cViewPr varScale="1">
        <p:scale>
          <a:sx n="142" d="100"/>
          <a:sy n="142" d="100"/>
        </p:scale>
        <p:origin x="13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9358315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9358315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9358315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9358315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93583153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93583153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9358315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9358315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93583153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93583153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93583153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93583153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b9358315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b9358315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93583153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93583153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b9358315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b9358315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9358315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9358315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9358315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9358315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9358315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93583153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358315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358315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9358315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93583153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9358315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93583153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4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98450" y="1883725"/>
            <a:ext cx="837112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8450" y="3357325"/>
            <a:ext cx="837112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3798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311700" y="2651100"/>
            <a:ext cx="8520600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743001"/>
            <a:ext cx="8520600" cy="1908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6000"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+mn-lt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87756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84560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2225" y="2651100"/>
            <a:ext cx="9166225" cy="20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18993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21151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75122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11656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+mn-lt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3693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>
            <a:extLst>
              <a:ext uri="{FF2B5EF4-FFF2-40B4-BE49-F238E27FC236}">
                <a16:creationId xmlns:a16="http://schemas.microsoft.com/office/drawing/2014/main" id="{7378344F-61CC-E641-8838-51CC431B7698}"/>
              </a:ext>
            </a:extLst>
          </p:cNvPr>
          <p:cNvSpPr/>
          <p:nvPr/>
        </p:nvSpPr>
        <p:spPr>
          <a:xfrm>
            <a:off x="0" y="0"/>
            <a:ext cx="9144000" cy="46887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07975" y="526350"/>
            <a:ext cx="57862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2401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57151"/>
            <a:ext cx="4426500" cy="5025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  <a:latin typeface="+mj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64920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8050" y="40242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</p:spTree>
    <p:extLst>
      <p:ext uri="{BB962C8B-B14F-4D97-AF65-F5344CB8AC3E}">
        <p14:creationId xmlns:p14="http://schemas.microsoft.com/office/powerpoint/2010/main" val="37889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i-FI" dirty="0" err="1">
                <a:latin typeface="+mj-lt"/>
              </a:rPr>
              <a:t>Click</a:t>
            </a:r>
            <a:r>
              <a:rPr lang="fi-FI" dirty="0">
                <a:latin typeface="+mj-lt"/>
              </a:rPr>
              <a:t> to </a:t>
            </a:r>
            <a:r>
              <a:rPr lang="fi-FI" dirty="0" err="1">
                <a:latin typeface="+mj-lt"/>
              </a:rPr>
              <a:t>add</a:t>
            </a:r>
            <a:r>
              <a:rPr lang="fi-FI" dirty="0">
                <a:latin typeface="+mj-lt"/>
              </a:rPr>
              <a:t> </a:t>
            </a:r>
            <a:r>
              <a:rPr lang="fi-FI" dirty="0" err="1">
                <a:latin typeface="+mj-lt"/>
              </a:rPr>
              <a:t>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i-FI" dirty="0" err="1">
                <a:latin typeface="+mn-lt"/>
              </a:rPr>
              <a:t>Click</a:t>
            </a:r>
            <a:r>
              <a:rPr lang="fi-FI" dirty="0">
                <a:latin typeface="+mn-lt"/>
              </a:rPr>
              <a:t> to </a:t>
            </a:r>
            <a:r>
              <a:rPr lang="fi-FI" dirty="0" err="1">
                <a:latin typeface="+mn-lt"/>
              </a:rPr>
              <a:t>add</a:t>
            </a:r>
            <a:r>
              <a:rPr lang="fi-FI" dirty="0">
                <a:latin typeface="+mn-lt"/>
              </a:rPr>
              <a:t> </a:t>
            </a:r>
            <a:r>
              <a:rPr lang="fi-FI" dirty="0" err="1">
                <a:latin typeface="+mn-lt"/>
              </a:rPr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 smtClean="0"/>
              <a:t>‹#›</a:t>
            </a:fld>
            <a:endParaRPr lang="fi"/>
          </a:p>
        </p:txBody>
      </p:sp>
      <p:pic>
        <p:nvPicPr>
          <p:cNvPr id="5" name="Kuva 6">
            <a:extLst>
              <a:ext uri="{FF2B5EF4-FFF2-40B4-BE49-F238E27FC236}">
                <a16:creationId xmlns:a16="http://schemas.microsoft.com/office/drawing/2014/main" id="{1F1B6A6E-3324-E646-A6C1-FF731E40E2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769399"/>
            <a:ext cx="977584" cy="2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na.f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" charset="0"/>
                <a:ea typeface="Gill Sans" charset="0"/>
                <a:cs typeface="Gill Sans" charset="0"/>
              </a:rPr>
              <a:t>Suomalainen sääty-yhteiskunta</a:t>
            </a:r>
            <a:endParaRPr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32443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</a:rPr>
              <a:t>Monialainen oppimiskokonaisuus / Äidinkieli ja kirjallisuus</a:t>
            </a:r>
            <a:endParaRPr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Kuvahakutehtävän</a:t>
            </a:r>
            <a:r>
              <a:rPr lang="fi-FI" baseline="0" dirty="0"/>
              <a:t> ohjeet 2/2</a:t>
            </a:r>
            <a:endParaRPr lang="fi-FI" dirty="0"/>
          </a:p>
        </p:txBody>
      </p:sp>
      <p:sp>
        <p:nvSpPr>
          <p:cNvPr id="114" name="Tekstiruutu 1"/>
          <p:cNvSpPr txBox="1">
            <a:spLocks noGrp="1"/>
          </p:cNvSpPr>
          <p:nvPr>
            <p:ph type="subTitle" idx="1"/>
          </p:nvPr>
        </p:nvSpPr>
        <p:spPr>
          <a:xfrm>
            <a:off x="241498" y="284930"/>
            <a:ext cx="4205653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9599" lvl="0" indent="-2195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h.	Napauta vielä “rajaa hakua”, jotta saat näkyviin tähän työhön sopivia roolihahmon asuinrakennuksen kuvia.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19599" lvl="0" indent="-219599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Tekstikehys 2"/>
          <p:cNvSpPr txBox="1">
            <a:spLocks noGrp="1"/>
          </p:cNvSpPr>
          <p:nvPr>
            <p:ph type="body" idx="2"/>
          </p:nvPr>
        </p:nvSpPr>
        <p:spPr>
          <a:xfrm>
            <a:off x="4760259" y="62753"/>
            <a:ext cx="4195482" cy="4975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latin typeface="Gill Sans" charset="0"/>
                <a:ea typeface="Gill Sans" charset="0"/>
                <a:cs typeface="Gill Sans" charset="0"/>
                <a:sym typeface="Raleway"/>
              </a:rPr>
              <a:t>Kokeile esimerkiksi seuraavia rajauksia:</a:t>
            </a:r>
            <a:endParaRPr sz="2000" b="1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Aineistotyyppi</a:t>
            </a: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kuva/valokuva/paikka/rakennus</a:t>
            </a: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Alue 		</a:t>
            </a: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Valitse listalta osuvin paikannimi tai säädä “rajaa karttasijainnilla” -rajaimella aluetta tarvittaessa pienemmäksi tai suuremmaksi</a:t>
            </a: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Valmistusvuosi </a:t>
            </a: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 Light"/>
              </a:rPr>
              <a:t>Etsi 1800-luvun ja 1900-luvun alkupuolen kuvia</a:t>
            </a:r>
            <a:endParaRPr sz="2000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dirty="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117" name="Nuoli 1" descr="Koristeellinen kuva."/>
          <p:cNvCxnSpPr/>
          <p:nvPr/>
        </p:nvCxnSpPr>
        <p:spPr>
          <a:xfrm>
            <a:off x="6404885" y="1229230"/>
            <a:ext cx="369900" cy="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Nuoli 2" descr="Koristeellinen kuva."/>
          <p:cNvCxnSpPr/>
          <p:nvPr/>
        </p:nvCxnSpPr>
        <p:spPr>
          <a:xfrm>
            <a:off x="5437819" y="2150709"/>
            <a:ext cx="369900" cy="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Nuoli 3" descr="Koristeellinen kuva."/>
          <p:cNvCxnSpPr/>
          <p:nvPr/>
        </p:nvCxnSpPr>
        <p:spPr>
          <a:xfrm>
            <a:off x="6488100" y="3993505"/>
            <a:ext cx="369900" cy="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Tekstikehys 3"/>
          <p:cNvSpPr txBox="1"/>
          <p:nvPr/>
        </p:nvSpPr>
        <p:spPr>
          <a:xfrm>
            <a:off x="241498" y="1740218"/>
            <a:ext cx="4021326" cy="2858676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i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i. Selaile kuvia ja näe, millaisissa maisemissa 1800-luvulla asuttiin. Valitse löytämiesi kuvien joukosta kuva rakennuksesta, jossa oma roolihahmosi olisi voinut asua. Tallenna kuva ja hyödynnä sitä myöhemmin kirjoitustehtävässä.</a:t>
            </a:r>
            <a:endParaRPr sz="2000" i="1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kstikehys"/>
          <p:cNvSpPr txBox="1">
            <a:spLocks noGrp="1"/>
          </p:cNvSpPr>
          <p:nvPr>
            <p:ph type="title"/>
          </p:nvPr>
        </p:nvSpPr>
        <p:spPr>
          <a:xfrm>
            <a:off x="484094" y="812400"/>
            <a:ext cx="7180756" cy="3518700"/>
          </a:xfrm>
          <a:prstGeom prst="rect">
            <a:avLst/>
          </a:prstGeom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Kirjoitamme </a:t>
            </a:r>
            <a:r>
              <a:rPr lang="fi" sz="3000" dirty="0">
                <a:latin typeface="Gill Sans" charset="0"/>
                <a:ea typeface="Gill Sans" charset="0"/>
                <a:cs typeface="Gill Sans" charset="0"/>
              </a:rPr>
              <a:t>kirjeen</a:t>
            </a: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 oman roolihahmomme äänellä 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parillemme. 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Lopuksi luemme parimme 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lähettämän kirjeen.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126" name="Kuvakehys" descr="Kuvassa nippu kirjeitä pöydällä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25" y="1451175"/>
            <a:ext cx="2379850" cy="317315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KIRJETEHTÄVÄ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400" i="1" dirty="0">
                <a:latin typeface="Gill Sans" charset="0"/>
                <a:ea typeface="Gill Sans" charset="0"/>
                <a:cs typeface="Gill Sans" charset="0"/>
              </a:rPr>
              <a:t>Eläydy roolihahmosi elämään ja asuinympäristöön.</a:t>
            </a:r>
            <a:endParaRPr sz="2400" i="1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KIRJEEN KIRJOITTAMINEN</a:t>
            </a: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Kirjeen rakenne ja sisällön suunnittelu</a:t>
            </a: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Rakennemalli ja kirjeen kirjoittaminen</a:t>
            </a: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  <a:sym typeface="Raleway"/>
              </a:rPr>
              <a:t>Kirjeiden lähettäminen ja parin kirjeen lukeminen</a:t>
            </a:r>
            <a:endParaRPr sz="2000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Kirjeen rakenne ja sisällön suunnittelu 1/2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40" name="Tekstikehys 1"/>
          <p:cNvSpPr txBox="1">
            <a:spLocks noGrp="1"/>
          </p:cNvSpPr>
          <p:nvPr>
            <p:ph type="body" idx="2"/>
          </p:nvPr>
        </p:nvSpPr>
        <p:spPr>
          <a:xfrm>
            <a:off x="394874" y="1198525"/>
            <a:ext cx="79064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Kirjoita yläkulmaan roolihahmosi </a:t>
            </a: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asuinpaikkakunta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ja kirjeen kirjoittamisen kuvitteellinen </a:t>
            </a: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päivämäärä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(1800-luvulla).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Tervehdi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kirjeen alussa oman parisi/ryhmäläisesi roolihahmoa.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Kirjoita siitä, </a:t>
            </a: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millaisella tuulella 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kirjoitat kirjettä. Onko olosi rauhallinen, hyväntuulinen tai onnekas, vai oletko surullinen, onneton tai kenties rauhaton?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Kerro, </a:t>
            </a: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millaista elämäsi on ollut 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viime aikoina.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Kerro, millaisia </a:t>
            </a: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huolia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sinulla on.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Kerro jokin </a:t>
            </a: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iloinen uutinen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3927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Kirjeen rakenne ja sisällön suunnittelu 2/2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39" name="Tekstikehys 3"/>
          <p:cNvSpPr txBox="1">
            <a:spLocks noGrp="1"/>
          </p:cNvSpPr>
          <p:nvPr>
            <p:ph type="body" idx="1"/>
          </p:nvPr>
        </p:nvSpPr>
        <p:spPr>
          <a:xfrm>
            <a:off x="1259541" y="3388657"/>
            <a:ext cx="6624917" cy="1129553"/>
          </a:xfrm>
          <a:prstGeom prst="rect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18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Käytä inspiraationa Finna Streetistä löytämääsi kuvaa roolihahmon kodista jo aiemmin tekemääsi roolihahmosuunnitelmaa.</a:t>
            </a:r>
            <a:endParaRPr sz="18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dirty="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Tekstikehys 2"/>
          <p:cNvSpPr txBox="1"/>
          <p:nvPr/>
        </p:nvSpPr>
        <p:spPr>
          <a:xfrm>
            <a:off x="376518" y="1192306"/>
            <a:ext cx="8253875" cy="200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Kysy kuulumisia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kirjeesi vastaanottajalta eli parisi tai ryhmäläisesi roolihahmolta.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Toivota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jotakin (onnea, hyvää jatkoa, kesää jne.) parisi/ryhmäläisesi roolihahmolle.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</a:pPr>
            <a:r>
              <a:rPr lang="fi" sz="2000" b="1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Allekirjoita</a:t>
            </a: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kirje roolihahmosi nimellä.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Gill Sans" charset="0"/>
              <a:ea typeface="Gill Sans" charset="0"/>
              <a:cs typeface="Gill Sans" charset="0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tsikkokehys"/>
          <p:cNvSpPr txBox="1">
            <a:spLocks noGrp="1"/>
          </p:cNvSpPr>
          <p:nvPr>
            <p:ph type="title"/>
          </p:nvPr>
        </p:nvSpPr>
        <p:spPr>
          <a:xfrm>
            <a:off x="311700" y="4226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b. Rakennemalli ja kirjeen kirjoittaminen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50" name="Tekstikehys 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42166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Kun suunnitelmasi on valmis, voit aloittaa kirjoittamisen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opettajan ohjeen mukaan joko paperille tai käsin. 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Kiinnitä huomiota fonttiin ja käsialaan. Muista tarkistaa työsi.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Voit kirjoittaa suoraan suunnitelmasi avulla tai käyttää lisäksi apuna viereistä rakennemallia.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1" name="Kirjeen rakennemallin kehys"/>
          <p:cNvSpPr txBox="1">
            <a:spLocks noGrp="1"/>
          </p:cNvSpPr>
          <p:nvPr>
            <p:ph type="body" idx="2"/>
          </p:nvPr>
        </p:nvSpPr>
        <p:spPr>
          <a:xfrm>
            <a:off x="4908300" y="978774"/>
            <a:ext cx="3924000" cy="4104669"/>
          </a:xfrm>
          <a:prstGeom prst="rect">
            <a:avLst/>
          </a:prstGeom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Mänt</a:t>
            </a: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har</a:t>
            </a: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</a:t>
            </a: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ulla 5.10.1889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(paikka)	(päiväys)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Hei, ________!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  (vastaanottajan nimi)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Kirjoitan sinulle __________________. Elämä on viim</a:t>
            </a: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 	     </a:t>
            </a: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(millaisella tuulella)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aikoina ollut ________. _______________________.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	(millaista)	(tapahtumat)</a:t>
            </a:r>
            <a:endParaRPr lang="fi-FI"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en-US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_______________________. ___________________.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     (huolet)		     (iloiset uutiset)</a:t>
            </a:r>
          </a:p>
          <a:p>
            <a:pPr marL="0" indent="0">
              <a:lnSpc>
                <a:spcPct val="100000"/>
              </a:lnSpc>
              <a:buClr>
                <a:schemeClr val="dk2"/>
              </a:buClr>
              <a:buSzPts val="1100"/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______________________________________? 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(parin kuulumisten kysely)			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</a:t>
            </a: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_____________.</a:t>
            </a:r>
            <a:endParaRPr lang="fi-FI"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  (toivotukset)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_____________________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1200" dirty="0">
                <a:solidFill>
                  <a:schemeClr val="dk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(allekirjoitus)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tsikkokehys"/>
          <p:cNvSpPr txBox="1">
            <a:spLocks noGrp="1"/>
          </p:cNvSpPr>
          <p:nvPr>
            <p:ph type="title"/>
          </p:nvPr>
        </p:nvSpPr>
        <p:spPr>
          <a:xfrm>
            <a:off x="385238" y="534099"/>
            <a:ext cx="414548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600" dirty="0">
                <a:latin typeface="Gill Sans SemiBold" charset="0"/>
                <a:ea typeface="Gill Sans SemiBold" charset="0"/>
                <a:cs typeface="Gill Sans SemiBold" charset="0"/>
              </a:rPr>
              <a:t>c. Kirjeen lähettäminen ja parin kirjeen lukeminen</a:t>
            </a:r>
            <a:endParaRPr sz="36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383741" y="593900"/>
            <a:ext cx="4379234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Kirjoita käsin tehtyyn tai tulostettuun kirjeeseesi parisi/ryhmäläisesi nimi ja hänen roolihahmonsa nimi.</a:t>
            </a: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Anna kirje opettajallesi. </a:t>
            </a: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Jakakaa kirjeet oikeille vastaanottajille.</a:t>
            </a: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Lukekaa kirjeistä, millaista elämää 1800-luvun suomalaiset kuvitteellisesti elivät.</a:t>
            </a: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56535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dirty="0">
                <a:latin typeface="Gill Sans SemiBold" charset="0"/>
                <a:ea typeface="Gill Sans SemiBold" charset="0"/>
                <a:cs typeface="Gill Sans SemiBold" charset="0"/>
              </a:rPr>
              <a:t>Opettajat arvioivat työskentelyäsi koko monialaisen oppimiskokonaisuuden ajan.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2000" dirty="0">
                <a:latin typeface="Gill Sans" charset="0"/>
                <a:ea typeface="Gill Sans" charset="0"/>
                <a:cs typeface="Gill Sans" charset="0"/>
              </a:rPr>
              <a:t>Työn iloa!</a:t>
            </a:r>
            <a:endParaRPr sz="2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31850" y="112050"/>
            <a:ext cx="4045200" cy="49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Tutustumme oman parimme tai pienryhmämme roolihahmoihin </a:t>
            </a:r>
            <a:r>
              <a:rPr lang="fi" sz="3000" dirty="0"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</a:rPr>
              <a:t>haastattelemalla</a:t>
            </a:r>
            <a:r>
              <a:rPr lang="fi" sz="3000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.</a:t>
            </a:r>
            <a:endParaRPr sz="3000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" sz="2400" i="1" dirty="0">
                <a:latin typeface="Gill Sans" charset="0"/>
                <a:ea typeface="Gill Sans" charset="0"/>
                <a:cs typeface="Gill Sans" charset="0"/>
              </a:rPr>
              <a:t>Käytämme haastattelun materiaalina historian tunneilla tehtyjä roolihahmosuunnitelmia.</a:t>
            </a:r>
            <a:endParaRPr sz="2400" i="1" dirty="0"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tsikkokehys"/>
          <p:cNvSpPr txBox="1">
            <a:spLocks noGrp="1"/>
          </p:cNvSpPr>
          <p:nvPr>
            <p:ph type="title"/>
          </p:nvPr>
        </p:nvSpPr>
        <p:spPr>
          <a:xfrm>
            <a:off x="343950" y="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dirty="0"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</a:rPr>
              <a:t>HAASTATTELU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77" name="Tekstikehys 1"/>
          <p:cNvSpPr txBox="1">
            <a:spLocks noGrp="1"/>
          </p:cNvSpPr>
          <p:nvPr>
            <p:ph type="subTitle" idx="1"/>
          </p:nvPr>
        </p:nvSpPr>
        <p:spPr>
          <a:xfrm>
            <a:off x="343950" y="1533599"/>
            <a:ext cx="40452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Jakaudutaan aiemmin sovittuihin pareihin tai ryhmiin.</a:t>
            </a:r>
            <a:endParaRPr sz="2000" dirty="0">
              <a:solidFill>
                <a:schemeClr val="dk2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Otetaan esille </a:t>
            </a:r>
            <a:r>
              <a:rPr lang="fi" sz="2000" b="1" i="1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roolihahmosuunnitelmat.</a:t>
            </a:r>
            <a:endParaRPr sz="2000" b="1" i="1" dirty="0">
              <a:solidFill>
                <a:schemeClr val="dk2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Valitkaa, missä järjestyksessä haastattelette toisianne.</a:t>
            </a:r>
            <a:endParaRPr sz="2000" dirty="0">
              <a:solidFill>
                <a:schemeClr val="dk2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Raleway"/>
              <a:buAutoNum type="arabicPeriod"/>
            </a:pPr>
            <a:r>
              <a:rPr lang="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Käyttäkää apuna viereistä listaa.</a:t>
            </a:r>
            <a:endParaRPr sz="2000" dirty="0">
              <a:solidFill>
                <a:schemeClr val="dk2"/>
              </a:solidFill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  <p:sp>
        <p:nvSpPr>
          <p:cNvPr id="78" name="Tekstikehys 2"/>
          <p:cNvSpPr txBox="1">
            <a:spLocks noGrp="1"/>
          </p:cNvSpPr>
          <p:nvPr>
            <p:ph type="body" idx="2"/>
          </p:nvPr>
        </p:nvSpPr>
        <p:spPr>
          <a:xfrm>
            <a:off x="5208494" y="0"/>
            <a:ext cx="3854824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u="sng" dirty="0">
                <a:solidFill>
                  <a:srgbClr val="FFFFFF"/>
                </a:solidFill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Haastattelun sisältö:</a:t>
            </a:r>
            <a:endParaRPr sz="2000" b="1" u="sng" dirty="0">
              <a:solidFill>
                <a:srgbClr val="FFFFFF"/>
              </a:solidFill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Tahom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nimi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ikä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perhe </a:t>
            </a: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(Onko perhettä? Keitä perheeseen kuuluu?</a:t>
            </a: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"/>
              </a:rPr>
              <a:t>)</a:t>
            </a:r>
            <a:endParaRPr sz="2000" i="1" dirty="0"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asuinpaikka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ammatti </a:t>
            </a:r>
            <a:r>
              <a:rPr lang="fi" sz="2000" i="1" dirty="0">
                <a:latin typeface="Gill Sans" charset="0"/>
                <a:ea typeface="Gill Sans" charset="0"/>
                <a:cs typeface="Gill Sans" charset="0"/>
                <a:sym typeface="Raleway Light"/>
              </a:rPr>
              <a:t>(Minkälaista työtä tekee? Kuinka paljon työtä on? Missä työtä tehdään? Jos olet lapsi, millaista elämä on?)</a:t>
            </a:r>
            <a:endParaRPr sz="2000" i="1" dirty="0">
              <a:latin typeface="Gill Sans" charset="0"/>
              <a:ea typeface="Gill Sans" charset="0"/>
              <a:cs typeface="Gill Sans" charset="0"/>
              <a:sym typeface="Raleway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b="1" dirty="0">
                <a:latin typeface="Gill Sans SemiBold" charset="0"/>
                <a:ea typeface="Gill Sans SemiBold" charset="0"/>
                <a:cs typeface="Gill Sans SemiBold" charset="0"/>
                <a:sym typeface="Raleway"/>
              </a:rPr>
              <a:t>＋muuta vapaavalintaista kerrottavaa</a:t>
            </a:r>
            <a:endParaRPr sz="2000" b="1" dirty="0">
              <a:latin typeface="Gill Sans SemiBold" charset="0"/>
              <a:ea typeface="Gill Sans SemiBold" charset="0"/>
              <a:cs typeface="Gill Sans SemiBold" charset="0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Vertaisarviointi</a:t>
            </a:r>
          </a:p>
        </p:txBody>
      </p:sp>
      <p:sp>
        <p:nvSpPr>
          <p:cNvPr id="85" name="Tehtävä"/>
          <p:cNvSpPr txBox="1"/>
          <p:nvPr/>
        </p:nvSpPr>
        <p:spPr>
          <a:xfrm>
            <a:off x="4639250" y="0"/>
            <a:ext cx="4504800" cy="4714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Teemme vertaisarvioinnin.</a:t>
            </a:r>
            <a:endParaRPr sz="30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Annamme rakentavaa palautetta roolihahmosuunnitel-</a:t>
            </a:r>
            <a:endParaRPr sz="3000" b="1" dirty="0">
              <a:solidFill>
                <a:schemeClr val="dk2"/>
              </a:solidFill>
              <a:highlight>
                <a:srgbClr val="FFFFFF"/>
              </a:highlight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Gill Sans SemiBold" charset="0"/>
                <a:ea typeface="Gill Sans SemiBold" charset="0"/>
                <a:cs typeface="Gill Sans SemiBold" charset="0"/>
                <a:sym typeface="Raleway Medium"/>
              </a:rPr>
              <a:t>masta opettajan ohjeiden mukaan.</a:t>
            </a:r>
            <a:endParaRPr sz="3000" b="1" dirty="0">
              <a:latin typeface="Gill Sans SemiBold" charset="0"/>
              <a:ea typeface="Gill Sans SemiBold" charset="0"/>
              <a:cs typeface="Gill Sans SemiBold" charset="0"/>
              <a:sym typeface="Raleway Medium"/>
            </a:endParaRPr>
          </a:p>
        </p:txBody>
      </p:sp>
      <p:sp>
        <p:nvSpPr>
          <p:cNvPr id="86" name="Kysymykset"/>
          <p:cNvSpPr txBox="1"/>
          <p:nvPr/>
        </p:nvSpPr>
        <p:spPr>
          <a:xfrm>
            <a:off x="997325" y="896475"/>
            <a:ext cx="30033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Oliko suunnitelmassa kaikki vaaditut osat?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i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Medium"/>
              </a:rPr>
              <a:t>Mikä suunnitelmassa oli hyvää?</a:t>
            </a:r>
            <a:endParaRPr sz="2000" i="1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Tiedonhakua </a:t>
            </a:r>
            <a:r>
              <a:rPr lang="fi-FI" dirty="0" err="1"/>
              <a:t>FinnaStreetissä</a:t>
            </a:r>
            <a:endParaRPr lang="fi-FI" dirty="0"/>
          </a:p>
        </p:txBody>
      </p:sp>
      <p:sp>
        <p:nvSpPr>
          <p:cNvPr id="91" name="Tekstikehys"/>
          <p:cNvSpPr txBox="1">
            <a:spLocks noGrp="1"/>
          </p:cNvSpPr>
          <p:nvPr>
            <p:ph type="body" idx="1"/>
          </p:nvPr>
        </p:nvSpPr>
        <p:spPr>
          <a:xfrm>
            <a:off x="787200" y="963750"/>
            <a:ext cx="5318325" cy="2985950"/>
          </a:xfrm>
          <a:prstGeom prst="rect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Harjoittelemme </a:t>
            </a: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" charset="0"/>
                <a:cs typeface="Gill Sans" charset="0"/>
                <a:sym typeface="Raleway"/>
              </a:rPr>
              <a:t>tiedonhakua</a:t>
            </a: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 </a:t>
            </a:r>
            <a:r>
              <a:rPr lang="fi" sz="3000" b="1" i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Finna.fi</a:t>
            </a: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-sivuston </a:t>
            </a:r>
            <a:r>
              <a:rPr lang="fi" sz="3000" b="1" i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Finna Street </a:t>
            </a: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-palvelussa. Etsimme </a:t>
            </a: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" charset="0"/>
                <a:cs typeface="Gill Sans" charset="0"/>
                <a:sym typeface="Raleway"/>
              </a:rPr>
              <a:t>kuvan</a:t>
            </a: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 rooli- hahmomme kuvitteelli-</a:t>
            </a:r>
            <a:endParaRPr sz="3000" b="1" dirty="0">
              <a:solidFill>
                <a:schemeClr val="dk2"/>
              </a:solidFill>
              <a:highlight>
                <a:srgbClr val="FFFFFF"/>
              </a:highlight>
              <a:latin typeface="+mj-lt"/>
              <a:ea typeface="Gill Sans SemiBold" charset="0"/>
              <a:cs typeface="Gill Sans SemiBold" charset="0"/>
              <a:sym typeface="Raleway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3000" b="1" dirty="0">
                <a:solidFill>
                  <a:schemeClr val="dk2"/>
                </a:solidFill>
                <a:highlight>
                  <a:srgbClr val="FFFFFF"/>
                </a:highlight>
                <a:latin typeface="+mj-lt"/>
                <a:ea typeface="Gill Sans SemiBold" charset="0"/>
                <a:cs typeface="Gill Sans SemiBold" charset="0"/>
                <a:sym typeface="Raleway Medium"/>
              </a:rPr>
              <a:t>sesta kotipaikasta.</a:t>
            </a:r>
            <a:endParaRPr sz="3000" b="1" dirty="0">
              <a:latin typeface="+mj-lt"/>
              <a:ea typeface="Gill Sans SemiBold" charset="0"/>
              <a:cs typeface="Gill Sans SemiBold" charset="0"/>
              <a:sym typeface="Raleway Medium"/>
            </a:endParaRPr>
          </a:p>
        </p:txBody>
      </p:sp>
      <p:pic>
        <p:nvPicPr>
          <p:cNvPr id="92" name="Kuvakehys" descr="Kuvakaappaus Finna.fi-sivustolta Finna Street-palvelusta. Kuvassa näkyy entisajan katukuva, jossa kulkee vanhoja autoja, rautiovaunuja sekä pyöräilijöitä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99" y="2080925"/>
            <a:ext cx="2770221" cy="2246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Lähteen tekstiruutu"/>
          <p:cNvSpPr txBox="1"/>
          <p:nvPr/>
        </p:nvSpPr>
        <p:spPr>
          <a:xfrm>
            <a:off x="5958225" y="4366700"/>
            <a:ext cx="33843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Source Sans Pro"/>
                <a:ea typeface="Source Sans Pro"/>
                <a:cs typeface="Source Sans Pro"/>
                <a:sym typeface="Source Sans Pro"/>
              </a:rPr>
              <a:t>(Lähde: Finna.fi, CC BY)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800" dirty="0">
                <a:latin typeface="Gill Sans SemiBold" charset="0"/>
                <a:ea typeface="Gill Sans SemiBold" charset="0"/>
                <a:cs typeface="Gill Sans SemiBold" charset="0"/>
              </a:rPr>
              <a:t>KUVAHAKU-</a:t>
            </a:r>
            <a:endParaRPr sz="3800" dirty="0">
              <a:latin typeface="Gill Sans SemiBold" charset="0"/>
              <a:ea typeface="Gill Sans SemiBold" charset="0"/>
              <a:cs typeface="Gill Sans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800" dirty="0">
                <a:latin typeface="Gill Sans SemiBold" charset="0"/>
                <a:ea typeface="Gill Sans SemiBold" charset="0"/>
                <a:cs typeface="Gill Sans SemiBold" charset="0"/>
              </a:rPr>
              <a:t>TEHTÄVÄ</a:t>
            </a:r>
            <a:endParaRPr sz="3800" dirty="0">
              <a:latin typeface="Gill Sans SemiBold" charset="0"/>
              <a:ea typeface="Gill Sans SemiBold" charset="0"/>
              <a:cs typeface="Gill Sans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800" dirty="0">
                <a:latin typeface="Gill Sans SemiBold" charset="0"/>
                <a:ea typeface="Gill Sans SemiBold" charset="0"/>
                <a:cs typeface="Gill Sans SemiBold" charset="0"/>
              </a:rPr>
              <a:t>(</a:t>
            </a:r>
            <a:r>
              <a:rPr lang="fi" sz="3800" i="1" dirty="0">
                <a:latin typeface="Gill Sans SemiBold" charset="0"/>
                <a:ea typeface="Gill Sans SemiBold" charset="0"/>
                <a:cs typeface="Gill Sans SemiBold" charset="0"/>
              </a:rPr>
              <a:t>Finna.fi</a:t>
            </a:r>
            <a:r>
              <a:rPr lang="fi" sz="3800" dirty="0">
                <a:latin typeface="Gill Sans SemiBold" charset="0"/>
                <a:ea typeface="Gill Sans SemiBold" charset="0"/>
                <a:cs typeface="Gill Sans SemiBold" charset="0"/>
              </a:rPr>
              <a:t> ja </a:t>
            </a:r>
            <a:endParaRPr sz="3800" dirty="0">
              <a:latin typeface="Gill Sans SemiBold" charset="0"/>
              <a:ea typeface="Gill Sans SemiBold" charset="0"/>
              <a:cs typeface="Gill Sans SemiBold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3800" i="1" dirty="0">
                <a:latin typeface="Gill Sans SemiBold" charset="0"/>
                <a:ea typeface="Gill Sans SemiBold" charset="0"/>
                <a:cs typeface="Gill Sans SemiBold" charset="0"/>
              </a:rPr>
              <a:t>Finna Street</a:t>
            </a:r>
            <a:r>
              <a:rPr lang="fi" sz="3800" dirty="0">
                <a:latin typeface="Gill Sans SemiBold" charset="0"/>
                <a:ea typeface="Gill Sans SemiBold" charset="0"/>
                <a:cs typeface="Gill Sans SemiBold" charset="0"/>
              </a:rPr>
              <a:t>)</a:t>
            </a:r>
            <a:endParaRPr sz="3800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99" name="Tekstikehys1"/>
          <p:cNvSpPr txBox="1"/>
          <p:nvPr/>
        </p:nvSpPr>
        <p:spPr>
          <a:xfrm>
            <a:off x="4724400" y="405320"/>
            <a:ext cx="4061012" cy="20454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i" sz="2000" b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Finna.fi</a:t>
            </a: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 on hakupalvelu, josta löydät aineistoja suomalaisista arkistoista, kirjastoista ja museoista. Sivustolla on paljon materiaalia, joten tiedonhaussa kannattaa käyttää “rajausta”.</a:t>
            </a: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Light"/>
            </a:endParaRPr>
          </a:p>
        </p:txBody>
      </p:sp>
      <p:sp>
        <p:nvSpPr>
          <p:cNvPr id="100" name="Tekstikehys 2"/>
          <p:cNvSpPr txBox="1"/>
          <p:nvPr/>
        </p:nvSpPr>
        <p:spPr>
          <a:xfrm>
            <a:off x="4747481" y="2661397"/>
            <a:ext cx="4037029" cy="1580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2000" b="1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Finna Street</a:t>
            </a: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  <a:r>
              <a:rPr lang="fi" sz="2000" dirty="0">
                <a:solidFill>
                  <a:schemeClr val="lt1"/>
                </a:solidFill>
                <a:latin typeface="Gill Sans" charset="0"/>
                <a:ea typeface="Gill Sans" charset="0"/>
                <a:cs typeface="Gill Sans" charset="0"/>
                <a:sym typeface="Raleway Light"/>
              </a:rPr>
              <a:t>on Finna.fi:n palvelu, jossa etsit aineistoa itse rajaamaltasi alueelta.</a:t>
            </a:r>
            <a:endParaRPr sz="2000" dirty="0">
              <a:solidFill>
                <a:schemeClr val="lt1"/>
              </a:solidFill>
              <a:latin typeface="Gill Sans" charset="0"/>
              <a:ea typeface="Gill Sans" charset="0"/>
              <a:cs typeface="Gill Sans" charset="0"/>
              <a:sym typeface="Raleway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Kuvahakutehtävän ohjeet 1/2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06" name="Tekstikehys 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Raleway"/>
              <a:buAutoNum type="alphaLcPeriod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Aloita tarkistamalla, missä roolihahmosi asuu.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Raleway"/>
              <a:buAutoNum type="alphaLcPeriod"/>
            </a:pPr>
            <a:r>
              <a:rPr lang="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Kirjoita internet-selaimen osoitekenttään osoite: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None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  <a:hlinkClick r:id="rId3"/>
              </a:rPr>
              <a:t>www.finna.fi</a:t>
            </a: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Raleway"/>
              <a:buAutoNum type="alphaLcPeriod"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Vieritä sivua alaspäin ja etsi Finna </a:t>
            </a:r>
            <a:r>
              <a:rPr lang="fi-FI" sz="2000" dirty="0" err="1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Street</a:t>
            </a: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-palvelu. Napauta palvelu auki.</a:t>
            </a:r>
            <a:endParaRPr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  <p:sp>
        <p:nvSpPr>
          <p:cNvPr id="107" name="Tekstikehys 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96900" lvl="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+mj-lt"/>
              <a:buAutoNum type="alphaLcPeriod" startAt="4"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Valitse “rajaa alue kartalta”. Sivulle aukeaa Suomen kartta.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Font typeface="Raleway"/>
              <a:buAutoNum type="alphaLcPeriod" startAt="4"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Etsi Suomen kartalta roolihahmosi asuinpaikka. Voit suurentaa karttaa +-merkistä tai venyttämällä karttaa kahdella sormella.</a:t>
            </a:r>
            <a:endParaRPr lang="fi-FI" sz="2000" dirty="0"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  <p:cxnSp>
        <p:nvCxnSpPr>
          <p:cNvPr id="108" name="Palstan rajaviiva" descr="Koristeellinen kuva."/>
          <p:cNvCxnSpPr>
            <a:cxnSpLocks/>
          </p:cNvCxnSpPr>
          <p:nvPr/>
        </p:nvCxnSpPr>
        <p:spPr>
          <a:xfrm>
            <a:off x="4594500" y="1247775"/>
            <a:ext cx="0" cy="3321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tsikkokeh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dirty="0">
                <a:latin typeface="Gill Sans SemiBold" charset="0"/>
                <a:ea typeface="Gill Sans SemiBold" charset="0"/>
                <a:cs typeface="Gill Sans SemiBold" charset="0"/>
              </a:rPr>
              <a:t>Kuvahakutehtävän ohjeet 2/2</a:t>
            </a:r>
            <a:endParaRPr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106" name="Tekstikehys 1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>
              <a:lnSpc>
                <a:spcPct val="100000"/>
              </a:lnSpc>
              <a:buAutoNum type="alphaLcPeriod" startAt="6"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Napauta “rajaa alue” -painiketta ja ala vetää kartalle oikeaan kohtaan “viivaa”, jolloin karttaan alkaa muodostua ympyrä. </a:t>
            </a:r>
          </a:p>
          <a:p>
            <a:pPr indent="-457200">
              <a:lnSpc>
                <a:spcPct val="100000"/>
              </a:lnSpc>
              <a:buFont typeface="Source Sans Pro"/>
              <a:buAutoNum type="alphaLcPeriod" startAt="6"/>
            </a:pPr>
            <a:r>
              <a:rPr lang="fi-FI" sz="2000" dirty="0">
                <a:solidFill>
                  <a:schemeClr val="dk2"/>
                </a:solidFill>
                <a:highlight>
                  <a:srgbClr val="FFFFFF"/>
                </a:highlight>
                <a:latin typeface="Gill Sans" charset="0"/>
                <a:ea typeface="Gill Sans" charset="0"/>
                <a:cs typeface="Gill Sans" charset="0"/>
                <a:sym typeface="Raleway"/>
              </a:rPr>
              <a:t>Kun olet rajannut sopivan alueen, napauta “hae”.</a:t>
            </a:r>
          </a:p>
          <a:p>
            <a:pPr lvl="0" indent="-457200">
              <a:lnSpc>
                <a:spcPct val="100000"/>
              </a:lnSpc>
              <a:buAutoNum type="alphaLcPeriod" startAt="6"/>
            </a:pP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  <p:cxnSp>
        <p:nvCxnSpPr>
          <p:cNvPr id="108" name="Palstan rajaviiva" descr="Koristeellinen kuva."/>
          <p:cNvCxnSpPr>
            <a:cxnSpLocks/>
          </p:cNvCxnSpPr>
          <p:nvPr/>
        </p:nvCxnSpPr>
        <p:spPr>
          <a:xfrm>
            <a:off x="4594500" y="1247775"/>
            <a:ext cx="0" cy="3321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8" name="Tekstikehys 1">
            <a:extLst>
              <a:ext uri="{FF2B5EF4-FFF2-40B4-BE49-F238E27FC236}">
                <a16:creationId xmlns:a16="http://schemas.microsoft.com/office/drawing/2014/main" id="{4F5CB450-3619-4B43-A106-CAFF7D8682D8}"/>
              </a:ext>
            </a:extLst>
          </p:cNvPr>
          <p:cNvSpPr txBox="1">
            <a:spLocks/>
          </p:cNvSpPr>
          <p:nvPr/>
        </p:nvSpPr>
        <p:spPr>
          <a:xfrm>
            <a:off x="4832400" y="115247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+mn-lt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HUOM!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Ympyrän kohtaa voit säätää tarttumalla kiinni keskustassa näkyvään ✥-ristiin.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2000" dirty="0">
                <a:solidFill>
                  <a:schemeClr val="dk2"/>
                </a:solidFill>
                <a:latin typeface="Gill Sans" charset="0"/>
                <a:ea typeface="Gill Sans" charset="0"/>
                <a:cs typeface="Gill Sans" charset="0"/>
                <a:sym typeface="Raleway"/>
              </a:rPr>
              <a:t>Ympyrän kokoa voit säätää tarttumalla kiinni ympyrän rajalla näkyvään ↔-nuoleen.</a:t>
            </a:r>
          </a:p>
          <a:p>
            <a:pPr marL="0" indent="0">
              <a:lnSpc>
                <a:spcPct val="100000"/>
              </a:lnSpc>
              <a:buNone/>
            </a:pPr>
            <a:endParaRPr lang="fi-FI" sz="2000" dirty="0">
              <a:solidFill>
                <a:schemeClr val="dk2"/>
              </a:solidFill>
              <a:highlight>
                <a:srgbClr val="FFFFFF"/>
              </a:highlight>
              <a:latin typeface="Gill Sans" charset="0"/>
              <a:ea typeface="Gill Sans" charset="0"/>
              <a:cs typeface="Gill Sans" charset="0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61012052"/>
      </p:ext>
    </p:extLst>
  </p:cSld>
  <p:clrMapOvr>
    <a:masterClrMapping/>
  </p:clrMapOvr>
</p:sld>
</file>

<file path=ppt/theme/theme1.xml><?xml version="1.0" encoding="utf-8"?>
<a:theme xmlns:a="http://schemas.openxmlformats.org/drawingml/2006/main" name="FinnatonTeema">
  <a:themeElements>
    <a:clrScheme name="Custom 4">
      <a:dk1>
        <a:srgbClr val="000000"/>
      </a:dk1>
      <a:lt1>
        <a:srgbClr val="FFFFFF"/>
      </a:lt1>
      <a:dk2>
        <a:srgbClr val="3D3D3D"/>
      </a:dk2>
      <a:lt2>
        <a:srgbClr val="454545"/>
      </a:lt2>
      <a:accent1>
        <a:srgbClr val="00A3AC"/>
      </a:accent1>
      <a:accent2>
        <a:srgbClr val="7F358A"/>
      </a:accent2>
      <a:accent3>
        <a:srgbClr val="C1DEE9"/>
      </a:accent3>
      <a:accent4>
        <a:srgbClr val="FF1DC8"/>
      </a:accent4>
      <a:accent5>
        <a:srgbClr val="AFE9DA"/>
      </a:accent5>
      <a:accent6>
        <a:srgbClr val="F3EC79"/>
      </a:accent6>
      <a:hlink>
        <a:srgbClr val="425B92"/>
      </a:hlink>
      <a:folHlink>
        <a:srgbClr val="425B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natonTeema" id="{1667A362-158B-F849-A734-3466D15897B0}" vid="{F9B10005-6AB6-0745-89BE-18EF3A17373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FinnatonTeema</Template>
  <TotalTime>306</TotalTime>
  <Words>753</Words>
  <Application>Microsoft Macintosh PowerPoint</Application>
  <PresentationFormat>On-screen Show 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Gill Sans</vt:lpstr>
      <vt:lpstr>Gill Sans SemiBold</vt:lpstr>
      <vt:lpstr>Raleway</vt:lpstr>
      <vt:lpstr>Raleway Light</vt:lpstr>
      <vt:lpstr>Raleway Medium</vt:lpstr>
      <vt:lpstr>Source Sans Pro</vt:lpstr>
      <vt:lpstr>Tahoma</vt:lpstr>
      <vt:lpstr>FinnatonTeema</vt:lpstr>
      <vt:lpstr>Suomalainen sääty-yhteiskunta</vt:lpstr>
      <vt:lpstr>Opettajat arvioivat työskentelyäsi koko monialaisen oppimiskokonaisuuden ajan.</vt:lpstr>
      <vt:lpstr>Tutustumme oman parimme tai pienryhmämme roolihahmoihin haastattelemalla.</vt:lpstr>
      <vt:lpstr>HAASTATTELU</vt:lpstr>
      <vt:lpstr>Vertaisarviointi</vt:lpstr>
      <vt:lpstr>Tiedonhakua FinnaStreetissä</vt:lpstr>
      <vt:lpstr>KUVAHAKU- TEHTÄVÄ (Finna.fi ja  Finna Street)</vt:lpstr>
      <vt:lpstr>Kuvahakutehtävän ohjeet 1/2</vt:lpstr>
      <vt:lpstr>Kuvahakutehtävän ohjeet 2/2</vt:lpstr>
      <vt:lpstr>Kuvahakutehtävän ohjeet 2/2</vt:lpstr>
      <vt:lpstr>Kirjoitamme kirjeen oman roolihahmomme äänellä  parillemme.  Lopuksi luemme parimme  lähettämän kirjeen.</vt:lpstr>
      <vt:lpstr>KIRJETEHTÄVÄ</vt:lpstr>
      <vt:lpstr>Kirjeen rakenne ja sisällön suunnittelu 1/2</vt:lpstr>
      <vt:lpstr>Kirjeen rakenne ja sisällön suunnittelu 2/2</vt:lpstr>
      <vt:lpstr>b. Rakennemalli ja kirjeen kirjoittaminen</vt:lpstr>
      <vt:lpstr>c. Kirjeen lähettäminen ja parin kirjeen lukeminen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Suomalainen sääty-yhteiskunta</dc:title>
  <dc:subject/>
  <dc:creator>Peltonen, Riitta P</dc:creator>
  <cp:keywords/>
  <dc:description/>
  <cp:lastModifiedBy>Hynynen, Heidi E</cp:lastModifiedBy>
  <cp:revision>26</cp:revision>
  <dcterms:modified xsi:type="dcterms:W3CDTF">2020-01-07T13:00:51Z</dcterms:modified>
  <cp:category/>
</cp:coreProperties>
</file>