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86350"/>
  </p:normalViewPr>
  <p:slideViewPr>
    <p:cSldViewPr snapToGrid="0">
      <p:cViewPr varScale="1">
        <p:scale>
          <a:sx n="129" d="100"/>
          <a:sy n="129" d="100"/>
        </p:scale>
        <p:origin x="131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4b0d5c79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4b0d5c79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4b0d5c7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4b0d5c7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4b0d5c7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4b0d5c7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4b0d5c7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4b0d5c7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4b0d5c7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4b0d5c7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4b0d5c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c4b0d5c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4b0d5c7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c4b0d5c79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4b0d5c79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4b0d5c79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4b0d5c7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4b0d5c7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4b0d5c7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4b0d5c7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688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98450" y="1883725"/>
            <a:ext cx="8371125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8450" y="3357325"/>
            <a:ext cx="8371125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311700" y="2651100"/>
            <a:ext cx="8520600" cy="2037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1908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6000">
                <a:latin typeface="+mj-lt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+mn-lt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2225" y="2651100"/>
            <a:ext cx="9166225" cy="2037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;p2">
            <a:extLst>
              <a:ext uri="{FF2B5EF4-FFF2-40B4-BE49-F238E27FC236}">
                <a16:creationId xmlns:a16="http://schemas.microsoft.com/office/drawing/2014/main" id="{7378344F-61CC-E641-8838-51CC431B7698}"/>
              </a:ext>
            </a:extLst>
          </p:cNvPr>
          <p:cNvSpPr/>
          <p:nvPr userDrawn="1"/>
        </p:nvSpPr>
        <p:spPr>
          <a:xfrm>
            <a:off x="0" y="0"/>
            <a:ext cx="9144000" cy="4688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07975" y="526350"/>
            <a:ext cx="57862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57151"/>
            <a:ext cx="4426500" cy="5025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+mn-l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  <a:latin typeface="+mj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8050" y="40242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i-FI" dirty="0" err="1">
                <a:latin typeface="+mj-lt"/>
              </a:rPr>
              <a:t>Click</a:t>
            </a:r>
            <a:r>
              <a:rPr lang="fi-FI" dirty="0">
                <a:latin typeface="+mj-lt"/>
              </a:rPr>
              <a:t> to </a:t>
            </a:r>
            <a:r>
              <a:rPr lang="fi-FI" dirty="0" err="1">
                <a:latin typeface="+mj-lt"/>
              </a:rPr>
              <a:t>add</a:t>
            </a:r>
            <a:r>
              <a:rPr lang="fi-FI" dirty="0">
                <a:latin typeface="+mj-lt"/>
              </a:rPr>
              <a:t> </a:t>
            </a:r>
            <a:r>
              <a:rPr lang="fi-FI" dirty="0" err="1">
                <a:latin typeface="+mj-lt"/>
              </a:rPr>
              <a:t>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i-FI" dirty="0" err="1">
                <a:latin typeface="+mn-lt"/>
              </a:rPr>
              <a:t>Click</a:t>
            </a:r>
            <a:r>
              <a:rPr lang="fi-FI" dirty="0">
                <a:latin typeface="+mn-lt"/>
              </a:rPr>
              <a:t> to </a:t>
            </a:r>
            <a:r>
              <a:rPr lang="fi-FI" dirty="0" err="1">
                <a:latin typeface="+mn-lt"/>
              </a:rPr>
              <a:t>add</a:t>
            </a:r>
            <a:r>
              <a:rPr lang="fi-FI" dirty="0">
                <a:latin typeface="+mn-lt"/>
              </a:rPr>
              <a:t> </a:t>
            </a:r>
            <a:r>
              <a:rPr lang="fi-FI" dirty="0" err="1">
                <a:latin typeface="+mn-lt"/>
              </a:rPr>
              <a:t>text</a:t>
            </a:r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  <p:pic>
        <p:nvPicPr>
          <p:cNvPr id="5" name="Kuva 6">
            <a:extLst>
              <a:ext uri="{FF2B5EF4-FFF2-40B4-BE49-F238E27FC236}">
                <a16:creationId xmlns:a16="http://schemas.microsoft.com/office/drawing/2014/main" id="{1F1B6A6E-3324-E646-A6C1-FF731E40E2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4769399"/>
            <a:ext cx="977584" cy="23232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tsikko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2742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S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tåndssamhället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i Finland</a:t>
            </a:r>
          </a:p>
        </p:txBody>
      </p:sp>
      <p:sp>
        <p:nvSpPr>
          <p:cNvPr id="59" name="Alaotsikko"/>
          <p:cNvSpPr txBox="1">
            <a:spLocks noGrp="1"/>
          </p:cNvSpPr>
          <p:nvPr>
            <p:ph type="subTitle" idx="1"/>
          </p:nvPr>
        </p:nvSpPr>
        <p:spPr>
          <a:xfrm>
            <a:off x="733975" y="306715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fi-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Presentation av </a:t>
            </a:r>
            <a:r>
              <a:rPr lang="fi-FI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det</a:t>
            </a:r>
            <a:r>
              <a:rPr lang="fi-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mångvetenskapliga</a:t>
            </a:r>
            <a:r>
              <a:rPr lang="fi-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lärområdets</a:t>
            </a:r>
            <a:r>
              <a:rPr lang="fi-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struktur</a:t>
            </a:r>
            <a:endParaRPr lang="fi-FI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0" lvl="0" indent="0" algn="ctr"/>
            <a:r>
              <a:rPr lang="fi-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Historia </a:t>
            </a:r>
            <a:r>
              <a:rPr lang="fi-FI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och</a:t>
            </a:r>
            <a:r>
              <a:rPr lang="fi-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modersmål</a:t>
            </a:r>
            <a:r>
              <a:rPr lang="fi-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och</a:t>
            </a:r>
            <a:r>
              <a:rPr lang="fi-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 litteratur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ppiaineen tekstikehys"/>
          <p:cNvSpPr txBox="1"/>
          <p:nvPr/>
        </p:nvSpPr>
        <p:spPr>
          <a:xfrm>
            <a:off x="762000" y="179300"/>
            <a:ext cx="34962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i-FI" dirty="0">
                <a:solidFill>
                  <a:schemeClr val="bg1"/>
                </a:solidFill>
                <a:latin typeface="Raleway Light"/>
                <a:ea typeface="Raleway Light"/>
                <a:cs typeface="Raleway Light"/>
                <a:sym typeface="Raleway Light"/>
              </a:rPr>
              <a:t>MODERSMÅL OCH LITTERATURE</a:t>
            </a:r>
          </a:p>
        </p:txBody>
      </p:sp>
      <p:sp>
        <p:nvSpPr>
          <p:cNvPr id="117" name="Tekstikehys"/>
          <p:cNvSpPr txBox="1">
            <a:spLocks noGrp="1"/>
          </p:cNvSpPr>
          <p:nvPr>
            <p:ph type="title"/>
          </p:nvPr>
        </p:nvSpPr>
        <p:spPr>
          <a:xfrm>
            <a:off x="419100" y="812400"/>
            <a:ext cx="6251575" cy="3518700"/>
          </a:xfrm>
          <a:prstGeom prst="rect">
            <a:avLst/>
          </a:prstGeom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</a:t>
            </a:r>
            <a:r>
              <a:rPr lang="fi-FI" sz="28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skriver</a:t>
            </a:r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ett </a:t>
            </a:r>
            <a:r>
              <a:rPr lang="fi-FI" sz="28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fiktivt</a:t>
            </a:r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28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brev</a:t>
            </a:r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b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</a:br>
            <a:r>
              <a:rPr lang="fi-FI" sz="28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till</a:t>
            </a:r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28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vårt</a:t>
            </a:r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par </a:t>
            </a:r>
            <a:r>
              <a:rPr lang="fi-FI" sz="28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utifrån</a:t>
            </a:r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b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</a:br>
            <a:r>
              <a:rPr lang="fi-FI" sz="28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vår</a:t>
            </a:r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28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rollfigur</a:t>
            </a:r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 </a:t>
            </a:r>
            <a:b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</a:br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Sedan </a:t>
            </a:r>
            <a:r>
              <a:rPr lang="fi-FI" sz="28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läser</a:t>
            </a:r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vi </a:t>
            </a:r>
            <a:b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</a:br>
            <a:r>
              <a:rPr lang="fi-FI" sz="28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varandras</a:t>
            </a:r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28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brev</a:t>
            </a:r>
            <a:r>
              <a:rPr lang="fi-FI" sz="28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sz="2800" dirty="0"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119" name="Kuvakehys" descr="Illustration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275" y="1368625"/>
            <a:ext cx="2379850" cy="3173154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kstikehys 1"/>
          <p:cNvSpPr txBox="1">
            <a:spLocks noGrp="1"/>
          </p:cNvSpPr>
          <p:nvPr>
            <p:ph type="title"/>
          </p:nvPr>
        </p:nvSpPr>
        <p:spPr>
          <a:xfrm>
            <a:off x="311700" y="56535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Lärarna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utvärderar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kontinuerligt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ditt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arbete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under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den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tid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som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det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mångvetenskapliga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lärområdet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pågår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25" name="Tekstikehys 2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</a:rPr>
              <a:t>Lycka till!</a:t>
            </a:r>
            <a:endParaRPr sz="20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ppiaineen tekstikehys"/>
          <p:cNvSpPr txBox="1"/>
          <p:nvPr/>
        </p:nvSpPr>
        <p:spPr>
          <a:xfrm>
            <a:off x="448225" y="201700"/>
            <a:ext cx="1101606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latin typeface="Raleway Light"/>
                <a:ea typeface="Raleway Light"/>
                <a:cs typeface="Raleway Light"/>
                <a:sym typeface="Raleway Light"/>
              </a:rPr>
              <a:t>HISTORIA</a:t>
            </a:r>
            <a:endParaRPr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4" name="Tekstikehys"/>
          <p:cNvSpPr txBox="1">
            <a:spLocks noGrp="1"/>
          </p:cNvSpPr>
          <p:nvPr>
            <p:ph type="title"/>
          </p:nvPr>
        </p:nvSpPr>
        <p:spPr>
          <a:xfrm>
            <a:off x="369975" y="1400750"/>
            <a:ext cx="4045200" cy="28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SzPts val="1100"/>
            </a:pP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Under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lektionerna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i historia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bekantar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vi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oss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med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Finland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på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1800-talet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och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det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finländska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ståndssamhället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 </a:t>
            </a:r>
          </a:p>
        </p:txBody>
      </p:sp>
      <p:sp>
        <p:nvSpPr>
          <p:cNvPr id="65" name="Kysymykset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Medium"/>
              </a:rPr>
              <a:t>Vilka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Medium"/>
              </a:rPr>
              <a:t>slags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Medium"/>
              </a:rPr>
              <a:t>grupper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Medium"/>
              </a:rPr>
              <a:t>delade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Medium"/>
              </a:rPr>
              <a:t>man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 in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Medium"/>
              </a:rPr>
              <a:t>människor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 i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Medium"/>
              </a:rPr>
              <a:t>på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 1800-talet?</a:t>
            </a:r>
            <a:endParaRPr lang="fi-FI" sz="2000" i="1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fi-FI" sz="2000" i="1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endParaRPr lang="fi-FI" sz="2000" i="1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Medium"/>
              </a:rPr>
              <a:t>Hurdant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Medium"/>
              </a:rPr>
              <a:t>var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 livet för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Medium"/>
              </a:rPr>
              <a:t>människorna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 i de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Medium"/>
              </a:rPr>
              <a:t>olika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Medium"/>
              </a:rPr>
              <a:t>grupperna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Medium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ppiaineen tekstikehys"/>
          <p:cNvSpPr txBox="1"/>
          <p:nvPr/>
        </p:nvSpPr>
        <p:spPr>
          <a:xfrm>
            <a:off x="997325" y="257750"/>
            <a:ext cx="10197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rPr>
              <a:t>HISTORIA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Etu-</a:t>
            </a:r>
            <a:r>
              <a:rPr lang="fi-FI" baseline="0" dirty="0"/>
              <a:t> ja sukunimet</a:t>
            </a:r>
            <a:endParaRPr lang="fi-FI" dirty="0"/>
          </a:p>
        </p:txBody>
      </p:sp>
      <p:sp>
        <p:nvSpPr>
          <p:cNvPr id="71" name="Tekstikehys"/>
          <p:cNvSpPr txBox="1"/>
          <p:nvPr/>
        </p:nvSpPr>
        <p:spPr>
          <a:xfrm>
            <a:off x="4639250" y="1"/>
            <a:ext cx="4504800" cy="46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fi-FI" sz="3000" dirty="0">
              <a:solidFill>
                <a:schemeClr val="dk2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lvl="0"/>
            <a:endParaRPr lang="fi-FI" sz="3000" dirty="0">
              <a:solidFill>
                <a:schemeClr val="dk2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lvl="0"/>
            <a:endParaRPr lang="fi-FI" sz="3000" dirty="0">
              <a:solidFill>
                <a:schemeClr val="dk2"/>
              </a:solidFill>
              <a:highlight>
                <a:srgbClr val="FFFFFF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>
              <a:buClr>
                <a:schemeClr val="dk2"/>
              </a:buClr>
              <a:buSzPts val="1100"/>
            </a:pP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bekantar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oss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också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med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förnamn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och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släktnamn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på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1800-talet.</a:t>
            </a:r>
            <a:endParaRPr lang="fi-FI" sz="3000" b="1" dirty="0">
              <a:highlight>
                <a:srgbClr val="FFFFFF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sp>
        <p:nvSpPr>
          <p:cNvPr id="72" name="Kysymykset"/>
          <p:cNvSpPr txBox="1"/>
          <p:nvPr/>
        </p:nvSpPr>
        <p:spPr>
          <a:xfrm>
            <a:off x="997325" y="896475"/>
            <a:ext cx="3003300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Vilka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förnamn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var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vanliga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?</a:t>
            </a:r>
          </a:p>
          <a:p>
            <a:pPr lvl="0"/>
            <a:endParaRPr lang="fi-FI"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lvl="0">
              <a:buClr>
                <a:schemeClr val="dk2"/>
              </a:buClr>
              <a:buSzPts val="1100"/>
            </a:pPr>
            <a:endParaRPr lang="fi-FI"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lvl="0"/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Hurdana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släktnamn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hade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man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?</a:t>
            </a:r>
          </a:p>
          <a:p>
            <a:pPr lvl="0"/>
            <a:endParaRPr lang="fi-FI"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lvl="0"/>
            <a:endParaRPr lang="fi-FI"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Hade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alla ett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släktnamn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ppiaineen tekstikehys"/>
          <p:cNvSpPr txBox="1"/>
          <p:nvPr/>
        </p:nvSpPr>
        <p:spPr>
          <a:xfrm>
            <a:off x="675175" y="246500"/>
            <a:ext cx="1120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HISTORIA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Ryhmäjako</a:t>
            </a:r>
          </a:p>
        </p:txBody>
      </p:sp>
      <p:sp>
        <p:nvSpPr>
          <p:cNvPr id="78" name="Tekstikehys"/>
          <p:cNvSpPr txBox="1">
            <a:spLocks noGrp="1"/>
          </p:cNvSpPr>
          <p:nvPr>
            <p:ph type="body" idx="1"/>
          </p:nvPr>
        </p:nvSpPr>
        <p:spPr>
          <a:xfrm>
            <a:off x="787200" y="963750"/>
            <a:ext cx="7569600" cy="3216000"/>
          </a:xfrm>
          <a:prstGeom prst="rect">
            <a:avLst/>
          </a:prstGeom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delar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in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oss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i par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eller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smågrupper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Varje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par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eller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grupp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representerar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en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människogrupp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i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ståndssamhället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lang="fi-FI" sz="3000" b="1" dirty="0">
              <a:highlight>
                <a:schemeClr val="lt1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ppiaineen tekstikehys"/>
          <p:cNvSpPr txBox="1"/>
          <p:nvPr/>
        </p:nvSpPr>
        <p:spPr>
          <a:xfrm>
            <a:off x="762000" y="179300"/>
            <a:ext cx="12438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rPr>
              <a:t>HISTORIA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Tekstikehys"/>
          <p:cNvSpPr txBox="1">
            <a:spLocks noGrp="1"/>
          </p:cNvSpPr>
          <p:nvPr>
            <p:ph type="title"/>
          </p:nvPr>
        </p:nvSpPr>
        <p:spPr>
          <a:xfrm>
            <a:off x="890850" y="812400"/>
            <a:ext cx="7362300" cy="3518700"/>
          </a:xfrm>
          <a:prstGeom prst="rect">
            <a:avLst/>
          </a:prstGeom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>
              <a:buClr>
                <a:schemeClr val="dk2"/>
              </a:buClr>
              <a:buSzPts val="1100"/>
            </a:pP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skapar fiktiva rollfigurer som lev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de</a:t>
            </a: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på</a:t>
            </a: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1800-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talet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och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gör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en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rollfigursplan</a:t>
            </a: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tsikko"/>
          <p:cNvSpPr txBox="1">
            <a:spLocks noGrp="1"/>
          </p:cNvSpPr>
          <p:nvPr>
            <p:ph type="title"/>
          </p:nvPr>
        </p:nvSpPr>
        <p:spPr>
          <a:xfrm>
            <a:off x="311700" y="56535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Lärarna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utvärderar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kontinuerligt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ditt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arbete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under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den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tid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som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det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mångvetenskapliga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lärområdet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pågår</a:t>
            </a: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</a:rPr>
              <a:t>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91" name="Alaotsikko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/>
            <a:endParaRPr lang="fi-FI" sz="2000" dirty="0"/>
          </a:p>
          <a:p>
            <a:pPr marL="0" lvl="0">
              <a:spcBef>
                <a:spcPts val="1600"/>
              </a:spcBef>
              <a:spcAft>
                <a:spcPts val="1600"/>
              </a:spcAft>
            </a:pP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Arbetet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forsätter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under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lektionerna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 i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modersmålet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och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litteraturen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ppiaineen tekstikehys"/>
          <p:cNvSpPr txBox="1"/>
          <p:nvPr/>
        </p:nvSpPr>
        <p:spPr>
          <a:xfrm>
            <a:off x="231850" y="246525"/>
            <a:ext cx="3339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Raleway Light"/>
                <a:ea typeface="Raleway Light"/>
                <a:cs typeface="Raleway Light"/>
                <a:sym typeface="Raleway Light"/>
              </a:rPr>
              <a:t>MODERSMÅL OCH LITTERATURE</a:t>
            </a:r>
            <a:endParaRPr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6" name="Tekstikehys 1"/>
          <p:cNvSpPr txBox="1">
            <a:spLocks noGrp="1"/>
          </p:cNvSpPr>
          <p:nvPr>
            <p:ph type="title"/>
          </p:nvPr>
        </p:nvSpPr>
        <p:spPr>
          <a:xfrm>
            <a:off x="231850" y="616424"/>
            <a:ext cx="4045200" cy="440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SzPts val="1100"/>
            </a:pPr>
            <a:r>
              <a:rPr lang="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lär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känna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parets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eller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gruppens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rollfigur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genom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att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intervjua</a:t>
            </a:r>
            <a:r>
              <a:rPr lang="fi-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varandra</a:t>
            </a:r>
            <a:r>
              <a:rPr lang="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sp>
        <p:nvSpPr>
          <p:cNvPr id="97" name="Tekstikehys 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fi-FI" sz="2000" i="1" dirty="0" err="1">
                <a:latin typeface="Gill Sans" charset="0"/>
                <a:ea typeface="Gill Sans" charset="0"/>
                <a:cs typeface="Gill Sans" charset="0"/>
              </a:rPr>
              <a:t>Som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</a:rPr>
              <a:t>intervjumaterial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</a:rPr>
              <a:t>används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</a:rPr>
              <a:t>rollfigursplanerna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</a:rPr>
              <a:t>som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</a:rPr>
              <a:t>gjorts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</a:rPr>
              <a:t>under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</a:rPr>
              <a:t>lektionerna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</a:rPr>
              <a:t> i historia.</a:t>
            </a:r>
          </a:p>
        </p:txBody>
      </p:sp>
      <p:pic>
        <p:nvPicPr>
          <p:cNvPr id="1025" name="Picture 1" descr="page1image4580928">
            <a:extLst>
              <a:ext uri="{FF2B5EF4-FFF2-40B4-BE49-F238E27FC236}">
                <a16:creationId xmlns:a16="http://schemas.microsoft.com/office/drawing/2014/main" id="{53D0C15D-C4C2-F54C-8533-F78A0202B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274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4580928">
            <a:extLst>
              <a:ext uri="{FF2B5EF4-FFF2-40B4-BE49-F238E27FC236}">
                <a16:creationId xmlns:a16="http://schemas.microsoft.com/office/drawing/2014/main" id="{5F7D03F9-BFA4-E345-9C02-585F2FEE1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274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Vertaisarviointi</a:t>
            </a:r>
            <a:endParaRPr lang="fi-FI" dirty="0"/>
          </a:p>
        </p:txBody>
      </p:sp>
      <p:sp>
        <p:nvSpPr>
          <p:cNvPr id="105" name="Oppiaineen tekstiruutu"/>
          <p:cNvSpPr txBox="1"/>
          <p:nvPr/>
        </p:nvSpPr>
        <p:spPr>
          <a:xfrm>
            <a:off x="266700" y="257750"/>
            <a:ext cx="3920573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i-FI" dirty="0">
                <a:solidFill>
                  <a:schemeClr val="bg1"/>
                </a:solidFill>
                <a:latin typeface="Raleway Light"/>
                <a:ea typeface="Raleway Light"/>
                <a:cs typeface="Raleway Light"/>
                <a:sym typeface="Raleway Light"/>
              </a:rPr>
              <a:t>MODERSMÅL OCH LITTERATURE</a:t>
            </a:r>
          </a:p>
        </p:txBody>
      </p:sp>
      <p:sp>
        <p:nvSpPr>
          <p:cNvPr id="103" name="Tekstiruutu"/>
          <p:cNvSpPr txBox="1"/>
          <p:nvPr/>
        </p:nvSpPr>
        <p:spPr>
          <a:xfrm>
            <a:off x="4639250" y="145675"/>
            <a:ext cx="4504800" cy="485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gör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en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kamratvärdering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</a:p>
          <a:p>
            <a:pPr lvl="0">
              <a:buClr>
                <a:schemeClr val="dk2"/>
              </a:buClr>
              <a:buSzPts val="1100"/>
            </a:pP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ger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konstruktiv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respons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på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rollfigursplanen</a:t>
            </a:r>
            <a:r>
              <a:rPr lang="fi-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lang="fi-FI" sz="3000" b="1" dirty="0">
              <a:highlight>
                <a:srgbClr val="FFFFFF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sp>
        <p:nvSpPr>
          <p:cNvPr id="104" name="Kysymykset"/>
          <p:cNvSpPr txBox="1"/>
          <p:nvPr/>
        </p:nvSpPr>
        <p:spPr>
          <a:xfrm>
            <a:off x="266700" y="896475"/>
            <a:ext cx="3733925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Innehåller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planen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alla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obligatoriska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delar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?</a:t>
            </a:r>
          </a:p>
          <a:p>
            <a:pPr lvl="0">
              <a:buClr>
                <a:schemeClr val="dk2"/>
              </a:buClr>
              <a:buSzPts val="1100"/>
            </a:pPr>
            <a:endParaRPr lang="fi-FI"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lvl="0">
              <a:buClr>
                <a:schemeClr val="dk2"/>
              </a:buClr>
              <a:buSzPts val="1100"/>
            </a:pPr>
            <a:endParaRPr lang="fi-FI"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lvl="0">
              <a:buClr>
                <a:schemeClr val="dk2"/>
              </a:buClr>
              <a:buSzPts val="1100"/>
            </a:pP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Vad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var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bra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med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planen</a:t>
            </a:r>
            <a:r>
              <a:rPr lang="fi-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ppiaineen tekstikehys"/>
          <p:cNvSpPr txBox="1"/>
          <p:nvPr/>
        </p:nvSpPr>
        <p:spPr>
          <a:xfrm>
            <a:off x="675175" y="246500"/>
            <a:ext cx="41769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i-FI" dirty="0">
                <a:latin typeface="Raleway Light"/>
                <a:ea typeface="Raleway Light"/>
                <a:cs typeface="Raleway Light"/>
                <a:sym typeface="Raleway Light"/>
              </a:rPr>
              <a:t>MODERSMÅL OCH LITTERATURE</a:t>
            </a:r>
          </a:p>
        </p:txBody>
      </p:sp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Tiedonhakua</a:t>
            </a:r>
            <a:r>
              <a:rPr lang="fi-FI" baseline="0" dirty="0"/>
              <a:t> </a:t>
            </a:r>
            <a:r>
              <a:rPr lang="fi-FI" baseline="0" dirty="0" err="1"/>
              <a:t>FinnaStreetissä</a:t>
            </a:r>
            <a:endParaRPr lang="fi-FI" dirty="0"/>
          </a:p>
        </p:txBody>
      </p:sp>
      <p:sp>
        <p:nvSpPr>
          <p:cNvPr id="110" name="Tekstikehys"/>
          <p:cNvSpPr txBox="1">
            <a:spLocks noGrp="1"/>
          </p:cNvSpPr>
          <p:nvPr>
            <p:ph type="body" idx="1"/>
          </p:nvPr>
        </p:nvSpPr>
        <p:spPr>
          <a:xfrm>
            <a:off x="342900" y="963750"/>
            <a:ext cx="6268500" cy="3216000"/>
          </a:xfrm>
          <a:prstGeom prst="rect">
            <a:avLst/>
          </a:prstGeom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fi-FI" sz="32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</a:t>
            </a:r>
            <a:r>
              <a:rPr lang="fi-FI" sz="32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övar</a:t>
            </a:r>
            <a:r>
              <a:rPr lang="fi-FI" sz="32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2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informationssökning</a:t>
            </a:r>
            <a:r>
              <a:rPr lang="fi-FI" sz="32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2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med</a:t>
            </a:r>
            <a:r>
              <a:rPr lang="fi-FI" sz="3200" b="1" i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200" b="1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Finna</a:t>
            </a:r>
            <a:r>
              <a:rPr lang="fi-FI" sz="3200" b="1" i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200" b="1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Street</a:t>
            </a:r>
            <a:r>
              <a:rPr lang="fi-FI" sz="3200" b="1" i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-</a:t>
            </a:r>
            <a:r>
              <a:rPr lang="fi-FI" sz="3200" b="1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sökningen</a:t>
            </a:r>
            <a:r>
              <a:rPr lang="fi-FI" sz="3200" b="1" i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i </a:t>
            </a:r>
            <a:r>
              <a:rPr lang="fi-FI" sz="3200" b="1" i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Finna.fi</a:t>
            </a:r>
            <a:r>
              <a:rPr lang="fi-FI" sz="32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 </a:t>
            </a:r>
          </a:p>
          <a:p>
            <a:pPr marL="0" lvl="0" indent="0">
              <a:lnSpc>
                <a:spcPct val="100000"/>
              </a:lnSpc>
              <a:buNone/>
            </a:pPr>
            <a:endParaRPr lang="fi-FI" sz="3200" b="1" dirty="0">
              <a:solidFill>
                <a:schemeClr val="dk2"/>
              </a:solidFill>
              <a:highlight>
                <a:srgbClr val="FFFFFF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i-FI" sz="32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</a:t>
            </a:r>
            <a:r>
              <a:rPr lang="fi-FI" sz="32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söker</a:t>
            </a:r>
            <a:r>
              <a:rPr lang="fi-FI" sz="32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en bild </a:t>
            </a:r>
            <a:r>
              <a:rPr lang="fi-FI" sz="32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på</a:t>
            </a:r>
            <a:r>
              <a:rPr lang="fi-FI" sz="32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2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vår</a:t>
            </a:r>
            <a:r>
              <a:rPr lang="fi-FI" sz="32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2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rollfigurs</a:t>
            </a:r>
            <a:r>
              <a:rPr lang="fi-FI" sz="32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2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fiktiva</a:t>
            </a:r>
            <a:r>
              <a:rPr lang="fi-FI" sz="32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200" b="1" dirty="0" err="1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hemort</a:t>
            </a:r>
            <a:r>
              <a:rPr lang="fi-FI" sz="32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lang="fi-FI" sz="3200" b="1" dirty="0">
              <a:highlight>
                <a:srgbClr val="FFFFFF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6" name="Kuva 5" descr="Illustration">
            <a:extLst>
              <a:ext uri="{FF2B5EF4-FFF2-40B4-BE49-F238E27FC236}">
                <a16:creationId xmlns:a16="http://schemas.microsoft.com/office/drawing/2014/main" id="{77214F85-F554-C54D-B754-2A93764E6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0" y="2434498"/>
            <a:ext cx="2649285" cy="2018232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sp>
        <p:nvSpPr>
          <p:cNvPr id="7" name="Suorakulmio 6">
            <a:extLst>
              <a:ext uri="{FF2B5EF4-FFF2-40B4-BE49-F238E27FC236}">
                <a16:creationId xmlns:a16="http://schemas.microsoft.com/office/drawing/2014/main" id="{E6D68F4F-F2FA-9443-A1CB-799BEC50A668}"/>
              </a:ext>
            </a:extLst>
          </p:cNvPr>
          <p:cNvSpPr/>
          <p:nvPr/>
        </p:nvSpPr>
        <p:spPr>
          <a:xfrm>
            <a:off x="6163363" y="4620280"/>
            <a:ext cx="22352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i-FI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fi-FI" dirty="0" err="1">
                <a:latin typeface="Source Sans Pro"/>
                <a:ea typeface="Source Sans Pro"/>
                <a:cs typeface="Source Sans Pro"/>
                <a:sym typeface="Source Sans Pro"/>
              </a:rPr>
              <a:t>Källa</a:t>
            </a:r>
            <a:r>
              <a:rPr lang="fi-FI" dirty="0">
                <a:latin typeface="Source Sans Pro"/>
                <a:ea typeface="Source Sans Pro"/>
                <a:cs typeface="Source Sans Pro"/>
                <a:sym typeface="Source Sans Pro"/>
              </a:rPr>
              <a:t>: Finna.fi, CC BY)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Custom 4">
      <a:dk1>
        <a:srgbClr val="000000"/>
      </a:dk1>
      <a:lt1>
        <a:srgbClr val="FFFFFF"/>
      </a:lt1>
      <a:dk2>
        <a:srgbClr val="3D3D3D"/>
      </a:dk2>
      <a:lt2>
        <a:srgbClr val="454545"/>
      </a:lt2>
      <a:accent1>
        <a:srgbClr val="00A3AC"/>
      </a:accent1>
      <a:accent2>
        <a:srgbClr val="7F358A"/>
      </a:accent2>
      <a:accent3>
        <a:srgbClr val="C1DEE9"/>
      </a:accent3>
      <a:accent4>
        <a:srgbClr val="FF1DC8"/>
      </a:accent4>
      <a:accent5>
        <a:srgbClr val="AFE9DA"/>
      </a:accent5>
      <a:accent6>
        <a:srgbClr val="F3EC79"/>
      </a:accent6>
      <a:hlink>
        <a:srgbClr val="425B92"/>
      </a:hlink>
      <a:folHlink>
        <a:srgbClr val="425B9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Finna</Template>
  <TotalTime>46</TotalTime>
  <Words>277</Words>
  <Application>Microsoft Macintosh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Gill Sans</vt:lpstr>
      <vt:lpstr>Gill Sans SemiBold</vt:lpstr>
      <vt:lpstr>Raleway</vt:lpstr>
      <vt:lpstr>Raleway Light</vt:lpstr>
      <vt:lpstr>Raleway Medium</vt:lpstr>
      <vt:lpstr>Source Sans Pro</vt:lpstr>
      <vt:lpstr>Plum</vt:lpstr>
      <vt:lpstr>Ståndssamhället i Finland</vt:lpstr>
      <vt:lpstr>Under lektionerna i historia bekantar vi oss med Finland på 1800-talet och det finländska ståndssamhället. </vt:lpstr>
      <vt:lpstr>Etu- ja sukunimet</vt:lpstr>
      <vt:lpstr>Ryhmäjako</vt:lpstr>
      <vt:lpstr>Vi skapar fiktiva rollfigurer som levde på 1800-talet och gör en rollfigursplan.</vt:lpstr>
      <vt:lpstr>Lärarna utvärderar kontinuerligt ditt arbete under den tid som det mångvetenskapliga lärområdet pågår.</vt:lpstr>
      <vt:lpstr>Vi lär känna parets eller gruppens rollfigur genom att intervjua varandra.</vt:lpstr>
      <vt:lpstr>Vertaisarviointi</vt:lpstr>
      <vt:lpstr>Tiedonhakua FinnaStreetissä</vt:lpstr>
      <vt:lpstr>Vi skriver ett fiktivt brev  till vårt par utifrån  vår rollfigur.  Sedan läser vi  varandras brev.</vt:lpstr>
      <vt:lpstr>Lärarna utvärderar kontinuerligt ditt arbete under den tid som det mångvetenskapliga lärområdet pågår.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Mångvetenskapliga lärområdets struktur</dc:title>
  <dc:subject/>
  <dc:creator>Peltonen, Riitta P</dc:creator>
  <cp:keywords/>
  <dc:description/>
  <cp:lastModifiedBy>Hynynen, Heidi E</cp:lastModifiedBy>
  <cp:revision>14</cp:revision>
  <dcterms:modified xsi:type="dcterms:W3CDTF">2020-01-07T11:37:05Z</dcterms:modified>
  <cp:category/>
</cp:coreProperties>
</file>