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388" r:id="rId3"/>
    <p:sldId id="260" r:id="rId4"/>
    <p:sldId id="262" r:id="rId5"/>
    <p:sldId id="770" r:id="rId6"/>
    <p:sldId id="771" r:id="rId7"/>
    <p:sldId id="361" r:id="rId8"/>
    <p:sldId id="365" r:id="rId9"/>
    <p:sldId id="3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E70AC-2436-490E-9E51-A59E7AA197B2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38627-599E-419A-B565-6CDBFEEEF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7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common way is the use the bandwidth that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minimises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optimality criterion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https://stats.stackexchange.com/questions/244012/can-you-explain-parzen-window-kernel-density-estimation-in-laymans-terms/244023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CD3A6-38CC-4046-9170-53F7549E255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95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Objective evaluation /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quantitatively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A5611-6D38-444D-A832-F3C43C53E63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43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Tim </a:t>
            </a:r>
            <a:r>
              <a:rPr lang="en-US" altLang="zh-TW" dirty="0" err="1"/>
              <a:t>Salimans</a:t>
            </a:r>
            <a:r>
              <a:rPr lang="en-US" altLang="zh-TW" dirty="0"/>
              <a:t>, Ian </a:t>
            </a:r>
            <a:r>
              <a:rPr lang="en-US" altLang="zh-TW" dirty="0" err="1"/>
              <a:t>Goodfellow</a:t>
            </a:r>
            <a:r>
              <a:rPr lang="en-US" altLang="zh-TW" dirty="0"/>
              <a:t>, </a:t>
            </a:r>
            <a:r>
              <a:rPr lang="en-US" altLang="zh-TW" dirty="0" err="1"/>
              <a:t>Wojciech</a:t>
            </a:r>
            <a:r>
              <a:rPr lang="en-US" altLang="zh-TW" dirty="0"/>
              <a:t> </a:t>
            </a:r>
            <a:r>
              <a:rPr lang="en-US" altLang="zh-TW" dirty="0" err="1"/>
              <a:t>Zaremba</a:t>
            </a:r>
            <a:r>
              <a:rPr lang="en-US" altLang="zh-TW" dirty="0"/>
              <a:t>, Vicki Cheung, Alec Radford, Xi Chen, “Improved Techniques for Training GANs”, </a:t>
            </a:r>
            <a:r>
              <a:rPr lang="en-US" altLang="zh-TW" dirty="0" err="1"/>
              <a:t>arXiv</a:t>
            </a:r>
            <a:r>
              <a:rPr lang="en-US" altLang="zh-TW" dirty="0"/>
              <a:t> </a:t>
            </a:r>
            <a:r>
              <a:rPr lang="en-US" altLang="zh-TW" dirty="0" err="1"/>
              <a:t>prepring</a:t>
            </a:r>
            <a:r>
              <a:rPr lang="en-US" altLang="zh-TW" dirty="0"/>
              <a:t>, 2016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9A75B-916A-47E7-A328-D8032403CE7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742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reverse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CD3A6-38CC-4046-9170-53F7549E255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839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altLang="zh-TW" dirty="0"/>
              <a:t>Lucas Theis, Aäron van den Oord, Matthias Bethge, “</a:t>
            </a:r>
            <a:r>
              <a:rPr lang="en-US" altLang="zh-TW" dirty="0"/>
              <a:t>A note on the evaluation of generative models</a:t>
            </a:r>
            <a:r>
              <a:rPr lang="nl-NL" altLang="zh-TW" dirty="0"/>
              <a:t>”, </a:t>
            </a:r>
            <a:r>
              <a:rPr lang="en-US" altLang="zh-TW" dirty="0" err="1"/>
              <a:t>arXiv</a:t>
            </a:r>
            <a:r>
              <a:rPr lang="en-US" altLang="zh-TW" dirty="0"/>
              <a:t> preprint, 2015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EAA60-C94B-4523-9B07-07E4A7EA32B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4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7B0F-4D41-4E80-916C-3460E439E900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2A9-D5B3-4E72-BE89-40E71574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66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7B0F-4D41-4E80-916C-3460E439E900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2A9-D5B3-4E72-BE89-40E71574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29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7B0F-4D41-4E80-916C-3460E439E900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2A9-D5B3-4E72-BE89-40E71574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54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7B0F-4D41-4E80-916C-3460E439E900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2A9-D5B3-4E72-BE89-40E71574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85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7B0F-4D41-4E80-916C-3460E439E900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2A9-D5B3-4E72-BE89-40E71574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07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7B0F-4D41-4E80-916C-3460E439E900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2A9-D5B3-4E72-BE89-40E71574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35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7B0F-4D41-4E80-916C-3460E439E900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2A9-D5B3-4E72-BE89-40E71574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10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7B0F-4D41-4E80-916C-3460E439E900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2A9-D5B3-4E72-BE89-40E71574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71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7B0F-4D41-4E80-916C-3460E439E900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2A9-D5B3-4E72-BE89-40E71574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32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7B0F-4D41-4E80-916C-3460E439E900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2A9-D5B3-4E72-BE89-40E71574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1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7B0F-4D41-4E80-916C-3460E439E900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2A9-D5B3-4E72-BE89-40E71574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05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F7B0F-4D41-4E80-916C-3460E439E900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DF2A9-D5B3-4E72-BE89-40E71574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46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3" Type="http://schemas.openxmlformats.org/officeDocument/2006/relationships/image" Target="../media/image3.jpg"/><Relationship Id="rId12" Type="http://schemas.openxmlformats.org/officeDocument/2006/relationships/image" Target="../media/image180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image" Target="../media/image234.png"/><Relationship Id="rId15" Type="http://schemas.openxmlformats.org/officeDocument/2006/relationships/image" Target="../media/image8.png"/><Relationship Id="rId10" Type="http://schemas.openxmlformats.org/officeDocument/2006/relationships/image" Target="../media/image1620.png"/><Relationship Id="rId4" Type="http://schemas.openxmlformats.org/officeDocument/2006/relationships/image" Target="../media/image4.jpg"/><Relationship Id="rId9" Type="http://schemas.openxmlformats.org/officeDocument/2006/relationships/image" Target="../media/image1500.png"/><Relationship Id="rId1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2.png"/><Relationship Id="rId13" Type="http://schemas.openxmlformats.org/officeDocument/2006/relationships/image" Target="../media/image991.png"/><Relationship Id="rId3" Type="http://schemas.openxmlformats.org/officeDocument/2006/relationships/image" Target="../media/image9.png"/><Relationship Id="rId7" Type="http://schemas.openxmlformats.org/officeDocument/2006/relationships/image" Target="../media/image921.png"/><Relationship Id="rId12" Type="http://schemas.openxmlformats.org/officeDocument/2006/relationships/image" Target="../media/image98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1" Type="http://schemas.openxmlformats.org/officeDocument/2006/relationships/image" Target="../media/image971.png"/><Relationship Id="rId5" Type="http://schemas.openxmlformats.org/officeDocument/2006/relationships/image" Target="../media/image900.png"/><Relationship Id="rId10" Type="http://schemas.openxmlformats.org/officeDocument/2006/relationships/image" Target="../media/image961.png"/><Relationship Id="rId4" Type="http://schemas.openxmlformats.org/officeDocument/2006/relationships/image" Target="../media/image890.png"/><Relationship Id="rId9" Type="http://schemas.openxmlformats.org/officeDocument/2006/relationships/image" Target="../media/image941.png"/><Relationship Id="rId14" Type="http://schemas.openxmlformats.org/officeDocument/2006/relationships/image" Target="../media/image10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0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0.png"/><Relationship Id="rId5" Type="http://schemas.openxmlformats.org/officeDocument/2006/relationships/image" Target="../media/image931.png"/><Relationship Id="rId4" Type="http://schemas.openxmlformats.org/officeDocument/2006/relationships/image" Target="../media/image9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8A7D0-D5EB-4CEA-9701-A4495CA0F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62F1AA-4FA6-4E69-9E4F-69B552847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E7954E-1E63-4FBA-A97A-0AB4F4323570}"/>
              </a:ext>
            </a:extLst>
          </p:cNvPr>
          <p:cNvSpPr/>
          <p:nvPr/>
        </p:nvSpPr>
        <p:spPr>
          <a:xfrm>
            <a:off x="828261" y="5735637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zh-TW" dirty="0"/>
              <a:t>Ref: Lucas Theis, Aäron van den Oord, Matthias Bethge, “</a:t>
            </a:r>
            <a:r>
              <a:rPr lang="en-US" altLang="zh-TW" dirty="0"/>
              <a:t>A note on the evaluation of generative models</a:t>
            </a:r>
            <a:r>
              <a:rPr lang="nl-NL" altLang="zh-TW" dirty="0"/>
              <a:t>”, </a:t>
            </a:r>
            <a:r>
              <a:rPr lang="en-US" altLang="zh-TW" dirty="0" err="1"/>
              <a:t>arXiv</a:t>
            </a:r>
            <a:r>
              <a:rPr lang="en-US" altLang="zh-TW" dirty="0"/>
              <a:t> preprint, 2015</a:t>
            </a:r>
          </a:p>
        </p:txBody>
      </p:sp>
    </p:spTree>
    <p:extLst>
      <p:ext uri="{BB962C8B-B14F-4D97-AF65-F5344CB8AC3E}">
        <p14:creationId xmlns:p14="http://schemas.microsoft.com/office/powerpoint/2010/main" val="46931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Likelihood </a:t>
            </a:r>
            <a:endParaRPr lang="zh-TW" altLang="en-US" dirty="0"/>
          </a:p>
        </p:txBody>
      </p:sp>
      <p:sp>
        <p:nvSpPr>
          <p:cNvPr id="5" name="星形: 五角 4"/>
          <p:cNvSpPr/>
          <p:nvPr/>
        </p:nvSpPr>
        <p:spPr>
          <a:xfrm>
            <a:off x="6395725" y="2386387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星形: 五角 6"/>
          <p:cNvSpPr/>
          <p:nvPr/>
        </p:nvSpPr>
        <p:spPr>
          <a:xfrm>
            <a:off x="5322348" y="2610143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4799466" y="512870"/>
            <a:ext cx="3715884" cy="1299829"/>
            <a:chOff x="6011863" y="244287"/>
            <a:chExt cx="3965746" cy="1299829"/>
          </a:xfrm>
        </p:grpSpPr>
        <p:sp>
          <p:nvSpPr>
            <p:cNvPr id="4" name="星形: 五角 3"/>
            <p:cNvSpPr/>
            <p:nvPr/>
          </p:nvSpPr>
          <p:spPr>
            <a:xfrm>
              <a:off x="6011863" y="309340"/>
              <a:ext cx="331560" cy="3315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星形: 五角 5"/>
            <p:cNvSpPr/>
            <p:nvPr/>
          </p:nvSpPr>
          <p:spPr>
            <a:xfrm>
              <a:off x="6011863" y="1138997"/>
              <a:ext cx="331560" cy="331560"/>
            </a:xfrm>
            <a:prstGeom prst="star5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445250" y="244287"/>
              <a:ext cx="35323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: real data (not observed during training) </a:t>
              </a:r>
              <a:endParaRPr lang="zh-TW" altLang="en-US" sz="24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445250" y="1082451"/>
              <a:ext cx="2508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: generated data </a:t>
              </a:r>
              <a:endParaRPr lang="zh-TW" altLang="en-US" sz="2400" dirty="0"/>
            </a:p>
          </p:txBody>
        </p:sp>
      </p:grpSp>
      <p:sp>
        <p:nvSpPr>
          <p:cNvPr id="11" name="星形: 五角 10"/>
          <p:cNvSpPr/>
          <p:nvPr/>
        </p:nvSpPr>
        <p:spPr>
          <a:xfrm>
            <a:off x="5802228" y="3276894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星形: 五角 11"/>
          <p:cNvSpPr/>
          <p:nvPr/>
        </p:nvSpPr>
        <p:spPr>
          <a:xfrm>
            <a:off x="7477721" y="3705068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星形: 五角 12"/>
          <p:cNvSpPr/>
          <p:nvPr/>
        </p:nvSpPr>
        <p:spPr>
          <a:xfrm>
            <a:off x="7489740" y="2682034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星形: 五角 13"/>
          <p:cNvSpPr/>
          <p:nvPr/>
        </p:nvSpPr>
        <p:spPr>
          <a:xfrm>
            <a:off x="6727285" y="3132015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123587" y="3126851"/>
                <a:ext cx="348237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587" y="3126851"/>
                <a:ext cx="348237" cy="381258"/>
              </a:xfrm>
              <a:prstGeom prst="rect">
                <a:avLst/>
              </a:prstGeom>
              <a:blipFill>
                <a:blip r:embed="rId2"/>
                <a:stretch>
                  <a:fillRect l="-12281" t="-1613" r="-87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1575676" y="4574023"/>
            <a:ext cx="2386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Log Likelihood: </a:t>
            </a:r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2559774" y="2552167"/>
            <a:ext cx="2017486" cy="142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Generator</a:t>
            </a:r>
          </a:p>
          <a:p>
            <a:pPr algn="ctr"/>
            <a:r>
              <a:rPr lang="en-US" altLang="zh-TW" sz="2800" dirty="0"/>
              <a:t>P</a:t>
            </a:r>
            <a:r>
              <a:rPr lang="en-US" altLang="zh-TW" sz="2800" baseline="-25000" dirty="0"/>
              <a:t>G</a:t>
            </a:r>
            <a:endParaRPr lang="zh-TW" alt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900516" y="4378330"/>
                <a:ext cx="3233706" cy="1063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516" y="4378330"/>
                <a:ext cx="3233706" cy="1063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556798" y="5467508"/>
                <a:ext cx="6812815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We cannot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800" dirty="0"/>
                  <a:t>. We can only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TW" sz="2800" dirty="0"/>
                  <a:t>.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798" y="5467508"/>
                <a:ext cx="6812815" cy="1009572"/>
              </a:xfrm>
              <a:prstGeom prst="rect">
                <a:avLst/>
              </a:prstGeom>
              <a:blipFill>
                <a:blip r:embed="rId4"/>
                <a:stretch>
                  <a:fillRect l="-1789" t="-3012" b="-162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星形: 五角 19"/>
          <p:cNvSpPr/>
          <p:nvPr/>
        </p:nvSpPr>
        <p:spPr>
          <a:xfrm>
            <a:off x="6736716" y="3682086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星形: 五角 20"/>
          <p:cNvSpPr/>
          <p:nvPr/>
        </p:nvSpPr>
        <p:spPr>
          <a:xfrm>
            <a:off x="6181973" y="2890616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星形: 五角 21"/>
          <p:cNvSpPr/>
          <p:nvPr/>
        </p:nvSpPr>
        <p:spPr>
          <a:xfrm>
            <a:off x="5227003" y="3632572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/>
          <p:cNvSpPr/>
          <p:nvPr/>
        </p:nvSpPr>
        <p:spPr>
          <a:xfrm>
            <a:off x="4702195" y="2798579"/>
            <a:ext cx="400050" cy="890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/>
          <p:cNvSpPr/>
          <p:nvPr/>
        </p:nvSpPr>
        <p:spPr>
          <a:xfrm>
            <a:off x="2054262" y="2776922"/>
            <a:ext cx="400050" cy="890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309" y="2775782"/>
            <a:ext cx="929364" cy="916633"/>
          </a:xfrm>
          <a:prstGeom prst="rect">
            <a:avLst/>
          </a:prstGeom>
        </p:spPr>
      </p:pic>
      <p:sp>
        <p:nvSpPr>
          <p:cNvPr id="26" name="橢圓 25"/>
          <p:cNvSpPr/>
          <p:nvPr/>
        </p:nvSpPr>
        <p:spPr>
          <a:xfrm>
            <a:off x="1256441" y="3024548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628650" y="1937626"/>
            <a:ext cx="166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Prior</a:t>
            </a:r>
          </a:p>
          <a:p>
            <a:pPr algn="ctr"/>
            <a:r>
              <a:rPr lang="en-US" altLang="zh-TW" sz="2400" dirty="0"/>
              <a:t>Distribution</a:t>
            </a:r>
            <a:endParaRPr lang="zh-TW" altLang="en-US" sz="2400" dirty="0"/>
          </a:p>
        </p:txBody>
      </p:sp>
      <p:sp>
        <p:nvSpPr>
          <p:cNvPr id="28" name="橢圓 27"/>
          <p:cNvSpPr/>
          <p:nvPr/>
        </p:nvSpPr>
        <p:spPr>
          <a:xfrm>
            <a:off x="1632608" y="3083131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1250950" y="3325976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583343" y="3369254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Likelihood </a:t>
            </a:r>
            <a:br>
              <a:rPr lang="en-US" altLang="zh-TW" dirty="0"/>
            </a:br>
            <a:r>
              <a:rPr lang="en-US" altLang="zh-TW" dirty="0"/>
              <a:t>- Kernel Density Estimation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Estimate the distribution of P</a:t>
            </a:r>
            <a:r>
              <a:rPr lang="en-US" altLang="zh-TW" baseline="-25000" dirty="0"/>
              <a:t>G</a:t>
            </a:r>
            <a:r>
              <a:rPr lang="en-US" altLang="zh-TW" dirty="0"/>
              <a:t>(x) from sampling </a:t>
            </a:r>
            <a:endParaRPr lang="zh-TW" altLang="en-US" dirty="0"/>
          </a:p>
        </p:txBody>
      </p:sp>
      <p:sp>
        <p:nvSpPr>
          <p:cNvPr id="7" name="星形: 五角 6"/>
          <p:cNvSpPr/>
          <p:nvPr/>
        </p:nvSpPr>
        <p:spPr>
          <a:xfrm>
            <a:off x="5548777" y="2676925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360061" y="2669432"/>
            <a:ext cx="2017486" cy="142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Generator</a:t>
            </a:r>
          </a:p>
          <a:p>
            <a:pPr algn="ctr"/>
            <a:r>
              <a:rPr lang="en-US" altLang="zh-TW" sz="2800" dirty="0"/>
              <a:t>P</a:t>
            </a:r>
            <a:r>
              <a:rPr lang="en-US" altLang="zh-TW" sz="2800" baseline="-25000" dirty="0"/>
              <a:t>G</a:t>
            </a:r>
            <a:endParaRPr lang="zh-TW" altLang="en-US" sz="2800" baseline="-25000" dirty="0"/>
          </a:p>
        </p:txBody>
      </p:sp>
      <p:sp>
        <p:nvSpPr>
          <p:cNvPr id="10" name="星形: 五角 9"/>
          <p:cNvSpPr/>
          <p:nvPr/>
        </p:nvSpPr>
        <p:spPr>
          <a:xfrm>
            <a:off x="6963145" y="3748868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星形: 五角 10"/>
          <p:cNvSpPr/>
          <p:nvPr/>
        </p:nvSpPr>
        <p:spPr>
          <a:xfrm>
            <a:off x="6408402" y="2957398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星形: 五角 11"/>
          <p:cNvSpPr/>
          <p:nvPr/>
        </p:nvSpPr>
        <p:spPr>
          <a:xfrm>
            <a:off x="5453432" y="3699354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/>
          <p:cNvSpPr/>
          <p:nvPr/>
        </p:nvSpPr>
        <p:spPr>
          <a:xfrm>
            <a:off x="4502482" y="2915844"/>
            <a:ext cx="400050" cy="890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/>
          <p:cNvSpPr/>
          <p:nvPr/>
        </p:nvSpPr>
        <p:spPr>
          <a:xfrm>
            <a:off x="1854549" y="2894187"/>
            <a:ext cx="400050" cy="890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96" y="2893047"/>
            <a:ext cx="929364" cy="916633"/>
          </a:xfrm>
          <a:prstGeom prst="rect">
            <a:avLst/>
          </a:prstGeom>
        </p:spPr>
      </p:pic>
      <p:sp>
        <p:nvSpPr>
          <p:cNvPr id="16" name="橢圓 15"/>
          <p:cNvSpPr/>
          <p:nvPr/>
        </p:nvSpPr>
        <p:spPr>
          <a:xfrm>
            <a:off x="1056728" y="3141813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432895" y="3200396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051237" y="3443241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383630" y="3486519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908670" y="5237834"/>
                <a:ext cx="7947780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Now we have an approximation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TW" sz="2800" dirty="0"/>
                  <a:t>, so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800" dirty="0"/>
                  <a:t> for each real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70" y="5237834"/>
                <a:ext cx="7947780" cy="1009572"/>
              </a:xfrm>
              <a:prstGeom prst="rect">
                <a:avLst/>
              </a:prstGeom>
              <a:blipFill>
                <a:blip r:embed="rId4"/>
                <a:stretch>
                  <a:fillRect l="-1534" t="-5422" b="-138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908670" y="6194381"/>
            <a:ext cx="6812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Then we can compute the likelihood.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3467394" y="4305820"/>
            <a:ext cx="5583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Each sample is the mean of a Gaussian with the same covariance.  </a:t>
            </a:r>
          </a:p>
        </p:txBody>
      </p:sp>
      <p:sp>
        <p:nvSpPr>
          <p:cNvPr id="4" name="橢圓 3"/>
          <p:cNvSpPr/>
          <p:nvPr/>
        </p:nvSpPr>
        <p:spPr>
          <a:xfrm>
            <a:off x="5125899" y="3393211"/>
            <a:ext cx="1028700" cy="971554"/>
          </a:xfrm>
          <a:prstGeom prst="ellipse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230603" y="2384320"/>
            <a:ext cx="1028700" cy="971554"/>
          </a:xfrm>
          <a:prstGeom prst="ellipse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6030977" y="2631297"/>
            <a:ext cx="1028700" cy="971554"/>
          </a:xfrm>
          <a:prstGeom prst="ellipse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6614575" y="3432751"/>
            <a:ext cx="1028700" cy="971554"/>
          </a:xfrm>
          <a:prstGeom prst="ellipse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71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4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Likelihood </a:t>
            </a:r>
            <a:r>
              <a:rPr lang="en-US" altLang="zh-TW" dirty="0" err="1"/>
              <a:t>v.s</a:t>
            </a:r>
            <a:r>
              <a:rPr lang="en-US" altLang="zh-TW" dirty="0"/>
              <a:t>. Quality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501775"/>
            <a:ext cx="7886700" cy="4851400"/>
          </a:xfrm>
        </p:spPr>
        <p:txBody>
          <a:bodyPr/>
          <a:lstStyle/>
          <a:p>
            <a:r>
              <a:rPr lang="en-US" altLang="zh-TW" dirty="0"/>
              <a:t>Low likelihood, high quality?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High likelihood, low quality?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1850" y="1929609"/>
            <a:ext cx="886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Considering a model generating good images (small variance)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85209" y="2610792"/>
            <a:ext cx="1694726" cy="895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Generator</a:t>
            </a:r>
          </a:p>
          <a:p>
            <a:pPr algn="ctr"/>
            <a:r>
              <a:rPr lang="en-US" altLang="zh-TW" sz="2800" dirty="0"/>
              <a:t>P</a:t>
            </a:r>
            <a:r>
              <a:rPr lang="en-US" altLang="zh-TW" sz="2800" baseline="-25000" dirty="0"/>
              <a:t>G</a:t>
            </a:r>
            <a:endParaRPr lang="zh-TW" altLang="en-US" sz="2800" baseline="-25000" dirty="0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28" y="2729735"/>
            <a:ext cx="701156" cy="701156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943" y="2709367"/>
            <a:ext cx="716658" cy="716658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69" y="2712746"/>
            <a:ext cx="708614" cy="708614"/>
          </a:xfrm>
          <a:prstGeom prst="rect">
            <a:avLst/>
          </a:prstGeom>
        </p:spPr>
      </p:pic>
      <p:sp>
        <p:nvSpPr>
          <p:cNvPr id="44" name="箭號: 向右 43"/>
          <p:cNvSpPr/>
          <p:nvPr/>
        </p:nvSpPr>
        <p:spPr>
          <a:xfrm>
            <a:off x="2543831" y="2832051"/>
            <a:ext cx="291307" cy="4942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479935" y="3438974"/>
            <a:ext cx="299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Generated data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714281" y="3329171"/>
                <a:ext cx="2998786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Data for evaluation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281" y="3329171"/>
                <a:ext cx="2998786" cy="473591"/>
              </a:xfrm>
              <a:prstGeom prst="rect">
                <a:avLst/>
              </a:prstGeom>
              <a:blipFill>
                <a:blip r:embed="rId5"/>
                <a:stretch>
                  <a:fillRect l="-1220" t="-7692" b="-28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279799" y="2610685"/>
                <a:ext cx="1522596" cy="41684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799" y="2610685"/>
                <a:ext cx="1522596" cy="4168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1110348" y="4691460"/>
            <a:ext cx="1303513" cy="73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G1</a:t>
            </a:r>
            <a:endParaRPr lang="zh-TW" altLang="en-US" sz="2800" baseline="-25000" dirty="0"/>
          </a:p>
        </p:txBody>
      </p:sp>
      <p:sp>
        <p:nvSpPr>
          <p:cNvPr id="49" name="箭號: 向右 48"/>
          <p:cNvSpPr/>
          <p:nvPr/>
        </p:nvSpPr>
        <p:spPr>
          <a:xfrm>
            <a:off x="2512669" y="4813249"/>
            <a:ext cx="291307" cy="4942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3" name="群組 62"/>
          <p:cNvGrpSpPr/>
          <p:nvPr/>
        </p:nvGrpSpPr>
        <p:grpSpPr>
          <a:xfrm>
            <a:off x="2956709" y="4681268"/>
            <a:ext cx="1762002" cy="988562"/>
            <a:chOff x="2855639" y="4569650"/>
            <a:chExt cx="1762002" cy="988562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639" y="4569650"/>
              <a:ext cx="708614" cy="708614"/>
            </a:xfrm>
            <a:prstGeom prst="rect">
              <a:avLst/>
            </a:prstGeom>
          </p:spPr>
        </p:pic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6427" y="4716910"/>
              <a:ext cx="701156" cy="701156"/>
            </a:xfrm>
            <a:prstGeom prst="rect">
              <a:avLst/>
            </a:prstGeom>
          </p:spPr>
        </p:pic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0983" y="4841554"/>
              <a:ext cx="716658" cy="71665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1456361" y="5655762"/>
                <a:ext cx="272068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361" y="5655762"/>
                <a:ext cx="2720681" cy="8962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/>
          <p:cNvSpPr/>
          <p:nvPr/>
        </p:nvSpPr>
        <p:spPr>
          <a:xfrm>
            <a:off x="5199994" y="4640565"/>
            <a:ext cx="1303513" cy="73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G2</a:t>
            </a:r>
            <a:endParaRPr lang="zh-TW" altLang="en-US" sz="2800" baseline="-25000" dirty="0"/>
          </a:p>
        </p:txBody>
      </p:sp>
      <p:sp>
        <p:nvSpPr>
          <p:cNvPr id="58" name="箭號: 向右 57"/>
          <p:cNvSpPr/>
          <p:nvPr/>
        </p:nvSpPr>
        <p:spPr>
          <a:xfrm>
            <a:off x="6602315" y="4762354"/>
            <a:ext cx="291307" cy="4942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圖片 6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41097" y="3869241"/>
            <a:ext cx="685009" cy="697694"/>
          </a:xfrm>
          <a:prstGeom prst="rect">
            <a:avLst/>
          </a:prstGeom>
        </p:spPr>
      </p:pic>
      <p:grpSp>
        <p:nvGrpSpPr>
          <p:cNvPr id="64" name="群組 63"/>
          <p:cNvGrpSpPr/>
          <p:nvPr/>
        </p:nvGrpSpPr>
        <p:grpSpPr>
          <a:xfrm>
            <a:off x="7041097" y="4640565"/>
            <a:ext cx="1762002" cy="988562"/>
            <a:chOff x="2855639" y="4569650"/>
            <a:chExt cx="1762002" cy="988562"/>
          </a:xfrm>
        </p:grpSpPr>
        <p:pic>
          <p:nvPicPr>
            <p:cNvPr id="65" name="圖片 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639" y="4569650"/>
              <a:ext cx="708614" cy="708614"/>
            </a:xfrm>
            <a:prstGeom prst="rect">
              <a:avLst/>
            </a:prstGeom>
          </p:spPr>
        </p:pic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6427" y="4716910"/>
              <a:ext cx="701156" cy="701156"/>
            </a:xfrm>
            <a:prstGeom prst="rect">
              <a:avLst/>
            </a:prstGeom>
          </p:spPr>
        </p:pic>
        <p:pic>
          <p:nvPicPr>
            <p:cNvPr id="67" name="圖片 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0983" y="4841554"/>
              <a:ext cx="716658" cy="716658"/>
            </a:xfrm>
            <a:prstGeom prst="rect">
              <a:avLst/>
            </a:prstGeom>
          </p:spPr>
        </p:pic>
      </p:grpSp>
      <p:sp>
        <p:nvSpPr>
          <p:cNvPr id="68" name="文字方塊 67"/>
          <p:cNvSpPr txBox="1"/>
          <p:nvPr/>
        </p:nvSpPr>
        <p:spPr>
          <a:xfrm>
            <a:off x="7711662" y="3956796"/>
            <a:ext cx="1058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 0.99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235906" y="4450435"/>
            <a:ext cx="1058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 0.01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4270146" y="5687451"/>
                <a:ext cx="4019305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100+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146" y="5687451"/>
                <a:ext cx="4019305" cy="8962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字方塊 72"/>
          <p:cNvSpPr txBox="1"/>
          <p:nvPr/>
        </p:nvSpPr>
        <p:spPr>
          <a:xfrm>
            <a:off x="5004679" y="6180275"/>
            <a:ext cx="783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4.6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245385" y="6276083"/>
            <a:ext cx="783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100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76" name="直線接點 75"/>
          <p:cNvCxnSpPr/>
          <p:nvPr/>
        </p:nvCxnSpPr>
        <p:spPr>
          <a:xfrm>
            <a:off x="3217249" y="6290151"/>
            <a:ext cx="9316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9034" y="2753337"/>
            <a:ext cx="783646" cy="685875"/>
          </a:xfrm>
          <a:prstGeom prst="rect">
            <a:avLst/>
          </a:prstGeom>
        </p:spPr>
      </p:pic>
      <p:pic>
        <p:nvPicPr>
          <p:cNvPr id="2050" name="Picture 2" descr="「涼宮春日」的圖片搜尋結果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638" y="2740880"/>
            <a:ext cx="804048" cy="71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8636" y="2717748"/>
            <a:ext cx="821359" cy="7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44" grpId="0" animBg="1"/>
      <p:bldP spid="45" grpId="0"/>
      <p:bldP spid="46" grpId="0"/>
      <p:bldP spid="47" grpId="0" animBg="1"/>
      <p:bldP spid="48" grpId="0" animBg="1"/>
      <p:bldP spid="49" grpId="0" animBg="1"/>
      <p:bldP spid="56" grpId="0"/>
      <p:bldP spid="57" grpId="0" animBg="1"/>
      <p:bldP spid="58" grpId="0" animBg="1"/>
      <p:bldP spid="68" grpId="0"/>
      <p:bldP spid="69" grpId="0"/>
      <p:bldP spid="72" grpId="0"/>
      <p:bldP spid="73" grpId="0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 Evaluation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97" y="1927129"/>
            <a:ext cx="799050" cy="8396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2628157" y="1847243"/>
            <a:ext cx="2127411" cy="97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Off-the-shelf Image Classifier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28650" y="216230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62302"/>
                <a:ext cx="241733" cy="369332"/>
              </a:xfrm>
              <a:prstGeom prst="rect">
                <a:avLst/>
              </a:prstGeom>
              <a:blipFill>
                <a:blip r:embed="rId4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415209" y="2137305"/>
                <a:ext cx="9700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09" y="2137305"/>
                <a:ext cx="970009" cy="369332"/>
              </a:xfrm>
              <a:prstGeom prst="rect">
                <a:avLst/>
              </a:prstGeom>
              <a:blipFill>
                <a:blip r:embed="rId5"/>
                <a:stretch>
                  <a:fillRect l="-6918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5296948" y="2911095"/>
            <a:ext cx="358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Concentrated distribution means higher visual quality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863831" y="4018805"/>
            <a:ext cx="1034529" cy="654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37020" y="4148702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20" y="4148702"/>
                <a:ext cx="385234" cy="369332"/>
              </a:xfrm>
              <a:prstGeom prst="rect">
                <a:avLst/>
              </a:prstGeom>
              <a:blipFill>
                <a:blip r:embed="rId6"/>
                <a:stretch>
                  <a:fillRect l="-9375" t="-1667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560263" y="4182749"/>
                <a:ext cx="1259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263" y="4182749"/>
                <a:ext cx="1259255" cy="369332"/>
              </a:xfrm>
              <a:prstGeom prst="rect">
                <a:avLst/>
              </a:prstGeom>
              <a:blipFill>
                <a:blip r:embed="rId7"/>
                <a:stretch>
                  <a:fillRect l="-4831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6068474" y="5727449"/>
            <a:ext cx="3063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Uniform distribution means higher variety</a:t>
            </a:r>
            <a:endParaRPr lang="zh-TW" altLang="en-US" sz="2400" dirty="0"/>
          </a:p>
        </p:txBody>
      </p:sp>
      <p:sp>
        <p:nvSpPr>
          <p:cNvPr id="9" name="箭號: 向右 8"/>
          <p:cNvSpPr/>
          <p:nvPr/>
        </p:nvSpPr>
        <p:spPr>
          <a:xfrm>
            <a:off x="1289196" y="4176792"/>
            <a:ext cx="531511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/>
          <p:cNvSpPr/>
          <p:nvPr/>
        </p:nvSpPr>
        <p:spPr>
          <a:xfrm>
            <a:off x="2963556" y="4176792"/>
            <a:ext cx="531511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863831" y="4808046"/>
            <a:ext cx="1034529" cy="654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837020" y="4937943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20" y="4937943"/>
                <a:ext cx="391838" cy="369332"/>
              </a:xfrm>
              <a:prstGeom prst="rect">
                <a:avLst/>
              </a:prstGeom>
              <a:blipFill>
                <a:blip r:embed="rId8"/>
                <a:stretch>
                  <a:fillRect l="-9231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560263" y="4950643"/>
                <a:ext cx="1272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263" y="4950643"/>
                <a:ext cx="1272463" cy="369332"/>
              </a:xfrm>
              <a:prstGeom prst="rect">
                <a:avLst/>
              </a:prstGeom>
              <a:blipFill>
                <a:blip r:embed="rId9"/>
                <a:stretch>
                  <a:fillRect l="-4785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號: 向右 21"/>
          <p:cNvSpPr/>
          <p:nvPr/>
        </p:nvSpPr>
        <p:spPr>
          <a:xfrm>
            <a:off x="1289196" y="4966033"/>
            <a:ext cx="531511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/>
          <p:cNvSpPr/>
          <p:nvPr/>
        </p:nvSpPr>
        <p:spPr>
          <a:xfrm>
            <a:off x="2963556" y="4966033"/>
            <a:ext cx="531511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863831" y="5595152"/>
            <a:ext cx="1034529" cy="654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837020" y="572504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20" y="5725049"/>
                <a:ext cx="391838" cy="369332"/>
              </a:xfrm>
              <a:prstGeom prst="rect">
                <a:avLst/>
              </a:prstGeom>
              <a:blipFill>
                <a:blip r:embed="rId10"/>
                <a:stretch>
                  <a:fillRect l="-9231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560263" y="5764828"/>
                <a:ext cx="1272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263" y="5764828"/>
                <a:ext cx="1272463" cy="369332"/>
              </a:xfrm>
              <a:prstGeom prst="rect">
                <a:avLst/>
              </a:prstGeom>
              <a:blipFill>
                <a:blip r:embed="rId11"/>
                <a:stretch>
                  <a:fillRect l="-4785" t="-166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箭號: 向右 26"/>
          <p:cNvSpPr/>
          <p:nvPr/>
        </p:nvSpPr>
        <p:spPr>
          <a:xfrm>
            <a:off x="1289196" y="5753139"/>
            <a:ext cx="531511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/>
          <p:cNvSpPr/>
          <p:nvPr/>
        </p:nvSpPr>
        <p:spPr>
          <a:xfrm>
            <a:off x="2963556" y="5753139"/>
            <a:ext cx="531511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 rot="5400000">
            <a:off x="2094807" y="6401725"/>
            <a:ext cx="82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151051" y="4000231"/>
                <a:ext cx="315592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51" y="4000231"/>
                <a:ext cx="3155929" cy="8962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箭號: 向右 30"/>
          <p:cNvSpPr/>
          <p:nvPr/>
        </p:nvSpPr>
        <p:spPr>
          <a:xfrm>
            <a:off x="2061405" y="2169911"/>
            <a:ext cx="531511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/>
          <p:cNvSpPr/>
          <p:nvPr/>
        </p:nvSpPr>
        <p:spPr>
          <a:xfrm>
            <a:off x="4807122" y="2151130"/>
            <a:ext cx="531511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D1A6CB-F90A-45AC-A9A8-E54D0BB67FD2}"/>
              </a:ext>
            </a:extLst>
          </p:cNvPr>
          <p:cNvSpPr/>
          <p:nvPr/>
        </p:nvSpPr>
        <p:spPr>
          <a:xfrm>
            <a:off x="5628790" y="150669"/>
            <a:ext cx="346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Lucida Grande"/>
                <a:cs typeface="Times New Roman" panose="02020603050405020304" pitchFamily="18" charset="0"/>
              </a:rPr>
              <a:t>[Tim </a:t>
            </a:r>
            <a:r>
              <a:rPr lang="en-US" altLang="zh-TW" dirty="0" err="1">
                <a:solidFill>
                  <a:srgbClr val="0000FF"/>
                </a:solidFill>
                <a:latin typeface="Lucida Grande"/>
                <a:cs typeface="Times New Roman" panose="02020603050405020304" pitchFamily="18" charset="0"/>
              </a:rPr>
              <a:t>Salimans</a:t>
            </a:r>
            <a:r>
              <a:rPr lang="en-US" altLang="zh-TW" dirty="0">
                <a:solidFill>
                  <a:srgbClr val="0000FF"/>
                </a:solidFill>
                <a:latin typeface="Lucida Grande"/>
                <a:cs typeface="Times New Roman" panose="02020603050405020304" pitchFamily="18" charset="0"/>
              </a:rPr>
              <a:t>, et al., NIPS, 2016]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359061A-CE01-4D1C-901E-945165DB1D99}"/>
                  </a:ext>
                </a:extLst>
              </p:cNvPr>
              <p:cNvSpPr txBox="1"/>
              <p:nvPr/>
            </p:nvSpPr>
            <p:spPr>
              <a:xfrm>
                <a:off x="5805778" y="653225"/>
                <a:ext cx="1655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/>
                  <a:t>: image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359061A-CE01-4D1C-901E-945165DB1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778" y="653225"/>
                <a:ext cx="1655351" cy="461665"/>
              </a:xfrm>
              <a:prstGeom prst="rect">
                <a:avLst/>
              </a:prstGeom>
              <a:blipFill>
                <a:blip r:embed="rId1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AF3A934-C551-4524-AB03-AEAC17050153}"/>
                  </a:ext>
                </a:extLst>
              </p:cNvPr>
              <p:cNvSpPr txBox="1"/>
              <p:nvPr/>
            </p:nvSpPr>
            <p:spPr>
              <a:xfrm>
                <a:off x="5805778" y="1051812"/>
                <a:ext cx="35885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/>
                  <a:t>: class (output of CNN)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AF3A934-C551-4524-AB03-AEAC17050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778" y="1051812"/>
                <a:ext cx="3588561" cy="461665"/>
              </a:xfrm>
              <a:prstGeom prst="rect">
                <a:avLst/>
              </a:prstGeom>
              <a:blipFill>
                <a:blip r:embed="rId14"/>
                <a:stretch>
                  <a:fillRect l="-509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203593-7309-47B7-A088-1681287808B2}"/>
              </a:ext>
            </a:extLst>
          </p:cNvPr>
          <p:cNvSpPr txBox="1"/>
          <p:nvPr/>
        </p:nvSpPr>
        <p:spPr>
          <a:xfrm>
            <a:off x="2517721" y="2757165"/>
            <a:ext cx="2400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 Inception net, VGG, etc.</a:t>
            </a:r>
            <a:endParaRPr lang="zh-TW" altLang="en-US" sz="2400" dirty="0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194295C-948F-49F0-A457-D0AF10E94C0F}"/>
              </a:ext>
            </a:extLst>
          </p:cNvPr>
          <p:cNvCxnSpPr>
            <a:cxnSpLocks/>
          </p:cNvCxnSpPr>
          <p:nvPr/>
        </p:nvCxnSpPr>
        <p:spPr>
          <a:xfrm>
            <a:off x="-391298" y="3870805"/>
            <a:ext cx="983462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2DFD980E-9171-4C4B-B577-97E04C07374E}"/>
              </a:ext>
            </a:extLst>
          </p:cNvPr>
          <p:cNvGrpSpPr/>
          <p:nvPr/>
        </p:nvGrpSpPr>
        <p:grpSpPr>
          <a:xfrm>
            <a:off x="6716501" y="1538480"/>
            <a:ext cx="1914571" cy="1237797"/>
            <a:chOff x="6716501" y="1538480"/>
            <a:chExt cx="1914571" cy="1237797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83DE65E0-11D2-4691-929B-314C4A22FC49}"/>
                </a:ext>
              </a:extLst>
            </p:cNvPr>
            <p:cNvGrpSpPr/>
            <p:nvPr/>
          </p:nvGrpSpPr>
          <p:grpSpPr>
            <a:xfrm>
              <a:off x="6820807" y="1886242"/>
              <a:ext cx="1669143" cy="890035"/>
              <a:chOff x="6846207" y="1944540"/>
              <a:chExt cx="1669143" cy="890035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338059D-34E5-4CAA-961E-79B96EF4C571}"/>
                  </a:ext>
                </a:extLst>
              </p:cNvPr>
              <p:cNvSpPr/>
              <p:nvPr/>
            </p:nvSpPr>
            <p:spPr>
              <a:xfrm>
                <a:off x="7099738" y="2657363"/>
                <a:ext cx="261257" cy="17651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980D532-2C85-4FCC-834C-385717926F72}"/>
                  </a:ext>
                </a:extLst>
              </p:cNvPr>
              <p:cNvSpPr/>
              <p:nvPr/>
            </p:nvSpPr>
            <p:spPr>
              <a:xfrm>
                <a:off x="7573235" y="1944540"/>
                <a:ext cx="261257" cy="88420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5D23906-EDA3-478E-B6E3-9948EF1D2AED}"/>
                  </a:ext>
                </a:extLst>
              </p:cNvPr>
              <p:cNvSpPr/>
              <p:nvPr/>
            </p:nvSpPr>
            <p:spPr>
              <a:xfrm>
                <a:off x="8043150" y="2757872"/>
                <a:ext cx="261257" cy="7601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D1A567F3-B5B0-4214-A300-FA36EC9CC1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6207" y="2834575"/>
                <a:ext cx="166914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AEE48307-4BD5-46F0-91CF-6D3B8F388C64}"/>
                </a:ext>
              </a:extLst>
            </p:cNvPr>
            <p:cNvSpPr txBox="1"/>
            <p:nvPr/>
          </p:nvSpPr>
          <p:spPr>
            <a:xfrm>
              <a:off x="6716501" y="2237187"/>
              <a:ext cx="86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class 1</a:t>
              </a:r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FA64F11-4D9C-4756-9312-237877B8A65A}"/>
                </a:ext>
              </a:extLst>
            </p:cNvPr>
            <p:cNvSpPr txBox="1"/>
            <p:nvPr/>
          </p:nvSpPr>
          <p:spPr>
            <a:xfrm>
              <a:off x="7260479" y="1538480"/>
              <a:ext cx="86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class 2</a:t>
              </a:r>
              <a:endParaRPr lang="zh-TW" altLang="en-US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CB6FC0F7-2C61-4C69-AAF0-C9175AD8CB81}"/>
                </a:ext>
              </a:extLst>
            </p:cNvPr>
            <p:cNvSpPr txBox="1"/>
            <p:nvPr/>
          </p:nvSpPr>
          <p:spPr>
            <a:xfrm>
              <a:off x="7768029" y="2350274"/>
              <a:ext cx="86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class 3</a:t>
              </a:r>
              <a:endParaRPr lang="zh-TW" altLang="en-US" dirty="0"/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7D4DB508-A39F-4CFF-A783-0B3D6E2766AA}"/>
              </a:ext>
            </a:extLst>
          </p:cNvPr>
          <p:cNvSpPr/>
          <p:nvPr/>
        </p:nvSpPr>
        <p:spPr>
          <a:xfrm>
            <a:off x="6846832" y="5155608"/>
            <a:ext cx="261257" cy="4891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952A04D-2361-4A2E-8A9C-5DE8568A94F0}"/>
              </a:ext>
            </a:extLst>
          </p:cNvPr>
          <p:cNvSpPr/>
          <p:nvPr/>
        </p:nvSpPr>
        <p:spPr>
          <a:xfrm>
            <a:off x="7320329" y="5155609"/>
            <a:ext cx="261257" cy="483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2590298-C44C-49D1-A267-0FA313DA0BD1}"/>
              </a:ext>
            </a:extLst>
          </p:cNvPr>
          <p:cNvSpPr/>
          <p:nvPr/>
        </p:nvSpPr>
        <p:spPr>
          <a:xfrm>
            <a:off x="7790244" y="5160748"/>
            <a:ext cx="261257" cy="483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760DBA69-5F86-4156-91F0-CE286CB10A97}"/>
              </a:ext>
            </a:extLst>
          </p:cNvPr>
          <p:cNvCxnSpPr>
            <a:cxnSpLocks/>
          </p:cNvCxnSpPr>
          <p:nvPr/>
        </p:nvCxnSpPr>
        <p:spPr>
          <a:xfrm>
            <a:off x="6593301" y="5645404"/>
            <a:ext cx="16691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87416964-AC05-4CFB-BBB8-FF36C14AD044}"/>
              </a:ext>
            </a:extLst>
          </p:cNvPr>
          <p:cNvCxnSpPr>
            <a:cxnSpLocks/>
          </p:cNvCxnSpPr>
          <p:nvPr/>
        </p:nvCxnSpPr>
        <p:spPr>
          <a:xfrm>
            <a:off x="5556220" y="4673331"/>
            <a:ext cx="0" cy="662034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3029071C-D41C-4782-A882-54F95F9B5926}"/>
              </a:ext>
            </a:extLst>
          </p:cNvPr>
          <p:cNvCxnSpPr>
            <a:cxnSpLocks/>
          </p:cNvCxnSpPr>
          <p:nvPr/>
        </p:nvCxnSpPr>
        <p:spPr>
          <a:xfrm>
            <a:off x="5556220" y="5335365"/>
            <a:ext cx="931669" cy="0"/>
          </a:xfrm>
          <a:prstGeom prst="line">
            <a:avLst/>
          </a:prstGeom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6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  <p:bldP spid="11" grpId="0" animBg="1"/>
      <p:bldP spid="12" grpId="0"/>
      <p:bldP spid="13" grpId="0"/>
      <p:bldP spid="16" grpId="0"/>
      <p:bldP spid="9" grpId="0" animBg="1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28" grpId="0" animBg="1"/>
      <p:bldP spid="17" grpId="0"/>
      <p:bldP spid="30" grpId="0"/>
      <p:bldP spid="31" grpId="0" animBg="1"/>
      <p:bldP spid="32" grpId="0" animBg="1"/>
      <p:bldP spid="48" grpId="0" animBg="1"/>
      <p:bldP spid="4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rchitecture of Google's inception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93911">
            <a:off x="4893696" y="407636"/>
            <a:ext cx="4014165" cy="124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 Evaluation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100351" y="4753196"/>
                <a:ext cx="3609771" cy="943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51" y="4753196"/>
                <a:ext cx="3609771" cy="943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093765" y="5668450"/>
                <a:ext cx="2616357" cy="93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765" y="5668450"/>
                <a:ext cx="2616357" cy="937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838202" y="4939527"/>
            <a:ext cx="343471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Negative entropy of P(</a:t>
            </a:r>
            <a:r>
              <a:rPr lang="en-US" altLang="zh-TW" sz="2400" dirty="0" err="1"/>
              <a:t>y|x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838202" y="5819448"/>
            <a:ext cx="209599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Entropy of P(y)</a:t>
            </a:r>
            <a:endParaRPr lang="zh-TW" altLang="en-US" sz="2400" dirty="0"/>
          </a:p>
        </p:txBody>
      </p:sp>
      <p:cxnSp>
        <p:nvCxnSpPr>
          <p:cNvPr id="14" name="直線接點 13"/>
          <p:cNvCxnSpPr>
            <a:cxnSpLocks/>
          </p:cNvCxnSpPr>
          <p:nvPr/>
        </p:nvCxnSpPr>
        <p:spPr>
          <a:xfrm>
            <a:off x="1982103" y="5340232"/>
            <a:ext cx="25042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cxnSpLocks/>
          </p:cNvCxnSpPr>
          <p:nvPr/>
        </p:nvCxnSpPr>
        <p:spPr>
          <a:xfrm>
            <a:off x="2161068" y="6265873"/>
            <a:ext cx="242948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36D229-0ED3-4C9C-AEB1-9438FE5087A1}"/>
              </a:ext>
            </a:extLst>
          </p:cNvPr>
          <p:cNvSpPr txBox="1"/>
          <p:nvPr/>
        </p:nvSpPr>
        <p:spPr>
          <a:xfrm>
            <a:off x="815492" y="4097775"/>
            <a:ext cx="3044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Inception Score</a:t>
            </a:r>
            <a:endParaRPr lang="zh-TW" altLang="en-US" sz="2800" b="1" i="1" u="sng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EC1AA9C6-40A2-43A4-A219-693860A41D38}"/>
              </a:ext>
            </a:extLst>
          </p:cNvPr>
          <p:cNvGrpSpPr/>
          <p:nvPr/>
        </p:nvGrpSpPr>
        <p:grpSpPr>
          <a:xfrm>
            <a:off x="4735926" y="2122265"/>
            <a:ext cx="3639264" cy="1755395"/>
            <a:chOff x="4739850" y="2006927"/>
            <a:chExt cx="3639264" cy="1755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0E0874C4-F5C7-4839-B61C-4E1AA9167C40}"/>
                    </a:ext>
                  </a:extLst>
                </p:cNvPr>
                <p:cNvSpPr txBox="1"/>
                <p:nvPr/>
              </p:nvSpPr>
              <p:spPr>
                <a:xfrm>
                  <a:off x="4739850" y="2006927"/>
                  <a:ext cx="3155929" cy="8962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nor/>
                              </m:rPr>
                              <a:rPr lang="zh-TW" altLang="en-US" sz="2400" dirty="0"/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0E0874C4-F5C7-4839-B61C-4E1AA9167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850" y="2006927"/>
                  <a:ext cx="3155929" cy="8962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73C686E0-1A3F-4A4F-8CBC-84E4FDC0192D}"/>
                </a:ext>
              </a:extLst>
            </p:cNvPr>
            <p:cNvGrpSpPr/>
            <p:nvPr/>
          </p:nvGrpSpPr>
          <p:grpSpPr>
            <a:xfrm>
              <a:off x="5462299" y="3051611"/>
              <a:ext cx="1669143" cy="489796"/>
              <a:chOff x="6089955" y="3118433"/>
              <a:chExt cx="1669143" cy="489796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714D31E-A296-4313-B457-F950FDDD1571}"/>
                  </a:ext>
                </a:extLst>
              </p:cNvPr>
              <p:cNvSpPr/>
              <p:nvPr/>
            </p:nvSpPr>
            <p:spPr>
              <a:xfrm>
                <a:off x="6343486" y="3118433"/>
                <a:ext cx="261257" cy="4891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5D308C3-079D-40E8-BD44-362B9A45A537}"/>
                  </a:ext>
                </a:extLst>
              </p:cNvPr>
              <p:cNvSpPr/>
              <p:nvPr/>
            </p:nvSpPr>
            <p:spPr>
              <a:xfrm>
                <a:off x="6816983" y="3118434"/>
                <a:ext cx="261257" cy="48396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5203412-98F9-4EEF-AAD0-0E8B58A4824C}"/>
                  </a:ext>
                </a:extLst>
              </p:cNvPr>
              <p:cNvSpPr/>
              <p:nvPr/>
            </p:nvSpPr>
            <p:spPr>
              <a:xfrm>
                <a:off x="7286898" y="3123573"/>
                <a:ext cx="261257" cy="48396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7586CBD0-5FC4-4DDB-9DED-165BB3AD8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9955" y="3608229"/>
                <a:ext cx="166914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0E393FE2-B7F8-465C-906C-995C68F1FE6D}"/>
                </a:ext>
              </a:extLst>
            </p:cNvPr>
            <p:cNvCxnSpPr>
              <a:cxnSpLocks/>
            </p:cNvCxnSpPr>
            <p:nvPr/>
          </p:nvCxnSpPr>
          <p:spPr>
            <a:xfrm>
              <a:off x="5135432" y="2668901"/>
              <a:ext cx="0" cy="591126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ABD50E5A-B3A6-463A-9B53-DA16FD846756}"/>
                </a:ext>
              </a:extLst>
            </p:cNvPr>
            <p:cNvCxnSpPr>
              <a:cxnSpLocks/>
            </p:cNvCxnSpPr>
            <p:nvPr/>
          </p:nvCxnSpPr>
          <p:spPr>
            <a:xfrm>
              <a:off x="5135432" y="3260027"/>
              <a:ext cx="428467" cy="0"/>
            </a:xfrm>
            <a:prstGeom prst="line">
              <a:avLst/>
            </a:prstGeom>
            <a:ln w="762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ãgood pngãçåçæå°çµæ">
              <a:extLst>
                <a:ext uri="{FF2B5EF4-FFF2-40B4-BE49-F238E27FC236}">
                  <a16:creationId xmlns:a16="http://schemas.microsoft.com/office/drawing/2014/main" id="{9CBF9C77-5624-4C54-BE74-01BEB4FD1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164" y="2701562"/>
              <a:ext cx="1325950" cy="106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44DEB648-B6E3-4163-8507-4C81A5F1EAAF}"/>
              </a:ext>
            </a:extLst>
          </p:cNvPr>
          <p:cNvGrpSpPr/>
          <p:nvPr/>
        </p:nvGrpSpPr>
        <p:grpSpPr>
          <a:xfrm>
            <a:off x="1012094" y="2198261"/>
            <a:ext cx="3301660" cy="1383344"/>
            <a:chOff x="1016018" y="2082923"/>
            <a:chExt cx="3301660" cy="13833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B98ACE9E-3626-492A-8B14-6548E1D29957}"/>
                    </a:ext>
                  </a:extLst>
                </p:cNvPr>
                <p:cNvSpPr txBox="1"/>
                <p:nvPr/>
              </p:nvSpPr>
              <p:spPr>
                <a:xfrm>
                  <a:off x="1016018" y="2349257"/>
                  <a:ext cx="9700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B98ACE9E-3626-492A-8B14-6548E1D29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018" y="2349257"/>
                  <a:ext cx="97000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6918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5DD1A6CF-0839-4B7F-8F25-F7014CAE36F1}"/>
                </a:ext>
              </a:extLst>
            </p:cNvPr>
            <p:cNvGrpSpPr/>
            <p:nvPr/>
          </p:nvGrpSpPr>
          <p:grpSpPr>
            <a:xfrm>
              <a:off x="1807801" y="2576232"/>
              <a:ext cx="1669143" cy="890035"/>
              <a:chOff x="6846207" y="1944540"/>
              <a:chExt cx="1669143" cy="890035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32C7693-1E04-4DF0-83AB-669A49930665}"/>
                  </a:ext>
                </a:extLst>
              </p:cNvPr>
              <p:cNvSpPr/>
              <p:nvPr/>
            </p:nvSpPr>
            <p:spPr>
              <a:xfrm>
                <a:off x="7099738" y="2657363"/>
                <a:ext cx="261257" cy="17651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D5795AE-DBE5-44EE-BD5D-BCEC42D8984E}"/>
                  </a:ext>
                </a:extLst>
              </p:cNvPr>
              <p:cNvSpPr/>
              <p:nvPr/>
            </p:nvSpPr>
            <p:spPr>
              <a:xfrm>
                <a:off x="7573235" y="1944540"/>
                <a:ext cx="261257" cy="88420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63D5845-CDB0-4C12-9FFB-B8AF71073B75}"/>
                  </a:ext>
                </a:extLst>
              </p:cNvPr>
              <p:cNvSpPr/>
              <p:nvPr/>
            </p:nvSpPr>
            <p:spPr>
              <a:xfrm>
                <a:off x="8043150" y="2757872"/>
                <a:ext cx="261257" cy="7601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978078AD-BF7D-4DAC-A323-4B9A445D4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6207" y="2834575"/>
                <a:ext cx="166914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603CBE8-5756-42B1-8ACB-8478FFF1838E}"/>
                </a:ext>
              </a:extLst>
            </p:cNvPr>
            <p:cNvSpPr txBox="1"/>
            <p:nvPr/>
          </p:nvSpPr>
          <p:spPr>
            <a:xfrm>
              <a:off x="1703495" y="2927177"/>
              <a:ext cx="86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class 1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A824B4-02C8-477B-BC0B-DC7BCA1E6EAA}"/>
                </a:ext>
              </a:extLst>
            </p:cNvPr>
            <p:cNvSpPr txBox="1"/>
            <p:nvPr/>
          </p:nvSpPr>
          <p:spPr>
            <a:xfrm>
              <a:off x="2247473" y="2228470"/>
              <a:ext cx="86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class 2</a:t>
              </a:r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D6F0058-2E0D-4097-815F-45D86383FDE7}"/>
                </a:ext>
              </a:extLst>
            </p:cNvPr>
            <p:cNvSpPr txBox="1"/>
            <p:nvPr/>
          </p:nvSpPr>
          <p:spPr>
            <a:xfrm>
              <a:off x="2755023" y="3040264"/>
              <a:ext cx="86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class 3</a:t>
              </a:r>
              <a:endParaRPr lang="zh-TW" altLang="en-US" dirty="0"/>
            </a:p>
          </p:txBody>
        </p:sp>
        <p:pic>
          <p:nvPicPr>
            <p:cNvPr id="35" name="Picture 4" descr="ãgood pngãçåçæå°çµæ">
              <a:extLst>
                <a:ext uri="{FF2B5EF4-FFF2-40B4-BE49-F238E27FC236}">
                  <a16:creationId xmlns:a16="http://schemas.microsoft.com/office/drawing/2014/main" id="{B7A0C27D-E748-4403-B41C-D6B2583E5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1728" y="2082923"/>
              <a:ext cx="1325950" cy="106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B98152A0-207B-478F-88DC-D33C647922B6}"/>
              </a:ext>
            </a:extLst>
          </p:cNvPr>
          <p:cNvSpPr/>
          <p:nvPr/>
        </p:nvSpPr>
        <p:spPr>
          <a:xfrm>
            <a:off x="892172" y="2047907"/>
            <a:ext cx="3360419" cy="179651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B1662C6-0151-44E4-B45A-AA0B80888F42}"/>
              </a:ext>
            </a:extLst>
          </p:cNvPr>
          <p:cNvSpPr/>
          <p:nvPr/>
        </p:nvSpPr>
        <p:spPr>
          <a:xfrm>
            <a:off x="4648278" y="2048962"/>
            <a:ext cx="3726912" cy="182869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75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79BCC-2710-4FB3-BA3C-8BBC87CF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A74632-F96D-4AB4-9DC6-D0D0501E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67216"/>
            <a:ext cx="8429625" cy="35168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569E287-81CE-45BF-83AD-322AD2579CCC}"/>
              </a:ext>
            </a:extLst>
          </p:cNvPr>
          <p:cNvSpPr/>
          <p:nvPr/>
        </p:nvSpPr>
        <p:spPr>
          <a:xfrm>
            <a:off x="3836439" y="5832271"/>
            <a:ext cx="5307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Lucida Grande"/>
              </a:rPr>
              <a:t>Mario </a:t>
            </a:r>
            <a:r>
              <a:rPr lang="en-US" altLang="zh-TW" dirty="0" err="1">
                <a:latin typeface="Lucida Grande"/>
              </a:rPr>
              <a:t>Lucic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Karol </a:t>
            </a:r>
            <a:r>
              <a:rPr lang="en-US" altLang="zh-TW" dirty="0" err="1">
                <a:latin typeface="Lucida Grande"/>
              </a:rPr>
              <a:t>Kurach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Marcin Michalski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Sylvain </a:t>
            </a:r>
            <a:r>
              <a:rPr lang="en-US" altLang="zh-TW" dirty="0" err="1">
                <a:latin typeface="Lucida Grande"/>
              </a:rPr>
              <a:t>Gelly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Olivier Bousquet, “</a:t>
            </a:r>
            <a:r>
              <a:rPr lang="en-US" altLang="zh-TW" dirty="0"/>
              <a:t>Are GANs Created Equal? A Large-Scale Study</a:t>
            </a:r>
            <a:r>
              <a:rPr lang="en-US" altLang="zh-TW" dirty="0">
                <a:latin typeface="Lucida Grande"/>
              </a:rPr>
              <a:t>”, </a:t>
            </a:r>
            <a:r>
              <a:rPr lang="en-US" altLang="zh-TW" dirty="0" err="1">
                <a:latin typeface="Lucida Grande"/>
              </a:rPr>
              <a:t>arXiv</a:t>
            </a:r>
            <a:r>
              <a:rPr lang="en-US" altLang="zh-TW" dirty="0">
                <a:latin typeface="Lucida Grande"/>
              </a:rPr>
              <a:t>, 2017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A9D8A57-0F25-4410-AA7A-9FF088FCD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6" y="3524224"/>
            <a:ext cx="8960805" cy="231495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1B4762D-983A-4FD6-BB75-976B18A1E28C}"/>
              </a:ext>
            </a:extLst>
          </p:cNvPr>
          <p:cNvSpPr/>
          <p:nvPr/>
        </p:nvSpPr>
        <p:spPr>
          <a:xfrm>
            <a:off x="91596" y="5832271"/>
            <a:ext cx="1876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Lucida Grande"/>
              </a:rPr>
              <a:t>Smaller is better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EB0D04-BEE4-4C20-97AC-28B9C9C9D261}"/>
              </a:ext>
            </a:extLst>
          </p:cNvPr>
          <p:cNvSpPr/>
          <p:nvPr/>
        </p:nvSpPr>
        <p:spPr>
          <a:xfrm>
            <a:off x="91596" y="6144453"/>
            <a:ext cx="4142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FIT: </a:t>
            </a:r>
          </a:p>
          <a:p>
            <a:r>
              <a:rPr lang="zh-TW" altLang="en-US" dirty="0"/>
              <a:t>https://arxiv.org/pdf/1706.08500.pdf</a:t>
            </a:r>
          </a:p>
        </p:txBody>
      </p:sp>
    </p:spTree>
    <p:extLst>
      <p:ext uri="{BB962C8B-B14F-4D97-AF65-F5344CB8AC3E}">
        <p14:creationId xmlns:p14="http://schemas.microsoft.com/office/powerpoint/2010/main" val="265462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 don’t want memory GAN.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k-nearest neighbor to check whether the generator generates new objects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65" y="3064450"/>
            <a:ext cx="8553036" cy="29916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26930" y="45524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https://arxiv.org/pdf/1511.01844.pdf</a:t>
            </a:r>
          </a:p>
        </p:txBody>
      </p:sp>
    </p:spTree>
    <p:extLst>
      <p:ext uri="{BB962C8B-B14F-4D97-AF65-F5344CB8AC3E}">
        <p14:creationId xmlns:p14="http://schemas.microsoft.com/office/powerpoint/2010/main" val="12186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Missing Mode ?</a:t>
            </a:r>
            <a:endParaRPr lang="zh-TW" altLang="en-US" dirty="0"/>
          </a:p>
        </p:txBody>
      </p:sp>
      <p:pic>
        <p:nvPicPr>
          <p:cNvPr id="9" name="內容版面配置區 7">
            <a:extLst>
              <a:ext uri="{FF2B5EF4-FFF2-40B4-BE49-F238E27FC236}">
                <a16:creationId xmlns:a16="http://schemas.microsoft.com/office/drawing/2014/main" id="{C385915A-C795-402D-87A7-36B79FD1C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726" y="1518512"/>
            <a:ext cx="4999238" cy="4999238"/>
          </a:xfr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4AA69A6F-64FD-45D2-9791-D8D102FC3620}"/>
              </a:ext>
            </a:extLst>
          </p:cNvPr>
          <p:cNvGrpSpPr/>
          <p:nvPr/>
        </p:nvGrpSpPr>
        <p:grpSpPr>
          <a:xfrm>
            <a:off x="1170099" y="5168154"/>
            <a:ext cx="1539070" cy="1133072"/>
            <a:chOff x="1170099" y="5168154"/>
            <a:chExt cx="1539070" cy="1133072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6A44D47-6BAD-4405-A402-EEFA3FE5B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099" y="5168154"/>
              <a:ext cx="1133072" cy="1133072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5982E55E-7559-4F17-95AE-D56968F25757}"/>
                </a:ext>
              </a:extLst>
            </p:cNvPr>
            <p:cNvSpPr txBox="1"/>
            <p:nvPr/>
          </p:nvSpPr>
          <p:spPr>
            <a:xfrm>
              <a:off x="2328169" y="5349970"/>
              <a:ext cx="381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dirty="0">
                  <a:solidFill>
                    <a:srgbClr val="FF0000"/>
                  </a:solidFill>
                </a:rPr>
                <a:t>?</a:t>
              </a:r>
              <a:endParaRPr lang="zh-TW" altLang="en-US" sz="4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BA76C29E-C40B-400C-8AFA-8D8BE2C9CD0D}"/>
              </a:ext>
            </a:extLst>
          </p:cNvPr>
          <p:cNvSpPr txBox="1"/>
          <p:nvPr/>
        </p:nvSpPr>
        <p:spPr>
          <a:xfrm>
            <a:off x="571428" y="2861460"/>
            <a:ext cx="2654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Mode collapse is easy to detect.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697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363</Words>
  <Application>Microsoft Office PowerPoint</Application>
  <PresentationFormat>如螢幕大小 (4:3)</PresentationFormat>
  <Paragraphs>97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Lucida Grande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Evaluation</vt:lpstr>
      <vt:lpstr>Likelihood </vt:lpstr>
      <vt:lpstr>Likelihood  - Kernel Density Estimation</vt:lpstr>
      <vt:lpstr>Likelihood v.s. Quality</vt:lpstr>
      <vt:lpstr>Objective Evaluation</vt:lpstr>
      <vt:lpstr>Objective Evaluation</vt:lpstr>
      <vt:lpstr>PowerPoint 簡報</vt:lpstr>
      <vt:lpstr>We don’t want memory GAN.</vt:lpstr>
      <vt:lpstr>Missing Mode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</dc:title>
  <dc:creator>Hung-yi Lee</dc:creator>
  <cp:lastModifiedBy>Hung-yi Lee</cp:lastModifiedBy>
  <cp:revision>2</cp:revision>
  <dcterms:created xsi:type="dcterms:W3CDTF">2018-05-06T06:44:00Z</dcterms:created>
  <dcterms:modified xsi:type="dcterms:W3CDTF">2018-05-12T04:04:18Z</dcterms:modified>
</cp:coreProperties>
</file>