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313" r:id="rId2"/>
    <p:sldId id="346" r:id="rId3"/>
    <p:sldId id="347" r:id="rId4"/>
    <p:sldId id="348" r:id="rId5"/>
    <p:sldId id="349" r:id="rId6"/>
    <p:sldId id="315" r:id="rId7"/>
    <p:sldId id="316" r:id="rId8"/>
    <p:sldId id="327" r:id="rId9"/>
    <p:sldId id="328" r:id="rId10"/>
    <p:sldId id="329" r:id="rId11"/>
    <p:sldId id="330" r:id="rId12"/>
    <p:sldId id="377" r:id="rId13"/>
    <p:sldId id="372" r:id="rId14"/>
    <p:sldId id="373" r:id="rId15"/>
    <p:sldId id="1035" r:id="rId16"/>
    <p:sldId id="1036" r:id="rId17"/>
    <p:sldId id="1037" r:id="rId18"/>
    <p:sldId id="1040" r:id="rId19"/>
    <p:sldId id="104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146" autoAdjust="0"/>
  </p:normalViewPr>
  <p:slideViewPr>
    <p:cSldViewPr snapToGrid="0">
      <p:cViewPr varScale="1">
        <p:scale>
          <a:sx n="58" d="100"/>
          <a:sy n="58" d="100"/>
        </p:scale>
        <p:origin x="15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966E6-12D1-4907-A4AE-5C2611B20E88}" type="datetimeFigureOut">
              <a:rPr lang="zh-TW" altLang="en-US" smtClean="0"/>
              <a:t>2018/5/19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47CD6-D5BD-4E33-9632-C5E2790521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237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512.09300.pdf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rxiv.org/pdf/1511.05644.pdf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/>
              <a:t>InfoGAN</a:t>
            </a:r>
            <a:r>
              <a:rPr lang="en-US" altLang="zh-TW" dirty="0"/>
              <a:t> solve the problem of Mode collapse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8FBE7E-2153-4782-AC32-37BFB8A274D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568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Autoencoding beyond pixels using a learned similarity metric (2015) </a:t>
            </a:r>
            <a:r>
              <a:rPr lang="en-US" altLang="zh-TW" dirty="0">
                <a:hlinkClick r:id="rId3"/>
              </a:rPr>
              <a:t>[pdf]</a:t>
            </a:r>
            <a:endParaRPr lang="en-US" altLang="zh-TW" dirty="0"/>
          </a:p>
          <a:p>
            <a:r>
              <a:rPr lang="en-US" altLang="zh-TW" dirty="0"/>
              <a:t>Adversarial Autoencoders (2015) </a:t>
            </a:r>
            <a:r>
              <a:rPr lang="en-US" altLang="zh-TW" dirty="0">
                <a:hlinkClick r:id="rId4"/>
              </a:rPr>
              <a:t>[pdf]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D2D15-A37C-4141-AE19-34032904BC4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222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Can I provide the full proof here?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In the end, Bi-GAN = Autoencoder</a:t>
            </a:r>
          </a:p>
          <a:p>
            <a:endParaRPr lang="en-US" altLang="zh-TW" dirty="0"/>
          </a:p>
          <a:p>
            <a:r>
              <a:rPr lang="en-US" altLang="zh-TW" dirty="0"/>
              <a:t>Different kind of regularization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D2D15-A37C-4141-AE19-34032904BC4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9021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Draw </a:t>
            </a:r>
            <a:r>
              <a:rPr lang="en-US" altLang="zh-TW" dirty="0" err="1"/>
              <a:t>en</a:t>
            </a:r>
            <a:r>
              <a:rPr lang="en-US" altLang="zh-TW" dirty="0"/>
              <a:t>, de jointly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D2D15-A37C-4141-AE19-34032904BC4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126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有一部分是動不了的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Can I provide the full proof here?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In the end, Bi-GAN = Autoencoder</a:t>
            </a:r>
          </a:p>
          <a:p>
            <a:endParaRPr lang="en-US" altLang="zh-TW" dirty="0"/>
          </a:p>
          <a:p>
            <a:r>
              <a:rPr lang="en-US" altLang="zh-TW" dirty="0"/>
              <a:t>Different kind of regularization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D2D15-A37C-4141-AE19-34032904BC4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7976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6B813-8075-40D9-91A0-5550FC56F0A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884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40AD-6D80-4E1B-88E7-AD370B7877C2}" type="datetimeFigureOut">
              <a:rPr lang="zh-TW" altLang="en-US" smtClean="0"/>
              <a:t>2018/5/19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9DF9-ED8F-4D21-A476-5DED979FCB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78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40AD-6D80-4E1B-88E7-AD370B7877C2}" type="datetimeFigureOut">
              <a:rPr lang="zh-TW" altLang="en-US" smtClean="0"/>
              <a:t>2018/5/19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9DF9-ED8F-4D21-A476-5DED979FCB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4876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40AD-6D80-4E1B-88E7-AD370B7877C2}" type="datetimeFigureOut">
              <a:rPr lang="zh-TW" altLang="en-US" smtClean="0"/>
              <a:t>2018/5/19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9DF9-ED8F-4D21-A476-5DED979FCB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3369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40AD-6D80-4E1B-88E7-AD370B7877C2}" type="datetimeFigureOut">
              <a:rPr lang="zh-TW" altLang="en-US" smtClean="0"/>
              <a:t>2018/5/19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9DF9-ED8F-4D21-A476-5DED979FCB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38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40AD-6D80-4E1B-88E7-AD370B7877C2}" type="datetimeFigureOut">
              <a:rPr lang="zh-TW" altLang="en-US" smtClean="0"/>
              <a:t>2018/5/19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9DF9-ED8F-4D21-A476-5DED979FCB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285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40AD-6D80-4E1B-88E7-AD370B7877C2}" type="datetimeFigureOut">
              <a:rPr lang="zh-TW" altLang="en-US" smtClean="0"/>
              <a:t>2018/5/19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9DF9-ED8F-4D21-A476-5DED979FCB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03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40AD-6D80-4E1B-88E7-AD370B7877C2}" type="datetimeFigureOut">
              <a:rPr lang="zh-TW" altLang="en-US" smtClean="0"/>
              <a:t>2018/5/19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9DF9-ED8F-4D21-A476-5DED979FCB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501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40AD-6D80-4E1B-88E7-AD370B7877C2}" type="datetimeFigureOut">
              <a:rPr lang="zh-TW" altLang="en-US" smtClean="0"/>
              <a:t>2018/5/19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9DF9-ED8F-4D21-A476-5DED979FCB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22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40AD-6D80-4E1B-88E7-AD370B7877C2}" type="datetimeFigureOut">
              <a:rPr lang="zh-TW" altLang="en-US" smtClean="0"/>
              <a:t>2018/5/19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9DF9-ED8F-4D21-A476-5DED979FCB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10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40AD-6D80-4E1B-88E7-AD370B7877C2}" type="datetimeFigureOut">
              <a:rPr lang="zh-TW" altLang="en-US" smtClean="0"/>
              <a:t>2018/5/19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9DF9-ED8F-4D21-A476-5DED979FCB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60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40AD-6D80-4E1B-88E7-AD370B7877C2}" type="datetimeFigureOut">
              <a:rPr lang="zh-TW" altLang="en-US" smtClean="0"/>
              <a:t>2018/5/19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9DF9-ED8F-4D21-A476-5DED979FCB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93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840AD-6D80-4E1B-88E7-AD370B7877C2}" type="datetimeFigureOut">
              <a:rPr lang="zh-TW" altLang="en-US" smtClean="0"/>
              <a:t>2018/5/19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C9DF9-ED8F-4D21-A476-5DED979FCB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78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2.png"/><Relationship Id="rId7" Type="http://schemas.openxmlformats.org/officeDocument/2006/relationships/image" Target="../media/image7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77.png"/><Relationship Id="rId4" Type="http://schemas.openxmlformats.org/officeDocument/2006/relationships/image" Target="../media/image73.png"/><Relationship Id="rId9" Type="http://schemas.openxmlformats.org/officeDocument/2006/relationships/image" Target="../media/image7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2.png"/><Relationship Id="rId7" Type="http://schemas.openxmlformats.org/officeDocument/2006/relationships/image" Target="../media/image7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81.png"/><Relationship Id="rId4" Type="http://schemas.openxmlformats.org/officeDocument/2006/relationships/image" Target="../media/image73.png"/><Relationship Id="rId9" Type="http://schemas.openxmlformats.org/officeDocument/2006/relationships/image" Target="../media/image8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C8A7D0-D5EB-4CEA-9701-A4495CA0F2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Feature Extraction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B62F1AA-4FA6-4E69-9E4F-69B5528473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4450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68134" y="2085747"/>
            <a:ext cx="1985736" cy="77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Encoder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3051866" y="2085747"/>
            <a:ext cx="1985736" cy="8115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Decoder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6368834" y="2085747"/>
            <a:ext cx="1985736" cy="8115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Discriminator</a:t>
            </a:r>
            <a:endParaRPr lang="zh-TW" altLang="en-US" sz="2400" dirty="0"/>
          </a:p>
        </p:txBody>
      </p:sp>
      <p:sp>
        <p:nvSpPr>
          <p:cNvPr id="10" name="箭號: 向右 9"/>
          <p:cNvSpPr/>
          <p:nvPr/>
        </p:nvSpPr>
        <p:spPr>
          <a:xfrm rot="16200000">
            <a:off x="1393609" y="2943949"/>
            <a:ext cx="734786" cy="5660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右 10"/>
          <p:cNvSpPr/>
          <p:nvPr/>
        </p:nvSpPr>
        <p:spPr>
          <a:xfrm rot="5400000" flipV="1">
            <a:off x="3677341" y="1397168"/>
            <a:ext cx="734786" cy="5660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箭號: 向右 11"/>
          <p:cNvSpPr/>
          <p:nvPr/>
        </p:nvSpPr>
        <p:spPr>
          <a:xfrm rot="16200000">
            <a:off x="1393610" y="1421435"/>
            <a:ext cx="734786" cy="5660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/>
          <p:cNvSpPr/>
          <p:nvPr/>
        </p:nvSpPr>
        <p:spPr>
          <a:xfrm rot="5400000" flipV="1">
            <a:off x="3697746" y="2982106"/>
            <a:ext cx="734786" cy="5660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右 13"/>
          <p:cNvSpPr/>
          <p:nvPr/>
        </p:nvSpPr>
        <p:spPr>
          <a:xfrm rot="16200000">
            <a:off x="6501401" y="2958373"/>
            <a:ext cx="691902" cy="5660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右 14"/>
          <p:cNvSpPr/>
          <p:nvPr/>
        </p:nvSpPr>
        <p:spPr>
          <a:xfrm rot="16200000">
            <a:off x="6994308" y="1407347"/>
            <a:ext cx="734786" cy="5660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66793" y="3551487"/>
            <a:ext cx="1788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Image x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917721" y="918289"/>
            <a:ext cx="1788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code z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150525" y="3551486"/>
            <a:ext cx="1788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Image x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215152" y="875405"/>
            <a:ext cx="1788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code z</a:t>
            </a:r>
            <a:endParaRPr lang="zh-TW" altLang="en-US" sz="2400" dirty="0"/>
          </a:p>
        </p:txBody>
      </p:sp>
      <p:sp>
        <p:nvSpPr>
          <p:cNvPr id="21" name="箭號: 向右 20"/>
          <p:cNvSpPr/>
          <p:nvPr/>
        </p:nvSpPr>
        <p:spPr>
          <a:xfrm rot="16200000">
            <a:off x="7551706" y="2979814"/>
            <a:ext cx="734786" cy="5660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5847652" y="3648031"/>
            <a:ext cx="1788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Image x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130381" y="3659579"/>
            <a:ext cx="1788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code z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280611" y="491985"/>
            <a:ext cx="2162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from encoder or decoder?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1163125" y="3908425"/>
            <a:ext cx="1195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(real)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279782" y="3908425"/>
            <a:ext cx="1659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(generated)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279780" y="154633"/>
            <a:ext cx="1659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(from prior distribution)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1279203" y="4370090"/>
                <a:ext cx="9635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203" y="4370090"/>
                <a:ext cx="963597" cy="369332"/>
              </a:xfrm>
              <a:prstGeom prst="rect">
                <a:avLst/>
              </a:prstGeom>
              <a:blipFill>
                <a:blip r:embed="rId3"/>
                <a:stretch>
                  <a:fillRect l="-7595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3583340" y="4370090"/>
                <a:ext cx="9827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340" y="4370090"/>
                <a:ext cx="982769" cy="369332"/>
              </a:xfrm>
              <a:prstGeom prst="rect">
                <a:avLst/>
              </a:prstGeom>
              <a:blipFill>
                <a:blip r:embed="rId4"/>
                <a:stretch>
                  <a:fillRect l="-9938" b="-3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6048445" y="4139257"/>
            <a:ext cx="2595138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Evaluate the difference between P and Q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917721" y="4860462"/>
            <a:ext cx="3989483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</a:t>
            </a:r>
            <a:r>
              <a:rPr lang="zh-TW" altLang="en-US" sz="2400" dirty="0"/>
              <a:t> </a:t>
            </a:r>
            <a:r>
              <a:rPr lang="en-US" altLang="zh-TW" sz="2400" dirty="0"/>
              <a:t>and</a:t>
            </a:r>
            <a:r>
              <a:rPr lang="zh-TW" altLang="en-US" sz="2400" dirty="0"/>
              <a:t> </a:t>
            </a:r>
            <a:r>
              <a:rPr lang="en-US" altLang="zh-TW" sz="2400"/>
              <a:t>Q would be</a:t>
            </a:r>
            <a:r>
              <a:rPr lang="zh-TW" altLang="en-US" sz="2400"/>
              <a:t> </a:t>
            </a:r>
            <a:r>
              <a:rPr lang="en-US" altLang="zh-TW" sz="2400" dirty="0"/>
              <a:t>the</a:t>
            </a:r>
            <a:r>
              <a:rPr lang="zh-TW" altLang="en-US" sz="2400" dirty="0"/>
              <a:t> </a:t>
            </a:r>
            <a:r>
              <a:rPr lang="en-US" altLang="zh-TW" sz="2400" dirty="0"/>
              <a:t>same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944451" y="5648146"/>
            <a:ext cx="2412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Optimal encoder and decoder: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3382481" y="5561170"/>
            <a:ext cx="2412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En</a:t>
            </a:r>
            <a:r>
              <a:rPr lang="en-US" altLang="zh-TW" sz="2400" dirty="0"/>
              <a:t>(x’) = z’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330065" y="5602883"/>
            <a:ext cx="1628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De(z’) = x’</a:t>
            </a:r>
            <a:endParaRPr lang="zh-TW" altLang="en-US" sz="2400" dirty="0"/>
          </a:p>
        </p:txBody>
      </p:sp>
      <p:sp>
        <p:nvSpPr>
          <p:cNvPr id="6" name="箭號: 向右 5"/>
          <p:cNvSpPr/>
          <p:nvPr/>
        </p:nvSpPr>
        <p:spPr>
          <a:xfrm>
            <a:off x="4957779" y="5648146"/>
            <a:ext cx="400050" cy="378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5357829" y="6122598"/>
            <a:ext cx="1600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En</a:t>
            </a:r>
            <a:r>
              <a:rPr lang="en-US" altLang="zh-TW" sz="2400" dirty="0"/>
              <a:t>(x’’) = z’’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3343556" y="6118021"/>
            <a:ext cx="1628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De(z’’) = x’’</a:t>
            </a:r>
            <a:endParaRPr lang="zh-TW" altLang="en-US" sz="2400" dirty="0"/>
          </a:p>
        </p:txBody>
      </p:sp>
      <p:sp>
        <p:nvSpPr>
          <p:cNvPr id="34" name="箭號: 向右 33"/>
          <p:cNvSpPr/>
          <p:nvPr/>
        </p:nvSpPr>
        <p:spPr>
          <a:xfrm>
            <a:off x="4957779" y="6147976"/>
            <a:ext cx="400050" cy="378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7130381" y="5602883"/>
            <a:ext cx="1312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For all x’</a:t>
            </a:r>
            <a:endParaRPr lang="zh-TW" altLang="en-US" sz="24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7130381" y="6097012"/>
            <a:ext cx="1312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For all z’’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7182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8" grpId="0"/>
      <p:bldP spid="4" grpId="0" animBg="1"/>
      <p:bldP spid="29" grpId="0" animBg="1"/>
      <p:bldP spid="5" grpId="0"/>
      <p:bldP spid="30" grpId="0"/>
      <p:bldP spid="31" grpId="0"/>
      <p:bldP spid="6" grpId="0" animBg="1"/>
      <p:bldP spid="32" grpId="0"/>
      <p:bldP spid="33" grpId="0"/>
      <p:bldP spid="34" grpId="0" animBg="1"/>
      <p:bldP spid="18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BiGAN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707147" y="1641758"/>
            <a:ext cx="7692100" cy="1069579"/>
            <a:chOff x="707147" y="1641758"/>
            <a:chExt cx="7692100" cy="1069579"/>
          </a:xfrm>
        </p:grpSpPr>
        <p:sp>
          <p:nvSpPr>
            <p:cNvPr id="5" name="文字方塊 4"/>
            <p:cNvSpPr txBox="1"/>
            <p:nvPr/>
          </p:nvSpPr>
          <p:spPr>
            <a:xfrm>
              <a:off x="3338938" y="1671341"/>
              <a:ext cx="24129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err="1"/>
                <a:t>En</a:t>
              </a:r>
              <a:r>
                <a:rPr lang="en-US" altLang="zh-TW" sz="2400" dirty="0"/>
                <a:t>(x’) = z’</a:t>
              </a:r>
              <a:endParaRPr lang="zh-TW" altLang="en-US" sz="2400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5286522" y="1713054"/>
              <a:ext cx="16281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De(z’) = x’</a:t>
              </a:r>
              <a:endParaRPr lang="zh-TW" altLang="en-US" sz="2400" dirty="0"/>
            </a:p>
          </p:txBody>
        </p:sp>
        <p:sp>
          <p:nvSpPr>
            <p:cNvPr id="7" name="箭號: 向右 6"/>
            <p:cNvSpPr/>
            <p:nvPr/>
          </p:nvSpPr>
          <p:spPr>
            <a:xfrm>
              <a:off x="4914236" y="1758317"/>
              <a:ext cx="400050" cy="37823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5314286" y="2232769"/>
              <a:ext cx="16003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err="1"/>
                <a:t>En</a:t>
              </a:r>
              <a:r>
                <a:rPr lang="en-US" altLang="zh-TW" sz="2400" dirty="0"/>
                <a:t>(x’’) = z’’</a:t>
              </a:r>
              <a:endParaRPr lang="zh-TW" altLang="en-US" sz="2400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3357322" y="2216434"/>
              <a:ext cx="16281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De(z’’) = x’’</a:t>
              </a:r>
              <a:endParaRPr lang="zh-TW" altLang="en-US" sz="2400" dirty="0"/>
            </a:p>
          </p:txBody>
        </p:sp>
        <p:sp>
          <p:nvSpPr>
            <p:cNvPr id="10" name="箭號: 向右 9"/>
            <p:cNvSpPr/>
            <p:nvPr/>
          </p:nvSpPr>
          <p:spPr>
            <a:xfrm>
              <a:off x="4914236" y="2258147"/>
              <a:ext cx="400050" cy="37823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7086838" y="1713054"/>
              <a:ext cx="13124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For all x’</a:t>
              </a:r>
              <a:endParaRPr lang="zh-TW" altLang="en-US" sz="2400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7086838" y="2207183"/>
              <a:ext cx="13124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For all z’’</a:t>
              </a:r>
              <a:endParaRPr lang="zh-TW" altLang="en-US" sz="24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707147" y="1641758"/>
              <a:ext cx="7692100" cy="106957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176165" y="2950417"/>
            <a:ext cx="1683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How about?</a:t>
            </a:r>
            <a:endParaRPr lang="zh-TW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1339870" y="5417821"/>
            <a:ext cx="1713153" cy="596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Encoder</a:t>
            </a:r>
            <a:endParaRPr lang="zh-TW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1339870" y="3758220"/>
            <a:ext cx="1713153" cy="5750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Decoder</a:t>
            </a:r>
            <a:endParaRPr lang="zh-TW" altLang="en-US" sz="2400" dirty="0"/>
          </a:p>
        </p:txBody>
      </p:sp>
      <p:sp>
        <p:nvSpPr>
          <p:cNvPr id="18" name="箭號: 向右 17"/>
          <p:cNvSpPr/>
          <p:nvPr/>
        </p:nvSpPr>
        <p:spPr>
          <a:xfrm rot="16200000">
            <a:off x="2007762" y="5920350"/>
            <a:ext cx="377371" cy="5660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1626642" y="6301983"/>
            <a:ext cx="1139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895387" y="4633755"/>
            <a:ext cx="576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z</a:t>
            </a:r>
            <a:endParaRPr lang="zh-TW" altLang="en-US" sz="2400" dirty="0"/>
          </a:p>
        </p:txBody>
      </p:sp>
      <p:sp>
        <p:nvSpPr>
          <p:cNvPr id="26" name="箭號: 向右 25"/>
          <p:cNvSpPr/>
          <p:nvPr/>
        </p:nvSpPr>
        <p:spPr>
          <a:xfrm rot="16200000">
            <a:off x="2007760" y="4918493"/>
            <a:ext cx="377371" cy="5660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箭號: 向右 26"/>
          <p:cNvSpPr/>
          <p:nvPr/>
        </p:nvSpPr>
        <p:spPr>
          <a:xfrm rot="16200000">
            <a:off x="2007762" y="4242555"/>
            <a:ext cx="377371" cy="5660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箭號: 向右 27"/>
          <p:cNvSpPr/>
          <p:nvPr/>
        </p:nvSpPr>
        <p:spPr>
          <a:xfrm rot="16200000">
            <a:off x="1990989" y="3260060"/>
            <a:ext cx="377371" cy="5660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1644673" y="2950418"/>
                <a:ext cx="11396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73" y="2950418"/>
                <a:ext cx="1139606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 29"/>
          <p:cNvSpPr/>
          <p:nvPr/>
        </p:nvSpPr>
        <p:spPr>
          <a:xfrm>
            <a:off x="3523009" y="3760177"/>
            <a:ext cx="1713153" cy="596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Encoder</a:t>
            </a:r>
            <a:endParaRPr lang="zh-TW" altLang="en-US" sz="2400" dirty="0"/>
          </a:p>
        </p:txBody>
      </p:sp>
      <p:sp>
        <p:nvSpPr>
          <p:cNvPr id="31" name="矩形 30"/>
          <p:cNvSpPr/>
          <p:nvPr/>
        </p:nvSpPr>
        <p:spPr>
          <a:xfrm>
            <a:off x="3523009" y="5467897"/>
            <a:ext cx="1713153" cy="5750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Decoder</a:t>
            </a:r>
            <a:endParaRPr lang="zh-TW" altLang="en-US" sz="2400" dirty="0"/>
          </a:p>
        </p:txBody>
      </p:sp>
      <p:sp>
        <p:nvSpPr>
          <p:cNvPr id="32" name="箭號: 向右 31"/>
          <p:cNvSpPr/>
          <p:nvPr/>
        </p:nvSpPr>
        <p:spPr>
          <a:xfrm rot="16200000">
            <a:off x="4172872" y="5959899"/>
            <a:ext cx="377371" cy="5660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3774981" y="4643194"/>
            <a:ext cx="1139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073258" y="6341531"/>
            <a:ext cx="576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z</a:t>
            </a:r>
            <a:endParaRPr lang="zh-TW" altLang="en-US" sz="2400" dirty="0"/>
          </a:p>
        </p:txBody>
      </p:sp>
      <p:sp>
        <p:nvSpPr>
          <p:cNvPr id="35" name="箭號: 向右 34"/>
          <p:cNvSpPr/>
          <p:nvPr/>
        </p:nvSpPr>
        <p:spPr>
          <a:xfrm rot="16200000">
            <a:off x="4172870" y="4958042"/>
            <a:ext cx="377371" cy="5660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箭號: 向右 35"/>
          <p:cNvSpPr/>
          <p:nvPr/>
        </p:nvSpPr>
        <p:spPr>
          <a:xfrm rot="16200000">
            <a:off x="4172872" y="4282104"/>
            <a:ext cx="377371" cy="5660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箭號: 向右 36"/>
          <p:cNvSpPr/>
          <p:nvPr/>
        </p:nvSpPr>
        <p:spPr>
          <a:xfrm rot="16200000">
            <a:off x="4156099" y="3299609"/>
            <a:ext cx="377371" cy="5660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3809783" y="2989967"/>
                <a:ext cx="11396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783" y="2989967"/>
                <a:ext cx="113960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接點 39"/>
          <p:cNvCxnSpPr>
            <a:cxnSpLocks/>
          </p:cNvCxnSpPr>
          <p:nvPr/>
        </p:nvCxnSpPr>
        <p:spPr>
          <a:xfrm>
            <a:off x="3236237" y="3140765"/>
            <a:ext cx="0" cy="34124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cxnSpLocks/>
          </p:cNvCxnSpPr>
          <p:nvPr/>
        </p:nvCxnSpPr>
        <p:spPr>
          <a:xfrm flipH="1">
            <a:off x="2405174" y="3140765"/>
            <a:ext cx="831063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cxnSpLocks/>
          </p:cNvCxnSpPr>
          <p:nvPr/>
        </p:nvCxnSpPr>
        <p:spPr>
          <a:xfrm flipH="1">
            <a:off x="2462703" y="6553200"/>
            <a:ext cx="831063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cxnSpLocks/>
          </p:cNvCxnSpPr>
          <p:nvPr/>
        </p:nvCxnSpPr>
        <p:spPr>
          <a:xfrm>
            <a:off x="5353788" y="3208743"/>
            <a:ext cx="0" cy="34124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cxnSpLocks/>
          </p:cNvCxnSpPr>
          <p:nvPr/>
        </p:nvCxnSpPr>
        <p:spPr>
          <a:xfrm flipH="1">
            <a:off x="4522725" y="3208743"/>
            <a:ext cx="831063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>
            <a:cxnSpLocks/>
          </p:cNvCxnSpPr>
          <p:nvPr/>
        </p:nvCxnSpPr>
        <p:spPr>
          <a:xfrm flipH="1">
            <a:off x="4580254" y="6621178"/>
            <a:ext cx="831063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5919187" y="4364390"/>
            <a:ext cx="23562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5919187" y="6146807"/>
            <a:ext cx="23562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手繪多邊形: 圖案 52"/>
          <p:cNvSpPr/>
          <p:nvPr/>
        </p:nvSpPr>
        <p:spPr>
          <a:xfrm>
            <a:off x="6025205" y="3375916"/>
            <a:ext cx="2345634" cy="926571"/>
          </a:xfrm>
          <a:custGeom>
            <a:avLst/>
            <a:gdLst>
              <a:gd name="connsiteX0" fmla="*/ 0 w 2345634"/>
              <a:gd name="connsiteY0" fmla="*/ 521419 h 926571"/>
              <a:gd name="connsiteX1" fmla="*/ 172278 w 2345634"/>
              <a:gd name="connsiteY1" fmla="*/ 4585 h 926571"/>
              <a:gd name="connsiteX2" fmla="*/ 477078 w 2345634"/>
              <a:gd name="connsiteY2" fmla="*/ 256376 h 926571"/>
              <a:gd name="connsiteX3" fmla="*/ 675861 w 2345634"/>
              <a:gd name="connsiteY3" fmla="*/ 44341 h 926571"/>
              <a:gd name="connsiteX4" fmla="*/ 768626 w 2345634"/>
              <a:gd name="connsiteY4" fmla="*/ 627437 h 926571"/>
              <a:gd name="connsiteX5" fmla="*/ 914400 w 2345634"/>
              <a:gd name="connsiteY5" fmla="*/ 905732 h 926571"/>
              <a:gd name="connsiteX6" fmla="*/ 1073426 w 2345634"/>
              <a:gd name="connsiteY6" fmla="*/ 84098 h 926571"/>
              <a:gd name="connsiteX7" fmla="*/ 1524000 w 2345634"/>
              <a:gd name="connsiteY7" fmla="*/ 481663 h 926571"/>
              <a:gd name="connsiteX8" fmla="*/ 1656521 w 2345634"/>
              <a:gd name="connsiteY8" fmla="*/ 574428 h 926571"/>
              <a:gd name="connsiteX9" fmla="*/ 1749287 w 2345634"/>
              <a:gd name="connsiteY9" fmla="*/ 468411 h 926571"/>
              <a:gd name="connsiteX10" fmla="*/ 2040834 w 2345634"/>
              <a:gd name="connsiteY10" fmla="*/ 587680 h 926571"/>
              <a:gd name="connsiteX11" fmla="*/ 2345634 w 2345634"/>
              <a:gd name="connsiteY11" fmla="*/ 70845 h 92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45634" h="926571">
                <a:moveTo>
                  <a:pt x="0" y="521419"/>
                </a:moveTo>
                <a:cubicBezTo>
                  <a:pt x="46382" y="285089"/>
                  <a:pt x="92765" y="48759"/>
                  <a:pt x="172278" y="4585"/>
                </a:cubicBezTo>
                <a:cubicBezTo>
                  <a:pt x="251791" y="-39589"/>
                  <a:pt x="393148" y="249750"/>
                  <a:pt x="477078" y="256376"/>
                </a:cubicBezTo>
                <a:cubicBezTo>
                  <a:pt x="561008" y="263002"/>
                  <a:pt x="627270" y="-17502"/>
                  <a:pt x="675861" y="44341"/>
                </a:cubicBezTo>
                <a:cubicBezTo>
                  <a:pt x="724452" y="106184"/>
                  <a:pt x="728869" y="483872"/>
                  <a:pt x="768626" y="627437"/>
                </a:cubicBezTo>
                <a:cubicBezTo>
                  <a:pt x="808383" y="771002"/>
                  <a:pt x="863600" y="996289"/>
                  <a:pt x="914400" y="905732"/>
                </a:cubicBezTo>
                <a:cubicBezTo>
                  <a:pt x="965200" y="815175"/>
                  <a:pt x="971826" y="154776"/>
                  <a:pt x="1073426" y="84098"/>
                </a:cubicBezTo>
                <a:cubicBezTo>
                  <a:pt x="1175026" y="13420"/>
                  <a:pt x="1426818" y="399941"/>
                  <a:pt x="1524000" y="481663"/>
                </a:cubicBezTo>
                <a:cubicBezTo>
                  <a:pt x="1621182" y="563385"/>
                  <a:pt x="1618973" y="576637"/>
                  <a:pt x="1656521" y="574428"/>
                </a:cubicBezTo>
                <a:cubicBezTo>
                  <a:pt x="1694069" y="572219"/>
                  <a:pt x="1685235" y="466202"/>
                  <a:pt x="1749287" y="468411"/>
                </a:cubicBezTo>
                <a:cubicBezTo>
                  <a:pt x="1813339" y="470620"/>
                  <a:pt x="1941443" y="653941"/>
                  <a:pt x="2040834" y="587680"/>
                </a:cubicBezTo>
                <a:cubicBezTo>
                  <a:pt x="2140225" y="521419"/>
                  <a:pt x="2242929" y="296132"/>
                  <a:pt x="2345634" y="7084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手繪多邊形: 圖案 53"/>
          <p:cNvSpPr/>
          <p:nvPr/>
        </p:nvSpPr>
        <p:spPr>
          <a:xfrm>
            <a:off x="6057091" y="5076663"/>
            <a:ext cx="2345634" cy="938757"/>
          </a:xfrm>
          <a:custGeom>
            <a:avLst/>
            <a:gdLst>
              <a:gd name="connsiteX0" fmla="*/ 0 w 2345634"/>
              <a:gd name="connsiteY0" fmla="*/ 521419 h 926571"/>
              <a:gd name="connsiteX1" fmla="*/ 172278 w 2345634"/>
              <a:gd name="connsiteY1" fmla="*/ 4585 h 926571"/>
              <a:gd name="connsiteX2" fmla="*/ 477078 w 2345634"/>
              <a:gd name="connsiteY2" fmla="*/ 256376 h 926571"/>
              <a:gd name="connsiteX3" fmla="*/ 675861 w 2345634"/>
              <a:gd name="connsiteY3" fmla="*/ 44341 h 926571"/>
              <a:gd name="connsiteX4" fmla="*/ 768626 w 2345634"/>
              <a:gd name="connsiteY4" fmla="*/ 627437 h 926571"/>
              <a:gd name="connsiteX5" fmla="*/ 914400 w 2345634"/>
              <a:gd name="connsiteY5" fmla="*/ 905732 h 926571"/>
              <a:gd name="connsiteX6" fmla="*/ 1073426 w 2345634"/>
              <a:gd name="connsiteY6" fmla="*/ 84098 h 926571"/>
              <a:gd name="connsiteX7" fmla="*/ 1524000 w 2345634"/>
              <a:gd name="connsiteY7" fmla="*/ 481663 h 926571"/>
              <a:gd name="connsiteX8" fmla="*/ 1656521 w 2345634"/>
              <a:gd name="connsiteY8" fmla="*/ 574428 h 926571"/>
              <a:gd name="connsiteX9" fmla="*/ 1749287 w 2345634"/>
              <a:gd name="connsiteY9" fmla="*/ 468411 h 926571"/>
              <a:gd name="connsiteX10" fmla="*/ 2040834 w 2345634"/>
              <a:gd name="connsiteY10" fmla="*/ 587680 h 926571"/>
              <a:gd name="connsiteX11" fmla="*/ 2345634 w 2345634"/>
              <a:gd name="connsiteY11" fmla="*/ 70845 h 926571"/>
              <a:gd name="connsiteX0" fmla="*/ 0 w 2345634"/>
              <a:gd name="connsiteY0" fmla="*/ 537550 h 942702"/>
              <a:gd name="connsiteX1" fmla="*/ 172278 w 2345634"/>
              <a:gd name="connsiteY1" fmla="*/ 20716 h 942702"/>
              <a:gd name="connsiteX2" fmla="*/ 477078 w 2345634"/>
              <a:gd name="connsiteY2" fmla="*/ 272507 h 942702"/>
              <a:gd name="connsiteX3" fmla="*/ 675861 w 2345634"/>
              <a:gd name="connsiteY3" fmla="*/ 60472 h 942702"/>
              <a:gd name="connsiteX4" fmla="*/ 768626 w 2345634"/>
              <a:gd name="connsiteY4" fmla="*/ 643568 h 942702"/>
              <a:gd name="connsiteX5" fmla="*/ 914400 w 2345634"/>
              <a:gd name="connsiteY5" fmla="*/ 921863 h 942702"/>
              <a:gd name="connsiteX6" fmla="*/ 1073426 w 2345634"/>
              <a:gd name="connsiteY6" fmla="*/ 100229 h 942702"/>
              <a:gd name="connsiteX7" fmla="*/ 1524000 w 2345634"/>
              <a:gd name="connsiteY7" fmla="*/ 497794 h 942702"/>
              <a:gd name="connsiteX8" fmla="*/ 1637471 w 2345634"/>
              <a:gd name="connsiteY8" fmla="*/ 9 h 942702"/>
              <a:gd name="connsiteX9" fmla="*/ 1749287 w 2345634"/>
              <a:gd name="connsiteY9" fmla="*/ 484542 h 942702"/>
              <a:gd name="connsiteX10" fmla="*/ 2040834 w 2345634"/>
              <a:gd name="connsiteY10" fmla="*/ 603811 h 942702"/>
              <a:gd name="connsiteX11" fmla="*/ 2345634 w 2345634"/>
              <a:gd name="connsiteY11" fmla="*/ 86976 h 942702"/>
              <a:gd name="connsiteX0" fmla="*/ 0 w 2345634"/>
              <a:gd name="connsiteY0" fmla="*/ 537550 h 938749"/>
              <a:gd name="connsiteX1" fmla="*/ 172278 w 2345634"/>
              <a:gd name="connsiteY1" fmla="*/ 20716 h 938749"/>
              <a:gd name="connsiteX2" fmla="*/ 477078 w 2345634"/>
              <a:gd name="connsiteY2" fmla="*/ 272507 h 938749"/>
              <a:gd name="connsiteX3" fmla="*/ 680624 w 2345634"/>
              <a:gd name="connsiteY3" fmla="*/ 508147 h 938749"/>
              <a:gd name="connsiteX4" fmla="*/ 768626 w 2345634"/>
              <a:gd name="connsiteY4" fmla="*/ 643568 h 938749"/>
              <a:gd name="connsiteX5" fmla="*/ 914400 w 2345634"/>
              <a:gd name="connsiteY5" fmla="*/ 921863 h 938749"/>
              <a:gd name="connsiteX6" fmla="*/ 1073426 w 2345634"/>
              <a:gd name="connsiteY6" fmla="*/ 100229 h 938749"/>
              <a:gd name="connsiteX7" fmla="*/ 1524000 w 2345634"/>
              <a:gd name="connsiteY7" fmla="*/ 497794 h 938749"/>
              <a:gd name="connsiteX8" fmla="*/ 1637471 w 2345634"/>
              <a:gd name="connsiteY8" fmla="*/ 9 h 938749"/>
              <a:gd name="connsiteX9" fmla="*/ 1749287 w 2345634"/>
              <a:gd name="connsiteY9" fmla="*/ 484542 h 938749"/>
              <a:gd name="connsiteX10" fmla="*/ 2040834 w 2345634"/>
              <a:gd name="connsiteY10" fmla="*/ 603811 h 938749"/>
              <a:gd name="connsiteX11" fmla="*/ 2345634 w 2345634"/>
              <a:gd name="connsiteY11" fmla="*/ 86976 h 938749"/>
              <a:gd name="connsiteX0" fmla="*/ 0 w 2345634"/>
              <a:gd name="connsiteY0" fmla="*/ 537558 h 938757"/>
              <a:gd name="connsiteX1" fmla="*/ 172278 w 2345634"/>
              <a:gd name="connsiteY1" fmla="*/ 20724 h 938757"/>
              <a:gd name="connsiteX2" fmla="*/ 477078 w 2345634"/>
              <a:gd name="connsiteY2" fmla="*/ 272515 h 938757"/>
              <a:gd name="connsiteX3" fmla="*/ 680624 w 2345634"/>
              <a:gd name="connsiteY3" fmla="*/ 508155 h 938757"/>
              <a:gd name="connsiteX4" fmla="*/ 768626 w 2345634"/>
              <a:gd name="connsiteY4" fmla="*/ 643576 h 938757"/>
              <a:gd name="connsiteX5" fmla="*/ 914400 w 2345634"/>
              <a:gd name="connsiteY5" fmla="*/ 921871 h 938757"/>
              <a:gd name="connsiteX6" fmla="*/ 1073426 w 2345634"/>
              <a:gd name="connsiteY6" fmla="*/ 100237 h 938757"/>
              <a:gd name="connsiteX7" fmla="*/ 1524000 w 2345634"/>
              <a:gd name="connsiteY7" fmla="*/ 497802 h 938757"/>
              <a:gd name="connsiteX8" fmla="*/ 1637471 w 2345634"/>
              <a:gd name="connsiteY8" fmla="*/ 17 h 938757"/>
              <a:gd name="connsiteX9" fmla="*/ 2058850 w 2345634"/>
              <a:gd name="connsiteY9" fmla="*/ 479787 h 938757"/>
              <a:gd name="connsiteX10" fmla="*/ 2040834 w 2345634"/>
              <a:gd name="connsiteY10" fmla="*/ 603819 h 938757"/>
              <a:gd name="connsiteX11" fmla="*/ 2345634 w 2345634"/>
              <a:gd name="connsiteY11" fmla="*/ 86984 h 938757"/>
              <a:gd name="connsiteX0" fmla="*/ 0 w 2345634"/>
              <a:gd name="connsiteY0" fmla="*/ 537558 h 938757"/>
              <a:gd name="connsiteX1" fmla="*/ 324678 w 2345634"/>
              <a:gd name="connsiteY1" fmla="*/ 387437 h 938757"/>
              <a:gd name="connsiteX2" fmla="*/ 477078 w 2345634"/>
              <a:gd name="connsiteY2" fmla="*/ 272515 h 938757"/>
              <a:gd name="connsiteX3" fmla="*/ 680624 w 2345634"/>
              <a:gd name="connsiteY3" fmla="*/ 508155 h 938757"/>
              <a:gd name="connsiteX4" fmla="*/ 768626 w 2345634"/>
              <a:gd name="connsiteY4" fmla="*/ 643576 h 938757"/>
              <a:gd name="connsiteX5" fmla="*/ 914400 w 2345634"/>
              <a:gd name="connsiteY5" fmla="*/ 921871 h 938757"/>
              <a:gd name="connsiteX6" fmla="*/ 1073426 w 2345634"/>
              <a:gd name="connsiteY6" fmla="*/ 100237 h 938757"/>
              <a:gd name="connsiteX7" fmla="*/ 1524000 w 2345634"/>
              <a:gd name="connsiteY7" fmla="*/ 497802 h 938757"/>
              <a:gd name="connsiteX8" fmla="*/ 1637471 w 2345634"/>
              <a:gd name="connsiteY8" fmla="*/ 17 h 938757"/>
              <a:gd name="connsiteX9" fmla="*/ 2058850 w 2345634"/>
              <a:gd name="connsiteY9" fmla="*/ 479787 h 938757"/>
              <a:gd name="connsiteX10" fmla="*/ 2040834 w 2345634"/>
              <a:gd name="connsiteY10" fmla="*/ 603819 h 938757"/>
              <a:gd name="connsiteX11" fmla="*/ 2345634 w 2345634"/>
              <a:gd name="connsiteY11" fmla="*/ 86984 h 938757"/>
              <a:gd name="connsiteX0" fmla="*/ 0 w 2345634"/>
              <a:gd name="connsiteY0" fmla="*/ 537558 h 938757"/>
              <a:gd name="connsiteX1" fmla="*/ 324678 w 2345634"/>
              <a:gd name="connsiteY1" fmla="*/ 387437 h 938757"/>
              <a:gd name="connsiteX2" fmla="*/ 477078 w 2345634"/>
              <a:gd name="connsiteY2" fmla="*/ 272515 h 938757"/>
              <a:gd name="connsiteX3" fmla="*/ 680624 w 2345634"/>
              <a:gd name="connsiteY3" fmla="*/ 508155 h 938757"/>
              <a:gd name="connsiteX4" fmla="*/ 768626 w 2345634"/>
              <a:gd name="connsiteY4" fmla="*/ 643576 h 938757"/>
              <a:gd name="connsiteX5" fmla="*/ 914400 w 2345634"/>
              <a:gd name="connsiteY5" fmla="*/ 921871 h 938757"/>
              <a:gd name="connsiteX6" fmla="*/ 1073426 w 2345634"/>
              <a:gd name="connsiteY6" fmla="*/ 100237 h 938757"/>
              <a:gd name="connsiteX7" fmla="*/ 1524000 w 2345634"/>
              <a:gd name="connsiteY7" fmla="*/ 497802 h 938757"/>
              <a:gd name="connsiteX8" fmla="*/ 1637471 w 2345634"/>
              <a:gd name="connsiteY8" fmla="*/ 17 h 938757"/>
              <a:gd name="connsiteX9" fmla="*/ 2058850 w 2345634"/>
              <a:gd name="connsiteY9" fmla="*/ 479787 h 938757"/>
              <a:gd name="connsiteX10" fmla="*/ 2040834 w 2345634"/>
              <a:gd name="connsiteY10" fmla="*/ 603819 h 938757"/>
              <a:gd name="connsiteX11" fmla="*/ 2345634 w 2345634"/>
              <a:gd name="connsiteY11" fmla="*/ 86984 h 938757"/>
              <a:gd name="connsiteX0" fmla="*/ 0 w 2345634"/>
              <a:gd name="connsiteY0" fmla="*/ 537558 h 938757"/>
              <a:gd name="connsiteX1" fmla="*/ 324678 w 2345634"/>
              <a:gd name="connsiteY1" fmla="*/ 387437 h 938757"/>
              <a:gd name="connsiteX2" fmla="*/ 477078 w 2345634"/>
              <a:gd name="connsiteY2" fmla="*/ 272515 h 938757"/>
              <a:gd name="connsiteX3" fmla="*/ 680624 w 2345634"/>
              <a:gd name="connsiteY3" fmla="*/ 508155 h 938757"/>
              <a:gd name="connsiteX4" fmla="*/ 768626 w 2345634"/>
              <a:gd name="connsiteY4" fmla="*/ 643576 h 938757"/>
              <a:gd name="connsiteX5" fmla="*/ 914400 w 2345634"/>
              <a:gd name="connsiteY5" fmla="*/ 921871 h 938757"/>
              <a:gd name="connsiteX6" fmla="*/ 1073426 w 2345634"/>
              <a:gd name="connsiteY6" fmla="*/ 100237 h 938757"/>
              <a:gd name="connsiteX7" fmla="*/ 1524000 w 2345634"/>
              <a:gd name="connsiteY7" fmla="*/ 497802 h 938757"/>
              <a:gd name="connsiteX8" fmla="*/ 1637471 w 2345634"/>
              <a:gd name="connsiteY8" fmla="*/ 17 h 938757"/>
              <a:gd name="connsiteX9" fmla="*/ 2058850 w 2345634"/>
              <a:gd name="connsiteY9" fmla="*/ 479787 h 938757"/>
              <a:gd name="connsiteX10" fmla="*/ 2169422 w 2345634"/>
              <a:gd name="connsiteY10" fmla="*/ 589531 h 938757"/>
              <a:gd name="connsiteX11" fmla="*/ 2345634 w 2345634"/>
              <a:gd name="connsiteY11" fmla="*/ 86984 h 938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45634" h="938757">
                <a:moveTo>
                  <a:pt x="0" y="537558"/>
                </a:moveTo>
                <a:cubicBezTo>
                  <a:pt x="46382" y="301228"/>
                  <a:pt x="245165" y="431611"/>
                  <a:pt x="324678" y="387437"/>
                </a:cubicBezTo>
                <a:cubicBezTo>
                  <a:pt x="404191" y="343263"/>
                  <a:pt x="417754" y="252395"/>
                  <a:pt x="477078" y="272515"/>
                </a:cubicBezTo>
                <a:cubicBezTo>
                  <a:pt x="536402" y="292635"/>
                  <a:pt x="632033" y="446312"/>
                  <a:pt x="680624" y="508155"/>
                </a:cubicBezTo>
                <a:cubicBezTo>
                  <a:pt x="729215" y="569998"/>
                  <a:pt x="729663" y="574623"/>
                  <a:pt x="768626" y="643576"/>
                </a:cubicBezTo>
                <a:cubicBezTo>
                  <a:pt x="807589" y="712529"/>
                  <a:pt x="863600" y="1012428"/>
                  <a:pt x="914400" y="921871"/>
                </a:cubicBezTo>
                <a:cubicBezTo>
                  <a:pt x="965200" y="831314"/>
                  <a:pt x="971826" y="170915"/>
                  <a:pt x="1073426" y="100237"/>
                </a:cubicBezTo>
                <a:cubicBezTo>
                  <a:pt x="1175026" y="29559"/>
                  <a:pt x="1429993" y="514505"/>
                  <a:pt x="1524000" y="497802"/>
                </a:cubicBezTo>
                <a:cubicBezTo>
                  <a:pt x="1618007" y="481099"/>
                  <a:pt x="1548329" y="3019"/>
                  <a:pt x="1637471" y="17"/>
                </a:cubicBezTo>
                <a:cubicBezTo>
                  <a:pt x="1726613" y="-2985"/>
                  <a:pt x="1970192" y="381535"/>
                  <a:pt x="2058850" y="479787"/>
                </a:cubicBezTo>
                <a:cubicBezTo>
                  <a:pt x="2147509" y="578039"/>
                  <a:pt x="2121625" y="654998"/>
                  <a:pt x="2169422" y="589531"/>
                </a:cubicBezTo>
                <a:cubicBezTo>
                  <a:pt x="2217219" y="524064"/>
                  <a:pt x="2242929" y="312271"/>
                  <a:pt x="2345634" y="8698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7534296" y="4344993"/>
            <a:ext cx="1165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En</a:t>
            </a:r>
            <a:r>
              <a:rPr lang="en-US" altLang="zh-TW" sz="2400" dirty="0"/>
              <a:t>, De</a:t>
            </a:r>
            <a:endParaRPr lang="zh-TW" altLang="en-US" sz="24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7551689" y="6184665"/>
            <a:ext cx="1165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En</a:t>
            </a:r>
            <a:r>
              <a:rPr lang="en-US" altLang="zh-TW" sz="2400" dirty="0"/>
              <a:t>, De</a:t>
            </a:r>
            <a:endParaRPr lang="zh-TW" altLang="en-US" sz="2400" dirty="0"/>
          </a:p>
        </p:txBody>
      </p:sp>
      <p:cxnSp>
        <p:nvCxnSpPr>
          <p:cNvPr id="58" name="直線接點 57"/>
          <p:cNvCxnSpPr/>
          <p:nvPr/>
        </p:nvCxnSpPr>
        <p:spPr>
          <a:xfrm>
            <a:off x="6886596" y="3208743"/>
            <a:ext cx="0" cy="3206754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909165" y="1733069"/>
            <a:ext cx="23270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Optimal encoder and decoder: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6063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22" grpId="0"/>
      <p:bldP spid="23" grpId="0"/>
      <p:bldP spid="26" grpId="0" animBg="1"/>
      <p:bldP spid="27" grpId="0" animBg="1"/>
      <p:bldP spid="28" grpId="0" animBg="1"/>
      <p:bldP spid="29" grpId="0"/>
      <p:bldP spid="30" grpId="0" animBg="1"/>
      <p:bldP spid="31" grpId="0" animBg="1"/>
      <p:bldP spid="32" grpId="0" animBg="1"/>
      <p:bldP spid="33" grpId="0"/>
      <p:bldP spid="34" grpId="0"/>
      <p:bldP spid="35" grpId="0" animBg="1"/>
      <p:bldP spid="36" grpId="0" animBg="1"/>
      <p:bldP spid="37" grpId="0" animBg="1"/>
      <p:bldP spid="38" grpId="0"/>
      <p:bldP spid="53" grpId="0" animBg="1"/>
      <p:bldP spid="54" grpId="0" animBg="1"/>
      <p:bldP spid="55" grpId="0"/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5D7272-D722-4DC0-9519-DC222C23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Triple GAN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8C193F-3238-44B9-A7E7-AD10232A3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88" y="2117407"/>
            <a:ext cx="8887624" cy="308860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A021529-9081-444F-B4E7-639AD3148C88}"/>
              </a:ext>
            </a:extLst>
          </p:cNvPr>
          <p:cNvSpPr/>
          <p:nvPr/>
        </p:nvSpPr>
        <p:spPr>
          <a:xfrm>
            <a:off x="128188" y="5448066"/>
            <a:ext cx="9238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Lucida Grande"/>
              </a:rPr>
              <a:t>Chongxuan</a:t>
            </a:r>
            <a:r>
              <a:rPr lang="en-US" altLang="zh-TW" dirty="0">
                <a:latin typeface="Lucida Grande"/>
              </a:rPr>
              <a:t> Li</a:t>
            </a:r>
            <a:r>
              <a:rPr lang="en-US" altLang="zh-TW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en-US" altLang="zh-TW" dirty="0" err="1">
                <a:latin typeface="Lucida Grande"/>
              </a:rPr>
              <a:t>Kun</a:t>
            </a:r>
            <a:r>
              <a:rPr lang="en-US" altLang="zh-TW" dirty="0">
                <a:latin typeface="Lucida Grande"/>
              </a:rPr>
              <a:t> Xu</a:t>
            </a:r>
            <a:r>
              <a:rPr lang="en-US" altLang="zh-TW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en-US" altLang="zh-TW" dirty="0">
                <a:latin typeface="Lucida Grande"/>
              </a:rPr>
              <a:t>Jun Zhu</a:t>
            </a:r>
            <a:r>
              <a:rPr lang="en-US" altLang="zh-TW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en-US" altLang="zh-TW" dirty="0">
                <a:latin typeface="Lucida Grande"/>
              </a:rPr>
              <a:t>Bo Zhang, “</a:t>
            </a:r>
            <a:r>
              <a:rPr lang="en-US" altLang="zh-TW" dirty="0"/>
              <a:t>Triple Generative Adversarial Nets</a:t>
            </a:r>
            <a:r>
              <a:rPr lang="en-US" altLang="zh-TW" dirty="0">
                <a:latin typeface="Lucida Grande"/>
              </a:rPr>
              <a:t>”, </a:t>
            </a:r>
            <a:r>
              <a:rPr lang="en-US" altLang="zh-TW" dirty="0" err="1">
                <a:latin typeface="Lucida Grande"/>
              </a:rPr>
              <a:t>arXiv</a:t>
            </a:r>
            <a:r>
              <a:rPr lang="en-US" altLang="zh-TW" dirty="0">
                <a:latin typeface="Lucida Grande"/>
              </a:rPr>
              <a:t> 2017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7693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Domain-adversarial training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Training and testing data are in different domains</a:t>
            </a:r>
          </a:p>
          <a:p>
            <a:endParaRPr lang="zh-TW" alt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6FA9174E-FBB7-411A-8904-83129E1A99F0}"/>
              </a:ext>
            </a:extLst>
          </p:cNvPr>
          <p:cNvGrpSpPr/>
          <p:nvPr/>
        </p:nvGrpSpPr>
        <p:grpSpPr>
          <a:xfrm>
            <a:off x="0" y="3145126"/>
            <a:ext cx="4947979" cy="2124075"/>
            <a:chOff x="2170420" y="2324757"/>
            <a:chExt cx="4947979" cy="2124075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8B0BA80-7A13-440F-97A8-AA92D0504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51349" y="2324757"/>
              <a:ext cx="3067050" cy="2124075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819EB3B-6146-4D2B-81F9-1032539C3C6E}"/>
                </a:ext>
              </a:extLst>
            </p:cNvPr>
            <p:cNvSpPr txBox="1"/>
            <p:nvPr/>
          </p:nvSpPr>
          <p:spPr>
            <a:xfrm>
              <a:off x="2170420" y="2350958"/>
              <a:ext cx="191760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800" dirty="0"/>
                <a:t>Training data:</a:t>
              </a:r>
              <a:endParaRPr lang="zh-TW" altLang="en-US" sz="2800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2FC2BD10-5DBE-4FC8-97A1-AFA6EA4B273C}"/>
                </a:ext>
              </a:extLst>
            </p:cNvPr>
            <p:cNvSpPr txBox="1"/>
            <p:nvPr/>
          </p:nvSpPr>
          <p:spPr>
            <a:xfrm>
              <a:off x="2396889" y="3295428"/>
              <a:ext cx="16544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800" dirty="0"/>
                <a:t>Testing data:</a:t>
              </a:r>
              <a:endParaRPr lang="zh-TW" altLang="en-US" sz="2800" dirty="0"/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A4B2F877-05AB-4309-B39C-8F2B9CAC692D}"/>
              </a:ext>
            </a:extLst>
          </p:cNvPr>
          <p:cNvSpPr/>
          <p:nvPr/>
        </p:nvSpPr>
        <p:spPr>
          <a:xfrm>
            <a:off x="4483452" y="2424087"/>
            <a:ext cx="1688123" cy="988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Generator</a:t>
            </a:r>
            <a:endParaRPr lang="zh-TW" altLang="en-US" sz="28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BBBEE5F-4C80-4350-A963-62F302BBED59}"/>
              </a:ext>
            </a:extLst>
          </p:cNvPr>
          <p:cNvSpPr/>
          <p:nvPr/>
        </p:nvSpPr>
        <p:spPr>
          <a:xfrm>
            <a:off x="4483451" y="4895506"/>
            <a:ext cx="1688123" cy="988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Generator</a:t>
            </a:r>
            <a:endParaRPr lang="zh-TW" altLang="en-US" sz="2800" dirty="0"/>
          </a:p>
        </p:txBody>
      </p:sp>
      <p:sp>
        <p:nvSpPr>
          <p:cNvPr id="20" name="手繪多邊形: 圖案 19">
            <a:extLst>
              <a:ext uri="{FF2B5EF4-FFF2-40B4-BE49-F238E27FC236}">
                <a16:creationId xmlns:a16="http://schemas.microsoft.com/office/drawing/2014/main" id="{EBADDA62-DDA6-476C-83F2-8C2547592ADA}"/>
              </a:ext>
            </a:extLst>
          </p:cNvPr>
          <p:cNvSpPr/>
          <p:nvPr/>
        </p:nvSpPr>
        <p:spPr>
          <a:xfrm>
            <a:off x="3061484" y="2742607"/>
            <a:ext cx="1421967" cy="666218"/>
          </a:xfrm>
          <a:custGeom>
            <a:avLst/>
            <a:gdLst>
              <a:gd name="connsiteX0" fmla="*/ 169943 w 1351629"/>
              <a:gd name="connsiteY0" fmla="*/ 666218 h 666218"/>
              <a:gd name="connsiteX1" fmla="*/ 99605 w 1351629"/>
              <a:gd name="connsiteY1" fmla="*/ 33172 h 666218"/>
              <a:gd name="connsiteX2" fmla="*/ 1351629 w 1351629"/>
              <a:gd name="connsiteY2" fmla="*/ 145714 h 66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1629" h="666218">
                <a:moveTo>
                  <a:pt x="169943" y="666218"/>
                </a:moveTo>
                <a:cubicBezTo>
                  <a:pt x="36300" y="393070"/>
                  <a:pt x="-97343" y="119923"/>
                  <a:pt x="99605" y="33172"/>
                </a:cubicBezTo>
                <a:cubicBezTo>
                  <a:pt x="296553" y="-53579"/>
                  <a:pt x="824091" y="46067"/>
                  <a:pt x="1351629" y="145714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手繪多邊形: 圖案 20">
            <a:extLst>
              <a:ext uri="{FF2B5EF4-FFF2-40B4-BE49-F238E27FC236}">
                <a16:creationId xmlns:a16="http://schemas.microsoft.com/office/drawing/2014/main" id="{6AD621F1-6A07-46ED-9429-57DADC00E88D}"/>
              </a:ext>
            </a:extLst>
          </p:cNvPr>
          <p:cNvSpPr/>
          <p:nvPr/>
        </p:nvSpPr>
        <p:spPr>
          <a:xfrm flipV="1">
            <a:off x="3061484" y="4899094"/>
            <a:ext cx="1421967" cy="666218"/>
          </a:xfrm>
          <a:custGeom>
            <a:avLst/>
            <a:gdLst>
              <a:gd name="connsiteX0" fmla="*/ 169943 w 1351629"/>
              <a:gd name="connsiteY0" fmla="*/ 666218 h 666218"/>
              <a:gd name="connsiteX1" fmla="*/ 99605 w 1351629"/>
              <a:gd name="connsiteY1" fmla="*/ 33172 h 666218"/>
              <a:gd name="connsiteX2" fmla="*/ 1351629 w 1351629"/>
              <a:gd name="connsiteY2" fmla="*/ 145714 h 66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1629" h="666218">
                <a:moveTo>
                  <a:pt x="169943" y="666218"/>
                </a:moveTo>
                <a:cubicBezTo>
                  <a:pt x="36300" y="393070"/>
                  <a:pt x="-97343" y="119923"/>
                  <a:pt x="99605" y="33172"/>
                </a:cubicBezTo>
                <a:cubicBezTo>
                  <a:pt x="296553" y="-53579"/>
                  <a:pt x="824091" y="46067"/>
                  <a:pt x="1351629" y="145714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6EC958D-09F7-4C28-9C1B-4DEAFCD08BF6}"/>
              </a:ext>
            </a:extLst>
          </p:cNvPr>
          <p:cNvSpPr/>
          <p:nvPr/>
        </p:nvSpPr>
        <p:spPr>
          <a:xfrm>
            <a:off x="7085974" y="2399538"/>
            <a:ext cx="225083" cy="98473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1A43B30-EB06-4092-AE05-FB820685FEEF}"/>
              </a:ext>
            </a:extLst>
          </p:cNvPr>
          <p:cNvSpPr/>
          <p:nvPr/>
        </p:nvSpPr>
        <p:spPr>
          <a:xfrm>
            <a:off x="7085973" y="4862631"/>
            <a:ext cx="225083" cy="98473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E14AAB6-FE91-4357-93CB-B1B07F018084}"/>
              </a:ext>
            </a:extLst>
          </p:cNvPr>
          <p:cNvSpPr txBox="1"/>
          <p:nvPr/>
        </p:nvSpPr>
        <p:spPr>
          <a:xfrm>
            <a:off x="5918354" y="3638744"/>
            <a:ext cx="2560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The same distribution</a:t>
            </a:r>
            <a:endParaRPr lang="zh-TW" altLang="en-US" sz="28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338A309-0A94-4728-BFDF-19CCD56DA429}"/>
              </a:ext>
            </a:extLst>
          </p:cNvPr>
          <p:cNvSpPr txBox="1"/>
          <p:nvPr/>
        </p:nvSpPr>
        <p:spPr>
          <a:xfrm>
            <a:off x="7311056" y="2683461"/>
            <a:ext cx="1129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feature</a:t>
            </a:r>
            <a:endParaRPr lang="zh-TW" altLang="en-US" sz="24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559AF95-28CD-4044-BDB8-6E710C189837}"/>
              </a:ext>
            </a:extLst>
          </p:cNvPr>
          <p:cNvSpPr txBox="1"/>
          <p:nvPr/>
        </p:nvSpPr>
        <p:spPr>
          <a:xfrm>
            <a:off x="7289957" y="5120056"/>
            <a:ext cx="1129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feature</a:t>
            </a:r>
            <a:endParaRPr lang="zh-TW" altLang="en-US" sz="2400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C119D8A0-0F57-44A3-865C-F524DF7E6587}"/>
              </a:ext>
            </a:extLst>
          </p:cNvPr>
          <p:cNvCxnSpPr/>
          <p:nvPr/>
        </p:nvCxnSpPr>
        <p:spPr>
          <a:xfrm>
            <a:off x="6171574" y="2891907"/>
            <a:ext cx="84406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4BEB2E2F-0005-4D0A-9C33-538566C6E234}"/>
              </a:ext>
            </a:extLst>
          </p:cNvPr>
          <p:cNvCxnSpPr/>
          <p:nvPr/>
        </p:nvCxnSpPr>
        <p:spPr>
          <a:xfrm>
            <a:off x="6241911" y="5389669"/>
            <a:ext cx="84406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04CC560-4934-443D-9380-810E3C4C27C2}"/>
              </a:ext>
            </a:extLst>
          </p:cNvPr>
          <p:cNvCxnSpPr>
            <a:cxnSpLocks/>
          </p:cNvCxnSpPr>
          <p:nvPr/>
        </p:nvCxnSpPr>
        <p:spPr>
          <a:xfrm flipV="1">
            <a:off x="7198514" y="4473263"/>
            <a:ext cx="0" cy="42224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B425453E-D14F-4539-9606-F372910B56F2}"/>
              </a:ext>
            </a:extLst>
          </p:cNvPr>
          <p:cNvCxnSpPr>
            <a:cxnSpLocks/>
          </p:cNvCxnSpPr>
          <p:nvPr/>
        </p:nvCxnSpPr>
        <p:spPr>
          <a:xfrm flipH="1">
            <a:off x="7198514" y="3408825"/>
            <a:ext cx="0" cy="42224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E41F014D-1974-41AD-9C89-E174104E33DF}"/>
              </a:ext>
            </a:extLst>
          </p:cNvPr>
          <p:cNvSpPr/>
          <p:nvPr/>
        </p:nvSpPr>
        <p:spPr>
          <a:xfrm>
            <a:off x="572626" y="6034319"/>
            <a:ext cx="87507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Hana </a:t>
            </a:r>
            <a:r>
              <a:rPr lang="en-US" altLang="zh-TW" dirty="0" err="1"/>
              <a:t>Ajakan</a:t>
            </a:r>
            <a:r>
              <a:rPr lang="en-US" altLang="zh-TW" dirty="0"/>
              <a:t>, Pascal Germain, Hugo </a:t>
            </a:r>
            <a:r>
              <a:rPr lang="en-US" altLang="zh-TW" dirty="0" err="1"/>
              <a:t>Larochelle</a:t>
            </a:r>
            <a:r>
              <a:rPr lang="en-US" altLang="zh-TW" dirty="0"/>
              <a:t>, François </a:t>
            </a:r>
            <a:r>
              <a:rPr lang="en-US" altLang="zh-TW" dirty="0" err="1"/>
              <a:t>Laviolette</a:t>
            </a:r>
            <a:r>
              <a:rPr lang="en-US" altLang="zh-TW" dirty="0"/>
              <a:t>, Mario Marchand, Domain-Adversarial Training of Neural Networks, JMLR, 2016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288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Domain-adversarial training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1665"/>
            <a:ext cx="4972050" cy="21621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0" y="4015186"/>
            <a:ext cx="3386677" cy="1295621"/>
          </a:xfrm>
          <a:prstGeom prst="rect">
            <a:avLst/>
          </a:prstGeom>
        </p:spPr>
      </p:pic>
      <p:sp>
        <p:nvSpPr>
          <p:cNvPr id="6" name="箭號: 向右 5"/>
          <p:cNvSpPr/>
          <p:nvPr/>
        </p:nvSpPr>
        <p:spPr>
          <a:xfrm rot="2380629">
            <a:off x="5021691" y="4011712"/>
            <a:ext cx="548077" cy="5383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675" y="2668982"/>
            <a:ext cx="4124325" cy="108585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20434" y="4407705"/>
            <a:ext cx="3877162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Not only cheat the domain classifier, but satisfying label classifier at the same time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69881" y="6175001"/>
            <a:ext cx="8055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This is a big network, but different parts have different goals.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600700" y="1389289"/>
            <a:ext cx="2999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Maximize label classification accuracy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516336" y="5310807"/>
            <a:ext cx="2999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Maximize domain classification accuracy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-27412" y="1506023"/>
            <a:ext cx="5543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Maximize label classification accuracy + minimize domain classification accuracy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085850" y="2350832"/>
            <a:ext cx="2800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B050"/>
                </a:solidFill>
              </a:rPr>
              <a:t>feature extractor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893863" y="3914034"/>
            <a:ext cx="2800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Domain classifier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893863" y="2213900"/>
            <a:ext cx="2800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Label predictor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16336" y="3898749"/>
            <a:ext cx="3471041" cy="1412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516336" y="2301497"/>
            <a:ext cx="3539077" cy="148051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628650" y="2394365"/>
            <a:ext cx="4343400" cy="173521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24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2" grpId="0"/>
      <p:bldP spid="13" grpId="0"/>
      <p:bldP spid="16" grpId="0"/>
      <p:bldP spid="11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1A92957-E94B-4C63-97B9-3F2969357D92}"/>
              </a:ext>
            </a:extLst>
          </p:cNvPr>
          <p:cNvSpPr/>
          <p:nvPr/>
        </p:nvSpPr>
        <p:spPr>
          <a:xfrm>
            <a:off x="2880829" y="1252331"/>
            <a:ext cx="1199763" cy="7459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 </a:t>
            </a:r>
          </a:p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A55F605-D4B3-478A-A349-FB3407FC9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179" y="1214855"/>
            <a:ext cx="231332" cy="857522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A8E76E85-5EDB-4E46-95D2-389BDD17C7BA}"/>
              </a:ext>
            </a:extLst>
          </p:cNvPr>
          <p:cNvCxnSpPr>
            <a:cxnSpLocks/>
          </p:cNvCxnSpPr>
          <p:nvPr/>
        </p:nvCxnSpPr>
        <p:spPr>
          <a:xfrm>
            <a:off x="4080592" y="1632477"/>
            <a:ext cx="4323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622EBAE2-B87F-4501-BD61-83D7E2F65710}"/>
              </a:ext>
            </a:extLst>
          </p:cNvPr>
          <p:cNvSpPr/>
          <p:nvPr/>
        </p:nvSpPr>
        <p:spPr>
          <a:xfrm>
            <a:off x="5202858" y="1251872"/>
            <a:ext cx="1357878" cy="7461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 </a:t>
            </a:r>
          </a:p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2E532257-E5FB-4557-A9D2-671F365EFC22}"/>
              </a:ext>
            </a:extLst>
          </p:cNvPr>
          <p:cNvCxnSpPr>
            <a:cxnSpLocks/>
          </p:cNvCxnSpPr>
          <p:nvPr/>
        </p:nvCxnSpPr>
        <p:spPr>
          <a:xfrm>
            <a:off x="2452073" y="1632477"/>
            <a:ext cx="4323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66C6D3A7-D626-4055-9055-65B0D4E8452F}"/>
              </a:ext>
            </a:extLst>
          </p:cNvPr>
          <p:cNvCxnSpPr>
            <a:cxnSpLocks/>
          </p:cNvCxnSpPr>
          <p:nvPr/>
        </p:nvCxnSpPr>
        <p:spPr>
          <a:xfrm>
            <a:off x="4770511" y="1653458"/>
            <a:ext cx="4323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160DB6F1-770A-4A4F-A7CC-464FDF0FF419}"/>
              </a:ext>
            </a:extLst>
          </p:cNvPr>
          <p:cNvCxnSpPr>
            <a:cxnSpLocks/>
          </p:cNvCxnSpPr>
          <p:nvPr/>
        </p:nvCxnSpPr>
        <p:spPr>
          <a:xfrm>
            <a:off x="6560736" y="1653458"/>
            <a:ext cx="4323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AF8E256E-A830-4E95-BF79-E82BA342D0FD}"/>
              </a:ext>
            </a:extLst>
          </p:cNvPr>
          <p:cNvGrpSpPr/>
          <p:nvPr/>
        </p:nvGrpSpPr>
        <p:grpSpPr>
          <a:xfrm>
            <a:off x="1041179" y="1251872"/>
            <a:ext cx="1298984" cy="680810"/>
            <a:chOff x="4005606" y="5533027"/>
            <a:chExt cx="1757324" cy="929291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A83F462B-C181-49B1-B819-E7F7B95E71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606" y="5533027"/>
              <a:ext cx="677862" cy="928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02CA7DF4-20F8-40BF-9866-599B1D8152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3630" y="5533631"/>
              <a:ext cx="749300" cy="928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6B809F65-C4CF-437B-84FA-BB84D83C1A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0422" y="5533251"/>
              <a:ext cx="749266" cy="928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B39BC7A1-9946-4068-9472-BCF485C26E51}"/>
              </a:ext>
            </a:extLst>
          </p:cNvPr>
          <p:cNvGrpSpPr/>
          <p:nvPr/>
        </p:nvGrpSpPr>
        <p:grpSpPr>
          <a:xfrm>
            <a:off x="7092452" y="1292072"/>
            <a:ext cx="1298984" cy="680810"/>
            <a:chOff x="4005606" y="5533027"/>
            <a:chExt cx="1757324" cy="929291"/>
          </a:xfrm>
        </p:grpSpPr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6757FE9E-648F-4B11-9133-AF772BE166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606" y="5533027"/>
              <a:ext cx="677862" cy="928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0CF54EA8-A90D-4032-A407-8DA569843D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3630" y="5533631"/>
              <a:ext cx="749300" cy="928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62CCF99C-2F0C-4A47-9ECE-AF0B89B5ED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0422" y="5533251"/>
              <a:ext cx="749266" cy="928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E3B8FBE-7E5A-43DB-99FF-1C2711AE5DF4}"/>
              </a:ext>
            </a:extLst>
          </p:cNvPr>
          <p:cNvSpPr txBox="1"/>
          <p:nvPr/>
        </p:nvSpPr>
        <p:spPr>
          <a:xfrm>
            <a:off x="642462" y="1824211"/>
            <a:ext cx="2070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input segment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45F0DDEE-108C-4699-A931-6174BA64EA29}"/>
              </a:ext>
            </a:extLst>
          </p:cNvPr>
          <p:cNvSpPr txBox="1"/>
          <p:nvPr/>
        </p:nvSpPr>
        <p:spPr>
          <a:xfrm>
            <a:off x="6810463" y="1824212"/>
            <a:ext cx="1840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reconstructed 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6F948C3-AD29-4960-B577-3587D2F98854}"/>
              </a:ext>
            </a:extLst>
          </p:cNvPr>
          <p:cNvSpPr txBox="1"/>
          <p:nvPr/>
        </p:nvSpPr>
        <p:spPr>
          <a:xfrm>
            <a:off x="272699" y="472334"/>
            <a:ext cx="5058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Original Seq2seq Auto-encoder</a:t>
            </a:r>
            <a:endParaRPr lang="zh-TW" altLang="en-US" sz="2800" b="1" i="1" u="sng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B575513-C261-4144-85D6-86C5C9EAB1A9}"/>
              </a:ext>
            </a:extLst>
          </p:cNvPr>
          <p:cNvSpPr txBox="1"/>
          <p:nvPr/>
        </p:nvSpPr>
        <p:spPr>
          <a:xfrm>
            <a:off x="2452073" y="2328695"/>
            <a:ext cx="4315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Include phonetic information, speaker information, etc. 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9F7DB940-2024-467D-B67F-3349EB28CD06}"/>
              </a:ext>
            </a:extLst>
          </p:cNvPr>
          <p:cNvCxnSpPr>
            <a:cxnSpLocks/>
          </p:cNvCxnSpPr>
          <p:nvPr/>
        </p:nvCxnSpPr>
        <p:spPr>
          <a:xfrm>
            <a:off x="4655427" y="2074824"/>
            <a:ext cx="0" cy="30337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90E5BAA-C3C7-4766-919F-86C52F1F444B}"/>
              </a:ext>
            </a:extLst>
          </p:cNvPr>
          <p:cNvSpPr txBox="1"/>
          <p:nvPr/>
        </p:nvSpPr>
        <p:spPr>
          <a:xfrm>
            <a:off x="202519" y="3362150"/>
            <a:ext cx="5058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Feature Disentangle</a:t>
            </a:r>
            <a:endParaRPr lang="zh-TW" altLang="en-US" sz="2800" b="1" i="1" u="sng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6D87E0D-E31E-47A5-B067-62FA3EE81C1A}"/>
              </a:ext>
            </a:extLst>
          </p:cNvPr>
          <p:cNvSpPr/>
          <p:nvPr/>
        </p:nvSpPr>
        <p:spPr>
          <a:xfrm>
            <a:off x="2720606" y="4126380"/>
            <a:ext cx="1349239" cy="8979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Phonetic Encoder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B8774C4-82DD-4B35-93BC-133A0F9DF973}"/>
              </a:ext>
            </a:extLst>
          </p:cNvPr>
          <p:cNvSpPr/>
          <p:nvPr/>
        </p:nvSpPr>
        <p:spPr>
          <a:xfrm>
            <a:off x="2720606" y="5364492"/>
            <a:ext cx="1349239" cy="8979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 Encoder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9305397-2FF0-4214-B734-F84CB24D533A}"/>
              </a:ext>
            </a:extLst>
          </p:cNvPr>
          <p:cNvSpPr/>
          <p:nvPr/>
        </p:nvSpPr>
        <p:spPr>
          <a:xfrm>
            <a:off x="5211497" y="4707741"/>
            <a:ext cx="1349239" cy="8979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 Decoder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4" name="圖片 43">
            <a:extLst>
              <a:ext uri="{FF2B5EF4-FFF2-40B4-BE49-F238E27FC236}">
                <a16:creationId xmlns:a16="http://schemas.microsoft.com/office/drawing/2014/main" id="{87A2ADBE-A4CA-4952-ABF7-474C36493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520" y="4116218"/>
            <a:ext cx="249575" cy="925149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1C41F29E-4D91-4C79-90CC-402C3E17FE2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60519" y="5382085"/>
            <a:ext cx="249575" cy="925149"/>
          </a:xfrm>
          <a:prstGeom prst="rect">
            <a:avLst/>
          </a:prstGeom>
        </p:spPr>
      </p:pic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A6648BE2-683D-4BB5-A429-EBBD1478DF79}"/>
              </a:ext>
            </a:extLst>
          </p:cNvPr>
          <p:cNvCxnSpPr>
            <a:cxnSpLocks/>
          </p:cNvCxnSpPr>
          <p:nvPr/>
        </p:nvCxnSpPr>
        <p:spPr>
          <a:xfrm>
            <a:off x="4077224" y="4558681"/>
            <a:ext cx="3917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9D6627F8-19F2-49B1-AB48-BD5B73F59EEF}"/>
              </a:ext>
            </a:extLst>
          </p:cNvPr>
          <p:cNvCxnSpPr>
            <a:cxnSpLocks/>
          </p:cNvCxnSpPr>
          <p:nvPr/>
        </p:nvCxnSpPr>
        <p:spPr>
          <a:xfrm>
            <a:off x="4077223" y="5830978"/>
            <a:ext cx="3917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2F46F4EF-8476-45C8-B9BE-523BE3BDB450}"/>
              </a:ext>
            </a:extLst>
          </p:cNvPr>
          <p:cNvCxnSpPr>
            <a:cxnSpLocks/>
            <a:stCxn id="44" idx="3"/>
            <a:endCxn id="43" idx="1"/>
          </p:cNvCxnSpPr>
          <p:nvPr/>
        </p:nvCxnSpPr>
        <p:spPr>
          <a:xfrm>
            <a:off x="4710095" y="4578793"/>
            <a:ext cx="501402" cy="5779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7D438462-F3E8-4FD5-BC80-C59838C07174}"/>
              </a:ext>
            </a:extLst>
          </p:cNvPr>
          <p:cNvCxnSpPr>
            <a:cxnSpLocks/>
            <a:stCxn id="45" idx="3"/>
            <a:endCxn id="43" idx="1"/>
          </p:cNvCxnSpPr>
          <p:nvPr/>
        </p:nvCxnSpPr>
        <p:spPr>
          <a:xfrm flipV="1">
            <a:off x="4710094" y="5156705"/>
            <a:ext cx="501403" cy="687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0FC39BCC-5FD1-47FD-85AF-EA27CDA02965}"/>
                  </a:ext>
                </a:extLst>
              </p:cNvPr>
              <p:cNvSpPr txBox="1"/>
              <p:nvPr/>
            </p:nvSpPr>
            <p:spPr>
              <a:xfrm>
                <a:off x="4722154" y="4172029"/>
                <a:ext cx="2232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0FC39BCC-5FD1-47FD-85AF-EA27CDA02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154" y="4172029"/>
                <a:ext cx="223266" cy="369332"/>
              </a:xfrm>
              <a:prstGeom prst="rect">
                <a:avLst/>
              </a:prstGeom>
              <a:blipFill>
                <a:blip r:embed="rId5"/>
                <a:stretch>
                  <a:fillRect l="-19444" r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14B6BBC4-401B-420C-812C-F725F72A0666}"/>
                  </a:ext>
                </a:extLst>
              </p:cNvPr>
              <p:cNvSpPr txBox="1"/>
              <p:nvPr/>
            </p:nvSpPr>
            <p:spPr>
              <a:xfrm>
                <a:off x="4717473" y="5877251"/>
                <a:ext cx="2279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14B6BBC4-401B-420C-812C-F725F72A0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473" y="5877251"/>
                <a:ext cx="227947" cy="369332"/>
              </a:xfrm>
              <a:prstGeom prst="rect">
                <a:avLst/>
              </a:prstGeom>
              <a:blipFill>
                <a:blip r:embed="rId6"/>
                <a:stretch>
                  <a:fillRect l="-18919" r="-162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6600E6A7-4C5D-4AF5-8D4E-6D52D87201A7}"/>
              </a:ext>
            </a:extLst>
          </p:cNvPr>
          <p:cNvCxnSpPr>
            <a:cxnSpLocks/>
          </p:cNvCxnSpPr>
          <p:nvPr/>
        </p:nvCxnSpPr>
        <p:spPr>
          <a:xfrm>
            <a:off x="6587958" y="5212241"/>
            <a:ext cx="4323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BEAB2E76-3CFA-4008-9353-39B39519A167}"/>
              </a:ext>
            </a:extLst>
          </p:cNvPr>
          <p:cNvGrpSpPr/>
          <p:nvPr/>
        </p:nvGrpSpPr>
        <p:grpSpPr>
          <a:xfrm>
            <a:off x="7119674" y="4850855"/>
            <a:ext cx="1298984" cy="680810"/>
            <a:chOff x="4005606" y="5533027"/>
            <a:chExt cx="1757324" cy="929291"/>
          </a:xfrm>
        </p:grpSpPr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B0406E81-3970-4E59-80EF-19F1D40626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606" y="5533027"/>
              <a:ext cx="677862" cy="928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CF89DAFC-5D22-4753-9B2C-B3F6947F4D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3630" y="5533631"/>
              <a:ext cx="749300" cy="928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" name="Picture 2">
              <a:extLst>
                <a:ext uri="{FF2B5EF4-FFF2-40B4-BE49-F238E27FC236}">
                  <a16:creationId xmlns:a16="http://schemas.microsoft.com/office/drawing/2014/main" id="{B49E9942-147E-4FA7-A630-C81ACD6175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0422" y="5533251"/>
              <a:ext cx="749266" cy="928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02C9BBDE-00ED-4449-96D2-5300C9AE69A6}"/>
              </a:ext>
            </a:extLst>
          </p:cNvPr>
          <p:cNvSpPr txBox="1"/>
          <p:nvPr/>
        </p:nvSpPr>
        <p:spPr>
          <a:xfrm>
            <a:off x="6837685" y="5382995"/>
            <a:ext cx="1840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reconstructed </a:t>
            </a:r>
          </a:p>
        </p:txBody>
      </p: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EB45CF99-BCDF-4F08-8197-52A90B35BE2D}"/>
              </a:ext>
            </a:extLst>
          </p:cNvPr>
          <p:cNvGrpSpPr/>
          <p:nvPr/>
        </p:nvGrpSpPr>
        <p:grpSpPr>
          <a:xfrm>
            <a:off x="943092" y="4810656"/>
            <a:ext cx="1298984" cy="680810"/>
            <a:chOff x="4005606" y="5533027"/>
            <a:chExt cx="1757324" cy="929291"/>
          </a:xfrm>
        </p:grpSpPr>
        <p:pic>
          <p:nvPicPr>
            <p:cNvPr id="72" name="Picture 2">
              <a:extLst>
                <a:ext uri="{FF2B5EF4-FFF2-40B4-BE49-F238E27FC236}">
                  <a16:creationId xmlns:a16="http://schemas.microsoft.com/office/drawing/2014/main" id="{192B4384-3C54-4352-BE18-9C6EADEB6A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606" y="5533027"/>
              <a:ext cx="677862" cy="928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" name="Picture 2">
              <a:extLst>
                <a:ext uri="{FF2B5EF4-FFF2-40B4-BE49-F238E27FC236}">
                  <a16:creationId xmlns:a16="http://schemas.microsoft.com/office/drawing/2014/main" id="{C16830FD-1932-4B3F-9573-1F9A8BFDB3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3630" y="5533631"/>
              <a:ext cx="749300" cy="928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2">
              <a:extLst>
                <a:ext uri="{FF2B5EF4-FFF2-40B4-BE49-F238E27FC236}">
                  <a16:creationId xmlns:a16="http://schemas.microsoft.com/office/drawing/2014/main" id="{621AC3EC-9D6A-4F2E-B424-2AE961F30D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0422" y="5533251"/>
              <a:ext cx="749266" cy="928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52433A7D-63E0-4B37-95E6-2C56FB36A2BB}"/>
              </a:ext>
            </a:extLst>
          </p:cNvPr>
          <p:cNvSpPr txBox="1"/>
          <p:nvPr/>
        </p:nvSpPr>
        <p:spPr>
          <a:xfrm>
            <a:off x="544375" y="5382995"/>
            <a:ext cx="2070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input segment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F6015606-94EC-492C-8ABA-D57D2A7E5840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2288259" y="4575344"/>
            <a:ext cx="432347" cy="4489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7EFF42BE-D114-460D-ADF9-F0ACDDAA00F7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2269298" y="5212241"/>
            <a:ext cx="451308" cy="6012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79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1" grpId="0" animBg="1"/>
      <p:bldP spid="42" grpId="0" animBg="1"/>
      <p:bldP spid="43" grpId="0" animBg="1"/>
      <p:bldP spid="59" grpId="0"/>
      <p:bldP spid="60" grpId="0"/>
      <p:bldP spid="70" grpId="0"/>
      <p:bldP spid="7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A229841-C173-4018-8AFD-4903A45C10D7}"/>
              </a:ext>
            </a:extLst>
          </p:cNvPr>
          <p:cNvSpPr txBox="1"/>
          <p:nvPr/>
        </p:nvSpPr>
        <p:spPr>
          <a:xfrm>
            <a:off x="268506" y="147610"/>
            <a:ext cx="5058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Feature Disentangle</a:t>
            </a:r>
            <a:endParaRPr lang="zh-TW" altLang="en-US" sz="2800" b="1" i="1" u="sng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135A454-880E-4884-8673-4EB9F3D5BF34}"/>
              </a:ext>
            </a:extLst>
          </p:cNvPr>
          <p:cNvSpPr/>
          <p:nvPr/>
        </p:nvSpPr>
        <p:spPr>
          <a:xfrm>
            <a:off x="2786593" y="911840"/>
            <a:ext cx="1349239" cy="8979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Phonetic Encoder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B8AFA0-870B-41BF-A634-A4A4C2A17961}"/>
              </a:ext>
            </a:extLst>
          </p:cNvPr>
          <p:cNvSpPr/>
          <p:nvPr/>
        </p:nvSpPr>
        <p:spPr>
          <a:xfrm>
            <a:off x="2786593" y="2149952"/>
            <a:ext cx="1349239" cy="8979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 Encoder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0D7699-F556-42D9-A4D4-6D9BFAE5AD95}"/>
              </a:ext>
            </a:extLst>
          </p:cNvPr>
          <p:cNvSpPr/>
          <p:nvPr/>
        </p:nvSpPr>
        <p:spPr>
          <a:xfrm>
            <a:off x="5277484" y="1493201"/>
            <a:ext cx="1349239" cy="8979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 Decoder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39B0568-6B6A-4F6A-80CF-7EF4AB0A8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507" y="901678"/>
            <a:ext cx="249575" cy="92514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8BBB46B-57D8-4BC2-AB25-3C785933277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26506" y="2167545"/>
            <a:ext cx="249575" cy="925149"/>
          </a:xfrm>
          <a:prstGeom prst="rect">
            <a:avLst/>
          </a:prstGeom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2E157F6-80B2-4D2C-B79D-7A0597E92AB4}"/>
              </a:ext>
            </a:extLst>
          </p:cNvPr>
          <p:cNvCxnSpPr>
            <a:cxnSpLocks/>
          </p:cNvCxnSpPr>
          <p:nvPr/>
        </p:nvCxnSpPr>
        <p:spPr>
          <a:xfrm>
            <a:off x="4143211" y="1344141"/>
            <a:ext cx="3917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68A1B7C-A68A-4FB1-99C0-E9FBED688F3F}"/>
              </a:ext>
            </a:extLst>
          </p:cNvPr>
          <p:cNvCxnSpPr>
            <a:cxnSpLocks/>
          </p:cNvCxnSpPr>
          <p:nvPr/>
        </p:nvCxnSpPr>
        <p:spPr>
          <a:xfrm>
            <a:off x="4143210" y="2616438"/>
            <a:ext cx="3917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70C8547-F8A5-45C8-A1A7-4A4707222D28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4776082" y="1364253"/>
            <a:ext cx="501402" cy="5779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4C48B67-DB33-4FF8-A65B-7924CF3C1F95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4776081" y="1942165"/>
            <a:ext cx="501403" cy="687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A2981613-6FB7-4F5C-A987-E0CA8ABF40EE}"/>
                  </a:ext>
                </a:extLst>
              </p:cNvPr>
              <p:cNvSpPr txBox="1"/>
              <p:nvPr/>
            </p:nvSpPr>
            <p:spPr>
              <a:xfrm>
                <a:off x="4788141" y="957489"/>
                <a:ext cx="2232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A2981613-6FB7-4F5C-A987-E0CA8ABF4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141" y="957489"/>
                <a:ext cx="223266" cy="369332"/>
              </a:xfrm>
              <a:prstGeom prst="rect">
                <a:avLst/>
              </a:prstGeom>
              <a:blipFill>
                <a:blip r:embed="rId3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FCB4CBB2-A317-49CC-9B56-E426533F8717}"/>
                  </a:ext>
                </a:extLst>
              </p:cNvPr>
              <p:cNvSpPr txBox="1"/>
              <p:nvPr/>
            </p:nvSpPr>
            <p:spPr>
              <a:xfrm>
                <a:off x="4783460" y="2662711"/>
                <a:ext cx="2279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FCB4CBB2-A317-49CC-9B56-E426533F8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460" y="2662711"/>
                <a:ext cx="227947" cy="369332"/>
              </a:xfrm>
              <a:prstGeom prst="rect">
                <a:avLst/>
              </a:prstGeom>
              <a:blipFill>
                <a:blip r:embed="rId4"/>
                <a:stretch>
                  <a:fillRect l="-18919" r="-162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07288AC-829C-4E35-8CB4-913472B3C3EC}"/>
              </a:ext>
            </a:extLst>
          </p:cNvPr>
          <p:cNvCxnSpPr>
            <a:cxnSpLocks/>
          </p:cNvCxnSpPr>
          <p:nvPr/>
        </p:nvCxnSpPr>
        <p:spPr>
          <a:xfrm>
            <a:off x="6653945" y="1997701"/>
            <a:ext cx="4323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FFAEFF30-11BE-486A-9C27-63FA6A783EC2}"/>
              </a:ext>
            </a:extLst>
          </p:cNvPr>
          <p:cNvGrpSpPr/>
          <p:nvPr/>
        </p:nvGrpSpPr>
        <p:grpSpPr>
          <a:xfrm>
            <a:off x="7185661" y="1636315"/>
            <a:ext cx="1298984" cy="680810"/>
            <a:chOff x="4005606" y="5533027"/>
            <a:chExt cx="1757324" cy="929291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44C14D22-539C-4C64-82E2-3C38493243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606" y="5533027"/>
              <a:ext cx="677862" cy="928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9F66BC31-D8FA-47E5-890A-8435D94DA4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3630" y="5533631"/>
              <a:ext cx="749300" cy="928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366F3269-4FA9-4E71-B8D7-CA5774DC11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0422" y="5533251"/>
              <a:ext cx="749266" cy="928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2B12373-51C2-42F4-8847-B62661090F8F}"/>
              </a:ext>
            </a:extLst>
          </p:cNvPr>
          <p:cNvSpPr txBox="1"/>
          <p:nvPr/>
        </p:nvSpPr>
        <p:spPr>
          <a:xfrm>
            <a:off x="6903672" y="2168455"/>
            <a:ext cx="1840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reconstructed 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2F56EC8B-E1FA-45B1-BF1E-E260037C90F3}"/>
              </a:ext>
            </a:extLst>
          </p:cNvPr>
          <p:cNvGrpSpPr/>
          <p:nvPr/>
        </p:nvGrpSpPr>
        <p:grpSpPr>
          <a:xfrm>
            <a:off x="1009079" y="1596116"/>
            <a:ext cx="1298984" cy="680810"/>
            <a:chOff x="4005606" y="5533027"/>
            <a:chExt cx="1757324" cy="929291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D0F73CB3-2730-47AC-B8A4-D36C61B82B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606" y="5533027"/>
              <a:ext cx="677862" cy="928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32755DC3-DEAE-4FEE-A160-09CC3A1902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3630" y="5533631"/>
              <a:ext cx="749300" cy="928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C96B7867-0654-44D7-A4A3-00EA49CD26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0422" y="5533251"/>
              <a:ext cx="749266" cy="928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210D384-DBD6-464C-A8A2-9DFED62429A6}"/>
              </a:ext>
            </a:extLst>
          </p:cNvPr>
          <p:cNvSpPr txBox="1"/>
          <p:nvPr/>
        </p:nvSpPr>
        <p:spPr>
          <a:xfrm>
            <a:off x="610362" y="2168455"/>
            <a:ext cx="2070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input segment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89FB276E-2C06-4B09-850B-D68AAD35D750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354246" y="1360804"/>
            <a:ext cx="432347" cy="4489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4CCD7308-C163-4D4B-9E63-F56A6378F88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335285" y="1997701"/>
            <a:ext cx="451308" cy="6012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56AA8989-5348-4C41-91FA-04280F353993}"/>
              </a:ext>
            </a:extLst>
          </p:cNvPr>
          <p:cNvGrpSpPr/>
          <p:nvPr/>
        </p:nvGrpSpPr>
        <p:grpSpPr>
          <a:xfrm>
            <a:off x="1840264" y="3912556"/>
            <a:ext cx="1298984" cy="680810"/>
            <a:chOff x="4005606" y="5533027"/>
            <a:chExt cx="1757324" cy="929291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5BBD29FE-11B0-4516-B545-932E30CB3C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606" y="5533027"/>
              <a:ext cx="677862" cy="928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7E937088-5CB3-4682-B56B-4BCB1A368C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3630" y="5533631"/>
              <a:ext cx="749300" cy="928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9C782BA1-FB5A-4FB7-8C5E-1ECEB01BC8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0422" y="5533251"/>
              <a:ext cx="749266" cy="928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0DB39E37-AEFD-493F-A5AD-BBA2B55188BC}"/>
              </a:ext>
            </a:extLst>
          </p:cNvPr>
          <p:cNvSpPr/>
          <p:nvPr/>
        </p:nvSpPr>
        <p:spPr>
          <a:xfrm>
            <a:off x="3539857" y="3772665"/>
            <a:ext cx="1349239" cy="8979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 Encoder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圖片 33">
            <a:extLst>
              <a:ext uri="{FF2B5EF4-FFF2-40B4-BE49-F238E27FC236}">
                <a16:creationId xmlns:a16="http://schemas.microsoft.com/office/drawing/2014/main" id="{AE0CAC2A-1F73-422B-A8FA-1117553E7ED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60298" y="3787351"/>
            <a:ext cx="249575" cy="925149"/>
          </a:xfrm>
          <a:prstGeom prst="rect">
            <a:avLst/>
          </a:prstGeom>
        </p:spPr>
      </p:pic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93F0793-9A61-4A86-8306-6527987EC96A}"/>
              </a:ext>
            </a:extLst>
          </p:cNvPr>
          <p:cNvCxnSpPr>
            <a:cxnSpLocks/>
          </p:cNvCxnSpPr>
          <p:nvPr/>
        </p:nvCxnSpPr>
        <p:spPr>
          <a:xfrm>
            <a:off x="4924044" y="4252961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73A9BC5D-1826-456C-B7BF-1F4B1373A35D}"/>
              </a:ext>
            </a:extLst>
          </p:cNvPr>
          <p:cNvGrpSpPr/>
          <p:nvPr/>
        </p:nvGrpSpPr>
        <p:grpSpPr>
          <a:xfrm>
            <a:off x="1840263" y="5550634"/>
            <a:ext cx="1298984" cy="680810"/>
            <a:chOff x="4005606" y="5533027"/>
            <a:chExt cx="1757324" cy="929291"/>
          </a:xfrm>
        </p:grpSpPr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301A24C9-D452-400D-837C-DEEBB73CCD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606" y="5533027"/>
              <a:ext cx="677862" cy="928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BFAFF875-F3BF-4C23-BC1B-03300DAF18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3630" y="5533631"/>
              <a:ext cx="749300" cy="928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A46253AA-E1B1-489C-A534-7BCB2BCEE9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0422" y="5533251"/>
              <a:ext cx="749266" cy="928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44646F85-DBFA-41A9-99DA-17204D6EFE04}"/>
              </a:ext>
            </a:extLst>
          </p:cNvPr>
          <p:cNvSpPr/>
          <p:nvPr/>
        </p:nvSpPr>
        <p:spPr>
          <a:xfrm>
            <a:off x="3529003" y="5411883"/>
            <a:ext cx="1349239" cy="8979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 Encoder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" name="圖片 40">
            <a:extLst>
              <a:ext uri="{FF2B5EF4-FFF2-40B4-BE49-F238E27FC236}">
                <a16:creationId xmlns:a16="http://schemas.microsoft.com/office/drawing/2014/main" id="{8B7F3D67-1640-46D1-9C74-76D5616B0BA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60297" y="5401948"/>
            <a:ext cx="249575" cy="925149"/>
          </a:xfrm>
          <a:prstGeom prst="rect">
            <a:avLst/>
          </a:prstGeom>
        </p:spPr>
      </p:pic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3C9216D4-D06A-4A60-A342-FBBA771F8275}"/>
              </a:ext>
            </a:extLst>
          </p:cNvPr>
          <p:cNvCxnSpPr>
            <a:cxnSpLocks/>
          </p:cNvCxnSpPr>
          <p:nvPr/>
        </p:nvCxnSpPr>
        <p:spPr>
          <a:xfrm>
            <a:off x="4924044" y="5887661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C8233640-5D74-42E4-A740-6609CC93BE8E}"/>
              </a:ext>
            </a:extLst>
          </p:cNvPr>
          <p:cNvCxnSpPr>
            <a:cxnSpLocks/>
          </p:cNvCxnSpPr>
          <p:nvPr/>
        </p:nvCxnSpPr>
        <p:spPr>
          <a:xfrm>
            <a:off x="3164640" y="4252961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E97E220C-DF55-459B-ACDA-DF7E39C79338}"/>
              </a:ext>
            </a:extLst>
          </p:cNvPr>
          <p:cNvCxnSpPr>
            <a:cxnSpLocks/>
          </p:cNvCxnSpPr>
          <p:nvPr/>
        </p:nvCxnSpPr>
        <p:spPr>
          <a:xfrm>
            <a:off x="3164640" y="5887661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D6942889-F175-4C8C-AC9D-9FDC56195F7C}"/>
              </a:ext>
            </a:extLst>
          </p:cNvPr>
          <p:cNvSpPr txBox="1"/>
          <p:nvPr/>
        </p:nvSpPr>
        <p:spPr>
          <a:xfrm>
            <a:off x="1419190" y="4775610"/>
            <a:ext cx="2150428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same speaker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67926FCC-12BD-467C-BDD2-A5A1BBE37E93}"/>
              </a:ext>
            </a:extLst>
          </p:cNvPr>
          <p:cNvCxnSpPr>
            <a:cxnSpLocks/>
          </p:cNvCxnSpPr>
          <p:nvPr/>
        </p:nvCxnSpPr>
        <p:spPr>
          <a:xfrm>
            <a:off x="2457646" y="5219706"/>
            <a:ext cx="0" cy="3843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9A39FBA4-8C4E-43D2-87CE-CDEDF5ED1107}"/>
              </a:ext>
            </a:extLst>
          </p:cNvPr>
          <p:cNvSpPr/>
          <p:nvPr/>
        </p:nvSpPr>
        <p:spPr>
          <a:xfrm>
            <a:off x="5767350" y="4615931"/>
            <a:ext cx="1526503" cy="89792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close as possible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A623EE82-DE73-43F9-9DF4-E449ABD56D48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5509872" y="5550634"/>
            <a:ext cx="257478" cy="3138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4721C7E0-3C82-4A42-9EFD-CDA0849C9131}"/>
              </a:ext>
            </a:extLst>
          </p:cNvPr>
          <p:cNvCxnSpPr>
            <a:cxnSpLocks/>
          </p:cNvCxnSpPr>
          <p:nvPr/>
        </p:nvCxnSpPr>
        <p:spPr>
          <a:xfrm>
            <a:off x="5472320" y="4239968"/>
            <a:ext cx="295030" cy="4031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C431A67F-A093-4CEE-A03D-3E731F744043}"/>
              </a:ext>
            </a:extLst>
          </p:cNvPr>
          <p:cNvCxnSpPr>
            <a:cxnSpLocks/>
          </p:cNvCxnSpPr>
          <p:nvPr/>
        </p:nvCxnSpPr>
        <p:spPr>
          <a:xfrm flipV="1">
            <a:off x="2457646" y="4491309"/>
            <a:ext cx="0" cy="3843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C1920132-9330-471C-809F-8C50E3ACA1C2}"/>
                  </a:ext>
                </a:extLst>
              </p:cNvPr>
              <p:cNvSpPr txBox="1"/>
              <p:nvPr/>
            </p:nvSpPr>
            <p:spPr>
              <a:xfrm>
                <a:off x="2972035" y="3675824"/>
                <a:ext cx="345864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C1920132-9330-471C-809F-8C50E3ACA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035" y="3675824"/>
                <a:ext cx="345864" cy="381258"/>
              </a:xfrm>
              <a:prstGeom prst="rect">
                <a:avLst/>
              </a:prstGeom>
              <a:blipFill>
                <a:blip r:embed="rId7"/>
                <a:stretch>
                  <a:fillRect l="-12500" t="-1587" r="-89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FE86102C-089B-43DA-87DD-7C7D38AAA183}"/>
                  </a:ext>
                </a:extLst>
              </p:cNvPr>
              <p:cNvSpPr txBox="1"/>
              <p:nvPr/>
            </p:nvSpPr>
            <p:spPr>
              <a:xfrm>
                <a:off x="2947205" y="5288957"/>
                <a:ext cx="380232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FE86102C-089B-43DA-87DD-7C7D38AAA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205" y="5288957"/>
                <a:ext cx="380232" cy="381258"/>
              </a:xfrm>
              <a:prstGeom prst="rect">
                <a:avLst/>
              </a:prstGeom>
              <a:blipFill>
                <a:blip r:embed="rId8"/>
                <a:stretch>
                  <a:fillRect l="-11111" t="-4839" r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03BD81AA-AF67-4309-B2B7-E702B8FD8BDE}"/>
                  </a:ext>
                </a:extLst>
              </p:cNvPr>
              <p:cNvSpPr txBox="1"/>
              <p:nvPr/>
            </p:nvSpPr>
            <p:spPr>
              <a:xfrm>
                <a:off x="5495820" y="3893540"/>
                <a:ext cx="336695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03BD81AA-AF67-4309-B2B7-E702B8FD8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820" y="3893540"/>
                <a:ext cx="336695" cy="381258"/>
              </a:xfrm>
              <a:prstGeom prst="rect">
                <a:avLst/>
              </a:prstGeom>
              <a:blipFill>
                <a:blip r:embed="rId9"/>
                <a:stretch>
                  <a:fillRect l="-12727" t="-1613" r="-9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2FFBBC70-88A8-4552-AEE6-8845579B2404}"/>
                  </a:ext>
                </a:extLst>
              </p:cNvPr>
              <p:cNvSpPr txBox="1"/>
              <p:nvPr/>
            </p:nvSpPr>
            <p:spPr>
              <a:xfrm>
                <a:off x="5512656" y="5887928"/>
                <a:ext cx="361317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2FFBBC70-88A8-4552-AEE6-8845579B2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656" y="5887928"/>
                <a:ext cx="361317" cy="381258"/>
              </a:xfrm>
              <a:prstGeom prst="rect">
                <a:avLst/>
              </a:prstGeom>
              <a:blipFill>
                <a:blip r:embed="rId10"/>
                <a:stretch>
                  <a:fillRect l="-10000" t="-4839" r="-1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文字方塊 80">
            <a:extLst>
              <a:ext uri="{FF2B5EF4-FFF2-40B4-BE49-F238E27FC236}">
                <a16:creationId xmlns:a16="http://schemas.microsoft.com/office/drawing/2014/main" id="{3B00D836-AF74-4D1F-B590-C0F5A7DAED12}"/>
              </a:ext>
            </a:extLst>
          </p:cNvPr>
          <p:cNvSpPr txBox="1"/>
          <p:nvPr/>
        </p:nvSpPr>
        <p:spPr>
          <a:xfrm>
            <a:off x="1237595" y="4772155"/>
            <a:ext cx="2399335" cy="4721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different speakers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00F61FDE-F4A9-4538-B146-2637E08C2FC1}"/>
              </a:ext>
            </a:extLst>
          </p:cNvPr>
          <p:cNvSpPr/>
          <p:nvPr/>
        </p:nvSpPr>
        <p:spPr>
          <a:xfrm>
            <a:off x="5767633" y="4549740"/>
            <a:ext cx="1772623" cy="111256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larger than a threshold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F01394F-0072-4C0F-AEB7-60B09B43F281}"/>
              </a:ext>
            </a:extLst>
          </p:cNvPr>
          <p:cNvSpPr txBox="1"/>
          <p:nvPr/>
        </p:nvSpPr>
        <p:spPr>
          <a:xfrm>
            <a:off x="6212264" y="3475868"/>
            <a:ext cx="2531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Assume that we know speaker ID of segments.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361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0" grpId="0" animBg="1"/>
      <p:bldP spid="45" grpId="0" animBg="1"/>
      <p:bldP spid="47" grpId="0" animBg="1"/>
      <p:bldP spid="73" grpId="0"/>
      <p:bldP spid="74" grpId="0"/>
      <p:bldP spid="77" grpId="0"/>
      <p:bldP spid="78" grpId="0"/>
      <p:bldP spid="81" grpId="0" animBg="1"/>
      <p:bldP spid="8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A229841-C173-4018-8AFD-4903A45C10D7}"/>
              </a:ext>
            </a:extLst>
          </p:cNvPr>
          <p:cNvSpPr txBox="1"/>
          <p:nvPr/>
        </p:nvSpPr>
        <p:spPr>
          <a:xfrm>
            <a:off x="268506" y="147610"/>
            <a:ext cx="5058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Feature Disentangle</a:t>
            </a:r>
            <a:endParaRPr lang="zh-TW" altLang="en-US" sz="2800" b="1" i="1" u="sng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135A454-880E-4884-8673-4EB9F3D5BF34}"/>
              </a:ext>
            </a:extLst>
          </p:cNvPr>
          <p:cNvSpPr/>
          <p:nvPr/>
        </p:nvSpPr>
        <p:spPr>
          <a:xfrm>
            <a:off x="2786593" y="911840"/>
            <a:ext cx="1349239" cy="8979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Phonetic Encoder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B8AFA0-870B-41BF-A634-A4A4C2A17961}"/>
              </a:ext>
            </a:extLst>
          </p:cNvPr>
          <p:cNvSpPr/>
          <p:nvPr/>
        </p:nvSpPr>
        <p:spPr>
          <a:xfrm>
            <a:off x="2786593" y="2149952"/>
            <a:ext cx="1349239" cy="8979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 Encoder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0D7699-F556-42D9-A4D4-6D9BFAE5AD95}"/>
              </a:ext>
            </a:extLst>
          </p:cNvPr>
          <p:cNvSpPr/>
          <p:nvPr/>
        </p:nvSpPr>
        <p:spPr>
          <a:xfrm>
            <a:off x="5277484" y="1493201"/>
            <a:ext cx="1349239" cy="8979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 Decoder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39B0568-6B6A-4F6A-80CF-7EF4AB0A8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507" y="901678"/>
            <a:ext cx="249575" cy="92514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8BBB46B-57D8-4BC2-AB25-3C785933277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26506" y="2167545"/>
            <a:ext cx="249575" cy="925149"/>
          </a:xfrm>
          <a:prstGeom prst="rect">
            <a:avLst/>
          </a:prstGeom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2E157F6-80B2-4D2C-B79D-7A0597E92AB4}"/>
              </a:ext>
            </a:extLst>
          </p:cNvPr>
          <p:cNvCxnSpPr>
            <a:cxnSpLocks/>
          </p:cNvCxnSpPr>
          <p:nvPr/>
        </p:nvCxnSpPr>
        <p:spPr>
          <a:xfrm>
            <a:off x="4143211" y="1344141"/>
            <a:ext cx="3917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68A1B7C-A68A-4FB1-99C0-E9FBED688F3F}"/>
              </a:ext>
            </a:extLst>
          </p:cNvPr>
          <p:cNvCxnSpPr>
            <a:cxnSpLocks/>
          </p:cNvCxnSpPr>
          <p:nvPr/>
        </p:nvCxnSpPr>
        <p:spPr>
          <a:xfrm>
            <a:off x="4143210" y="2616438"/>
            <a:ext cx="3917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70C8547-F8A5-45C8-A1A7-4A4707222D28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4776082" y="1364253"/>
            <a:ext cx="501402" cy="5779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4C48B67-DB33-4FF8-A65B-7924CF3C1F95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4776081" y="1942165"/>
            <a:ext cx="501403" cy="687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A2981613-6FB7-4F5C-A987-E0CA8ABF40EE}"/>
                  </a:ext>
                </a:extLst>
              </p:cNvPr>
              <p:cNvSpPr txBox="1"/>
              <p:nvPr/>
            </p:nvSpPr>
            <p:spPr>
              <a:xfrm>
                <a:off x="4788141" y="957489"/>
                <a:ext cx="2232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A2981613-6FB7-4F5C-A987-E0CA8ABF4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141" y="957489"/>
                <a:ext cx="223266" cy="369332"/>
              </a:xfrm>
              <a:prstGeom prst="rect">
                <a:avLst/>
              </a:prstGeom>
              <a:blipFill>
                <a:blip r:embed="rId3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FCB4CBB2-A317-49CC-9B56-E426533F8717}"/>
                  </a:ext>
                </a:extLst>
              </p:cNvPr>
              <p:cNvSpPr txBox="1"/>
              <p:nvPr/>
            </p:nvSpPr>
            <p:spPr>
              <a:xfrm>
                <a:off x="4783460" y="2662711"/>
                <a:ext cx="2279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FCB4CBB2-A317-49CC-9B56-E426533F8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460" y="2662711"/>
                <a:ext cx="227947" cy="369332"/>
              </a:xfrm>
              <a:prstGeom prst="rect">
                <a:avLst/>
              </a:prstGeom>
              <a:blipFill>
                <a:blip r:embed="rId4"/>
                <a:stretch>
                  <a:fillRect l="-18919" r="-162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07288AC-829C-4E35-8CB4-913472B3C3EC}"/>
              </a:ext>
            </a:extLst>
          </p:cNvPr>
          <p:cNvCxnSpPr>
            <a:cxnSpLocks/>
          </p:cNvCxnSpPr>
          <p:nvPr/>
        </p:nvCxnSpPr>
        <p:spPr>
          <a:xfrm>
            <a:off x="6653945" y="1997701"/>
            <a:ext cx="4323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FFAEFF30-11BE-486A-9C27-63FA6A783EC2}"/>
              </a:ext>
            </a:extLst>
          </p:cNvPr>
          <p:cNvGrpSpPr/>
          <p:nvPr/>
        </p:nvGrpSpPr>
        <p:grpSpPr>
          <a:xfrm>
            <a:off x="7185661" y="1636315"/>
            <a:ext cx="1298984" cy="680810"/>
            <a:chOff x="4005606" y="5533027"/>
            <a:chExt cx="1757324" cy="929291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44C14D22-539C-4C64-82E2-3C38493243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606" y="5533027"/>
              <a:ext cx="677862" cy="928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9F66BC31-D8FA-47E5-890A-8435D94DA4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3630" y="5533631"/>
              <a:ext cx="749300" cy="928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366F3269-4FA9-4E71-B8D7-CA5774DC11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0422" y="5533251"/>
              <a:ext cx="749266" cy="928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2B12373-51C2-42F4-8847-B62661090F8F}"/>
              </a:ext>
            </a:extLst>
          </p:cNvPr>
          <p:cNvSpPr txBox="1"/>
          <p:nvPr/>
        </p:nvSpPr>
        <p:spPr>
          <a:xfrm>
            <a:off x="6903672" y="2168455"/>
            <a:ext cx="1840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reconstructed 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2F56EC8B-E1FA-45B1-BF1E-E260037C90F3}"/>
              </a:ext>
            </a:extLst>
          </p:cNvPr>
          <p:cNvGrpSpPr/>
          <p:nvPr/>
        </p:nvGrpSpPr>
        <p:grpSpPr>
          <a:xfrm>
            <a:off x="1009079" y="1596116"/>
            <a:ext cx="1298984" cy="680810"/>
            <a:chOff x="4005606" y="5533027"/>
            <a:chExt cx="1757324" cy="929291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D0F73CB3-2730-47AC-B8A4-D36C61B82B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606" y="5533027"/>
              <a:ext cx="677862" cy="928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32755DC3-DEAE-4FEE-A160-09CC3A1902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3630" y="5533631"/>
              <a:ext cx="749300" cy="928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C96B7867-0654-44D7-A4A3-00EA49CD26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0422" y="5533251"/>
              <a:ext cx="749266" cy="928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210D384-DBD6-464C-A8A2-9DFED62429A6}"/>
              </a:ext>
            </a:extLst>
          </p:cNvPr>
          <p:cNvSpPr txBox="1"/>
          <p:nvPr/>
        </p:nvSpPr>
        <p:spPr>
          <a:xfrm>
            <a:off x="610362" y="2168455"/>
            <a:ext cx="2070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input segment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89FB276E-2C06-4B09-850B-D68AAD35D750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354246" y="1360804"/>
            <a:ext cx="432347" cy="4489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4CCD7308-C163-4D4B-9E63-F56A6378F88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335285" y="1997701"/>
            <a:ext cx="451308" cy="6012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DC005AA5-7086-4232-8FAE-C02A2419B497}"/>
              </a:ext>
            </a:extLst>
          </p:cNvPr>
          <p:cNvGrpSpPr/>
          <p:nvPr/>
        </p:nvGrpSpPr>
        <p:grpSpPr>
          <a:xfrm>
            <a:off x="989625" y="4051138"/>
            <a:ext cx="1298984" cy="680810"/>
            <a:chOff x="4005606" y="5533027"/>
            <a:chExt cx="1757324" cy="929291"/>
          </a:xfrm>
        </p:grpSpPr>
        <p:pic>
          <p:nvPicPr>
            <p:cNvPr id="56" name="Picture 2">
              <a:extLst>
                <a:ext uri="{FF2B5EF4-FFF2-40B4-BE49-F238E27FC236}">
                  <a16:creationId xmlns:a16="http://schemas.microsoft.com/office/drawing/2014/main" id="{365997CA-307C-49F1-81A0-6AE5A25CE6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606" y="5533027"/>
              <a:ext cx="677862" cy="928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id="{74F12E29-F17A-4B78-83A7-46BCAA6DE4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3630" y="5533631"/>
              <a:ext cx="749300" cy="928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Picture 2">
              <a:extLst>
                <a:ext uri="{FF2B5EF4-FFF2-40B4-BE49-F238E27FC236}">
                  <a16:creationId xmlns:a16="http://schemas.microsoft.com/office/drawing/2014/main" id="{22EE0721-23B3-435F-9006-B29098EFF7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0422" y="5533251"/>
              <a:ext cx="749266" cy="928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id="{7522990B-4BC3-4CAB-9A4B-AAE8D6CF4C80}"/>
              </a:ext>
            </a:extLst>
          </p:cNvPr>
          <p:cNvSpPr/>
          <p:nvPr/>
        </p:nvSpPr>
        <p:spPr>
          <a:xfrm>
            <a:off x="2795452" y="3939202"/>
            <a:ext cx="1349239" cy="8979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Phonetic Encoder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0" name="圖片 59">
            <a:extLst>
              <a:ext uri="{FF2B5EF4-FFF2-40B4-BE49-F238E27FC236}">
                <a16:creationId xmlns:a16="http://schemas.microsoft.com/office/drawing/2014/main" id="{32688E58-966F-4A28-9BDB-CBA2E76A2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047" y="3911981"/>
            <a:ext cx="249575" cy="925149"/>
          </a:xfrm>
          <a:prstGeom prst="rect">
            <a:avLst/>
          </a:prstGeom>
        </p:spPr>
      </p:pic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2842D52F-5687-4ED1-AE74-ABA6AF76E2B5}"/>
              </a:ext>
            </a:extLst>
          </p:cNvPr>
          <p:cNvCxnSpPr>
            <a:cxnSpLocks/>
          </p:cNvCxnSpPr>
          <p:nvPr/>
        </p:nvCxnSpPr>
        <p:spPr>
          <a:xfrm>
            <a:off x="4144690" y="4391543"/>
            <a:ext cx="4653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9DA318B8-60D7-4AFD-AEDE-3912A552AD50}"/>
              </a:ext>
            </a:extLst>
          </p:cNvPr>
          <p:cNvGrpSpPr/>
          <p:nvPr/>
        </p:nvGrpSpPr>
        <p:grpSpPr>
          <a:xfrm>
            <a:off x="989624" y="5174866"/>
            <a:ext cx="1298984" cy="680810"/>
            <a:chOff x="4005606" y="5533027"/>
            <a:chExt cx="1757324" cy="929291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9CF61AA3-0EBE-411C-B344-0A0240957C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606" y="5533027"/>
              <a:ext cx="677862" cy="928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" name="Picture 2">
              <a:extLst>
                <a:ext uri="{FF2B5EF4-FFF2-40B4-BE49-F238E27FC236}">
                  <a16:creationId xmlns:a16="http://schemas.microsoft.com/office/drawing/2014/main" id="{1D4C9A84-B63C-4C14-8658-80E8BC49D5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3630" y="5533631"/>
              <a:ext cx="749300" cy="928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" name="Picture 2">
              <a:extLst>
                <a:ext uri="{FF2B5EF4-FFF2-40B4-BE49-F238E27FC236}">
                  <a16:creationId xmlns:a16="http://schemas.microsoft.com/office/drawing/2014/main" id="{100D1861-609B-4C20-8D5C-5CAC3C03D5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0422" y="5533251"/>
              <a:ext cx="749266" cy="928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6" name="矩形 65">
            <a:extLst>
              <a:ext uri="{FF2B5EF4-FFF2-40B4-BE49-F238E27FC236}">
                <a16:creationId xmlns:a16="http://schemas.microsoft.com/office/drawing/2014/main" id="{DE3D6237-98E9-4A6A-B226-9319D7A35B65}"/>
              </a:ext>
            </a:extLst>
          </p:cNvPr>
          <p:cNvSpPr/>
          <p:nvPr/>
        </p:nvSpPr>
        <p:spPr>
          <a:xfrm>
            <a:off x="2795451" y="5039449"/>
            <a:ext cx="1349239" cy="8979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Phonetic Encoder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7" name="圖片 66">
            <a:extLst>
              <a:ext uri="{FF2B5EF4-FFF2-40B4-BE49-F238E27FC236}">
                <a16:creationId xmlns:a16="http://schemas.microsoft.com/office/drawing/2014/main" id="{428E49F6-D7A6-4450-A023-B01C4FFB4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046" y="5012228"/>
            <a:ext cx="249575" cy="925149"/>
          </a:xfrm>
          <a:prstGeom prst="rect">
            <a:avLst/>
          </a:prstGeom>
        </p:spPr>
      </p:pic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DCC462F1-5504-42E2-9718-178A08DF024B}"/>
              </a:ext>
            </a:extLst>
          </p:cNvPr>
          <p:cNvCxnSpPr>
            <a:cxnSpLocks/>
          </p:cNvCxnSpPr>
          <p:nvPr/>
        </p:nvCxnSpPr>
        <p:spPr>
          <a:xfrm>
            <a:off x="4144689" y="5491790"/>
            <a:ext cx="4653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94EFF16C-2466-48C3-9798-65006FA72782}"/>
              </a:ext>
            </a:extLst>
          </p:cNvPr>
          <p:cNvCxnSpPr>
            <a:cxnSpLocks/>
          </p:cNvCxnSpPr>
          <p:nvPr/>
        </p:nvCxnSpPr>
        <p:spPr>
          <a:xfrm>
            <a:off x="2409251" y="4391543"/>
            <a:ext cx="40406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55A0C2A2-FA0D-4A6B-B275-4F24DFA71146}"/>
              </a:ext>
            </a:extLst>
          </p:cNvPr>
          <p:cNvCxnSpPr>
            <a:cxnSpLocks/>
          </p:cNvCxnSpPr>
          <p:nvPr/>
        </p:nvCxnSpPr>
        <p:spPr>
          <a:xfrm>
            <a:off x="2409251" y="5511893"/>
            <a:ext cx="40406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51F03C1A-F1C7-47FA-9157-36F3017FC20A}"/>
              </a:ext>
            </a:extLst>
          </p:cNvPr>
          <p:cNvCxnSpPr>
            <a:cxnSpLocks/>
            <a:stCxn id="60" idx="3"/>
            <a:endCxn id="72" idx="1"/>
          </p:cNvCxnSpPr>
          <p:nvPr/>
        </p:nvCxnSpPr>
        <p:spPr>
          <a:xfrm>
            <a:off x="4859622" y="4374556"/>
            <a:ext cx="1126343" cy="5359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CF44037A-EBF4-4F78-B72B-ADE3836A90A1}"/>
              </a:ext>
            </a:extLst>
          </p:cNvPr>
          <p:cNvSpPr/>
          <p:nvPr/>
        </p:nvSpPr>
        <p:spPr>
          <a:xfrm>
            <a:off x="5985965" y="4521178"/>
            <a:ext cx="1614904" cy="7787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</a:t>
            </a:r>
          </a:p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 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D7854ACF-9817-4FDD-ACAF-5E64C3ECDECD}"/>
              </a:ext>
            </a:extLst>
          </p:cNvPr>
          <p:cNvSpPr txBox="1"/>
          <p:nvPr/>
        </p:nvSpPr>
        <p:spPr>
          <a:xfrm>
            <a:off x="7922615" y="4741465"/>
            <a:ext cx="118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49F2D06C-165F-43EE-AC09-D535F555C4E2}"/>
              </a:ext>
            </a:extLst>
          </p:cNvPr>
          <p:cNvCxnSpPr>
            <a:cxnSpLocks/>
          </p:cNvCxnSpPr>
          <p:nvPr/>
        </p:nvCxnSpPr>
        <p:spPr>
          <a:xfrm>
            <a:off x="7600869" y="4990513"/>
            <a:ext cx="4653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75057D50-E6E9-4957-8ED3-A26661E3C0B4}"/>
              </a:ext>
            </a:extLst>
          </p:cNvPr>
          <p:cNvSpPr/>
          <p:nvPr/>
        </p:nvSpPr>
        <p:spPr>
          <a:xfrm>
            <a:off x="1114777" y="5977751"/>
            <a:ext cx="47105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to confuse Speaker Classifier </a:t>
            </a:r>
            <a:endParaRPr lang="zh-TW" altLang="en-US" sz="2400" dirty="0"/>
          </a:p>
        </p:txBody>
      </p: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034E09E8-B995-45FE-9980-569E2E0E0061}"/>
              </a:ext>
            </a:extLst>
          </p:cNvPr>
          <p:cNvCxnSpPr>
            <a:cxnSpLocks/>
            <a:stCxn id="67" idx="3"/>
            <a:endCxn id="72" idx="1"/>
          </p:cNvCxnSpPr>
          <p:nvPr/>
        </p:nvCxnSpPr>
        <p:spPr>
          <a:xfrm flipV="1">
            <a:off x="4859621" y="4910552"/>
            <a:ext cx="1126344" cy="564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2FB38848-F664-4C53-8048-22E6A8A6128B}"/>
                  </a:ext>
                </a:extLst>
              </p:cNvPr>
              <p:cNvSpPr txBox="1"/>
              <p:nvPr/>
            </p:nvSpPr>
            <p:spPr>
              <a:xfrm>
                <a:off x="2141736" y="3753772"/>
                <a:ext cx="345864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2FB38848-F664-4C53-8048-22E6A8A61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736" y="3753772"/>
                <a:ext cx="345864" cy="381258"/>
              </a:xfrm>
              <a:prstGeom prst="rect">
                <a:avLst/>
              </a:prstGeom>
              <a:blipFill>
                <a:blip r:embed="rId7"/>
                <a:stretch>
                  <a:fillRect l="-12281" t="-1613" r="-70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FDC55118-F062-4F1E-B31E-9B043FF6E774}"/>
                  </a:ext>
                </a:extLst>
              </p:cNvPr>
              <p:cNvSpPr txBox="1"/>
              <p:nvPr/>
            </p:nvSpPr>
            <p:spPr>
              <a:xfrm>
                <a:off x="2135362" y="4928003"/>
                <a:ext cx="380232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FDC55118-F062-4F1E-B31E-9B043FF6E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362" y="4928003"/>
                <a:ext cx="380232" cy="381258"/>
              </a:xfrm>
              <a:prstGeom prst="rect">
                <a:avLst/>
              </a:prstGeom>
              <a:blipFill>
                <a:blip r:embed="rId8"/>
                <a:stretch>
                  <a:fillRect l="-11111" t="-3175" r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184F8A38-CF36-4B0A-B181-39CAE9C7108D}"/>
                  </a:ext>
                </a:extLst>
              </p:cNvPr>
              <p:cNvSpPr txBox="1"/>
              <p:nvPr/>
            </p:nvSpPr>
            <p:spPr>
              <a:xfrm>
                <a:off x="4867767" y="3859014"/>
                <a:ext cx="332014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184F8A38-CF36-4B0A-B181-39CAE9C71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767" y="3859014"/>
                <a:ext cx="332014" cy="381258"/>
              </a:xfrm>
              <a:prstGeom prst="rect">
                <a:avLst/>
              </a:prstGeom>
              <a:blipFill>
                <a:blip r:embed="rId9"/>
                <a:stretch>
                  <a:fillRect l="-12963" t="-1587" r="-92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B9AD1CBE-EB5D-4785-A657-727F954FD93A}"/>
                  </a:ext>
                </a:extLst>
              </p:cNvPr>
              <p:cNvSpPr txBox="1"/>
              <p:nvPr/>
            </p:nvSpPr>
            <p:spPr>
              <a:xfrm>
                <a:off x="4891920" y="5477567"/>
                <a:ext cx="356636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B9AD1CBE-EB5D-4785-A657-727F954FD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920" y="5477567"/>
                <a:ext cx="356636" cy="381258"/>
              </a:xfrm>
              <a:prstGeom prst="rect">
                <a:avLst/>
              </a:prstGeom>
              <a:blipFill>
                <a:blip r:embed="rId10"/>
                <a:stretch>
                  <a:fillRect l="-10169" t="-4839" r="-118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群組 86">
            <a:extLst>
              <a:ext uri="{FF2B5EF4-FFF2-40B4-BE49-F238E27FC236}">
                <a16:creationId xmlns:a16="http://schemas.microsoft.com/office/drawing/2014/main" id="{1387766F-360E-49B9-8515-FEF98D7C9230}"/>
              </a:ext>
            </a:extLst>
          </p:cNvPr>
          <p:cNvGrpSpPr/>
          <p:nvPr/>
        </p:nvGrpSpPr>
        <p:grpSpPr>
          <a:xfrm>
            <a:off x="5946005" y="5404320"/>
            <a:ext cx="2758255" cy="929804"/>
            <a:chOff x="7665951" y="5915739"/>
            <a:chExt cx="2758255" cy="929804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CF8A8563-839C-483D-8697-8E2C1A3744DF}"/>
                </a:ext>
              </a:extLst>
            </p:cNvPr>
            <p:cNvSpPr/>
            <p:nvPr/>
          </p:nvSpPr>
          <p:spPr>
            <a:xfrm>
              <a:off x="7665951" y="5915739"/>
              <a:ext cx="183255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same speaker</a:t>
              </a:r>
              <a:endParaRPr lang="zh-TW" altLang="en-US" sz="2400" dirty="0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4BFF07CE-D1EB-4FB2-B786-4A504CB36229}"/>
                </a:ext>
              </a:extLst>
            </p:cNvPr>
            <p:cNvSpPr/>
            <p:nvPr/>
          </p:nvSpPr>
          <p:spPr>
            <a:xfrm>
              <a:off x="7665951" y="6383878"/>
              <a:ext cx="237359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different speakers</a:t>
              </a:r>
              <a:endParaRPr lang="zh-TW" altLang="en-US" sz="2400" dirty="0"/>
            </a:p>
          </p:txBody>
        </p:sp>
        <p:sp>
          <p:nvSpPr>
            <p:cNvPr id="90" name="箭號: 向下 89">
              <a:extLst>
                <a:ext uri="{FF2B5EF4-FFF2-40B4-BE49-F238E27FC236}">
                  <a16:creationId xmlns:a16="http://schemas.microsoft.com/office/drawing/2014/main" id="{93C7E7D8-DA94-402D-9AA6-C2BA26BED771}"/>
                </a:ext>
              </a:extLst>
            </p:cNvPr>
            <p:cNvSpPr/>
            <p:nvPr/>
          </p:nvSpPr>
          <p:spPr>
            <a:xfrm>
              <a:off x="10039549" y="6467876"/>
              <a:ext cx="384657" cy="3776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箭號: 向下 90">
              <a:extLst>
                <a:ext uri="{FF2B5EF4-FFF2-40B4-BE49-F238E27FC236}">
                  <a16:creationId xmlns:a16="http://schemas.microsoft.com/office/drawing/2014/main" id="{48A984C2-77D4-42EA-AB3A-82F2346B9E0E}"/>
                </a:ext>
              </a:extLst>
            </p:cNvPr>
            <p:cNvSpPr/>
            <p:nvPr/>
          </p:nvSpPr>
          <p:spPr>
            <a:xfrm flipH="1" flipV="1">
              <a:off x="9538174" y="5957737"/>
              <a:ext cx="384657" cy="3776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0B974C2D-62F5-4C69-B63B-22433BB123D3}"/>
              </a:ext>
            </a:extLst>
          </p:cNvPr>
          <p:cNvSpPr txBox="1"/>
          <p:nvPr/>
        </p:nvSpPr>
        <p:spPr>
          <a:xfrm>
            <a:off x="5627064" y="3442517"/>
            <a:ext cx="2918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Inspired from domain adversarial training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98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1D8F92-29DE-4CAE-9213-B6FF0A3E1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FF273855-BB54-4C3B-85AA-49CD4463A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76255"/>
            <a:ext cx="7886700" cy="3252745"/>
          </a:xfrm>
        </p:spPr>
      </p:pic>
      <p:pic>
        <p:nvPicPr>
          <p:cNvPr id="7" name="圖片 6" descr="一張含有 地圖 的圖片&#10;&#10;描述是以高可信度產生">
            <a:extLst>
              <a:ext uri="{FF2B5EF4-FFF2-40B4-BE49-F238E27FC236}">
                <a16:creationId xmlns:a16="http://schemas.microsoft.com/office/drawing/2014/main" id="{3A88C9B3-B135-4C66-9400-9D5C1817C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474302"/>
            <a:ext cx="7886700" cy="3207443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713E31B6-A84E-4CEB-8425-DB6644E54F00}"/>
              </a:ext>
            </a:extLst>
          </p:cNvPr>
          <p:cNvSpPr txBox="1"/>
          <p:nvPr/>
        </p:nvSpPr>
        <p:spPr>
          <a:xfrm>
            <a:off x="414779" y="5656082"/>
            <a:ext cx="2281287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Audio segments of two different speakers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6814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5493AD-DD03-4891-B07A-5FFCA4F15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Acknowledgement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B53C83-F830-4653-AF63-AFD50A555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感謝 許傑盛 同學發現投影片</a:t>
            </a:r>
            <a:r>
              <a:rPr lang="zh-TW" altLang="en-US"/>
              <a:t>上的打字錯誤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464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0E3307EC-7F75-4962-A10F-FBE6A3361339}"/>
              </a:ext>
            </a:extLst>
          </p:cNvPr>
          <p:cNvSpPr/>
          <p:nvPr/>
        </p:nvSpPr>
        <p:spPr>
          <a:xfrm>
            <a:off x="1132526" y="4258422"/>
            <a:ext cx="2844800" cy="42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9CA8464-78D1-448E-BB7D-5071E266C0F2}"/>
              </a:ext>
            </a:extLst>
          </p:cNvPr>
          <p:cNvSpPr/>
          <p:nvPr/>
        </p:nvSpPr>
        <p:spPr>
          <a:xfrm>
            <a:off x="1132526" y="4782834"/>
            <a:ext cx="2844800" cy="428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919916C-60E1-41BA-8465-61775115CC45}"/>
              </a:ext>
            </a:extLst>
          </p:cNvPr>
          <p:cNvSpPr/>
          <p:nvPr/>
        </p:nvSpPr>
        <p:spPr>
          <a:xfrm>
            <a:off x="1132526" y="5311847"/>
            <a:ext cx="2844800" cy="428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E0D7D3D-EB49-4655-B1D7-00C2200B6C97}"/>
              </a:ext>
            </a:extLst>
          </p:cNvPr>
          <p:cNvSpPr/>
          <p:nvPr/>
        </p:nvSpPr>
        <p:spPr>
          <a:xfrm>
            <a:off x="1132526" y="5834013"/>
            <a:ext cx="2844800" cy="428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B6B73AB-75C1-43CC-93A5-7113092B4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InfoGAN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E06D5DC-1A01-40F5-BA41-D15C6D815454}"/>
              </a:ext>
            </a:extLst>
          </p:cNvPr>
          <p:cNvSpPr txBox="1"/>
          <p:nvPr/>
        </p:nvSpPr>
        <p:spPr>
          <a:xfrm>
            <a:off x="2535876" y="1572848"/>
            <a:ext cx="1577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800" dirty="0">
                <a:solidFill>
                  <a:srgbClr val="0000FF"/>
                </a:solidFill>
              </a:rPr>
              <a:t>Regular</a:t>
            </a:r>
          </a:p>
          <a:p>
            <a:pPr algn="r"/>
            <a:r>
              <a:rPr lang="en-US" altLang="zh-TW" sz="2800" dirty="0">
                <a:solidFill>
                  <a:srgbClr val="0000FF"/>
                </a:solidFill>
              </a:rPr>
              <a:t>GAN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9179AA7-A9BA-4B07-BDF2-076AD865A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600" y="162554"/>
            <a:ext cx="4611002" cy="236440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939F73F-344B-4FB3-8331-30B846330988}"/>
              </a:ext>
            </a:extLst>
          </p:cNvPr>
          <p:cNvSpPr txBox="1"/>
          <p:nvPr/>
        </p:nvSpPr>
        <p:spPr>
          <a:xfrm>
            <a:off x="4271029" y="2433248"/>
            <a:ext cx="45055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Modifying a specific dimension, 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no clear meaning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82C085A-2C8F-45B2-9879-B4873C1B3A51}"/>
              </a:ext>
            </a:extLst>
          </p:cNvPr>
          <p:cNvCxnSpPr>
            <a:cxnSpLocks/>
          </p:cNvCxnSpPr>
          <p:nvPr/>
        </p:nvCxnSpPr>
        <p:spPr>
          <a:xfrm>
            <a:off x="984250" y="6121401"/>
            <a:ext cx="32004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D00C457-1371-4129-83FC-50ADCEDDA243}"/>
              </a:ext>
            </a:extLst>
          </p:cNvPr>
          <p:cNvCxnSpPr>
            <a:cxnSpLocks/>
          </p:cNvCxnSpPr>
          <p:nvPr/>
        </p:nvCxnSpPr>
        <p:spPr>
          <a:xfrm flipV="1">
            <a:off x="1602316" y="3920067"/>
            <a:ext cx="0" cy="26162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A6E7781-F145-4998-9EBC-851D28B4A839}"/>
              </a:ext>
            </a:extLst>
          </p:cNvPr>
          <p:cNvSpPr txBox="1"/>
          <p:nvPr/>
        </p:nvSpPr>
        <p:spPr>
          <a:xfrm>
            <a:off x="1267993" y="3366172"/>
            <a:ext cx="2709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What we expect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2B90F60-2AB9-4DDA-AFD6-BD710F2616DA}"/>
              </a:ext>
            </a:extLst>
          </p:cNvPr>
          <p:cNvSpPr txBox="1"/>
          <p:nvPr/>
        </p:nvSpPr>
        <p:spPr>
          <a:xfrm>
            <a:off x="5226050" y="3418636"/>
            <a:ext cx="2709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Actually …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34F4F71-46F5-4810-98B4-A736D170440C}"/>
              </a:ext>
            </a:extLst>
          </p:cNvPr>
          <p:cNvSpPr txBox="1"/>
          <p:nvPr/>
        </p:nvSpPr>
        <p:spPr>
          <a:xfrm>
            <a:off x="628650" y="2049901"/>
            <a:ext cx="1936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(The colors represents the characteristics.)</a:t>
            </a:r>
            <a:endParaRPr lang="zh-TW" altLang="en-US" dirty="0"/>
          </a:p>
        </p:txBody>
      </p:sp>
      <p:sp>
        <p:nvSpPr>
          <p:cNvPr id="23" name="手繪多邊形: 圖案 22">
            <a:extLst>
              <a:ext uri="{FF2B5EF4-FFF2-40B4-BE49-F238E27FC236}">
                <a16:creationId xmlns:a16="http://schemas.microsoft.com/office/drawing/2014/main" id="{9D8230C3-A356-42E1-B69E-A2E63F9631A2}"/>
              </a:ext>
            </a:extLst>
          </p:cNvPr>
          <p:cNvSpPr/>
          <p:nvPr/>
        </p:nvSpPr>
        <p:spPr>
          <a:xfrm>
            <a:off x="4895850" y="4224867"/>
            <a:ext cx="2370667" cy="2150533"/>
          </a:xfrm>
          <a:custGeom>
            <a:avLst/>
            <a:gdLst>
              <a:gd name="connsiteX0" fmla="*/ 101600 w 2370667"/>
              <a:gd name="connsiteY0" fmla="*/ 84666 h 2150533"/>
              <a:gd name="connsiteX1" fmla="*/ 2015067 w 2370667"/>
              <a:gd name="connsiteY1" fmla="*/ 0 h 2150533"/>
              <a:gd name="connsiteX2" fmla="*/ 2370667 w 2370667"/>
              <a:gd name="connsiteY2" fmla="*/ 440266 h 2150533"/>
              <a:gd name="connsiteX3" fmla="*/ 2370667 w 2370667"/>
              <a:gd name="connsiteY3" fmla="*/ 575733 h 2150533"/>
              <a:gd name="connsiteX4" fmla="*/ 2319867 w 2370667"/>
              <a:gd name="connsiteY4" fmla="*/ 795866 h 2150533"/>
              <a:gd name="connsiteX5" fmla="*/ 2252133 w 2370667"/>
              <a:gd name="connsiteY5" fmla="*/ 999066 h 2150533"/>
              <a:gd name="connsiteX6" fmla="*/ 2252133 w 2370667"/>
              <a:gd name="connsiteY6" fmla="*/ 999066 h 2150533"/>
              <a:gd name="connsiteX7" fmla="*/ 2319867 w 2370667"/>
              <a:gd name="connsiteY7" fmla="*/ 1422400 h 2150533"/>
              <a:gd name="connsiteX8" fmla="*/ 2319867 w 2370667"/>
              <a:gd name="connsiteY8" fmla="*/ 1896533 h 2150533"/>
              <a:gd name="connsiteX9" fmla="*/ 2082800 w 2370667"/>
              <a:gd name="connsiteY9" fmla="*/ 2150533 h 2150533"/>
              <a:gd name="connsiteX10" fmla="*/ 1388533 w 2370667"/>
              <a:gd name="connsiteY10" fmla="*/ 2099733 h 2150533"/>
              <a:gd name="connsiteX11" fmla="*/ 1168400 w 2370667"/>
              <a:gd name="connsiteY11" fmla="*/ 2082800 h 2150533"/>
              <a:gd name="connsiteX12" fmla="*/ 812800 w 2370667"/>
              <a:gd name="connsiteY12" fmla="*/ 2015066 h 2150533"/>
              <a:gd name="connsiteX13" fmla="*/ 592667 w 2370667"/>
              <a:gd name="connsiteY13" fmla="*/ 2015066 h 2150533"/>
              <a:gd name="connsiteX14" fmla="*/ 423333 w 2370667"/>
              <a:gd name="connsiteY14" fmla="*/ 2015066 h 2150533"/>
              <a:gd name="connsiteX15" fmla="*/ 254000 w 2370667"/>
              <a:gd name="connsiteY15" fmla="*/ 1947333 h 2150533"/>
              <a:gd name="connsiteX16" fmla="*/ 152400 w 2370667"/>
              <a:gd name="connsiteY16" fmla="*/ 1896533 h 2150533"/>
              <a:gd name="connsiteX17" fmla="*/ 0 w 2370667"/>
              <a:gd name="connsiteY17" fmla="*/ 1693333 h 2150533"/>
              <a:gd name="connsiteX18" fmla="*/ 135467 w 2370667"/>
              <a:gd name="connsiteY18" fmla="*/ 1676400 h 2150533"/>
              <a:gd name="connsiteX19" fmla="*/ 338667 w 2370667"/>
              <a:gd name="connsiteY19" fmla="*/ 1642533 h 2150533"/>
              <a:gd name="connsiteX20" fmla="*/ 389467 w 2370667"/>
              <a:gd name="connsiteY20" fmla="*/ 1642533 h 2150533"/>
              <a:gd name="connsiteX21" fmla="*/ 524933 w 2370667"/>
              <a:gd name="connsiteY21" fmla="*/ 1642533 h 2150533"/>
              <a:gd name="connsiteX22" fmla="*/ 1066800 w 2370667"/>
              <a:gd name="connsiteY22" fmla="*/ 1642533 h 2150533"/>
              <a:gd name="connsiteX23" fmla="*/ 1270000 w 2370667"/>
              <a:gd name="connsiteY23" fmla="*/ 1642533 h 2150533"/>
              <a:gd name="connsiteX24" fmla="*/ 1845733 w 2370667"/>
              <a:gd name="connsiteY24" fmla="*/ 1557866 h 2150533"/>
              <a:gd name="connsiteX25" fmla="*/ 2082800 w 2370667"/>
              <a:gd name="connsiteY25" fmla="*/ 1540933 h 2150533"/>
              <a:gd name="connsiteX26" fmla="*/ 2218267 w 2370667"/>
              <a:gd name="connsiteY26" fmla="*/ 1490133 h 2150533"/>
              <a:gd name="connsiteX27" fmla="*/ 2133600 w 2370667"/>
              <a:gd name="connsiteY27" fmla="*/ 1354666 h 2150533"/>
              <a:gd name="connsiteX28" fmla="*/ 2082800 w 2370667"/>
              <a:gd name="connsiteY28" fmla="*/ 1303866 h 2150533"/>
              <a:gd name="connsiteX29" fmla="*/ 2065867 w 2370667"/>
              <a:gd name="connsiteY29" fmla="*/ 1236133 h 2150533"/>
              <a:gd name="connsiteX30" fmla="*/ 1998133 w 2370667"/>
              <a:gd name="connsiteY30" fmla="*/ 1066800 h 2150533"/>
              <a:gd name="connsiteX31" fmla="*/ 1964267 w 2370667"/>
              <a:gd name="connsiteY31" fmla="*/ 965200 h 2150533"/>
              <a:gd name="connsiteX32" fmla="*/ 1981200 w 2370667"/>
              <a:gd name="connsiteY32" fmla="*/ 897466 h 2150533"/>
              <a:gd name="connsiteX33" fmla="*/ 2032000 w 2370667"/>
              <a:gd name="connsiteY33" fmla="*/ 711200 h 2150533"/>
              <a:gd name="connsiteX34" fmla="*/ 1930400 w 2370667"/>
              <a:gd name="connsiteY34" fmla="*/ 220133 h 2150533"/>
              <a:gd name="connsiteX35" fmla="*/ 1761067 w 2370667"/>
              <a:gd name="connsiteY35" fmla="*/ 67733 h 2150533"/>
              <a:gd name="connsiteX36" fmla="*/ 1557867 w 2370667"/>
              <a:gd name="connsiteY36" fmla="*/ 135466 h 2150533"/>
              <a:gd name="connsiteX37" fmla="*/ 1540933 w 2370667"/>
              <a:gd name="connsiteY37" fmla="*/ 169333 h 2150533"/>
              <a:gd name="connsiteX38" fmla="*/ 1337733 w 2370667"/>
              <a:gd name="connsiteY38" fmla="*/ 237066 h 2150533"/>
              <a:gd name="connsiteX39" fmla="*/ 1202267 w 2370667"/>
              <a:gd name="connsiteY39" fmla="*/ 304800 h 2150533"/>
              <a:gd name="connsiteX40" fmla="*/ 1134533 w 2370667"/>
              <a:gd name="connsiteY40" fmla="*/ 338666 h 2150533"/>
              <a:gd name="connsiteX41" fmla="*/ 1066800 w 2370667"/>
              <a:gd name="connsiteY41" fmla="*/ 338666 h 2150533"/>
              <a:gd name="connsiteX42" fmla="*/ 778933 w 2370667"/>
              <a:gd name="connsiteY42" fmla="*/ 406400 h 2150533"/>
              <a:gd name="connsiteX43" fmla="*/ 491067 w 2370667"/>
              <a:gd name="connsiteY43" fmla="*/ 355600 h 2150533"/>
              <a:gd name="connsiteX44" fmla="*/ 270933 w 2370667"/>
              <a:gd name="connsiteY44" fmla="*/ 338666 h 2150533"/>
              <a:gd name="connsiteX45" fmla="*/ 237067 w 2370667"/>
              <a:gd name="connsiteY45" fmla="*/ 321733 h 2150533"/>
              <a:gd name="connsiteX46" fmla="*/ 237067 w 2370667"/>
              <a:gd name="connsiteY46" fmla="*/ 321733 h 2150533"/>
              <a:gd name="connsiteX47" fmla="*/ 101600 w 2370667"/>
              <a:gd name="connsiteY47" fmla="*/ 84666 h 2150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370667" h="2150533">
                <a:moveTo>
                  <a:pt x="101600" y="84666"/>
                </a:moveTo>
                <a:lnTo>
                  <a:pt x="2015067" y="0"/>
                </a:lnTo>
                <a:lnTo>
                  <a:pt x="2370667" y="440266"/>
                </a:lnTo>
                <a:lnTo>
                  <a:pt x="2370667" y="575733"/>
                </a:lnTo>
                <a:lnTo>
                  <a:pt x="2319867" y="795866"/>
                </a:lnTo>
                <a:lnTo>
                  <a:pt x="2252133" y="999066"/>
                </a:lnTo>
                <a:lnTo>
                  <a:pt x="2252133" y="999066"/>
                </a:lnTo>
                <a:lnTo>
                  <a:pt x="2319867" y="1422400"/>
                </a:lnTo>
                <a:lnTo>
                  <a:pt x="2319867" y="1896533"/>
                </a:lnTo>
                <a:lnTo>
                  <a:pt x="2082800" y="2150533"/>
                </a:lnTo>
                <a:lnTo>
                  <a:pt x="1388533" y="2099733"/>
                </a:lnTo>
                <a:cubicBezTo>
                  <a:pt x="1202351" y="2081115"/>
                  <a:pt x="1275926" y="2082800"/>
                  <a:pt x="1168400" y="2082800"/>
                </a:cubicBezTo>
                <a:lnTo>
                  <a:pt x="812800" y="2015066"/>
                </a:lnTo>
                <a:lnTo>
                  <a:pt x="592667" y="2015066"/>
                </a:lnTo>
                <a:lnTo>
                  <a:pt x="423333" y="2015066"/>
                </a:lnTo>
                <a:cubicBezTo>
                  <a:pt x="276049" y="1959834"/>
                  <a:pt x="331002" y="1985833"/>
                  <a:pt x="254000" y="1947333"/>
                </a:cubicBezTo>
                <a:lnTo>
                  <a:pt x="152400" y="1896533"/>
                </a:lnTo>
                <a:lnTo>
                  <a:pt x="0" y="1693333"/>
                </a:lnTo>
                <a:lnTo>
                  <a:pt x="135467" y="1676400"/>
                </a:lnTo>
                <a:cubicBezTo>
                  <a:pt x="304397" y="1638860"/>
                  <a:pt x="235828" y="1642533"/>
                  <a:pt x="338667" y="1642533"/>
                </a:cubicBezTo>
                <a:lnTo>
                  <a:pt x="389467" y="1642533"/>
                </a:lnTo>
                <a:lnTo>
                  <a:pt x="524933" y="1642533"/>
                </a:lnTo>
                <a:lnTo>
                  <a:pt x="1066800" y="1642533"/>
                </a:lnTo>
                <a:lnTo>
                  <a:pt x="1270000" y="1642533"/>
                </a:lnTo>
                <a:lnTo>
                  <a:pt x="1845733" y="1557866"/>
                </a:lnTo>
                <a:cubicBezTo>
                  <a:pt x="2037533" y="1538686"/>
                  <a:pt x="1958341" y="1540933"/>
                  <a:pt x="2082800" y="1540933"/>
                </a:cubicBezTo>
                <a:lnTo>
                  <a:pt x="2218267" y="1490133"/>
                </a:lnTo>
                <a:cubicBezTo>
                  <a:pt x="2190045" y="1444977"/>
                  <a:pt x="2164920" y="1397731"/>
                  <a:pt x="2133600" y="1354666"/>
                </a:cubicBezTo>
                <a:cubicBezTo>
                  <a:pt x="2119515" y="1335299"/>
                  <a:pt x="2094681" y="1324658"/>
                  <a:pt x="2082800" y="1303866"/>
                </a:cubicBezTo>
                <a:cubicBezTo>
                  <a:pt x="2071254" y="1283660"/>
                  <a:pt x="2072554" y="1258424"/>
                  <a:pt x="2065867" y="1236133"/>
                </a:cubicBezTo>
                <a:cubicBezTo>
                  <a:pt x="2034480" y="1131511"/>
                  <a:pt x="2040567" y="1151666"/>
                  <a:pt x="1998133" y="1066800"/>
                </a:cubicBezTo>
                <a:cubicBezTo>
                  <a:pt x="1979635" y="974306"/>
                  <a:pt x="2001551" y="1002484"/>
                  <a:pt x="1964267" y="965200"/>
                </a:cubicBezTo>
                <a:lnTo>
                  <a:pt x="1981200" y="897466"/>
                </a:lnTo>
                <a:lnTo>
                  <a:pt x="2032000" y="711200"/>
                </a:lnTo>
                <a:lnTo>
                  <a:pt x="1930400" y="220133"/>
                </a:lnTo>
                <a:lnTo>
                  <a:pt x="1761067" y="67733"/>
                </a:lnTo>
                <a:cubicBezTo>
                  <a:pt x="1691924" y="83098"/>
                  <a:pt x="1611637" y="81696"/>
                  <a:pt x="1557867" y="135466"/>
                </a:cubicBezTo>
                <a:cubicBezTo>
                  <a:pt x="1548942" y="144391"/>
                  <a:pt x="1546578" y="158044"/>
                  <a:pt x="1540933" y="169333"/>
                </a:cubicBezTo>
                <a:lnTo>
                  <a:pt x="1337733" y="237066"/>
                </a:lnTo>
                <a:cubicBezTo>
                  <a:pt x="1292578" y="259644"/>
                  <a:pt x="1246588" y="280625"/>
                  <a:pt x="1202267" y="304800"/>
                </a:cubicBezTo>
                <a:cubicBezTo>
                  <a:pt x="1134439" y="341797"/>
                  <a:pt x="1175238" y="338666"/>
                  <a:pt x="1134533" y="338666"/>
                </a:cubicBezTo>
                <a:lnTo>
                  <a:pt x="1066800" y="338666"/>
                </a:lnTo>
                <a:lnTo>
                  <a:pt x="778933" y="406400"/>
                </a:lnTo>
                <a:cubicBezTo>
                  <a:pt x="682978" y="389467"/>
                  <a:pt x="588218" y="363073"/>
                  <a:pt x="491067" y="355600"/>
                </a:cubicBezTo>
                <a:cubicBezTo>
                  <a:pt x="417689" y="349955"/>
                  <a:pt x="343882" y="348393"/>
                  <a:pt x="270933" y="338666"/>
                </a:cubicBezTo>
                <a:cubicBezTo>
                  <a:pt x="258423" y="336998"/>
                  <a:pt x="248356" y="327377"/>
                  <a:pt x="237067" y="321733"/>
                </a:cubicBezTo>
                <a:lnTo>
                  <a:pt x="237067" y="321733"/>
                </a:lnTo>
                <a:lnTo>
                  <a:pt x="101600" y="8466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手繪多邊形: 圖案 24">
            <a:extLst>
              <a:ext uri="{FF2B5EF4-FFF2-40B4-BE49-F238E27FC236}">
                <a16:creationId xmlns:a16="http://schemas.microsoft.com/office/drawing/2014/main" id="{885E23CA-849C-4ECE-82C1-2027F88171AD}"/>
              </a:ext>
            </a:extLst>
          </p:cNvPr>
          <p:cNvSpPr/>
          <p:nvPr/>
        </p:nvSpPr>
        <p:spPr>
          <a:xfrm>
            <a:off x="7219841" y="4245569"/>
            <a:ext cx="806905" cy="2159000"/>
          </a:xfrm>
          <a:custGeom>
            <a:avLst/>
            <a:gdLst>
              <a:gd name="connsiteX0" fmla="*/ 0 w 806905"/>
              <a:gd name="connsiteY0" fmla="*/ 82550 h 2159000"/>
              <a:gd name="connsiteX1" fmla="*/ 190500 w 806905"/>
              <a:gd name="connsiteY1" fmla="*/ 342900 h 2159000"/>
              <a:gd name="connsiteX2" fmla="*/ 279400 w 806905"/>
              <a:gd name="connsiteY2" fmla="*/ 590550 h 2159000"/>
              <a:gd name="connsiteX3" fmla="*/ 260350 w 806905"/>
              <a:gd name="connsiteY3" fmla="*/ 831850 h 2159000"/>
              <a:gd name="connsiteX4" fmla="*/ 247650 w 806905"/>
              <a:gd name="connsiteY4" fmla="*/ 889000 h 2159000"/>
              <a:gd name="connsiteX5" fmla="*/ 203200 w 806905"/>
              <a:gd name="connsiteY5" fmla="*/ 933450 h 2159000"/>
              <a:gd name="connsiteX6" fmla="*/ 196850 w 806905"/>
              <a:gd name="connsiteY6" fmla="*/ 946150 h 2159000"/>
              <a:gd name="connsiteX7" fmla="*/ 158750 w 806905"/>
              <a:gd name="connsiteY7" fmla="*/ 990600 h 2159000"/>
              <a:gd name="connsiteX8" fmla="*/ 88900 w 806905"/>
              <a:gd name="connsiteY8" fmla="*/ 1098550 h 2159000"/>
              <a:gd name="connsiteX9" fmla="*/ 57150 w 806905"/>
              <a:gd name="connsiteY9" fmla="*/ 1377950 h 2159000"/>
              <a:gd name="connsiteX10" fmla="*/ 101600 w 806905"/>
              <a:gd name="connsiteY10" fmla="*/ 1612900 h 2159000"/>
              <a:gd name="connsiteX11" fmla="*/ 95250 w 806905"/>
              <a:gd name="connsiteY11" fmla="*/ 1746250 h 2159000"/>
              <a:gd name="connsiteX12" fmla="*/ 127000 w 806905"/>
              <a:gd name="connsiteY12" fmla="*/ 1936750 h 2159000"/>
              <a:gd name="connsiteX13" fmla="*/ 127000 w 806905"/>
              <a:gd name="connsiteY13" fmla="*/ 2044700 h 2159000"/>
              <a:gd name="connsiteX14" fmla="*/ 114300 w 806905"/>
              <a:gd name="connsiteY14" fmla="*/ 2120900 h 2159000"/>
              <a:gd name="connsiteX15" fmla="*/ 342900 w 806905"/>
              <a:gd name="connsiteY15" fmla="*/ 2159000 h 2159000"/>
              <a:gd name="connsiteX16" fmla="*/ 488950 w 806905"/>
              <a:gd name="connsiteY16" fmla="*/ 2159000 h 2159000"/>
              <a:gd name="connsiteX17" fmla="*/ 609600 w 806905"/>
              <a:gd name="connsiteY17" fmla="*/ 1771650 h 2159000"/>
              <a:gd name="connsiteX18" fmla="*/ 635000 w 806905"/>
              <a:gd name="connsiteY18" fmla="*/ 1714500 h 2159000"/>
              <a:gd name="connsiteX19" fmla="*/ 793750 w 806905"/>
              <a:gd name="connsiteY19" fmla="*/ 838200 h 2159000"/>
              <a:gd name="connsiteX20" fmla="*/ 806450 w 806905"/>
              <a:gd name="connsiteY20" fmla="*/ 698500 h 2159000"/>
              <a:gd name="connsiteX21" fmla="*/ 787400 w 806905"/>
              <a:gd name="connsiteY21" fmla="*/ 546100 h 2159000"/>
              <a:gd name="connsiteX22" fmla="*/ 749300 w 806905"/>
              <a:gd name="connsiteY22" fmla="*/ 419100 h 2159000"/>
              <a:gd name="connsiteX23" fmla="*/ 723900 w 806905"/>
              <a:gd name="connsiteY23" fmla="*/ 317500 h 2159000"/>
              <a:gd name="connsiteX24" fmla="*/ 711200 w 806905"/>
              <a:gd name="connsiteY24" fmla="*/ 292100 h 2159000"/>
              <a:gd name="connsiteX25" fmla="*/ 615950 w 806905"/>
              <a:gd name="connsiteY25" fmla="*/ 63500 h 2159000"/>
              <a:gd name="connsiteX26" fmla="*/ 381000 w 806905"/>
              <a:gd name="connsiteY26" fmla="*/ 0 h 2159000"/>
              <a:gd name="connsiteX27" fmla="*/ 0 w 806905"/>
              <a:gd name="connsiteY27" fmla="*/ 82550 h 215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806905" h="2159000">
                <a:moveTo>
                  <a:pt x="0" y="82550"/>
                </a:moveTo>
                <a:lnTo>
                  <a:pt x="190500" y="342900"/>
                </a:lnTo>
                <a:lnTo>
                  <a:pt x="279400" y="590550"/>
                </a:lnTo>
                <a:lnTo>
                  <a:pt x="260350" y="831850"/>
                </a:lnTo>
                <a:cubicBezTo>
                  <a:pt x="256117" y="850900"/>
                  <a:pt x="255337" y="871063"/>
                  <a:pt x="247650" y="889000"/>
                </a:cubicBezTo>
                <a:cubicBezTo>
                  <a:pt x="228529" y="933615"/>
                  <a:pt x="227307" y="909343"/>
                  <a:pt x="203200" y="933450"/>
                </a:cubicBezTo>
                <a:cubicBezTo>
                  <a:pt x="199853" y="936797"/>
                  <a:pt x="198967" y="941917"/>
                  <a:pt x="196850" y="946150"/>
                </a:cubicBezTo>
                <a:lnTo>
                  <a:pt x="158750" y="990600"/>
                </a:lnTo>
                <a:lnTo>
                  <a:pt x="88900" y="1098550"/>
                </a:lnTo>
                <a:lnTo>
                  <a:pt x="57150" y="1377950"/>
                </a:lnTo>
                <a:lnTo>
                  <a:pt x="101600" y="1612900"/>
                </a:lnTo>
                <a:lnTo>
                  <a:pt x="95250" y="1746250"/>
                </a:lnTo>
                <a:lnTo>
                  <a:pt x="127000" y="1936750"/>
                </a:lnTo>
                <a:lnTo>
                  <a:pt x="127000" y="2044700"/>
                </a:lnTo>
                <a:lnTo>
                  <a:pt x="114300" y="2120900"/>
                </a:lnTo>
                <a:lnTo>
                  <a:pt x="342900" y="2159000"/>
                </a:lnTo>
                <a:lnTo>
                  <a:pt x="488950" y="2159000"/>
                </a:lnTo>
                <a:lnTo>
                  <a:pt x="609600" y="1771650"/>
                </a:lnTo>
                <a:lnTo>
                  <a:pt x="635000" y="1714500"/>
                </a:lnTo>
                <a:lnTo>
                  <a:pt x="793750" y="838200"/>
                </a:lnTo>
                <a:cubicBezTo>
                  <a:pt x="810615" y="745442"/>
                  <a:pt x="806450" y="792015"/>
                  <a:pt x="806450" y="698500"/>
                </a:cubicBezTo>
                <a:lnTo>
                  <a:pt x="787400" y="546100"/>
                </a:lnTo>
                <a:cubicBezTo>
                  <a:pt x="756328" y="375205"/>
                  <a:pt x="797210" y="568819"/>
                  <a:pt x="749300" y="419100"/>
                </a:cubicBezTo>
                <a:cubicBezTo>
                  <a:pt x="738661" y="385852"/>
                  <a:pt x="733931" y="350937"/>
                  <a:pt x="723900" y="317500"/>
                </a:cubicBezTo>
                <a:cubicBezTo>
                  <a:pt x="721180" y="308433"/>
                  <a:pt x="711200" y="292100"/>
                  <a:pt x="711200" y="292100"/>
                </a:cubicBezTo>
                <a:lnTo>
                  <a:pt x="615950" y="63500"/>
                </a:lnTo>
                <a:lnTo>
                  <a:pt x="381000" y="0"/>
                </a:lnTo>
                <a:lnTo>
                  <a:pt x="0" y="8255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手繪多邊形: 圖案 25">
            <a:extLst>
              <a:ext uri="{FF2B5EF4-FFF2-40B4-BE49-F238E27FC236}">
                <a16:creationId xmlns:a16="http://schemas.microsoft.com/office/drawing/2014/main" id="{3A1860FB-5F85-46D5-B84B-5035A5540BAE}"/>
              </a:ext>
            </a:extLst>
          </p:cNvPr>
          <p:cNvSpPr/>
          <p:nvPr/>
        </p:nvSpPr>
        <p:spPr>
          <a:xfrm>
            <a:off x="5029200" y="4524375"/>
            <a:ext cx="1857375" cy="1152525"/>
          </a:xfrm>
          <a:custGeom>
            <a:avLst/>
            <a:gdLst>
              <a:gd name="connsiteX0" fmla="*/ 0 w 1857375"/>
              <a:gd name="connsiteY0" fmla="*/ 209550 h 1152525"/>
              <a:gd name="connsiteX1" fmla="*/ 314325 w 1857375"/>
              <a:gd name="connsiteY1" fmla="*/ 361950 h 1152525"/>
              <a:gd name="connsiteX2" fmla="*/ 1562100 w 1857375"/>
              <a:gd name="connsiteY2" fmla="*/ 1104900 h 1152525"/>
              <a:gd name="connsiteX3" fmla="*/ 1857375 w 1857375"/>
              <a:gd name="connsiteY3" fmla="*/ 1152525 h 1152525"/>
              <a:gd name="connsiteX4" fmla="*/ 1771650 w 1857375"/>
              <a:gd name="connsiteY4" fmla="*/ 876300 h 1152525"/>
              <a:gd name="connsiteX5" fmla="*/ 1704975 w 1857375"/>
              <a:gd name="connsiteY5" fmla="*/ 561975 h 1152525"/>
              <a:gd name="connsiteX6" fmla="*/ 1704975 w 1857375"/>
              <a:gd name="connsiteY6" fmla="*/ 285750 h 1152525"/>
              <a:gd name="connsiteX7" fmla="*/ 1676400 w 1857375"/>
              <a:gd name="connsiteY7" fmla="*/ 180975 h 1152525"/>
              <a:gd name="connsiteX8" fmla="*/ 1628775 w 1857375"/>
              <a:gd name="connsiteY8" fmla="*/ 38100 h 1152525"/>
              <a:gd name="connsiteX9" fmla="*/ 1543050 w 1857375"/>
              <a:gd name="connsiteY9" fmla="*/ 0 h 1152525"/>
              <a:gd name="connsiteX10" fmla="*/ 1266825 w 1857375"/>
              <a:gd name="connsiteY10" fmla="*/ 152400 h 1152525"/>
              <a:gd name="connsiteX11" fmla="*/ 1162050 w 1857375"/>
              <a:gd name="connsiteY11" fmla="*/ 209550 h 1152525"/>
              <a:gd name="connsiteX12" fmla="*/ 1114425 w 1857375"/>
              <a:gd name="connsiteY12" fmla="*/ 219075 h 1152525"/>
              <a:gd name="connsiteX13" fmla="*/ 838200 w 1857375"/>
              <a:gd name="connsiteY13" fmla="*/ 276225 h 1152525"/>
              <a:gd name="connsiteX14" fmla="*/ 695325 w 1857375"/>
              <a:gd name="connsiteY14" fmla="*/ 276225 h 1152525"/>
              <a:gd name="connsiteX15" fmla="*/ 457200 w 1857375"/>
              <a:gd name="connsiteY15" fmla="*/ 276225 h 1152525"/>
              <a:gd name="connsiteX16" fmla="*/ 161925 w 1857375"/>
              <a:gd name="connsiteY16" fmla="*/ 266700 h 1152525"/>
              <a:gd name="connsiteX17" fmla="*/ 0 w 1857375"/>
              <a:gd name="connsiteY17" fmla="*/ 209550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57375" h="1152525">
                <a:moveTo>
                  <a:pt x="0" y="209550"/>
                </a:moveTo>
                <a:lnTo>
                  <a:pt x="314325" y="361950"/>
                </a:lnTo>
                <a:lnTo>
                  <a:pt x="1562100" y="1104900"/>
                </a:lnTo>
                <a:lnTo>
                  <a:pt x="1857375" y="1152525"/>
                </a:lnTo>
                <a:lnTo>
                  <a:pt x="1771650" y="876300"/>
                </a:lnTo>
                <a:lnTo>
                  <a:pt x="1704975" y="561975"/>
                </a:lnTo>
                <a:lnTo>
                  <a:pt x="1704975" y="285750"/>
                </a:lnTo>
                <a:lnTo>
                  <a:pt x="1676400" y="180975"/>
                </a:lnTo>
                <a:lnTo>
                  <a:pt x="1628775" y="38100"/>
                </a:lnTo>
                <a:lnTo>
                  <a:pt x="1543050" y="0"/>
                </a:lnTo>
                <a:lnTo>
                  <a:pt x="1266825" y="152400"/>
                </a:lnTo>
                <a:cubicBezTo>
                  <a:pt x="1219893" y="181732"/>
                  <a:pt x="1206376" y="198468"/>
                  <a:pt x="1162050" y="209550"/>
                </a:cubicBezTo>
                <a:cubicBezTo>
                  <a:pt x="1146344" y="213477"/>
                  <a:pt x="1114425" y="219075"/>
                  <a:pt x="1114425" y="219075"/>
                </a:cubicBezTo>
                <a:lnTo>
                  <a:pt x="838200" y="276225"/>
                </a:lnTo>
                <a:lnTo>
                  <a:pt x="695325" y="276225"/>
                </a:lnTo>
                <a:lnTo>
                  <a:pt x="457200" y="276225"/>
                </a:lnTo>
                <a:lnTo>
                  <a:pt x="161925" y="266700"/>
                </a:lnTo>
                <a:lnTo>
                  <a:pt x="0" y="209550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手繪多邊形: 圖案 26">
            <a:extLst>
              <a:ext uri="{FF2B5EF4-FFF2-40B4-BE49-F238E27FC236}">
                <a16:creationId xmlns:a16="http://schemas.microsoft.com/office/drawing/2014/main" id="{2930FD6F-979A-4A34-86DC-6C67F59235DC}"/>
              </a:ext>
            </a:extLst>
          </p:cNvPr>
          <p:cNvSpPr/>
          <p:nvPr/>
        </p:nvSpPr>
        <p:spPr>
          <a:xfrm>
            <a:off x="5010150" y="4914900"/>
            <a:ext cx="1343025" cy="847725"/>
          </a:xfrm>
          <a:custGeom>
            <a:avLst/>
            <a:gdLst>
              <a:gd name="connsiteX0" fmla="*/ 19050 w 1343025"/>
              <a:gd name="connsiteY0" fmla="*/ 0 h 847725"/>
              <a:gd name="connsiteX1" fmla="*/ 0 w 1343025"/>
              <a:gd name="connsiteY1" fmla="*/ 685800 h 847725"/>
              <a:gd name="connsiteX2" fmla="*/ 9525 w 1343025"/>
              <a:gd name="connsiteY2" fmla="*/ 828675 h 847725"/>
              <a:gd name="connsiteX3" fmla="*/ 514350 w 1343025"/>
              <a:gd name="connsiteY3" fmla="*/ 809625 h 847725"/>
              <a:gd name="connsiteX4" fmla="*/ 647700 w 1343025"/>
              <a:gd name="connsiteY4" fmla="*/ 819150 h 847725"/>
              <a:gd name="connsiteX5" fmla="*/ 914400 w 1343025"/>
              <a:gd name="connsiteY5" fmla="*/ 847725 h 847725"/>
              <a:gd name="connsiteX6" fmla="*/ 1314450 w 1343025"/>
              <a:gd name="connsiteY6" fmla="*/ 847725 h 847725"/>
              <a:gd name="connsiteX7" fmla="*/ 1343025 w 1343025"/>
              <a:gd name="connsiteY7" fmla="*/ 847725 h 847725"/>
              <a:gd name="connsiteX8" fmla="*/ 1343025 w 1343025"/>
              <a:gd name="connsiteY8" fmla="*/ 847725 h 847725"/>
              <a:gd name="connsiteX9" fmla="*/ 1123950 w 1343025"/>
              <a:gd name="connsiteY9" fmla="*/ 695325 h 847725"/>
              <a:gd name="connsiteX10" fmla="*/ 914400 w 1343025"/>
              <a:gd name="connsiteY10" fmla="*/ 485775 h 847725"/>
              <a:gd name="connsiteX11" fmla="*/ 695325 w 1343025"/>
              <a:gd name="connsiteY11" fmla="*/ 304800 h 847725"/>
              <a:gd name="connsiteX12" fmla="*/ 447675 w 1343025"/>
              <a:gd name="connsiteY12" fmla="*/ 161925 h 847725"/>
              <a:gd name="connsiteX13" fmla="*/ 257175 w 1343025"/>
              <a:gd name="connsiteY13" fmla="*/ 19050 h 847725"/>
              <a:gd name="connsiteX14" fmla="*/ 19050 w 1343025"/>
              <a:gd name="connsiteY14" fmla="*/ 0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43025" h="847725">
                <a:moveTo>
                  <a:pt x="19050" y="0"/>
                </a:moveTo>
                <a:lnTo>
                  <a:pt x="0" y="685800"/>
                </a:lnTo>
                <a:lnTo>
                  <a:pt x="9525" y="828675"/>
                </a:lnTo>
                <a:lnTo>
                  <a:pt x="514350" y="809625"/>
                </a:lnTo>
                <a:cubicBezTo>
                  <a:pt x="622237" y="820414"/>
                  <a:pt x="577692" y="819150"/>
                  <a:pt x="647700" y="819150"/>
                </a:cubicBezTo>
                <a:lnTo>
                  <a:pt x="914400" y="847725"/>
                </a:lnTo>
                <a:lnTo>
                  <a:pt x="1314450" y="847725"/>
                </a:lnTo>
                <a:lnTo>
                  <a:pt x="1343025" y="847725"/>
                </a:lnTo>
                <a:lnTo>
                  <a:pt x="1343025" y="847725"/>
                </a:lnTo>
                <a:lnTo>
                  <a:pt x="1123950" y="695325"/>
                </a:lnTo>
                <a:lnTo>
                  <a:pt x="914400" y="485775"/>
                </a:lnTo>
                <a:lnTo>
                  <a:pt x="695325" y="304800"/>
                </a:lnTo>
                <a:lnTo>
                  <a:pt x="447675" y="161925"/>
                </a:lnTo>
                <a:lnTo>
                  <a:pt x="257175" y="19050"/>
                </a:lnTo>
                <a:lnTo>
                  <a:pt x="1905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58E1CD0-8747-4A3A-82CA-12630EFD754A}"/>
              </a:ext>
            </a:extLst>
          </p:cNvPr>
          <p:cNvCxnSpPr>
            <a:cxnSpLocks/>
          </p:cNvCxnSpPr>
          <p:nvPr/>
        </p:nvCxnSpPr>
        <p:spPr>
          <a:xfrm>
            <a:off x="4980517" y="6121401"/>
            <a:ext cx="32004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FBEF20F-B04E-4CEE-9230-165193615833}"/>
              </a:ext>
            </a:extLst>
          </p:cNvPr>
          <p:cNvCxnSpPr>
            <a:cxnSpLocks/>
          </p:cNvCxnSpPr>
          <p:nvPr/>
        </p:nvCxnSpPr>
        <p:spPr>
          <a:xfrm flipV="1">
            <a:off x="5598583" y="3920067"/>
            <a:ext cx="0" cy="26162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91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16" grpId="0"/>
      <p:bldP spid="17" grpId="0"/>
      <p:bldP spid="18" grpId="0"/>
      <p:bldP spid="23" grpId="0" animBg="1"/>
      <p:bldP spid="25" grpId="0" animBg="1"/>
      <p:bldP spid="26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What is </a:t>
            </a:r>
            <a:r>
              <a:rPr lang="en-US" altLang="zh-TW" dirty="0" err="1"/>
              <a:t>InfoGAN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54385" y="2345081"/>
            <a:ext cx="1203960" cy="9607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Discriminator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4092982" y="3873701"/>
            <a:ext cx="1393624" cy="9607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Classifier</a:t>
            </a:r>
            <a:endParaRPr lang="zh-TW" altLang="en-US" sz="2400" dirty="0"/>
          </a:p>
        </p:txBody>
      </p:sp>
      <p:cxnSp>
        <p:nvCxnSpPr>
          <p:cNvPr id="11" name="直線單箭頭接點 10"/>
          <p:cNvCxnSpPr>
            <a:cxnSpLocks/>
          </p:cNvCxnSpPr>
          <p:nvPr/>
        </p:nvCxnSpPr>
        <p:spPr>
          <a:xfrm>
            <a:off x="4782028" y="3254523"/>
            <a:ext cx="0" cy="55411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cxnSpLocks/>
            <a:endCxn id="18" idx="1"/>
          </p:cNvCxnSpPr>
          <p:nvPr/>
        </p:nvCxnSpPr>
        <p:spPr>
          <a:xfrm>
            <a:off x="7227354" y="2852657"/>
            <a:ext cx="60864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7835996" y="2621824"/>
            <a:ext cx="989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scalar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2404404" y="2345081"/>
            <a:ext cx="1539240" cy="9607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Generator</a:t>
            </a:r>
          </a:p>
        </p:txBody>
      </p:sp>
      <p:cxnSp>
        <p:nvCxnSpPr>
          <p:cNvPr id="7" name="直線單箭頭接點 6"/>
          <p:cNvCxnSpPr>
            <a:cxnSpLocks/>
          </p:cNvCxnSpPr>
          <p:nvPr/>
        </p:nvCxnSpPr>
        <p:spPr>
          <a:xfrm>
            <a:off x="1969397" y="2819866"/>
            <a:ext cx="37932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155030" y="2607167"/>
            <a:ext cx="424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=</a:t>
            </a:r>
            <a:endParaRPr lang="zh-TW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890426" y="2345081"/>
            <a:ext cx="316008" cy="919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endParaRPr lang="zh-TW" altLang="en-US" sz="2400" dirty="0"/>
          </a:p>
        </p:txBody>
      </p:sp>
      <p:sp>
        <p:nvSpPr>
          <p:cNvPr id="21" name="矩形 20"/>
          <p:cNvSpPr/>
          <p:nvPr/>
        </p:nvSpPr>
        <p:spPr>
          <a:xfrm>
            <a:off x="1578250" y="2775816"/>
            <a:ext cx="316008" cy="4929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z’</a:t>
            </a:r>
            <a:endParaRPr lang="zh-TW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1563736" y="2330585"/>
            <a:ext cx="316008" cy="4090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endParaRPr lang="zh-TW" altLang="en-US" sz="2400" dirty="0"/>
          </a:p>
        </p:txBody>
      </p:sp>
      <p:cxnSp>
        <p:nvCxnSpPr>
          <p:cNvPr id="24" name="直線單箭頭接點 23"/>
          <p:cNvCxnSpPr>
            <a:cxnSpLocks/>
          </p:cNvCxnSpPr>
          <p:nvPr/>
        </p:nvCxnSpPr>
        <p:spPr>
          <a:xfrm>
            <a:off x="3998170" y="2837999"/>
            <a:ext cx="37932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441875" y="2432964"/>
            <a:ext cx="674126" cy="7738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endParaRPr lang="zh-TW" altLang="en-US" sz="2400" dirty="0"/>
          </a:p>
        </p:txBody>
      </p:sp>
      <p:cxnSp>
        <p:nvCxnSpPr>
          <p:cNvPr id="39" name="直線單箭頭接點 38"/>
          <p:cNvCxnSpPr>
            <a:cxnSpLocks/>
          </p:cNvCxnSpPr>
          <p:nvPr/>
        </p:nvCxnSpPr>
        <p:spPr>
          <a:xfrm>
            <a:off x="4789814" y="4919328"/>
            <a:ext cx="0" cy="55411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620934" y="5558316"/>
            <a:ext cx="316008" cy="4090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969397" y="5197876"/>
            <a:ext cx="2820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Predict the code c that generates x</a:t>
            </a:r>
            <a:endParaRPr lang="zh-TW" altLang="en-US" sz="2400" dirty="0"/>
          </a:p>
        </p:txBody>
      </p:sp>
      <p:cxnSp>
        <p:nvCxnSpPr>
          <p:cNvPr id="43" name="直線單箭頭接點 42"/>
          <p:cNvCxnSpPr>
            <a:cxnSpLocks/>
          </p:cNvCxnSpPr>
          <p:nvPr/>
        </p:nvCxnSpPr>
        <p:spPr>
          <a:xfrm>
            <a:off x="5287687" y="2833892"/>
            <a:ext cx="60864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628650" y="2046513"/>
            <a:ext cx="4930321" cy="420914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844541" y="3880348"/>
            <a:ext cx="15162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“Auto-encoder”</a:t>
            </a:r>
            <a:endParaRPr lang="zh-TW" altLang="en-US" sz="2800" b="1" i="1" u="sng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6589726" y="4003458"/>
            <a:ext cx="18838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Parameter </a:t>
            </a:r>
          </a:p>
          <a:p>
            <a:pPr algn="ctr"/>
            <a:r>
              <a:rPr lang="en-US" altLang="zh-TW" sz="2400" dirty="0"/>
              <a:t>sharing</a:t>
            </a:r>
            <a:endParaRPr lang="zh-TW" altLang="en-US" sz="2400" dirty="0"/>
          </a:p>
        </p:txBody>
      </p:sp>
      <p:cxnSp>
        <p:nvCxnSpPr>
          <p:cNvPr id="47" name="直線單箭頭接點 46"/>
          <p:cNvCxnSpPr>
            <a:cxnSpLocks/>
            <a:stCxn id="4" idx="2"/>
          </p:cNvCxnSpPr>
          <p:nvPr/>
        </p:nvCxnSpPr>
        <p:spPr>
          <a:xfrm>
            <a:off x="6556365" y="3305835"/>
            <a:ext cx="395978" cy="632744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cxnSpLocks/>
          </p:cNvCxnSpPr>
          <p:nvPr/>
        </p:nvCxnSpPr>
        <p:spPr>
          <a:xfrm>
            <a:off x="5391794" y="4317665"/>
            <a:ext cx="1362560" cy="3641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6351057" y="4864828"/>
            <a:ext cx="2361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(only the last layer is different)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AB024DA-9E09-4FAB-82BE-EE8FDF710BA4}"/>
              </a:ext>
            </a:extLst>
          </p:cNvPr>
          <p:cNvSpPr txBox="1"/>
          <p:nvPr/>
        </p:nvSpPr>
        <p:spPr>
          <a:xfrm>
            <a:off x="2594491" y="3264648"/>
            <a:ext cx="123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encoder</a:t>
            </a:r>
            <a:endParaRPr lang="zh-TW" altLang="en-US" sz="24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7C0978A-30FC-45D1-AD30-0288E5FC2CCB}"/>
              </a:ext>
            </a:extLst>
          </p:cNvPr>
          <p:cNvSpPr txBox="1"/>
          <p:nvPr/>
        </p:nvSpPr>
        <p:spPr>
          <a:xfrm>
            <a:off x="2894538" y="4184215"/>
            <a:ext cx="123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decoder</a:t>
            </a:r>
            <a:endParaRPr lang="zh-TW" altLang="en-US" sz="2400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547BB76-4729-4660-A2DF-6EB4766B7BB4}"/>
              </a:ext>
            </a:extLst>
          </p:cNvPr>
          <p:cNvCxnSpPr>
            <a:cxnSpLocks/>
          </p:cNvCxnSpPr>
          <p:nvPr/>
        </p:nvCxnSpPr>
        <p:spPr>
          <a:xfrm flipH="1">
            <a:off x="2084452" y="3547308"/>
            <a:ext cx="538097" cy="4505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33B2BB1C-7F7E-4FAE-8C14-5CDAC0CF49AC}"/>
              </a:ext>
            </a:extLst>
          </p:cNvPr>
          <p:cNvCxnSpPr>
            <a:cxnSpLocks/>
            <a:stCxn id="27" idx="1"/>
            <a:endCxn id="45" idx="3"/>
          </p:cNvCxnSpPr>
          <p:nvPr/>
        </p:nvCxnSpPr>
        <p:spPr>
          <a:xfrm flipH="1" flipV="1">
            <a:off x="2360816" y="4357402"/>
            <a:ext cx="533722" cy="57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64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8" grpId="0"/>
      <p:bldP spid="5" grpId="0" animBg="1"/>
      <p:bldP spid="9" grpId="0"/>
      <p:bldP spid="20" grpId="0" animBg="1"/>
      <p:bldP spid="21" grpId="0" animBg="1"/>
      <p:bldP spid="22" grpId="0" animBg="1"/>
      <p:bldP spid="25" grpId="0" animBg="1"/>
      <p:bldP spid="40" grpId="0" animBg="1"/>
      <p:bldP spid="41" grpId="0"/>
      <p:bldP spid="44" grpId="0" animBg="1"/>
      <p:bldP spid="45" grpId="0"/>
      <p:bldP spid="46" grpId="0"/>
      <p:bldP spid="26" grpId="0"/>
      <p:bldP spid="3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What is </a:t>
            </a:r>
            <a:r>
              <a:rPr lang="en-US" altLang="zh-TW" dirty="0" err="1"/>
              <a:t>InfoGAN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092982" y="3873701"/>
            <a:ext cx="1393624" cy="9607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Classifier</a:t>
            </a:r>
            <a:endParaRPr lang="zh-TW" altLang="en-US" sz="2400" dirty="0"/>
          </a:p>
        </p:txBody>
      </p:sp>
      <p:cxnSp>
        <p:nvCxnSpPr>
          <p:cNvPr id="11" name="直線單箭頭接點 10"/>
          <p:cNvCxnSpPr>
            <a:cxnSpLocks/>
          </p:cNvCxnSpPr>
          <p:nvPr/>
        </p:nvCxnSpPr>
        <p:spPr>
          <a:xfrm>
            <a:off x="4782028" y="3254523"/>
            <a:ext cx="0" cy="55411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404404" y="2345081"/>
            <a:ext cx="1539240" cy="9607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Generator</a:t>
            </a:r>
          </a:p>
        </p:txBody>
      </p:sp>
      <p:cxnSp>
        <p:nvCxnSpPr>
          <p:cNvPr id="7" name="直線單箭頭接點 6"/>
          <p:cNvCxnSpPr>
            <a:cxnSpLocks/>
          </p:cNvCxnSpPr>
          <p:nvPr/>
        </p:nvCxnSpPr>
        <p:spPr>
          <a:xfrm>
            <a:off x="1969397" y="2819866"/>
            <a:ext cx="37932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155030" y="2607167"/>
            <a:ext cx="424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=</a:t>
            </a:r>
            <a:endParaRPr lang="zh-TW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890426" y="2345081"/>
            <a:ext cx="316008" cy="919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endParaRPr lang="zh-TW" altLang="en-US" sz="2400" dirty="0"/>
          </a:p>
        </p:txBody>
      </p:sp>
      <p:sp>
        <p:nvSpPr>
          <p:cNvPr id="21" name="矩形 20"/>
          <p:cNvSpPr/>
          <p:nvPr/>
        </p:nvSpPr>
        <p:spPr>
          <a:xfrm>
            <a:off x="1563859" y="2783549"/>
            <a:ext cx="316008" cy="4929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z’</a:t>
            </a:r>
            <a:endParaRPr lang="zh-TW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1551733" y="2345081"/>
            <a:ext cx="316008" cy="4090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endParaRPr lang="zh-TW" altLang="en-US" sz="2400" dirty="0"/>
          </a:p>
        </p:txBody>
      </p:sp>
      <p:cxnSp>
        <p:nvCxnSpPr>
          <p:cNvPr id="24" name="直線單箭頭接點 23"/>
          <p:cNvCxnSpPr>
            <a:cxnSpLocks/>
          </p:cNvCxnSpPr>
          <p:nvPr/>
        </p:nvCxnSpPr>
        <p:spPr>
          <a:xfrm>
            <a:off x="3998170" y="2837999"/>
            <a:ext cx="37932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441875" y="2432964"/>
            <a:ext cx="674126" cy="7738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endParaRPr lang="zh-TW" altLang="en-US" sz="2400" dirty="0"/>
          </a:p>
        </p:txBody>
      </p:sp>
      <p:cxnSp>
        <p:nvCxnSpPr>
          <p:cNvPr id="39" name="直線單箭頭接點 38"/>
          <p:cNvCxnSpPr>
            <a:cxnSpLocks/>
          </p:cNvCxnSpPr>
          <p:nvPr/>
        </p:nvCxnSpPr>
        <p:spPr>
          <a:xfrm>
            <a:off x="4789814" y="4919328"/>
            <a:ext cx="0" cy="55411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620934" y="5558316"/>
            <a:ext cx="316008" cy="4090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969397" y="5197876"/>
            <a:ext cx="2820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Predict the code c that generates x</a:t>
            </a:r>
            <a:endParaRPr lang="zh-TW" altLang="en-US" sz="2400" dirty="0"/>
          </a:p>
        </p:txBody>
      </p:sp>
      <p:sp>
        <p:nvSpPr>
          <p:cNvPr id="44" name="矩形 43"/>
          <p:cNvSpPr/>
          <p:nvPr/>
        </p:nvSpPr>
        <p:spPr>
          <a:xfrm>
            <a:off x="628650" y="2046513"/>
            <a:ext cx="4930321" cy="420914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844541" y="3880348"/>
            <a:ext cx="15162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“Auto-encoder”</a:t>
            </a:r>
            <a:endParaRPr lang="zh-TW" altLang="en-US" sz="2800" b="1" i="1" u="sng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AB024DA-9E09-4FAB-82BE-EE8FDF710BA4}"/>
              </a:ext>
            </a:extLst>
          </p:cNvPr>
          <p:cNvSpPr txBox="1"/>
          <p:nvPr/>
        </p:nvSpPr>
        <p:spPr>
          <a:xfrm>
            <a:off x="2594491" y="3264648"/>
            <a:ext cx="123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encoder</a:t>
            </a:r>
            <a:endParaRPr lang="zh-TW" altLang="en-US" sz="24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7C0978A-30FC-45D1-AD30-0288E5FC2CCB}"/>
              </a:ext>
            </a:extLst>
          </p:cNvPr>
          <p:cNvSpPr txBox="1"/>
          <p:nvPr/>
        </p:nvSpPr>
        <p:spPr>
          <a:xfrm>
            <a:off x="2894538" y="4184215"/>
            <a:ext cx="123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decoder</a:t>
            </a:r>
            <a:endParaRPr lang="zh-TW" altLang="en-US" sz="2400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547BB76-4729-4660-A2DF-6EB4766B7BB4}"/>
              </a:ext>
            </a:extLst>
          </p:cNvPr>
          <p:cNvCxnSpPr>
            <a:cxnSpLocks/>
          </p:cNvCxnSpPr>
          <p:nvPr/>
        </p:nvCxnSpPr>
        <p:spPr>
          <a:xfrm flipH="1">
            <a:off x="2084452" y="3547308"/>
            <a:ext cx="538097" cy="4505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33B2BB1C-7F7E-4FAE-8C14-5CDAC0CF49AC}"/>
              </a:ext>
            </a:extLst>
          </p:cNvPr>
          <p:cNvCxnSpPr>
            <a:cxnSpLocks/>
            <a:stCxn id="27" idx="1"/>
            <a:endCxn id="45" idx="3"/>
          </p:cNvCxnSpPr>
          <p:nvPr/>
        </p:nvCxnSpPr>
        <p:spPr>
          <a:xfrm flipH="1" flipV="1">
            <a:off x="2360816" y="4357402"/>
            <a:ext cx="533722" cy="57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67768A6-D57F-41C0-A0C7-5DF8AEA492DE}"/>
              </a:ext>
            </a:extLst>
          </p:cNvPr>
          <p:cNvSpPr txBox="1"/>
          <p:nvPr/>
        </p:nvSpPr>
        <p:spPr>
          <a:xfrm>
            <a:off x="6075313" y="2446463"/>
            <a:ext cx="30039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 must have clear influence on x</a:t>
            </a:r>
            <a:endParaRPr lang="zh-TW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84C980-6EFA-4427-A3E5-6F00EA87D73B}"/>
              </a:ext>
            </a:extLst>
          </p:cNvPr>
          <p:cNvSpPr/>
          <p:nvPr/>
        </p:nvSpPr>
        <p:spPr>
          <a:xfrm>
            <a:off x="6075313" y="4113454"/>
            <a:ext cx="27066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The classifier can recover c from x.</a:t>
            </a:r>
            <a:endParaRPr lang="zh-TW" altLang="en-US" sz="2800" dirty="0"/>
          </a:p>
        </p:txBody>
      </p:sp>
      <p:sp>
        <p:nvSpPr>
          <p:cNvPr id="15" name="手繪多邊形: 圖案 14">
            <a:extLst>
              <a:ext uri="{FF2B5EF4-FFF2-40B4-BE49-F238E27FC236}">
                <a16:creationId xmlns:a16="http://schemas.microsoft.com/office/drawing/2014/main" id="{186281DC-5A9C-4A8F-A26E-35D7C67D2721}"/>
              </a:ext>
            </a:extLst>
          </p:cNvPr>
          <p:cNvSpPr/>
          <p:nvPr/>
        </p:nvSpPr>
        <p:spPr>
          <a:xfrm>
            <a:off x="1741714" y="1663634"/>
            <a:ext cx="5283200" cy="876365"/>
          </a:xfrm>
          <a:custGeom>
            <a:avLst/>
            <a:gdLst>
              <a:gd name="connsiteX0" fmla="*/ 0 w 5283200"/>
              <a:gd name="connsiteY0" fmla="*/ 869149 h 1043320"/>
              <a:gd name="connsiteX1" fmla="*/ 2249715 w 5283200"/>
              <a:gd name="connsiteY1" fmla="*/ 114406 h 1043320"/>
              <a:gd name="connsiteX2" fmla="*/ 3744686 w 5283200"/>
              <a:gd name="connsiteY2" fmla="*/ 99891 h 1043320"/>
              <a:gd name="connsiteX3" fmla="*/ 5283200 w 5283200"/>
              <a:gd name="connsiteY3" fmla="*/ 1043320 h 104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83200" h="1043320">
                <a:moveTo>
                  <a:pt x="0" y="869149"/>
                </a:moveTo>
                <a:cubicBezTo>
                  <a:pt x="812800" y="555882"/>
                  <a:pt x="1625601" y="242616"/>
                  <a:pt x="2249715" y="114406"/>
                </a:cubicBezTo>
                <a:cubicBezTo>
                  <a:pt x="2873829" y="-13804"/>
                  <a:pt x="3239105" y="-54928"/>
                  <a:pt x="3744686" y="99891"/>
                </a:cubicBezTo>
                <a:cubicBezTo>
                  <a:pt x="4250267" y="254710"/>
                  <a:pt x="4766733" y="649015"/>
                  <a:pt x="5283200" y="104332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7A08D86-47BB-4F02-B83C-DD142B403FA6}"/>
              </a:ext>
            </a:extLst>
          </p:cNvPr>
          <p:cNvCxnSpPr>
            <a:stCxn id="25" idx="3"/>
            <a:endCxn id="30" idx="1"/>
          </p:cNvCxnSpPr>
          <p:nvPr/>
        </p:nvCxnSpPr>
        <p:spPr>
          <a:xfrm>
            <a:off x="5116001" y="2819866"/>
            <a:ext cx="959312" cy="103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E1F62418-964E-4068-B456-8E3D974D7715}"/>
              </a:ext>
            </a:extLst>
          </p:cNvPr>
          <p:cNvCxnSpPr>
            <a:cxnSpLocks/>
            <a:stCxn id="25" idx="3"/>
            <a:endCxn id="8" idx="1"/>
          </p:cNvCxnSpPr>
          <p:nvPr/>
        </p:nvCxnSpPr>
        <p:spPr>
          <a:xfrm>
            <a:off x="5116001" y="2819866"/>
            <a:ext cx="959312" cy="1770642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352685E3-71BF-4739-BE09-8A9A04EE02CF}"/>
              </a:ext>
            </a:extLst>
          </p:cNvPr>
          <p:cNvCxnSpPr>
            <a:cxnSpLocks/>
            <a:stCxn id="40" idx="3"/>
            <a:endCxn id="8" idx="1"/>
          </p:cNvCxnSpPr>
          <p:nvPr/>
        </p:nvCxnSpPr>
        <p:spPr>
          <a:xfrm flipV="1">
            <a:off x="4936942" y="4590508"/>
            <a:ext cx="1138371" cy="117232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98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8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6122"/>
            <a:ext cx="9144000" cy="560575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9127577-307E-4D31-89A1-B8E7AA17007E}"/>
              </a:ext>
            </a:extLst>
          </p:cNvPr>
          <p:cNvSpPr/>
          <p:nvPr/>
        </p:nvSpPr>
        <p:spPr>
          <a:xfrm>
            <a:off x="2915649" y="6311899"/>
            <a:ext cx="3312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https://arxiv.org/abs/1606.03657</a:t>
            </a:r>
          </a:p>
        </p:txBody>
      </p:sp>
    </p:spTree>
    <p:extLst>
      <p:ext uri="{BB962C8B-B14F-4D97-AF65-F5344CB8AC3E}">
        <p14:creationId xmlns:p14="http://schemas.microsoft.com/office/powerpoint/2010/main" val="3803026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VAE-GAN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6066180" y="2974977"/>
            <a:ext cx="1203960" cy="9607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Discriminator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3596824" y="2992918"/>
            <a:ext cx="1539240" cy="9607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Generator</a:t>
            </a:r>
          </a:p>
          <a:p>
            <a:pPr algn="ctr"/>
            <a:r>
              <a:rPr lang="en-US" altLang="zh-TW" sz="2400" dirty="0"/>
              <a:t>(Decoder)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1421791" y="2974976"/>
            <a:ext cx="1203960" cy="960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Encoder</a:t>
            </a:r>
            <a:endParaRPr lang="zh-TW" altLang="en-US" sz="2400" dirty="0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3262020" y="3455354"/>
            <a:ext cx="33480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5136064" y="3473295"/>
            <a:ext cx="33480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906261" y="3184528"/>
            <a:ext cx="424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z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328945" y="3224521"/>
            <a:ext cx="424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endParaRPr lang="zh-TW" altLang="en-US" sz="2400" dirty="0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5676131" y="3485837"/>
            <a:ext cx="33480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7320146" y="3485837"/>
            <a:ext cx="33480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7631129" y="3214995"/>
            <a:ext cx="989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scalar</a:t>
            </a:r>
            <a:endParaRPr lang="zh-TW" altLang="en-US" sz="2400" dirty="0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2679566" y="3445828"/>
            <a:ext cx="33480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1065794" y="3445828"/>
            <a:ext cx="33480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710035" y="3175002"/>
            <a:ext cx="424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endParaRPr lang="zh-TW" altLang="en-US" sz="2400" dirty="0"/>
          </a:p>
        </p:txBody>
      </p:sp>
      <p:cxnSp>
        <p:nvCxnSpPr>
          <p:cNvPr id="22" name="直線接點 21"/>
          <p:cNvCxnSpPr>
            <a:cxnSpLocks/>
          </p:cNvCxnSpPr>
          <p:nvPr/>
        </p:nvCxnSpPr>
        <p:spPr>
          <a:xfrm flipV="1">
            <a:off x="858818" y="4508749"/>
            <a:ext cx="4743039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cxnSpLocks/>
          </p:cNvCxnSpPr>
          <p:nvPr/>
        </p:nvCxnSpPr>
        <p:spPr>
          <a:xfrm flipV="1">
            <a:off x="915970" y="3548387"/>
            <a:ext cx="0" cy="94757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1897029" y="4079327"/>
            <a:ext cx="2810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as close as possible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27" name="直線接點 26"/>
          <p:cNvCxnSpPr>
            <a:cxnSpLocks/>
          </p:cNvCxnSpPr>
          <p:nvPr/>
        </p:nvCxnSpPr>
        <p:spPr>
          <a:xfrm flipV="1">
            <a:off x="5541352" y="3548387"/>
            <a:ext cx="0" cy="94757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1718387" y="5097868"/>
            <a:ext cx="168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VAE</a:t>
            </a:r>
            <a:endParaRPr lang="zh-TW" altLang="en-US" sz="28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4641349" y="6195587"/>
            <a:ext cx="168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GAN</a:t>
            </a:r>
            <a:endParaRPr lang="zh-TW" altLang="en-US" sz="2800" dirty="0"/>
          </a:p>
        </p:txBody>
      </p:sp>
      <p:sp>
        <p:nvSpPr>
          <p:cNvPr id="28" name="右大括弧 27"/>
          <p:cNvSpPr/>
          <p:nvPr/>
        </p:nvSpPr>
        <p:spPr>
          <a:xfrm rot="5400000">
            <a:off x="3045124" y="2360341"/>
            <a:ext cx="433792" cy="4894942"/>
          </a:xfrm>
          <a:prstGeom prst="rightBrace">
            <a:avLst>
              <a:gd name="adj1" fmla="val 9094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右大括弧 30"/>
          <p:cNvSpPr/>
          <p:nvPr/>
        </p:nvSpPr>
        <p:spPr>
          <a:xfrm rot="5400000">
            <a:off x="5244945" y="3505644"/>
            <a:ext cx="433792" cy="4894942"/>
          </a:xfrm>
          <a:prstGeom prst="rightBrace">
            <a:avLst>
              <a:gd name="adj1" fmla="val 9094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174755" y="1556492"/>
            <a:ext cx="3087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Minimize reconstruction error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74755" y="2370245"/>
            <a:ext cx="3087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z close to normal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3057788" y="1530968"/>
            <a:ext cx="3087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Minimize reconstruction error</a:t>
            </a:r>
            <a:endParaRPr lang="zh-TW" altLang="en-US" sz="24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057788" y="2344721"/>
            <a:ext cx="3087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Cheat discriminator</a:t>
            </a:r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5940820" y="1572469"/>
            <a:ext cx="3283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Discriminate real, generated and reconstructed images</a:t>
            </a:r>
            <a:endParaRPr lang="zh-TW" altLang="en-US" sz="2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966294" y="5138900"/>
            <a:ext cx="5949052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Discriminator provides the reconstruction loss</a:t>
            </a:r>
            <a:endParaRPr lang="zh-TW" altLang="en-US" sz="24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0296306-8542-4031-9AE4-5CF639F92C0F}"/>
              </a:ext>
            </a:extLst>
          </p:cNvPr>
          <p:cNvSpPr/>
          <p:nvPr/>
        </p:nvSpPr>
        <p:spPr>
          <a:xfrm>
            <a:off x="3213522" y="146391"/>
            <a:ext cx="59304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Lucida Grande"/>
              </a:rPr>
              <a:t>Anders </a:t>
            </a:r>
            <a:r>
              <a:rPr lang="en-US" altLang="zh-TW" dirty="0" err="1">
                <a:latin typeface="Lucida Grande"/>
              </a:rPr>
              <a:t>Boesen</a:t>
            </a:r>
            <a:r>
              <a:rPr lang="en-US" altLang="zh-TW" dirty="0">
                <a:latin typeface="Lucida Grande"/>
              </a:rPr>
              <a:t>, </a:t>
            </a:r>
            <a:r>
              <a:rPr lang="en-US" altLang="zh-TW" dirty="0" err="1">
                <a:latin typeface="Lucida Grande"/>
              </a:rPr>
              <a:t>Lindbo</a:t>
            </a:r>
            <a:r>
              <a:rPr lang="en-US" altLang="zh-TW" dirty="0">
                <a:latin typeface="Lucida Grande"/>
              </a:rPr>
              <a:t> Larsen</a:t>
            </a:r>
            <a:r>
              <a:rPr lang="en-US" altLang="zh-TW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en-US" altLang="zh-TW" dirty="0" err="1">
                <a:latin typeface="Lucida Grande"/>
              </a:rPr>
              <a:t>Søren</a:t>
            </a:r>
            <a:r>
              <a:rPr lang="en-US" altLang="zh-TW" dirty="0">
                <a:latin typeface="Lucida Grande"/>
              </a:rPr>
              <a:t> Kaae </a:t>
            </a:r>
            <a:r>
              <a:rPr lang="en-US" altLang="zh-TW" dirty="0" err="1">
                <a:latin typeface="Lucida Grande"/>
              </a:rPr>
              <a:t>Sønderby</a:t>
            </a:r>
            <a:r>
              <a:rPr lang="en-US" altLang="zh-TW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en-US" altLang="zh-TW" dirty="0">
                <a:latin typeface="Lucida Grande"/>
              </a:rPr>
              <a:t>Hugo </a:t>
            </a:r>
            <a:r>
              <a:rPr lang="en-US" altLang="zh-TW" dirty="0" err="1">
                <a:latin typeface="Lucida Grande"/>
              </a:rPr>
              <a:t>Larochelle</a:t>
            </a:r>
            <a:r>
              <a:rPr lang="en-US" altLang="zh-TW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en-US" altLang="zh-TW" dirty="0">
                <a:latin typeface="Lucida Grande"/>
              </a:rPr>
              <a:t>Ole </a:t>
            </a:r>
            <a:r>
              <a:rPr lang="en-US" altLang="zh-TW" dirty="0" err="1">
                <a:latin typeface="Lucida Grande"/>
              </a:rPr>
              <a:t>Winther</a:t>
            </a:r>
            <a:r>
              <a:rPr lang="en-US" altLang="zh-TW" dirty="0">
                <a:latin typeface="Lucida Grande"/>
              </a:rPr>
              <a:t>, “</a:t>
            </a:r>
            <a:r>
              <a:rPr lang="en-US" altLang="zh-TW" dirty="0"/>
              <a:t>Autoencoding beyond pixels using a learned similarity metric</a:t>
            </a:r>
            <a:r>
              <a:rPr lang="en-US" altLang="zh-TW" dirty="0">
                <a:latin typeface="Lucida Grande"/>
              </a:rPr>
              <a:t>”, ICML. 2016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550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/>
      <p:bldP spid="25" grpId="0"/>
      <p:bldP spid="26" grpId="0"/>
      <p:bldP spid="29" grpId="0"/>
      <p:bldP spid="28" grpId="0" animBg="1"/>
      <p:bldP spid="31" grpId="0" animBg="1"/>
      <p:bldP spid="30" grpId="0"/>
      <p:bldP spid="33" grpId="0"/>
      <p:bldP spid="34" grpId="0"/>
      <p:bldP spid="35" grpId="0"/>
      <p:bldP spid="36" grpId="0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271764" y="196975"/>
                <a:ext cx="6959689" cy="6254666"/>
              </a:xfrm>
            </p:spPr>
            <p:txBody>
              <a:bodyPr>
                <a:noAutofit/>
              </a:bodyPr>
              <a:lstStyle/>
              <a:p>
                <a:r>
                  <a:rPr lang="en-US" altLang="zh-TW" sz="2400" dirty="0"/>
                  <a:t>Initialize </a:t>
                </a:r>
                <a:r>
                  <a:rPr lang="en-US" altLang="zh-TW" sz="2400" dirty="0" err="1"/>
                  <a:t>En</a:t>
                </a:r>
                <a:r>
                  <a:rPr lang="en-US" altLang="zh-TW" sz="2400" dirty="0"/>
                  <a:t>, De, Dis</a:t>
                </a:r>
              </a:p>
              <a:p>
                <a:r>
                  <a:rPr lang="en-US" altLang="zh-TW" sz="2400" dirty="0"/>
                  <a:t>In each iteration:</a:t>
                </a:r>
              </a:p>
              <a:p>
                <a:pPr lvl="1"/>
                <a:r>
                  <a:rPr lang="en-US" altLang="zh-TW" dirty="0"/>
                  <a:t>Sample M images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from database</a:t>
                </a:r>
              </a:p>
              <a:p>
                <a:pPr lvl="1"/>
                <a:r>
                  <a:rPr lang="en-US" altLang="zh-TW" dirty="0"/>
                  <a:t>Generate M codes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altLang="zh-TW" dirty="0"/>
                  <a:t> from encoder </a:t>
                </a: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𝐸𝑛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sz="2400" dirty="0"/>
              </a:p>
              <a:p>
                <a:pPr lvl="1"/>
                <a:r>
                  <a:rPr lang="en-US" altLang="zh-TW" dirty="0"/>
                  <a:t>Generate M images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from decoder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𝐷𝑒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sz="2400" dirty="0"/>
              </a:p>
              <a:p>
                <a:pPr lvl="1"/>
                <a:r>
                  <a:rPr lang="en-US" altLang="zh-TW" dirty="0"/>
                  <a:t>Sample M codes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from prior P(z)</a:t>
                </a:r>
              </a:p>
              <a:p>
                <a:pPr lvl="1"/>
                <a:r>
                  <a:rPr lang="en-US" altLang="zh-TW" dirty="0"/>
                  <a:t>Generate M images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from decoder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𝐷𝑒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sz="2400" dirty="0"/>
              </a:p>
              <a:p>
                <a:pPr lvl="1"/>
                <a:r>
                  <a:rPr lang="en-US" altLang="zh-TW" dirty="0"/>
                  <a:t>Update </a:t>
                </a:r>
                <a:r>
                  <a:rPr lang="en-US" altLang="zh-TW" dirty="0" err="1"/>
                  <a:t>En</a:t>
                </a:r>
                <a:r>
                  <a:rPr lang="en-US" altLang="zh-TW" dirty="0"/>
                  <a:t> to decrease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, decrease KL(P(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TW" dirty="0" err="1"/>
                  <a:t>|x</a:t>
                </a:r>
                <a:r>
                  <a:rPr lang="en-US" altLang="zh-TW" baseline="30000" dirty="0" err="1"/>
                  <a:t>i</a:t>
                </a:r>
                <a:r>
                  <a:rPr lang="en-US" altLang="zh-TW" dirty="0"/>
                  <a:t>)||P(z))</a:t>
                </a:r>
              </a:p>
              <a:p>
                <a:pPr lvl="1"/>
                <a:r>
                  <a:rPr lang="en-US" altLang="zh-TW" dirty="0"/>
                  <a:t>Update De to decrease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, increase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𝐷𝑖𝑠</m:t>
                    </m:r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𝐷𝑖𝑠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Update Dis to increase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𝐷𝑖𝑠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, decrease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𝐷𝑖𝑠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𝐷𝑖𝑠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/>
              </a:p>
              <a:p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71764" y="196975"/>
                <a:ext cx="6959689" cy="6254666"/>
              </a:xfrm>
              <a:blipFill>
                <a:blip r:embed="rId2"/>
                <a:stretch>
                  <a:fillRect l="-1227" t="-1365" b="-65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114300" y="76616"/>
            <a:ext cx="2076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u="sng" dirty="0"/>
              <a:t>Algorithm</a:t>
            </a:r>
            <a:endParaRPr lang="zh-TW" altLang="en-US" sz="3200" b="1" i="1" u="sng" dirty="0"/>
          </a:p>
        </p:txBody>
      </p:sp>
      <p:sp>
        <p:nvSpPr>
          <p:cNvPr id="8" name="文字方塊 7"/>
          <p:cNvSpPr txBox="1"/>
          <p:nvPr/>
        </p:nvSpPr>
        <p:spPr>
          <a:xfrm>
            <a:off x="225494" y="3268273"/>
            <a:ext cx="2228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Another kind of discriminator: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489088" y="5056556"/>
            <a:ext cx="1987826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Discriminator</a:t>
            </a:r>
            <a:endParaRPr lang="zh-TW" altLang="en-US" sz="2400" dirty="0"/>
          </a:p>
        </p:txBody>
      </p:sp>
      <p:cxnSp>
        <p:nvCxnSpPr>
          <p:cNvPr id="10" name="直線單箭頭接點 9"/>
          <p:cNvCxnSpPr>
            <a:cxnSpLocks/>
          </p:cNvCxnSpPr>
          <p:nvPr/>
        </p:nvCxnSpPr>
        <p:spPr>
          <a:xfrm flipV="1">
            <a:off x="1510749" y="5733698"/>
            <a:ext cx="0" cy="47661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298341" y="6181053"/>
            <a:ext cx="424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endParaRPr lang="zh-TW" altLang="en-US" sz="2400" dirty="0"/>
          </a:p>
        </p:txBody>
      </p:sp>
      <p:cxnSp>
        <p:nvCxnSpPr>
          <p:cNvPr id="16" name="直線單箭頭接點 15"/>
          <p:cNvCxnSpPr>
            <a:cxnSpLocks/>
          </p:cNvCxnSpPr>
          <p:nvPr/>
        </p:nvCxnSpPr>
        <p:spPr>
          <a:xfrm flipV="1">
            <a:off x="828262" y="4579942"/>
            <a:ext cx="0" cy="47661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cxnSpLocks/>
          </p:cNvCxnSpPr>
          <p:nvPr/>
        </p:nvCxnSpPr>
        <p:spPr>
          <a:xfrm flipV="1">
            <a:off x="1510748" y="4579942"/>
            <a:ext cx="0" cy="47661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cxnSpLocks/>
          </p:cNvCxnSpPr>
          <p:nvPr/>
        </p:nvCxnSpPr>
        <p:spPr>
          <a:xfrm flipV="1">
            <a:off x="2218498" y="4585983"/>
            <a:ext cx="0" cy="47661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297615" y="4116178"/>
            <a:ext cx="806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real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103886" y="4117228"/>
            <a:ext cx="806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gen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764797" y="4116179"/>
            <a:ext cx="960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recon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9486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 animBg="1"/>
      <p:bldP spid="11" grpId="0"/>
      <p:bldP spid="19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BiGAN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28650" y="3480594"/>
            <a:ext cx="1985736" cy="1130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Encoder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2912382" y="3480594"/>
            <a:ext cx="1985736" cy="1130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Decoder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6229350" y="3480594"/>
            <a:ext cx="1985736" cy="11303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Discriminator</a:t>
            </a:r>
            <a:endParaRPr lang="zh-TW" altLang="en-US" sz="2400" dirty="0"/>
          </a:p>
        </p:txBody>
      </p:sp>
      <p:sp>
        <p:nvSpPr>
          <p:cNvPr id="10" name="箭號: 向右 9"/>
          <p:cNvSpPr/>
          <p:nvPr/>
        </p:nvSpPr>
        <p:spPr>
          <a:xfrm rot="16200000">
            <a:off x="1254125" y="4695258"/>
            <a:ext cx="734786" cy="5660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右 10"/>
          <p:cNvSpPr/>
          <p:nvPr/>
        </p:nvSpPr>
        <p:spPr>
          <a:xfrm rot="5400000" flipV="1">
            <a:off x="3537857" y="2792015"/>
            <a:ext cx="734786" cy="5660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箭號: 向右 11"/>
          <p:cNvSpPr/>
          <p:nvPr/>
        </p:nvSpPr>
        <p:spPr>
          <a:xfrm rot="16200000">
            <a:off x="1254126" y="2816282"/>
            <a:ext cx="734786" cy="5660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/>
          <p:cNvSpPr/>
          <p:nvPr/>
        </p:nvSpPr>
        <p:spPr>
          <a:xfrm rot="5400000" flipV="1">
            <a:off x="3558262" y="4733415"/>
            <a:ext cx="734786" cy="5660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右 13"/>
          <p:cNvSpPr/>
          <p:nvPr/>
        </p:nvSpPr>
        <p:spPr>
          <a:xfrm rot="16200000">
            <a:off x="6361917" y="4694179"/>
            <a:ext cx="691902" cy="5660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右 14"/>
          <p:cNvSpPr/>
          <p:nvPr/>
        </p:nvSpPr>
        <p:spPr>
          <a:xfrm rot="16200000">
            <a:off x="6854824" y="2802194"/>
            <a:ext cx="734786" cy="5660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727309" y="5302796"/>
            <a:ext cx="1788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Image x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78237" y="2313136"/>
            <a:ext cx="1788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code z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011041" y="5302795"/>
            <a:ext cx="1788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Image x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075668" y="2270252"/>
            <a:ext cx="1788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code z</a:t>
            </a:r>
            <a:endParaRPr lang="zh-TW" altLang="en-US" sz="2400" dirty="0"/>
          </a:p>
        </p:txBody>
      </p:sp>
      <p:sp>
        <p:nvSpPr>
          <p:cNvPr id="21" name="箭號: 向右 20"/>
          <p:cNvSpPr/>
          <p:nvPr/>
        </p:nvSpPr>
        <p:spPr>
          <a:xfrm rot="16200000">
            <a:off x="7412222" y="4715620"/>
            <a:ext cx="734786" cy="5660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5708168" y="5383837"/>
            <a:ext cx="1788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Image x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990897" y="5395385"/>
            <a:ext cx="1788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code z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141127" y="1886832"/>
            <a:ext cx="2162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from encoder or decoder?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1023641" y="5659734"/>
            <a:ext cx="1195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(real)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140298" y="5659734"/>
            <a:ext cx="1659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(generated)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140296" y="1549480"/>
            <a:ext cx="1659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(from prior distribution)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5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9" grpId="0"/>
      <p:bldP spid="20" grpId="0"/>
      <p:bldP spid="21" grpId="0" animBg="1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825624"/>
                <a:ext cx="7994651" cy="5032376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dirty="0"/>
                  <a:t>Initialize encoder </a:t>
                </a:r>
                <a:r>
                  <a:rPr lang="en-US" altLang="zh-TW" sz="2400" dirty="0" err="1"/>
                  <a:t>En</a:t>
                </a:r>
                <a:r>
                  <a:rPr lang="en-US" altLang="zh-TW" sz="2400" dirty="0"/>
                  <a:t>, decoder De, discriminator Dis</a:t>
                </a:r>
              </a:p>
              <a:p>
                <a:r>
                  <a:rPr lang="en-US" altLang="zh-TW" sz="2400" dirty="0"/>
                  <a:t>In each iteration:</a:t>
                </a:r>
              </a:p>
              <a:p>
                <a:pPr lvl="1"/>
                <a:r>
                  <a:rPr lang="en-US" altLang="zh-TW" dirty="0"/>
                  <a:t>Sample M images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from database</a:t>
                </a:r>
              </a:p>
              <a:p>
                <a:pPr lvl="1"/>
                <a:r>
                  <a:rPr lang="en-US" altLang="zh-TW" dirty="0"/>
                  <a:t>Generate M codes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altLang="zh-TW" dirty="0"/>
                  <a:t> from encoder </a:t>
                </a: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𝐸𝑛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sz="2400" b="0" dirty="0"/>
              </a:p>
              <a:p>
                <a:pPr lvl="1"/>
                <a:r>
                  <a:rPr lang="en-US" altLang="zh-TW" dirty="0"/>
                  <a:t>Sample M codes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from prior P(z)</a:t>
                </a:r>
              </a:p>
              <a:p>
                <a:pPr lvl="1"/>
                <a:r>
                  <a:rPr lang="en-US" altLang="zh-TW" dirty="0"/>
                  <a:t>Generate M codes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altLang="zh-TW" dirty="0"/>
                  <a:t> from decoder </a:t>
                </a: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𝐷𝑒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  <a:p>
                <a:pPr lvl="1"/>
                <a:r>
                  <a:rPr lang="en-US" altLang="zh-TW" dirty="0"/>
                  <a:t>Update Dis to increase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𝐷𝑖𝑠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, decrease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𝐷𝑖𝑠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Update </a:t>
                </a:r>
                <a:r>
                  <a:rPr lang="en-US" altLang="zh-TW" dirty="0" err="1"/>
                  <a:t>En</a:t>
                </a:r>
                <a:r>
                  <a:rPr lang="en-US" altLang="zh-TW" dirty="0"/>
                  <a:t> and De to decrease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𝐷𝑖𝑠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, increase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𝐷𝑖𝑠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825624"/>
                <a:ext cx="7994651" cy="5032376"/>
              </a:xfrm>
              <a:blipFill>
                <a:blip r:embed="rId3"/>
                <a:stretch>
                  <a:fillRect l="-991" t="-16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639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593</TotalTime>
  <Words>869</Words>
  <Application>Microsoft Office PowerPoint</Application>
  <PresentationFormat>如螢幕大小 (4:3)</PresentationFormat>
  <Paragraphs>256</Paragraphs>
  <Slides>19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8" baseType="lpstr">
      <vt:lpstr>Lucida Grande</vt:lpstr>
      <vt:lpstr>新細明體</vt:lpstr>
      <vt:lpstr>Arial</vt:lpstr>
      <vt:lpstr>Calibri</vt:lpstr>
      <vt:lpstr>Calibri Light</vt:lpstr>
      <vt:lpstr>Cambria Math</vt:lpstr>
      <vt:lpstr>Times New Roman</vt:lpstr>
      <vt:lpstr>Wingdings</vt:lpstr>
      <vt:lpstr>Office 佈景主題</vt:lpstr>
      <vt:lpstr>Feature Extraction</vt:lpstr>
      <vt:lpstr>InfoGAN</vt:lpstr>
      <vt:lpstr>What is InfoGAN?</vt:lpstr>
      <vt:lpstr>What is InfoGAN?</vt:lpstr>
      <vt:lpstr>PowerPoint 簡報</vt:lpstr>
      <vt:lpstr>VAE-GAN</vt:lpstr>
      <vt:lpstr>PowerPoint 簡報</vt:lpstr>
      <vt:lpstr>BiGAN</vt:lpstr>
      <vt:lpstr>Algorithm</vt:lpstr>
      <vt:lpstr>PowerPoint 簡報</vt:lpstr>
      <vt:lpstr>BiGAN</vt:lpstr>
      <vt:lpstr>Triple GAN</vt:lpstr>
      <vt:lpstr>Domain-adversarial training</vt:lpstr>
      <vt:lpstr>Domain-adversarial training</vt:lpstr>
      <vt:lpstr>PowerPoint 簡報</vt:lpstr>
      <vt:lpstr>PowerPoint 簡報</vt:lpstr>
      <vt:lpstr>PowerPoint 簡報</vt:lpstr>
      <vt:lpstr>PowerPoint 簡報</vt:lpstr>
      <vt:lpstr>Acknowledgement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Extraction</dc:title>
  <dc:creator>Hung-yi Lee</dc:creator>
  <cp:lastModifiedBy>Hung-yi Lee</cp:lastModifiedBy>
  <cp:revision>8</cp:revision>
  <dcterms:created xsi:type="dcterms:W3CDTF">2018-05-12T03:53:42Z</dcterms:created>
  <dcterms:modified xsi:type="dcterms:W3CDTF">2018-05-18T16:47:06Z</dcterms:modified>
</cp:coreProperties>
</file>