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9" r:id="rId3"/>
    <p:sldId id="280" r:id="rId4"/>
    <p:sldId id="890" r:id="rId5"/>
    <p:sldId id="283" r:id="rId6"/>
    <p:sldId id="401" r:id="rId7"/>
    <p:sldId id="296" r:id="rId8"/>
    <p:sldId id="287" r:id="rId9"/>
    <p:sldId id="288" r:id="rId10"/>
    <p:sldId id="290" r:id="rId11"/>
    <p:sldId id="387" r:id="rId12"/>
    <p:sldId id="760" r:id="rId13"/>
    <p:sldId id="762" r:id="rId14"/>
    <p:sldId id="7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8634E-C65D-477E-9CE5-14CCB48F57C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584C1-A238-4A65-B90E-9FD919347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11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constraint of f is for non-negative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http://www.stat.berkeley.edu/~aditya/resources/STAT212aOverview.pdf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74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constraint of f is for non-negative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http://www.stat.berkeley.edu/~aditya/resources/STAT212aOverview.pdf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0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supernum</a:t>
            </a:r>
            <a:r>
              <a:rPr lang="en-US" altLang="zh-TW" dirty="0"/>
              <a:t> </a:t>
            </a:r>
            <a:r>
              <a:rPr lang="zh-TW" altLang="en-US" dirty="0"/>
              <a:t>最小上界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http://www.seas.ucla.edu/~vandenbe/236C/lectures/conj.pdf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Proof at here: </a:t>
            </a:r>
            <a:r>
              <a:rPr lang="zh-TW" altLang="en-US" dirty="0"/>
              <a:t>http://www.control.lth.se/media/Education/DoctorateProgram/2015/LargeScaleConvexOptimization/Lectures/conj_fcn.pdf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4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Fix x, t is variable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r>
              <a:rPr lang="en-US" altLang="zh-TW" dirty="0" err="1"/>
              <a:t>supernum</a:t>
            </a:r>
            <a:r>
              <a:rPr lang="en-US" altLang="zh-TW" dirty="0"/>
              <a:t> </a:t>
            </a:r>
            <a:r>
              <a:rPr lang="zh-TW" altLang="en-US" dirty="0"/>
              <a:t>最小上界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http://www.seas.ucla.edu/~vandenbe/236C/lectures/conj.pdf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Proof at here: </a:t>
            </a:r>
            <a:r>
              <a:rPr lang="zh-TW" altLang="en-US" dirty="0"/>
              <a:t>http://www.control.lth.se/media/Education/DoctorateProgram/2015/LargeScaleConvexOptimization/Lectures/conj_fcn.pdf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79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http://www.seas.ucla.edu/~vandenbe/236C/lectures/conj.pdf</a:t>
            </a:r>
          </a:p>
          <a:p>
            <a:endParaRPr lang="en-US" altLang="zh-TW" dirty="0"/>
          </a:p>
          <a:p>
            <a:r>
              <a:rPr lang="en-US" altLang="zh-TW" dirty="0"/>
              <a:t>0.1t - 0.1log0.1</a:t>
            </a:r>
          </a:p>
          <a:p>
            <a:r>
              <a:rPr lang="en-US" altLang="zh-TW" dirty="0"/>
              <a:t>1t – 0</a:t>
            </a:r>
          </a:p>
          <a:p>
            <a:r>
              <a:rPr lang="en-US" altLang="zh-TW" dirty="0"/>
              <a:t>10t – 10 log 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3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http://www.seas.ucla.edu/~vandenbe/236C/lectures/conj.pdf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49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最小上界</a:t>
                </a:r>
                <a:endParaRPr lang="en-US" altLang="zh-TW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Imagine that there is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200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whose output is t</a:t>
                </a:r>
                <a:endParaRPr lang="zh-TW" alt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zh-TW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最小上界</a:t>
                </a:r>
                <a:endParaRPr lang="en-US" altLang="zh-TW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Imagine that there is a function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T(𝑥)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whose output is t</a:t>
                </a:r>
                <a:endParaRPr lang="zh-TW" alt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zh-TW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77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Beige skin KK[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beʒ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zh-TW" dirty="0"/>
          </a:p>
          <a:p>
            <a:r>
              <a:rPr lang="en-US" altLang="zh-TW" dirty="0"/>
              <a:t>Dark skin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5611-6D38-444D-A832-F3C43C53E63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37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Considering </a:t>
            </a:r>
            <a:r>
              <a:rPr lang="zh-TW" altLang="en-US" dirty="0"/>
              <a:t>AdaGAN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5611-6D38-444D-A832-F3C43C53E63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07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48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61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0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65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31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21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8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2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57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13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AF5-17BB-4F5D-B2B6-81D063D26602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9ABC-95E2-4251-8312-C75D2B587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40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0.png"/><Relationship Id="rId4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0.png"/><Relationship Id="rId4" Type="http://schemas.openxmlformats.org/officeDocument/2006/relationships/image" Target="../media/image10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.png"/><Relationship Id="rId7" Type="http://schemas.openxmlformats.org/officeDocument/2006/relationships/image" Target="../media/image371.png"/><Relationship Id="rId12" Type="http://schemas.openxmlformats.org/officeDocument/2006/relationships/image" Target="../media/image40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11" Type="http://schemas.openxmlformats.org/officeDocument/2006/relationships/image" Target="../media/image231.png"/><Relationship Id="rId5" Type="http://schemas.openxmlformats.org/officeDocument/2006/relationships/image" Target="../media/image352.png"/><Relationship Id="rId10" Type="http://schemas.openxmlformats.org/officeDocument/2006/relationships/image" Target="../media/image225.png"/><Relationship Id="rId4" Type="http://schemas.openxmlformats.org/officeDocument/2006/relationships/image" Target="../media/image341.png"/><Relationship Id="rId9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3" Type="http://schemas.openxmlformats.org/officeDocument/2006/relationships/image" Target="../media/image411.png"/><Relationship Id="rId7" Type="http://schemas.openxmlformats.org/officeDocument/2006/relationships/image" Target="../media/image421.png"/><Relationship Id="rId12" Type="http://schemas.openxmlformats.org/officeDocument/2006/relationships/image" Target="../media/image4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11" Type="http://schemas.openxmlformats.org/officeDocument/2006/relationships/image" Target="../media/image460.png"/><Relationship Id="rId5" Type="http://schemas.openxmlformats.org/officeDocument/2006/relationships/image" Target="../media/image252.png"/><Relationship Id="rId10" Type="http://schemas.openxmlformats.org/officeDocument/2006/relationships/image" Target="../media/image450.png"/><Relationship Id="rId4" Type="http://schemas.openxmlformats.org/officeDocument/2006/relationships/image" Target="../media/image2410.png"/><Relationship Id="rId9" Type="http://schemas.openxmlformats.org/officeDocument/2006/relationships/image" Target="../media/image4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0.png"/><Relationship Id="rId13" Type="http://schemas.openxmlformats.org/officeDocument/2006/relationships/image" Target="../media/image541.png"/><Relationship Id="rId18" Type="http://schemas.openxmlformats.org/officeDocument/2006/relationships/image" Target="../media/image590.png"/><Relationship Id="rId3" Type="http://schemas.openxmlformats.org/officeDocument/2006/relationships/image" Target="../media/image48.png"/><Relationship Id="rId7" Type="http://schemas.openxmlformats.org/officeDocument/2006/relationships/image" Target="../media/image3100.png"/><Relationship Id="rId12" Type="http://schemas.openxmlformats.org/officeDocument/2006/relationships/image" Target="../media/image3700.png"/><Relationship Id="rId17" Type="http://schemas.openxmlformats.org/officeDocument/2006/relationships/image" Target="../media/image5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71.png"/><Relationship Id="rId20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5" Type="http://schemas.openxmlformats.org/officeDocument/2006/relationships/image" Target="../media/image50.png"/><Relationship Id="rId15" Type="http://schemas.openxmlformats.org/officeDocument/2006/relationships/image" Target="../media/image560.png"/><Relationship Id="rId10" Type="http://schemas.openxmlformats.org/officeDocument/2006/relationships/image" Target="../media/image520.png"/><Relationship Id="rId19" Type="http://schemas.openxmlformats.org/officeDocument/2006/relationships/image" Target="../media/image601.png"/><Relationship Id="rId4" Type="http://schemas.openxmlformats.org/officeDocument/2006/relationships/image" Target="../media/image491.png"/><Relationship Id="rId9" Type="http://schemas.openxmlformats.org/officeDocument/2006/relationships/image" Target="../media/image510.png"/><Relationship Id="rId14" Type="http://schemas.openxmlformats.org/officeDocument/2006/relationships/image" Target="../media/image5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0.png"/><Relationship Id="rId3" Type="http://schemas.openxmlformats.org/officeDocument/2006/relationships/image" Target="../media/image271.png"/><Relationship Id="rId7" Type="http://schemas.openxmlformats.org/officeDocument/2006/relationships/image" Target="../media/image3100.png"/><Relationship Id="rId12" Type="http://schemas.openxmlformats.org/officeDocument/2006/relationships/image" Target="../media/image37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0.png"/><Relationship Id="rId11" Type="http://schemas.openxmlformats.org/officeDocument/2006/relationships/image" Target="../media/image3600.png"/><Relationship Id="rId5" Type="http://schemas.openxmlformats.org/officeDocument/2006/relationships/image" Target="../media/image2900.png"/><Relationship Id="rId10" Type="http://schemas.openxmlformats.org/officeDocument/2006/relationships/image" Target="../media/image350.png"/><Relationship Id="rId4" Type="http://schemas.openxmlformats.org/officeDocument/2006/relationships/image" Target="../media/image281.png"/><Relationship Id="rId9" Type="http://schemas.openxmlformats.org/officeDocument/2006/relationships/image" Target="../media/image33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9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4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1.png"/><Relationship Id="rId3" Type="http://schemas.openxmlformats.org/officeDocument/2006/relationships/image" Target="../media/image671.png"/><Relationship Id="rId7" Type="http://schemas.openxmlformats.org/officeDocument/2006/relationships/image" Target="../media/image7600.png"/><Relationship Id="rId12" Type="http://schemas.openxmlformats.org/officeDocument/2006/relationships/image" Target="../media/image8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11" Type="http://schemas.openxmlformats.org/officeDocument/2006/relationships/image" Target="../media/image800.png"/><Relationship Id="rId5" Type="http://schemas.openxmlformats.org/officeDocument/2006/relationships/image" Target="../media/image740.png"/><Relationship Id="rId10" Type="http://schemas.openxmlformats.org/officeDocument/2006/relationships/image" Target="../media/image791.png"/><Relationship Id="rId4" Type="http://schemas.openxmlformats.org/officeDocument/2006/relationships/image" Target="../media/image750.png"/><Relationship Id="rId9" Type="http://schemas.openxmlformats.org/officeDocument/2006/relationships/image" Target="../media/image7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830.png"/><Relationship Id="rId7" Type="http://schemas.openxmlformats.org/officeDocument/2006/relationships/image" Target="../media/image870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0.png"/><Relationship Id="rId5" Type="http://schemas.openxmlformats.org/officeDocument/2006/relationships/image" Target="../media/image851.png"/><Relationship Id="rId4" Type="http://schemas.openxmlformats.org/officeDocument/2006/relationships/image" Target="../media/image841.png"/><Relationship Id="rId9" Type="http://schemas.openxmlformats.org/officeDocument/2006/relationships/image" Target="../media/image8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984A8-3F20-4F1D-A70C-D850ABF8A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78546"/>
            <a:ext cx="7772400" cy="2387600"/>
          </a:xfrm>
        </p:spPr>
        <p:txBody>
          <a:bodyPr/>
          <a:lstStyle/>
          <a:p>
            <a:r>
              <a:rPr lang="en-US" altLang="zh-TW" dirty="0" err="1"/>
              <a:t>fGAN</a:t>
            </a:r>
            <a:r>
              <a:rPr lang="en-US" altLang="zh-TW" dirty="0"/>
              <a:t>: General Framework of 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48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7" y="872765"/>
            <a:ext cx="9103943" cy="30812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20" y="3941228"/>
            <a:ext cx="4087813" cy="24444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0589" y="4461604"/>
            <a:ext cx="40114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Using the f-divergence </a:t>
            </a:r>
            <a:br>
              <a:rPr lang="en-US" altLang="zh-TW" sz="3200" dirty="0"/>
            </a:br>
            <a:r>
              <a:rPr lang="en-US" altLang="zh-TW" sz="3200" dirty="0"/>
              <a:t>you like </a:t>
            </a:r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95779" y="323021"/>
                <a:ext cx="187936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9" y="323021"/>
                <a:ext cx="1879361" cy="398955"/>
              </a:xfrm>
              <a:prstGeom prst="rect">
                <a:avLst/>
              </a:prstGeom>
              <a:blipFill>
                <a:blip r:embed="rId4"/>
                <a:stretch>
                  <a:fillRect l="-357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405466" y="284921"/>
                <a:ext cx="5902963" cy="507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66" y="284921"/>
                <a:ext cx="5902963" cy="507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34187" y="5673226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https://arxiv.org/pdf/1606.00709.pdf</a:t>
            </a:r>
          </a:p>
        </p:txBody>
      </p:sp>
    </p:spTree>
    <p:extLst>
      <p:ext uri="{BB962C8B-B14F-4D97-AF65-F5344CB8AC3E}">
        <p14:creationId xmlns:p14="http://schemas.microsoft.com/office/powerpoint/2010/main" val="105376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Flaw in Optimization?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3" y="2280378"/>
            <a:ext cx="8434903" cy="3649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27566" y="5852898"/>
                <a:ext cx="34842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Maximum likelihood (minimize KL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/>
                  <a:t>))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66" y="5852898"/>
                <a:ext cx="3484238" cy="830997"/>
              </a:xfrm>
              <a:prstGeom prst="rect">
                <a:avLst/>
              </a:prstGeom>
              <a:blipFill>
                <a:blip r:embed="rId3"/>
                <a:stretch>
                  <a:fillRect l="-262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896026" y="41960"/>
            <a:ext cx="224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Modified from Ian </a:t>
            </a:r>
            <a:r>
              <a:rPr lang="en-US" altLang="zh-TW" dirty="0" err="1"/>
              <a:t>Goodfellow’s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3256" y="5857551"/>
                <a:ext cx="34842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Minimize KL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) (reverse KL)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56" y="5857551"/>
                <a:ext cx="3484238" cy="830997"/>
              </a:xfrm>
              <a:prstGeom prst="rect">
                <a:avLst/>
              </a:prstGeom>
              <a:blipFill>
                <a:blip r:embed="rId4"/>
                <a:stretch>
                  <a:fillRect l="-262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268143" y="2889656"/>
                <a:ext cx="8522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143" y="2889656"/>
                <a:ext cx="85221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59039" y="2509820"/>
                <a:ext cx="8522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39" y="2509820"/>
                <a:ext cx="852212" cy="461665"/>
              </a:xfrm>
              <a:prstGeom prst="rect">
                <a:avLst/>
              </a:prstGeom>
              <a:blipFill>
                <a:blip r:embed="rId6"/>
                <a:stretch>
                  <a:fillRect l="-2158" r="-719"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637599" y="2875141"/>
                <a:ext cx="8522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599" y="2875141"/>
                <a:ext cx="852212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622865" y="2495305"/>
                <a:ext cx="8522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65" y="2495305"/>
                <a:ext cx="852212" cy="461665"/>
              </a:xfrm>
              <a:prstGeom prst="rect">
                <a:avLst/>
              </a:prstGeom>
              <a:blipFill>
                <a:blip r:embed="rId8"/>
                <a:stretch>
                  <a:fillRect l="-1429"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85313" y="1392337"/>
                <a:ext cx="4168744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3" y="1392337"/>
                <a:ext cx="4168744" cy="10610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815105" y="1553794"/>
                <a:ext cx="4168744" cy="67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Reverse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05" y="1553794"/>
                <a:ext cx="4168744" cy="675185"/>
              </a:xfrm>
              <a:prstGeom prst="rect">
                <a:avLst/>
              </a:prstGeom>
              <a:blipFill>
                <a:blip r:embed="rId10"/>
                <a:stretch>
                  <a:fillRect l="-23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7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 Collapse 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89" y="1949336"/>
            <a:ext cx="4735694" cy="4735694"/>
          </a:xfr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C5C17B9F-7860-449F-81BA-4725E323EB51}"/>
              </a:ext>
            </a:extLst>
          </p:cNvPr>
          <p:cNvGrpSpPr/>
          <p:nvPr/>
        </p:nvGrpSpPr>
        <p:grpSpPr>
          <a:xfrm>
            <a:off x="832064" y="2508610"/>
            <a:ext cx="3630614" cy="972880"/>
            <a:chOff x="6011863" y="244287"/>
            <a:chExt cx="3874742" cy="972880"/>
          </a:xfrm>
        </p:grpSpPr>
        <p:sp>
          <p:nvSpPr>
            <p:cNvPr id="6" name="星形: 五角 5">
              <a:extLst>
                <a:ext uri="{FF2B5EF4-FFF2-40B4-BE49-F238E27FC236}">
                  <a16:creationId xmlns:a16="http://schemas.microsoft.com/office/drawing/2014/main" id="{9DD0C1E0-749B-478F-AA10-6180856BEBAF}"/>
                </a:ext>
              </a:extLst>
            </p:cNvPr>
            <p:cNvSpPr/>
            <p:nvPr/>
          </p:nvSpPr>
          <p:spPr>
            <a:xfrm>
              <a:off x="6011863" y="309340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C76A2FD6-0822-4FCB-9C79-72F67E9B01B0}"/>
                </a:ext>
              </a:extLst>
            </p:cNvPr>
            <p:cNvSpPr/>
            <p:nvPr/>
          </p:nvSpPr>
          <p:spPr>
            <a:xfrm>
              <a:off x="6011863" y="812048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DF1C0A2-BE95-44BF-95DE-9879CBCF7A95}"/>
                </a:ext>
              </a:extLst>
            </p:cNvPr>
            <p:cNvSpPr txBox="1"/>
            <p:nvPr/>
          </p:nvSpPr>
          <p:spPr>
            <a:xfrm>
              <a:off x="6354246" y="244287"/>
              <a:ext cx="3532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 real data</a:t>
              </a:r>
              <a:endParaRPr lang="zh-TW" altLang="en-US" sz="24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6CDF33A-8BC1-4865-A6D3-B9FC3051DFCB}"/>
                </a:ext>
              </a:extLst>
            </p:cNvPr>
            <p:cNvSpPr txBox="1"/>
            <p:nvPr/>
          </p:nvSpPr>
          <p:spPr>
            <a:xfrm>
              <a:off x="6352310" y="755502"/>
              <a:ext cx="250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 generated data </a:t>
              </a:r>
              <a:endParaRPr lang="zh-TW" altLang="en-US" sz="2400" dirty="0"/>
            </a:p>
          </p:txBody>
        </p:sp>
      </p:grp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4CC08898-BCC6-4D63-B277-959A22165CD8}"/>
              </a:ext>
            </a:extLst>
          </p:cNvPr>
          <p:cNvSpPr/>
          <p:nvPr/>
        </p:nvSpPr>
        <p:spPr>
          <a:xfrm>
            <a:off x="1816758" y="4047160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007BC8CE-3EBD-4A33-90B6-02E8EF56DED9}"/>
              </a:ext>
            </a:extLst>
          </p:cNvPr>
          <p:cNvSpPr/>
          <p:nvPr/>
        </p:nvSpPr>
        <p:spPr>
          <a:xfrm>
            <a:off x="1795348" y="473477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6AEE11C7-F150-4242-9DC5-B55CAC802F64}"/>
              </a:ext>
            </a:extLst>
          </p:cNvPr>
          <p:cNvSpPr/>
          <p:nvPr/>
        </p:nvSpPr>
        <p:spPr>
          <a:xfrm>
            <a:off x="1076268" y="4923488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1F1BE94C-68BA-48E1-BEA2-B4D88124F155}"/>
              </a:ext>
            </a:extLst>
          </p:cNvPr>
          <p:cNvSpPr/>
          <p:nvPr/>
        </p:nvSpPr>
        <p:spPr>
          <a:xfrm>
            <a:off x="3050229" y="5729148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ED6E73A5-ECE4-4955-AC01-D28772A89C71}"/>
              </a:ext>
            </a:extLst>
          </p:cNvPr>
          <p:cNvSpPr/>
          <p:nvPr/>
        </p:nvSpPr>
        <p:spPr>
          <a:xfrm>
            <a:off x="2784383" y="442898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B6803178-44D2-44B3-98BC-A029E3B754F4}"/>
              </a:ext>
            </a:extLst>
          </p:cNvPr>
          <p:cNvSpPr/>
          <p:nvPr/>
        </p:nvSpPr>
        <p:spPr>
          <a:xfrm>
            <a:off x="2025839" y="499941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387CA274-0799-4956-B3A4-67184C6EB86E}"/>
              </a:ext>
            </a:extLst>
          </p:cNvPr>
          <p:cNvSpPr/>
          <p:nvPr/>
        </p:nvSpPr>
        <p:spPr>
          <a:xfrm>
            <a:off x="2254248" y="5089268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C12247D6-C49E-4A4A-BA36-BCCF70FE8779}"/>
              </a:ext>
            </a:extLst>
          </p:cNvPr>
          <p:cNvSpPr/>
          <p:nvPr/>
        </p:nvSpPr>
        <p:spPr>
          <a:xfrm>
            <a:off x="1870707" y="495476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011D0AA8-47F4-47D3-B11E-CFA3E1B76B7A}"/>
              </a:ext>
            </a:extLst>
          </p:cNvPr>
          <p:cNvSpPr/>
          <p:nvPr/>
        </p:nvSpPr>
        <p:spPr>
          <a:xfrm>
            <a:off x="2155936" y="4792608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719FC5C-56A1-4C4D-A93A-9FD979083D35}"/>
              </a:ext>
            </a:extLst>
          </p:cNvPr>
          <p:cNvSpPr txBox="1"/>
          <p:nvPr/>
        </p:nvSpPr>
        <p:spPr>
          <a:xfrm>
            <a:off x="3906061" y="1487671"/>
            <a:ext cx="48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with too many iterations ……</a:t>
            </a:r>
            <a:endParaRPr lang="zh-TW" altLang="en-US" sz="2400" dirty="0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1E1F7BEB-1F09-4D40-B293-5B9F00BBBA65}"/>
              </a:ext>
            </a:extLst>
          </p:cNvPr>
          <p:cNvSpPr/>
          <p:nvPr/>
        </p:nvSpPr>
        <p:spPr>
          <a:xfrm>
            <a:off x="1738101" y="589664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C1D7B85C-DB7A-496D-8711-81BB36126471}"/>
              </a:ext>
            </a:extLst>
          </p:cNvPr>
          <p:cNvSpPr/>
          <p:nvPr/>
        </p:nvSpPr>
        <p:spPr>
          <a:xfrm>
            <a:off x="819501" y="411959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165D3745-C57E-4D15-AF91-2B37F5619A76}"/>
              </a:ext>
            </a:extLst>
          </p:cNvPr>
          <p:cNvSpPr/>
          <p:nvPr/>
        </p:nvSpPr>
        <p:spPr>
          <a:xfrm>
            <a:off x="778292" y="5836841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ECC7372D-32E2-4346-8ED7-07D61D1C46F1}"/>
              </a:ext>
            </a:extLst>
          </p:cNvPr>
          <p:cNvSpPr/>
          <p:nvPr/>
        </p:nvSpPr>
        <p:spPr>
          <a:xfrm>
            <a:off x="2013322" y="524122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47D0A8F1-D602-471C-BF69-9B14A19E8F2E}"/>
              </a:ext>
            </a:extLst>
          </p:cNvPr>
          <p:cNvSpPr/>
          <p:nvPr/>
        </p:nvSpPr>
        <p:spPr>
          <a:xfrm>
            <a:off x="1788818" y="507544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39685C8F-B005-4B87-9C0E-84521B9306AD}"/>
              </a:ext>
            </a:extLst>
          </p:cNvPr>
          <p:cNvSpPr/>
          <p:nvPr/>
        </p:nvSpPr>
        <p:spPr>
          <a:xfrm>
            <a:off x="2368856" y="410797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95823B71-3B39-4BB9-A636-9CA1C23A80D8}"/>
              </a:ext>
            </a:extLst>
          </p:cNvPr>
          <p:cNvSpPr/>
          <p:nvPr/>
        </p:nvSpPr>
        <p:spPr>
          <a:xfrm>
            <a:off x="628650" y="471676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星形: 五角 27">
            <a:extLst>
              <a:ext uri="{FF2B5EF4-FFF2-40B4-BE49-F238E27FC236}">
                <a16:creationId xmlns:a16="http://schemas.microsoft.com/office/drawing/2014/main" id="{537D390F-152D-4664-9DCF-46F9997C9B74}"/>
              </a:ext>
            </a:extLst>
          </p:cNvPr>
          <p:cNvSpPr/>
          <p:nvPr/>
        </p:nvSpPr>
        <p:spPr>
          <a:xfrm>
            <a:off x="1289235" y="4317183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星形: 五角 28">
            <a:extLst>
              <a:ext uri="{FF2B5EF4-FFF2-40B4-BE49-F238E27FC236}">
                <a16:creationId xmlns:a16="http://schemas.microsoft.com/office/drawing/2014/main" id="{7FE31518-1B24-4C19-9290-B08374D35474}"/>
              </a:ext>
            </a:extLst>
          </p:cNvPr>
          <p:cNvSpPr/>
          <p:nvPr/>
        </p:nvSpPr>
        <p:spPr>
          <a:xfrm>
            <a:off x="1440836" y="546394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星形: 五角 29">
            <a:extLst>
              <a:ext uri="{FF2B5EF4-FFF2-40B4-BE49-F238E27FC236}">
                <a16:creationId xmlns:a16="http://schemas.microsoft.com/office/drawing/2014/main" id="{264E3E17-2881-41BE-B407-49E0182AA452}"/>
              </a:ext>
            </a:extLst>
          </p:cNvPr>
          <p:cNvSpPr/>
          <p:nvPr/>
        </p:nvSpPr>
        <p:spPr>
          <a:xfrm>
            <a:off x="2606732" y="5711033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星形: 五角 30">
            <a:extLst>
              <a:ext uri="{FF2B5EF4-FFF2-40B4-BE49-F238E27FC236}">
                <a16:creationId xmlns:a16="http://schemas.microsoft.com/office/drawing/2014/main" id="{6FC23852-09DF-40AF-93FC-19434A7D3649}"/>
              </a:ext>
            </a:extLst>
          </p:cNvPr>
          <p:cNvSpPr/>
          <p:nvPr/>
        </p:nvSpPr>
        <p:spPr>
          <a:xfrm>
            <a:off x="2206766" y="6035926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星形: 五角 31">
            <a:extLst>
              <a:ext uri="{FF2B5EF4-FFF2-40B4-BE49-F238E27FC236}">
                <a16:creationId xmlns:a16="http://schemas.microsoft.com/office/drawing/2014/main" id="{696D55D1-06AA-430A-AB79-6E4C4993B348}"/>
              </a:ext>
            </a:extLst>
          </p:cNvPr>
          <p:cNvSpPr/>
          <p:nvPr/>
        </p:nvSpPr>
        <p:spPr>
          <a:xfrm>
            <a:off x="2688058" y="5066028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7163B-1D5D-4F86-8201-A17F17F5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 Dropping</a:t>
            </a:r>
            <a:endParaRPr lang="zh-TW" altLang="en-US" dirty="0"/>
          </a:p>
        </p:txBody>
      </p:sp>
      <p:pic>
        <p:nvPicPr>
          <p:cNvPr id="4" name="內容版面配置區 5" descr="一張含有 擺姿勢, 相片, 團體, 牆 的圖片&#10;&#10;產生非常高可信度的描述">
            <a:extLst>
              <a:ext uri="{FF2B5EF4-FFF2-40B4-BE49-F238E27FC236}">
                <a16:creationId xmlns:a16="http://schemas.microsoft.com/office/drawing/2014/main" id="{F73CE7FA-0162-46F6-9823-7EC0EE2DE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47" y="5083493"/>
            <a:ext cx="5048250" cy="1276350"/>
          </a:xfrm>
          <a:prstGeom prst="rect">
            <a:avLst/>
          </a:prstGeom>
        </p:spPr>
      </p:pic>
      <p:pic>
        <p:nvPicPr>
          <p:cNvPr id="5" name="圖片 4" descr="一張含有 擺姿勢, 相片, 服飾, 團體 的圖片&#10;&#10;產生非常高可信度的描述">
            <a:extLst>
              <a:ext uri="{FF2B5EF4-FFF2-40B4-BE49-F238E27FC236}">
                <a16:creationId xmlns:a16="http://schemas.microsoft.com/office/drawing/2014/main" id="{5B789ED8-D787-49DA-AFD1-0C8CC00F4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47" y="3745171"/>
            <a:ext cx="5048250" cy="1276350"/>
          </a:xfrm>
          <a:prstGeom prst="rect">
            <a:avLst/>
          </a:prstGeom>
        </p:spPr>
      </p:pic>
      <p:pic>
        <p:nvPicPr>
          <p:cNvPr id="6" name="圖片 5" descr="一張含有 擺姿勢, 相片, 團體, 服飾 的圖片&#10;&#10;產生非常高可信度的描述">
            <a:extLst>
              <a:ext uri="{FF2B5EF4-FFF2-40B4-BE49-F238E27FC236}">
                <a16:creationId xmlns:a16="http://schemas.microsoft.com/office/drawing/2014/main" id="{31A5724C-F8BC-446A-A186-D1FF690D7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47" y="2404696"/>
            <a:ext cx="5048250" cy="12763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88038D-D259-4F6B-96C3-153E98EE23E4}"/>
              </a:ext>
            </a:extLst>
          </p:cNvPr>
          <p:cNvSpPr/>
          <p:nvPr/>
        </p:nvSpPr>
        <p:spPr>
          <a:xfrm>
            <a:off x="7270505" y="6401236"/>
            <a:ext cx="18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BEGAN</a:t>
            </a:r>
            <a:r>
              <a:rPr lang="zh-TW" altLang="en-US" dirty="0"/>
              <a:t> </a:t>
            </a:r>
            <a:r>
              <a:rPr lang="en-US" altLang="zh-TW" dirty="0"/>
              <a:t>on </a:t>
            </a:r>
            <a:r>
              <a:rPr lang="en-US" altLang="zh-TW" dirty="0" err="1"/>
              <a:t>CelebA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8A26F4-B8EF-4BF7-831F-D21259624C25}"/>
              </a:ext>
            </a:extLst>
          </p:cNvPr>
          <p:cNvSpPr txBox="1"/>
          <p:nvPr/>
        </p:nvSpPr>
        <p:spPr>
          <a:xfrm>
            <a:off x="977900" y="2627372"/>
            <a:ext cx="1775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Generator </a:t>
            </a:r>
          </a:p>
          <a:p>
            <a:r>
              <a:rPr lang="en-US" altLang="zh-TW" sz="2400" dirty="0"/>
              <a:t>at iteration t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9BA74F2-9EC1-45B7-9540-8A1D78FD2649}"/>
              </a:ext>
            </a:extLst>
          </p:cNvPr>
          <p:cNvSpPr txBox="1"/>
          <p:nvPr/>
        </p:nvSpPr>
        <p:spPr>
          <a:xfrm>
            <a:off x="977899" y="3966770"/>
            <a:ext cx="2098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Generator </a:t>
            </a:r>
          </a:p>
          <a:p>
            <a:r>
              <a:rPr lang="en-US" altLang="zh-TW" sz="2400" dirty="0"/>
              <a:t>at iteration t+1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F3BF9A-9164-4DB0-98AA-8487077AF87C}"/>
              </a:ext>
            </a:extLst>
          </p:cNvPr>
          <p:cNvSpPr txBox="1"/>
          <p:nvPr/>
        </p:nvSpPr>
        <p:spPr>
          <a:xfrm>
            <a:off x="977899" y="5306169"/>
            <a:ext cx="2098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Generator </a:t>
            </a:r>
          </a:p>
          <a:p>
            <a:r>
              <a:rPr lang="en-US" altLang="zh-TW" sz="2400" dirty="0"/>
              <a:t>at iteration t+2</a:t>
            </a:r>
            <a:endParaRPr lang="zh-TW" altLang="en-US" sz="2400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4CBD16B-74D9-48D9-84FD-582028A9C700}"/>
              </a:ext>
            </a:extLst>
          </p:cNvPr>
          <p:cNvGrpSpPr/>
          <p:nvPr/>
        </p:nvGrpSpPr>
        <p:grpSpPr>
          <a:xfrm>
            <a:off x="4726994" y="414563"/>
            <a:ext cx="1805767" cy="1226688"/>
            <a:chOff x="4864154" y="467366"/>
            <a:chExt cx="1805767" cy="1226688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36942FAF-B1F0-47A6-9393-7FF32B7C6CFE}"/>
                </a:ext>
              </a:extLst>
            </p:cNvPr>
            <p:cNvGrpSpPr/>
            <p:nvPr/>
          </p:nvGrpSpPr>
          <p:grpSpPr>
            <a:xfrm>
              <a:off x="4864154" y="467366"/>
              <a:ext cx="1701831" cy="1226688"/>
              <a:chOff x="8515350" y="973636"/>
              <a:chExt cx="1701831" cy="1226688"/>
            </a:xfrm>
          </p:grpSpPr>
          <p:sp>
            <p:nvSpPr>
              <p:cNvPr id="11" name="星形: 五角 10">
                <a:extLst>
                  <a:ext uri="{FF2B5EF4-FFF2-40B4-BE49-F238E27FC236}">
                    <a16:creationId xmlns:a16="http://schemas.microsoft.com/office/drawing/2014/main" id="{C8DCF9F5-61A2-438F-964E-6E41BE73A7CA}"/>
                  </a:ext>
                </a:extLst>
              </p:cNvPr>
              <p:cNvSpPr/>
              <p:nvPr/>
            </p:nvSpPr>
            <p:spPr>
              <a:xfrm>
                <a:off x="9580512" y="973636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星形: 五角 12">
                <a:extLst>
                  <a:ext uri="{FF2B5EF4-FFF2-40B4-BE49-F238E27FC236}">
                    <a16:creationId xmlns:a16="http://schemas.microsoft.com/office/drawing/2014/main" id="{67CCEAEE-F23E-4D50-B1BC-79DA09ED8066}"/>
                  </a:ext>
                </a:extLst>
              </p:cNvPr>
              <p:cNvSpPr/>
              <p:nvPr/>
            </p:nvSpPr>
            <p:spPr>
              <a:xfrm>
                <a:off x="8994317" y="1454614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星形: 五角 13">
                <a:extLst>
                  <a:ext uri="{FF2B5EF4-FFF2-40B4-BE49-F238E27FC236}">
                    <a16:creationId xmlns:a16="http://schemas.microsoft.com/office/drawing/2014/main" id="{B00373AD-7D6E-4246-A61C-93C7CF014505}"/>
                  </a:ext>
                </a:extLst>
              </p:cNvPr>
              <p:cNvSpPr/>
              <p:nvPr/>
            </p:nvSpPr>
            <p:spPr>
              <a:xfrm>
                <a:off x="8737059" y="1761152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" name="星形: 五角 14">
                <a:extLst>
                  <a:ext uri="{FF2B5EF4-FFF2-40B4-BE49-F238E27FC236}">
                    <a16:creationId xmlns:a16="http://schemas.microsoft.com/office/drawing/2014/main" id="{46418297-2180-4E58-A8B3-61C1D6B335E1}"/>
                  </a:ext>
                </a:extLst>
              </p:cNvPr>
              <p:cNvSpPr/>
              <p:nvPr/>
            </p:nvSpPr>
            <p:spPr>
              <a:xfrm>
                <a:off x="9507495" y="1504941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星形: 五角 20">
                <a:extLst>
                  <a:ext uri="{FF2B5EF4-FFF2-40B4-BE49-F238E27FC236}">
                    <a16:creationId xmlns:a16="http://schemas.microsoft.com/office/drawing/2014/main" id="{E37E7276-322D-4038-AB3F-C5460E3B3B09}"/>
                  </a:ext>
                </a:extLst>
              </p:cNvPr>
              <p:cNvSpPr/>
              <p:nvPr/>
            </p:nvSpPr>
            <p:spPr>
              <a:xfrm>
                <a:off x="8782216" y="1020377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星形: 五角 21">
                <a:extLst>
                  <a:ext uri="{FF2B5EF4-FFF2-40B4-BE49-F238E27FC236}">
                    <a16:creationId xmlns:a16="http://schemas.microsoft.com/office/drawing/2014/main" id="{8D1FCE86-E074-4EA6-A2CB-45376E732C17}"/>
                  </a:ext>
                </a:extLst>
              </p:cNvPr>
              <p:cNvSpPr/>
              <p:nvPr/>
            </p:nvSpPr>
            <p:spPr>
              <a:xfrm>
                <a:off x="9201370" y="1868764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星形: 五角 24">
                <a:extLst>
                  <a:ext uri="{FF2B5EF4-FFF2-40B4-BE49-F238E27FC236}">
                    <a16:creationId xmlns:a16="http://schemas.microsoft.com/office/drawing/2014/main" id="{275C563E-5C78-400A-B74A-780754682E7A}"/>
                  </a:ext>
                </a:extLst>
              </p:cNvPr>
              <p:cNvSpPr/>
              <p:nvPr/>
            </p:nvSpPr>
            <p:spPr>
              <a:xfrm>
                <a:off x="9885621" y="1313595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星形: 五角 25">
                <a:extLst>
                  <a:ext uri="{FF2B5EF4-FFF2-40B4-BE49-F238E27FC236}">
                    <a16:creationId xmlns:a16="http://schemas.microsoft.com/office/drawing/2014/main" id="{964A4F45-9C78-4A73-926F-5AEA8649D0D1}"/>
                  </a:ext>
                </a:extLst>
              </p:cNvPr>
              <p:cNvSpPr/>
              <p:nvPr/>
            </p:nvSpPr>
            <p:spPr>
              <a:xfrm>
                <a:off x="8515350" y="1339161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星形: 五角 26">
                <a:extLst>
                  <a:ext uri="{FF2B5EF4-FFF2-40B4-BE49-F238E27FC236}">
                    <a16:creationId xmlns:a16="http://schemas.microsoft.com/office/drawing/2014/main" id="{94661B4F-0E07-48ED-B465-4505B716BE5B}"/>
                  </a:ext>
                </a:extLst>
              </p:cNvPr>
              <p:cNvSpPr/>
              <p:nvPr/>
            </p:nvSpPr>
            <p:spPr>
              <a:xfrm>
                <a:off x="9204868" y="1152214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星形: 五角 31">
                <a:extLst>
                  <a:ext uri="{FF2B5EF4-FFF2-40B4-BE49-F238E27FC236}">
                    <a16:creationId xmlns:a16="http://schemas.microsoft.com/office/drawing/2014/main" id="{B9DE3E65-1F2D-4532-9083-1A10AE8E73A7}"/>
                  </a:ext>
                </a:extLst>
              </p:cNvPr>
              <p:cNvSpPr/>
              <p:nvPr/>
            </p:nvSpPr>
            <p:spPr>
              <a:xfrm>
                <a:off x="9635154" y="1866094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5" name="星形: 五角 44">
              <a:extLst>
                <a:ext uri="{FF2B5EF4-FFF2-40B4-BE49-F238E27FC236}">
                  <a16:creationId xmlns:a16="http://schemas.microsoft.com/office/drawing/2014/main" id="{CAB96C60-C966-4A37-B192-214B74CD98DB}"/>
                </a:ext>
              </a:extLst>
            </p:cNvPr>
            <p:cNvSpPr/>
            <p:nvPr/>
          </p:nvSpPr>
          <p:spPr>
            <a:xfrm>
              <a:off x="6338361" y="1188268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4FEC3492-AB32-49AE-A1C2-796B505A25FC}"/>
              </a:ext>
            </a:extLst>
          </p:cNvPr>
          <p:cNvGrpSpPr/>
          <p:nvPr/>
        </p:nvGrpSpPr>
        <p:grpSpPr>
          <a:xfrm>
            <a:off x="6942951" y="396545"/>
            <a:ext cx="1805767" cy="1226688"/>
            <a:chOff x="4864154" y="467366"/>
            <a:chExt cx="1805767" cy="1226688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5C00D7CE-BC8B-4573-B704-237A688B6A80}"/>
                </a:ext>
              </a:extLst>
            </p:cNvPr>
            <p:cNvGrpSpPr/>
            <p:nvPr/>
          </p:nvGrpSpPr>
          <p:grpSpPr>
            <a:xfrm>
              <a:off x="4864154" y="467366"/>
              <a:ext cx="1701831" cy="1226688"/>
              <a:chOff x="8515350" y="973636"/>
              <a:chExt cx="1701831" cy="1226688"/>
            </a:xfrm>
          </p:grpSpPr>
          <p:sp>
            <p:nvSpPr>
              <p:cNvPr id="50" name="星形: 五角 49">
                <a:extLst>
                  <a:ext uri="{FF2B5EF4-FFF2-40B4-BE49-F238E27FC236}">
                    <a16:creationId xmlns:a16="http://schemas.microsoft.com/office/drawing/2014/main" id="{50F0B938-3002-41FC-BF0C-8A8BE1EDACD2}"/>
                  </a:ext>
                </a:extLst>
              </p:cNvPr>
              <p:cNvSpPr/>
              <p:nvPr/>
            </p:nvSpPr>
            <p:spPr>
              <a:xfrm>
                <a:off x="9580512" y="973636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星形: 五角 50">
                <a:extLst>
                  <a:ext uri="{FF2B5EF4-FFF2-40B4-BE49-F238E27FC236}">
                    <a16:creationId xmlns:a16="http://schemas.microsoft.com/office/drawing/2014/main" id="{5D9D2C15-D96C-46E8-BDED-9CFE1BB2599A}"/>
                  </a:ext>
                </a:extLst>
              </p:cNvPr>
              <p:cNvSpPr/>
              <p:nvPr/>
            </p:nvSpPr>
            <p:spPr>
              <a:xfrm>
                <a:off x="8994317" y="1454614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星形: 五角 51">
                <a:extLst>
                  <a:ext uri="{FF2B5EF4-FFF2-40B4-BE49-F238E27FC236}">
                    <a16:creationId xmlns:a16="http://schemas.microsoft.com/office/drawing/2014/main" id="{B27EB7DE-B24D-42E8-ABBE-E6E2CE3D5514}"/>
                  </a:ext>
                </a:extLst>
              </p:cNvPr>
              <p:cNvSpPr/>
              <p:nvPr/>
            </p:nvSpPr>
            <p:spPr>
              <a:xfrm>
                <a:off x="8737059" y="1761152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星形: 五角 52">
                <a:extLst>
                  <a:ext uri="{FF2B5EF4-FFF2-40B4-BE49-F238E27FC236}">
                    <a16:creationId xmlns:a16="http://schemas.microsoft.com/office/drawing/2014/main" id="{2CBFFED8-A416-4451-859C-AD201F3C190A}"/>
                  </a:ext>
                </a:extLst>
              </p:cNvPr>
              <p:cNvSpPr/>
              <p:nvPr/>
            </p:nvSpPr>
            <p:spPr>
              <a:xfrm>
                <a:off x="9507495" y="1504941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星形: 五角 53">
                <a:extLst>
                  <a:ext uri="{FF2B5EF4-FFF2-40B4-BE49-F238E27FC236}">
                    <a16:creationId xmlns:a16="http://schemas.microsoft.com/office/drawing/2014/main" id="{0AA894C3-70A3-49E6-B29B-78351143A08C}"/>
                  </a:ext>
                </a:extLst>
              </p:cNvPr>
              <p:cNvSpPr/>
              <p:nvPr/>
            </p:nvSpPr>
            <p:spPr>
              <a:xfrm>
                <a:off x="8782216" y="1020377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星形: 五角 54">
                <a:extLst>
                  <a:ext uri="{FF2B5EF4-FFF2-40B4-BE49-F238E27FC236}">
                    <a16:creationId xmlns:a16="http://schemas.microsoft.com/office/drawing/2014/main" id="{B6B7EAB2-4B53-4594-89F6-0E123C456F18}"/>
                  </a:ext>
                </a:extLst>
              </p:cNvPr>
              <p:cNvSpPr/>
              <p:nvPr/>
            </p:nvSpPr>
            <p:spPr>
              <a:xfrm>
                <a:off x="9201370" y="1868764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6" name="星形: 五角 55">
                <a:extLst>
                  <a:ext uri="{FF2B5EF4-FFF2-40B4-BE49-F238E27FC236}">
                    <a16:creationId xmlns:a16="http://schemas.microsoft.com/office/drawing/2014/main" id="{E94713C8-8B4A-4268-BC03-FDE1171BFDD4}"/>
                  </a:ext>
                </a:extLst>
              </p:cNvPr>
              <p:cNvSpPr/>
              <p:nvPr/>
            </p:nvSpPr>
            <p:spPr>
              <a:xfrm>
                <a:off x="9885621" y="1313595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星形: 五角 56">
                <a:extLst>
                  <a:ext uri="{FF2B5EF4-FFF2-40B4-BE49-F238E27FC236}">
                    <a16:creationId xmlns:a16="http://schemas.microsoft.com/office/drawing/2014/main" id="{6288481B-8F35-49C0-842A-D70C16A719EA}"/>
                  </a:ext>
                </a:extLst>
              </p:cNvPr>
              <p:cNvSpPr/>
              <p:nvPr/>
            </p:nvSpPr>
            <p:spPr>
              <a:xfrm>
                <a:off x="8515350" y="1339161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星形: 五角 57">
                <a:extLst>
                  <a:ext uri="{FF2B5EF4-FFF2-40B4-BE49-F238E27FC236}">
                    <a16:creationId xmlns:a16="http://schemas.microsoft.com/office/drawing/2014/main" id="{AF5C0EA1-ECF3-42E5-BA8F-53585CACF803}"/>
                  </a:ext>
                </a:extLst>
              </p:cNvPr>
              <p:cNvSpPr/>
              <p:nvPr/>
            </p:nvSpPr>
            <p:spPr>
              <a:xfrm>
                <a:off x="9204868" y="1152214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星形: 五角 58">
                <a:extLst>
                  <a:ext uri="{FF2B5EF4-FFF2-40B4-BE49-F238E27FC236}">
                    <a16:creationId xmlns:a16="http://schemas.microsoft.com/office/drawing/2014/main" id="{A8AF9020-E7B5-4C9F-A661-C0A20E6F0F3B}"/>
                  </a:ext>
                </a:extLst>
              </p:cNvPr>
              <p:cNvSpPr/>
              <p:nvPr/>
            </p:nvSpPr>
            <p:spPr>
              <a:xfrm>
                <a:off x="9635154" y="1866094"/>
                <a:ext cx="331560" cy="33156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9" name="星形: 五角 48">
              <a:extLst>
                <a:ext uri="{FF2B5EF4-FFF2-40B4-BE49-F238E27FC236}">
                  <a16:creationId xmlns:a16="http://schemas.microsoft.com/office/drawing/2014/main" id="{77FB8611-B001-452A-B835-1DF7B8448DEE}"/>
                </a:ext>
              </a:extLst>
            </p:cNvPr>
            <p:cNvSpPr/>
            <p:nvPr/>
          </p:nvSpPr>
          <p:spPr>
            <a:xfrm>
              <a:off x="6338361" y="1188268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星形: 五角 59">
            <a:extLst>
              <a:ext uri="{FF2B5EF4-FFF2-40B4-BE49-F238E27FC236}">
                <a16:creationId xmlns:a16="http://schemas.microsoft.com/office/drawing/2014/main" id="{7479AC9B-021A-4ED1-AADA-CE2C0576C3C7}"/>
              </a:ext>
            </a:extLst>
          </p:cNvPr>
          <p:cNvSpPr/>
          <p:nvPr/>
        </p:nvSpPr>
        <p:spPr>
          <a:xfrm>
            <a:off x="5640509" y="1507870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星形: 五角 60">
            <a:extLst>
              <a:ext uri="{FF2B5EF4-FFF2-40B4-BE49-F238E27FC236}">
                <a16:creationId xmlns:a16="http://schemas.microsoft.com/office/drawing/2014/main" id="{CDF67754-CC93-42D3-BCDB-5EE47931F406}"/>
              </a:ext>
            </a:extLst>
          </p:cNvPr>
          <p:cNvSpPr/>
          <p:nvPr/>
        </p:nvSpPr>
        <p:spPr>
          <a:xfrm>
            <a:off x="5190569" y="1394029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星形: 五角 61">
            <a:extLst>
              <a:ext uri="{FF2B5EF4-FFF2-40B4-BE49-F238E27FC236}">
                <a16:creationId xmlns:a16="http://schemas.microsoft.com/office/drawing/2014/main" id="{18AD9427-EA00-4D29-B88C-2C38EF10FB44}"/>
              </a:ext>
            </a:extLst>
          </p:cNvPr>
          <p:cNvSpPr/>
          <p:nvPr/>
        </p:nvSpPr>
        <p:spPr>
          <a:xfrm>
            <a:off x="4772177" y="1004237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星形: 五角 62">
            <a:extLst>
              <a:ext uri="{FF2B5EF4-FFF2-40B4-BE49-F238E27FC236}">
                <a16:creationId xmlns:a16="http://schemas.microsoft.com/office/drawing/2014/main" id="{D0448544-E068-4305-BC99-12C255AD5645}"/>
              </a:ext>
            </a:extLst>
          </p:cNvPr>
          <p:cNvSpPr/>
          <p:nvPr/>
        </p:nvSpPr>
        <p:spPr>
          <a:xfrm>
            <a:off x="5076655" y="729761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星形: 五角 63">
            <a:extLst>
              <a:ext uri="{FF2B5EF4-FFF2-40B4-BE49-F238E27FC236}">
                <a16:creationId xmlns:a16="http://schemas.microsoft.com/office/drawing/2014/main" id="{838F6C10-C95E-48AF-8C97-AB572F0467E4}"/>
              </a:ext>
            </a:extLst>
          </p:cNvPr>
          <p:cNvSpPr/>
          <p:nvPr/>
        </p:nvSpPr>
        <p:spPr>
          <a:xfrm>
            <a:off x="5457786" y="943231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B0DCE1D6-B38C-437E-9A72-270737002094}"/>
              </a:ext>
            </a:extLst>
          </p:cNvPr>
          <p:cNvSpPr/>
          <p:nvPr/>
        </p:nvSpPr>
        <p:spPr>
          <a:xfrm>
            <a:off x="5595561" y="335024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星形: 五角 65">
            <a:extLst>
              <a:ext uri="{FF2B5EF4-FFF2-40B4-BE49-F238E27FC236}">
                <a16:creationId xmlns:a16="http://schemas.microsoft.com/office/drawing/2014/main" id="{BA6FC59A-8852-4C32-BB53-5E42AC85981A}"/>
              </a:ext>
            </a:extLst>
          </p:cNvPr>
          <p:cNvSpPr/>
          <p:nvPr/>
        </p:nvSpPr>
        <p:spPr>
          <a:xfrm>
            <a:off x="5930581" y="684377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9381A339-EA4F-4AEE-84FD-FB425E058AC4}"/>
              </a:ext>
            </a:extLst>
          </p:cNvPr>
          <p:cNvSpPr/>
          <p:nvPr/>
        </p:nvSpPr>
        <p:spPr>
          <a:xfrm>
            <a:off x="6021864" y="1065625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星形: 五角 67">
            <a:extLst>
              <a:ext uri="{FF2B5EF4-FFF2-40B4-BE49-F238E27FC236}">
                <a16:creationId xmlns:a16="http://schemas.microsoft.com/office/drawing/2014/main" id="{88D6F0F2-BAC3-4426-90DE-B31DD7C0FAE8}"/>
              </a:ext>
            </a:extLst>
          </p:cNvPr>
          <p:cNvSpPr/>
          <p:nvPr/>
        </p:nvSpPr>
        <p:spPr>
          <a:xfrm>
            <a:off x="6220343" y="1446568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星形: 五角 68">
            <a:extLst>
              <a:ext uri="{FF2B5EF4-FFF2-40B4-BE49-F238E27FC236}">
                <a16:creationId xmlns:a16="http://schemas.microsoft.com/office/drawing/2014/main" id="{795D46F1-13AE-4549-B9BC-F7EC10D5D99C}"/>
              </a:ext>
            </a:extLst>
          </p:cNvPr>
          <p:cNvSpPr/>
          <p:nvPr/>
        </p:nvSpPr>
        <p:spPr>
          <a:xfrm>
            <a:off x="5076655" y="212060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EC84E9-D9F7-4594-AA63-41F8DF2891F5}"/>
              </a:ext>
            </a:extLst>
          </p:cNvPr>
          <p:cNvSpPr txBox="1"/>
          <p:nvPr/>
        </p:nvSpPr>
        <p:spPr>
          <a:xfrm>
            <a:off x="388551" y="1882639"/>
            <a:ext cx="5448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Generator switches mode during training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291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AD886-13AF-4AF9-9D42-21CF4F0B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Outlook: </a:t>
            </a:r>
            <a:br>
              <a:rPr lang="en-US" altLang="zh-TW" dirty="0"/>
            </a:br>
            <a:r>
              <a:rPr lang="en-US" altLang="zh-TW" dirty="0"/>
              <a:t>Ensemble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432F23-B3C2-437D-BE35-F501DD6EC14C}"/>
              </a:ext>
            </a:extLst>
          </p:cNvPr>
          <p:cNvSpPr/>
          <p:nvPr/>
        </p:nvSpPr>
        <p:spPr>
          <a:xfrm>
            <a:off x="1724498" y="5192679"/>
            <a:ext cx="1497423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611B7D-62B3-40EB-A212-AB3BA36C2628}"/>
              </a:ext>
            </a:extLst>
          </p:cNvPr>
          <p:cNvSpPr/>
          <p:nvPr/>
        </p:nvSpPr>
        <p:spPr>
          <a:xfrm>
            <a:off x="4501062" y="5187707"/>
            <a:ext cx="1497423" cy="1079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1B66C6-E28F-45AA-87C1-08684CA02BDB}"/>
              </a:ext>
            </a:extLst>
          </p:cNvPr>
          <p:cNvCxnSpPr/>
          <p:nvPr/>
        </p:nvCxnSpPr>
        <p:spPr>
          <a:xfrm flipV="1">
            <a:off x="2473210" y="4498131"/>
            <a:ext cx="0" cy="6945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146AE08-E8D2-40D8-8D26-501091B302CF}"/>
              </a:ext>
            </a:extLst>
          </p:cNvPr>
          <p:cNvCxnSpPr/>
          <p:nvPr/>
        </p:nvCxnSpPr>
        <p:spPr>
          <a:xfrm flipV="1">
            <a:off x="5236281" y="4505104"/>
            <a:ext cx="0" cy="6945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938FFF4A-6819-4FB5-A946-AD13F1BC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56" y="2448913"/>
            <a:ext cx="2083705" cy="203714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170E035-E749-446B-9B6B-3DDDCA9E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28" y="2467195"/>
            <a:ext cx="2083705" cy="203790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26A892F-9DDA-43F7-9E32-BCE34609D26B}"/>
              </a:ext>
            </a:extLst>
          </p:cNvPr>
          <p:cNvSpPr txBox="1"/>
          <p:nvPr/>
        </p:nvSpPr>
        <p:spPr>
          <a:xfrm>
            <a:off x="6605138" y="3205489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27AB35-6BCF-4EA9-8B7C-0EA71C717416}"/>
              </a:ext>
            </a:extLst>
          </p:cNvPr>
          <p:cNvSpPr txBox="1"/>
          <p:nvPr/>
        </p:nvSpPr>
        <p:spPr>
          <a:xfrm>
            <a:off x="6605138" y="5470819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222724E-8D84-47BE-B74E-0BFF30A6075B}"/>
                  </a:ext>
                </a:extLst>
              </p:cNvPr>
              <p:cNvSpPr txBox="1"/>
              <p:nvPr/>
            </p:nvSpPr>
            <p:spPr>
              <a:xfrm>
                <a:off x="3468574" y="359960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 a set of generators: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222724E-8D84-47BE-B74E-0BFF30A6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574" y="359960"/>
                <a:ext cx="5334000" cy="461665"/>
              </a:xfrm>
              <a:prstGeom prst="rect">
                <a:avLst/>
              </a:prstGeom>
              <a:blipFill>
                <a:blip r:embed="rId5"/>
                <a:stretch>
                  <a:fillRect l="-182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D11854-900C-407B-B879-8646B7ABB131}"/>
                  </a:ext>
                </a:extLst>
              </p:cNvPr>
              <p:cNvSpPr txBox="1"/>
              <p:nvPr/>
            </p:nvSpPr>
            <p:spPr>
              <a:xfrm>
                <a:off x="4995433" y="1252499"/>
                <a:ext cx="3932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 pick a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D11854-900C-407B-B879-8646B7ABB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33" y="1252499"/>
                <a:ext cx="3932667" cy="461665"/>
              </a:xfrm>
              <a:prstGeom prst="rect">
                <a:avLst/>
              </a:prstGeom>
              <a:blipFill>
                <a:blip r:embed="rId6"/>
                <a:stretch>
                  <a:fillRect l="-232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1713214-C4EA-4C8C-BE62-97E2E3EFF0FB}"/>
                  </a:ext>
                </a:extLst>
              </p:cNvPr>
              <p:cNvSpPr txBox="1"/>
              <p:nvPr/>
            </p:nvSpPr>
            <p:spPr>
              <a:xfrm>
                <a:off x="4995433" y="1683373"/>
                <a:ext cx="3932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to generate the image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1713214-C4EA-4C8C-BE62-97E2E3EFF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33" y="1683373"/>
                <a:ext cx="3932667" cy="461665"/>
              </a:xfrm>
              <a:prstGeom prst="rect">
                <a:avLst/>
              </a:prstGeom>
              <a:blipFill>
                <a:blip r:embed="rId7"/>
                <a:stretch>
                  <a:fillRect l="-232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91A9E7A3-4395-4875-95A0-96966C8B38AD}"/>
              </a:ext>
            </a:extLst>
          </p:cNvPr>
          <p:cNvSpPr txBox="1"/>
          <p:nvPr/>
        </p:nvSpPr>
        <p:spPr>
          <a:xfrm>
            <a:off x="3468574" y="814309"/>
            <a:ext cx="393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generate an image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69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  <p:bldP spid="11" grpId="0"/>
      <p:bldP spid="5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2803" y="1068989"/>
                <a:ext cx="4195123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3" y="1068989"/>
                <a:ext cx="4195123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462101" y="1240508"/>
            <a:ext cx="146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 is convex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62101" y="1666534"/>
            <a:ext cx="146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f(1) = 0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80589" y="325452"/>
            <a:ext cx="2292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f-divergence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88298" y="2613893"/>
                <a:ext cx="2872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98" y="2613893"/>
                <a:ext cx="2872389" cy="369332"/>
              </a:xfrm>
              <a:prstGeom prst="rect">
                <a:avLst/>
              </a:prstGeom>
              <a:blipFill>
                <a:blip r:embed="rId4"/>
                <a:stretch>
                  <a:fillRect l="-6582" t="-26667" r="-148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339408" y="2758420"/>
                <a:ext cx="4195123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08" y="2758420"/>
                <a:ext cx="4195123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534530" y="3188698"/>
                <a:ext cx="553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530" y="3188698"/>
                <a:ext cx="553548" cy="369332"/>
              </a:xfrm>
              <a:prstGeom prst="rect">
                <a:avLst/>
              </a:prstGeom>
              <a:blipFill>
                <a:blip r:embed="rId6"/>
                <a:stretch>
                  <a:fillRect l="-5495" r="-1208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88299" y="3745755"/>
                <a:ext cx="4195123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99" y="3745755"/>
                <a:ext cx="4195123" cy="1145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943100" y="4967494"/>
                <a:ext cx="3042691" cy="11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4967494"/>
                <a:ext cx="3042691" cy="11980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943100" y="6298716"/>
                <a:ext cx="155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6298716"/>
                <a:ext cx="1558055" cy="369332"/>
              </a:xfrm>
              <a:prstGeom prst="rect">
                <a:avLst/>
              </a:prstGeom>
              <a:blipFill>
                <a:blip r:embed="rId9"/>
                <a:stretch>
                  <a:fillRect l="-1569" r="-431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>
            <a:cxnSpLocks/>
          </p:cNvCxnSpPr>
          <p:nvPr/>
        </p:nvCxnSpPr>
        <p:spPr>
          <a:xfrm>
            <a:off x="5922601" y="3791086"/>
            <a:ext cx="12376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504443" y="3767449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81400" y="5189327"/>
            <a:ext cx="1544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Because f is convex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-383538" y="2455099"/>
            <a:ext cx="100203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911990" y="356285"/>
                <a:ext cx="571722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two distributions.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are the probability of sampling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.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990" y="356285"/>
                <a:ext cx="5717227" cy="738664"/>
              </a:xfrm>
              <a:prstGeom prst="rect">
                <a:avLst/>
              </a:prstGeom>
              <a:blipFill>
                <a:blip r:embed="rId10"/>
                <a:stretch>
                  <a:fillRect l="-3305" t="-12295" b="-23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291916" y="2531303"/>
            <a:ext cx="84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=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55396" y="2921419"/>
            <a:ext cx="639585" cy="84603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>
            <a:cxnSpLocks/>
          </p:cNvCxnSpPr>
          <p:nvPr/>
        </p:nvCxnSpPr>
        <p:spPr>
          <a:xfrm>
            <a:off x="3119339" y="5490298"/>
            <a:ext cx="440138" cy="2229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3795105" y="5713253"/>
            <a:ext cx="440138" cy="2229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36969" y="4556241"/>
            <a:ext cx="3144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If P and Q are the same distributions,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436969" y="5387238"/>
                <a:ext cx="3348338" cy="860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the smallest value, which is 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69" y="5387238"/>
                <a:ext cx="3348338" cy="860620"/>
              </a:xfrm>
              <a:prstGeom prst="rect">
                <a:avLst/>
              </a:prstGeom>
              <a:blipFill>
                <a:blip r:embed="rId11"/>
                <a:stretch>
                  <a:fillRect l="-2914" t="-4965" r="-1093" b="-15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421062" y="4548849"/>
            <a:ext cx="3364245" cy="177545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007645" y="1347139"/>
                <a:ext cx="3053771" cy="7682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evaluates the difference of P and Q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45" y="1347139"/>
                <a:ext cx="3053771" cy="768287"/>
              </a:xfrm>
              <a:prstGeom prst="rect">
                <a:avLst/>
              </a:prstGeom>
              <a:blipFill>
                <a:blip r:embed="rId12"/>
                <a:stretch>
                  <a:fillRect l="-6188" t="-11811" r="-3393" b="-220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41900" y="3142018"/>
            <a:ext cx="150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smallest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1" grpId="0"/>
      <p:bldP spid="22" grpId="0"/>
      <p:bldP spid="23" grpId="0"/>
      <p:bldP spid="24" grpId="0"/>
      <p:bldP spid="25" grpId="0"/>
      <p:bldP spid="26" grpId="0"/>
      <p:bldP spid="3" grpId="0"/>
      <p:bldP spid="15" grpId="0"/>
      <p:bldP spid="2" grpId="0"/>
      <p:bldP spid="18" grpId="0"/>
      <p:bldP spid="9" grpId="0" animBg="1"/>
      <p:bldP spid="11" grpId="0"/>
      <p:bldP spid="28" grpId="0"/>
      <p:bldP spid="13" grpId="0" animBg="1"/>
      <p:bldP spid="29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96040" y="369716"/>
                <a:ext cx="4195123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40" y="369716"/>
                <a:ext cx="4195123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442059" y="490838"/>
            <a:ext cx="146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 is convex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42059" y="990674"/>
            <a:ext cx="146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f(1) = 0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79336" y="77329"/>
            <a:ext cx="2292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f-divergence</a:t>
            </a:r>
            <a:endParaRPr lang="zh-TW" altLang="en-US" sz="3200" b="1" i="1" u="sng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-440646" y="1692617"/>
            <a:ext cx="100203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56418" y="5066132"/>
                <a:ext cx="21831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8" y="5066132"/>
                <a:ext cx="2183162" cy="369332"/>
              </a:xfrm>
              <a:prstGeom prst="rect">
                <a:avLst/>
              </a:prstGeom>
              <a:blipFill>
                <a:blip r:embed="rId4"/>
                <a:stretch>
                  <a:fillRect l="-4457" r="-55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26025" y="5396835"/>
                <a:ext cx="4694747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5" y="5396835"/>
                <a:ext cx="4694747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354713" y="5396835"/>
                <a:ext cx="3114699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13" y="5396835"/>
                <a:ext cx="3114699" cy="114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28244" y="2199170"/>
                <a:ext cx="5350119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" y="2199170"/>
                <a:ext cx="5350119" cy="1145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56418" y="1983016"/>
                <a:ext cx="1861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𝑥𝑙𝑜𝑔𝑥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8" y="1983016"/>
                <a:ext cx="1861472" cy="369332"/>
              </a:xfrm>
              <a:prstGeom prst="rect">
                <a:avLst/>
              </a:prstGeom>
              <a:blipFill>
                <a:blip r:embed="rId8"/>
                <a:stretch>
                  <a:fillRect l="-5229" r="-522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51915" y="2199170"/>
                <a:ext cx="3189015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915" y="2199170"/>
                <a:ext cx="3189015" cy="11453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6580971" y="1983016"/>
            <a:ext cx="15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KL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56418" y="3536919"/>
                <a:ext cx="1927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8" y="3536919"/>
                <a:ext cx="1927194" cy="369332"/>
              </a:xfrm>
              <a:prstGeom prst="rect">
                <a:avLst/>
              </a:prstGeom>
              <a:blipFill>
                <a:blip r:embed="rId10"/>
                <a:stretch>
                  <a:fillRect l="-5047" r="-473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26025" y="3842270"/>
                <a:ext cx="512589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5" y="3842270"/>
                <a:ext cx="5125890" cy="11453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751915" y="3842270"/>
                <a:ext cx="3189015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915" y="3842270"/>
                <a:ext cx="3189015" cy="11453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6458237" y="3584827"/>
            <a:ext cx="215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Reverse KL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508742" y="5089216"/>
            <a:ext cx="215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Chi Square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3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16" grpId="0"/>
      <p:bldP spid="17" grpId="0"/>
      <p:bldP spid="18" grpId="0"/>
      <p:bldP spid="31" grpId="0"/>
      <p:bldP spid="19" grpId="0"/>
      <p:bldP spid="20" grpId="0"/>
      <p:bldP spid="27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Fenchel</a:t>
            </a:r>
            <a:r>
              <a:rPr lang="en-US" altLang="zh-TW" dirty="0"/>
              <a:t> Conjugate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Every convex function f has a conjugate function f*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13283" y="2501563"/>
                <a:ext cx="3765710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83" y="2501563"/>
                <a:ext cx="3765710" cy="524311"/>
              </a:xfrm>
              <a:prstGeom prst="rect">
                <a:avLst/>
              </a:prstGeom>
              <a:blipFill>
                <a:blip r:embed="rId3"/>
                <a:stretch>
                  <a:fillRect l="-2265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149072" y="4735994"/>
                <a:ext cx="1728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72" y="4735994"/>
                <a:ext cx="1728422" cy="369332"/>
              </a:xfrm>
              <a:prstGeom prst="rect">
                <a:avLst/>
              </a:prstGeom>
              <a:blipFill>
                <a:blip r:embed="rId4"/>
                <a:stretch>
                  <a:fillRect l="-176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149072" y="5476826"/>
                <a:ext cx="1728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72" y="5476826"/>
                <a:ext cx="1728422" cy="369332"/>
              </a:xfrm>
              <a:prstGeom prst="rect">
                <a:avLst/>
              </a:prstGeom>
              <a:blipFill>
                <a:blip r:embed="rId5"/>
                <a:stretch>
                  <a:fillRect l="-176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2970641" y="4069926"/>
            <a:ext cx="160878" cy="1608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628650" y="6075363"/>
            <a:ext cx="80200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337160" y="6180727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60" y="6180727"/>
                <a:ext cx="198259" cy="369332"/>
              </a:xfrm>
              <a:prstGeom prst="rect">
                <a:avLst/>
              </a:prstGeom>
              <a:blipFill>
                <a:blip r:embed="rId7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923358" y="6107369"/>
                <a:ext cx="32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358" y="6107369"/>
                <a:ext cx="321755" cy="369332"/>
              </a:xfrm>
              <a:prstGeom prst="rect">
                <a:avLst/>
              </a:prstGeom>
              <a:blipFill>
                <a:blip r:embed="rId8"/>
                <a:stretch>
                  <a:fillRect l="-19231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804098" y="6075363"/>
                <a:ext cx="3288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098" y="6075363"/>
                <a:ext cx="328872" cy="369332"/>
              </a:xfrm>
              <a:prstGeom prst="rect">
                <a:avLst/>
              </a:prstGeom>
              <a:blipFill>
                <a:blip r:embed="rId9"/>
                <a:stretch>
                  <a:fillRect l="-16667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6888095" y="4655555"/>
            <a:ext cx="160878" cy="1608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>
            <a:cxnSpLocks/>
            <a:stCxn id="10" idx="4"/>
          </p:cNvCxnSpPr>
          <p:nvPr/>
        </p:nvCxnSpPr>
        <p:spPr>
          <a:xfrm>
            <a:off x="3051080" y="4230804"/>
            <a:ext cx="0" cy="187244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cxnSpLocks/>
          </p:cNvCxnSpPr>
          <p:nvPr/>
        </p:nvCxnSpPr>
        <p:spPr>
          <a:xfrm>
            <a:off x="6981139" y="4831358"/>
            <a:ext cx="0" cy="129093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156688" y="3321784"/>
                <a:ext cx="887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688" y="3321784"/>
                <a:ext cx="887679" cy="369332"/>
              </a:xfrm>
              <a:prstGeom prst="rect">
                <a:avLst/>
              </a:prstGeom>
              <a:blipFill>
                <a:blip r:embed="rId10"/>
                <a:stretch>
                  <a:fillRect l="-1241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126091" y="4528868"/>
                <a:ext cx="894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91" y="4528868"/>
                <a:ext cx="894796" cy="369332"/>
              </a:xfrm>
              <a:prstGeom prst="rect">
                <a:avLst/>
              </a:prstGeom>
              <a:blipFill>
                <a:blip r:embed="rId11"/>
                <a:stretch>
                  <a:fillRect l="-12245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606129" y="269249"/>
                <a:ext cx="3151632" cy="859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29" y="269249"/>
                <a:ext cx="3151632" cy="8590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6348621" y="1093008"/>
            <a:ext cx="249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 is convex, f(1) 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176016" y="3936556"/>
                <a:ext cx="1714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6" y="3936556"/>
                <a:ext cx="1714187" cy="369332"/>
              </a:xfrm>
              <a:prstGeom prst="rect">
                <a:avLst/>
              </a:prstGeom>
              <a:blipFill>
                <a:blip r:embed="rId13"/>
                <a:stretch>
                  <a:fillRect l="-213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2950798" y="4870433"/>
            <a:ext cx="160878" cy="1608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970641" y="5614747"/>
            <a:ext cx="160878" cy="1608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074021" y="3316409"/>
                <a:ext cx="3117777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21" y="3316409"/>
                <a:ext cx="3117777" cy="526747"/>
              </a:xfrm>
              <a:prstGeom prst="rect">
                <a:avLst/>
              </a:prstGeom>
              <a:blipFill>
                <a:blip r:embed="rId14"/>
                <a:stretch>
                  <a:fillRect l="-586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240870" y="3936556"/>
                <a:ext cx="887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70" y="3936556"/>
                <a:ext cx="887679" cy="369332"/>
              </a:xfrm>
              <a:prstGeom prst="rect">
                <a:avLst/>
              </a:prstGeom>
              <a:blipFill>
                <a:blip r:embed="rId15"/>
                <a:stretch>
                  <a:fillRect l="-1241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115122" y="5490010"/>
                <a:ext cx="17213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122" y="5490010"/>
                <a:ext cx="1721305" cy="369332"/>
              </a:xfrm>
              <a:prstGeom prst="rect">
                <a:avLst/>
              </a:prstGeom>
              <a:blipFill>
                <a:blip r:embed="rId16"/>
                <a:stretch>
                  <a:fillRect l="-177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119367" y="5013272"/>
                <a:ext cx="1735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67" y="5013272"/>
                <a:ext cx="1735540" cy="369332"/>
              </a:xfrm>
              <a:prstGeom prst="rect">
                <a:avLst/>
              </a:prstGeom>
              <a:blipFill>
                <a:blip r:embed="rId17"/>
                <a:stretch>
                  <a:fillRect l="-211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137045" y="4528868"/>
                <a:ext cx="1735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45" y="4528868"/>
                <a:ext cx="1735540" cy="369332"/>
              </a:xfrm>
              <a:prstGeom prst="rect">
                <a:avLst/>
              </a:prstGeom>
              <a:blipFill>
                <a:blip r:embed="rId18"/>
                <a:stretch>
                  <a:fillRect l="-211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6900700" y="5117499"/>
            <a:ext cx="160878" cy="1608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6888095" y="5612551"/>
            <a:ext cx="160878" cy="1608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4647930" y="3918770"/>
            <a:ext cx="4035110" cy="526747"/>
            <a:chOff x="4647930" y="3918770"/>
            <a:chExt cx="4035110" cy="526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4647930" y="3924145"/>
                  <a:ext cx="8876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930" y="3924145"/>
                  <a:ext cx="88767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1644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5565263" y="3918770"/>
                  <a:ext cx="3117777" cy="5267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𝑑𝑜𝑚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263" y="3918770"/>
                  <a:ext cx="3117777" cy="526747"/>
                </a:xfrm>
                <a:prstGeom prst="rect">
                  <a:avLst/>
                </a:prstGeom>
                <a:blipFill>
                  <a:blip r:embed="rId20"/>
                  <a:stretch>
                    <a:fillRect l="-783" b="-197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01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0" grpId="0" animBg="1"/>
      <p:bldP spid="33" grpId="0"/>
      <p:bldP spid="34" grpId="0"/>
      <p:bldP spid="35" grpId="0" animBg="1"/>
      <p:bldP spid="38" grpId="0"/>
      <p:bldP spid="39" grpId="0"/>
      <p:bldP spid="36" grpId="0"/>
      <p:bldP spid="41" grpId="0" animBg="1"/>
      <p:bldP spid="42" grpId="0" animBg="1"/>
      <p:bldP spid="43" grpId="0"/>
      <p:bldP spid="45" grpId="0"/>
      <p:bldP spid="46" grpId="0"/>
      <p:bldP spid="48" grpId="0"/>
      <p:bldP spid="49" grpId="0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Fenchel</a:t>
            </a:r>
            <a:r>
              <a:rPr lang="en-US" altLang="zh-TW" dirty="0"/>
              <a:t> Conjugate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Every convex function f has a conjugate function f*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13283" y="2501563"/>
                <a:ext cx="3765710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83" y="2501563"/>
                <a:ext cx="3765710" cy="524311"/>
              </a:xfrm>
              <a:prstGeom prst="rect">
                <a:avLst/>
              </a:prstGeom>
              <a:blipFill>
                <a:blip r:embed="rId3"/>
                <a:stretch>
                  <a:fillRect l="-2265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>
            <a:cxnSpLocks/>
          </p:cNvCxnSpPr>
          <p:nvPr/>
        </p:nvCxnSpPr>
        <p:spPr>
          <a:xfrm>
            <a:off x="1537017" y="3545275"/>
            <a:ext cx="3523775" cy="276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cxnSpLocks/>
            <a:stCxn id="19" idx="3"/>
          </p:cNvCxnSpPr>
          <p:nvPr/>
        </p:nvCxnSpPr>
        <p:spPr>
          <a:xfrm flipV="1">
            <a:off x="2718152" y="5005523"/>
            <a:ext cx="5810215" cy="5749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cxnSpLocks/>
          </p:cNvCxnSpPr>
          <p:nvPr/>
        </p:nvCxnSpPr>
        <p:spPr>
          <a:xfrm flipV="1">
            <a:off x="6144884" y="3729312"/>
            <a:ext cx="2141956" cy="2511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cxnSpLocks/>
          </p:cNvCxnSpPr>
          <p:nvPr/>
        </p:nvCxnSpPr>
        <p:spPr>
          <a:xfrm>
            <a:off x="1270862" y="4466464"/>
            <a:ext cx="6895555" cy="1774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 flipV="1">
            <a:off x="3613502" y="4065126"/>
            <a:ext cx="4880847" cy="2175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845934" y="3496209"/>
                <a:ext cx="1590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34" y="3496209"/>
                <a:ext cx="1590692" cy="369332"/>
              </a:xfrm>
              <a:prstGeom prst="rect">
                <a:avLst/>
              </a:prstGeom>
              <a:blipFill>
                <a:blip r:embed="rId4"/>
                <a:stretch>
                  <a:fillRect l="-2299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312620" y="2447852"/>
            <a:ext cx="1460500" cy="4646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86879" y="4646692"/>
                <a:ext cx="1604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9" y="4646692"/>
                <a:ext cx="1604927" cy="369332"/>
              </a:xfrm>
              <a:prstGeom prst="rect">
                <a:avLst/>
              </a:prstGeom>
              <a:blipFill>
                <a:blip r:embed="rId5"/>
                <a:stretch>
                  <a:fillRect l="-190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113225" y="5395856"/>
                <a:ext cx="1604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25" y="5395856"/>
                <a:ext cx="1604927" cy="369332"/>
              </a:xfrm>
              <a:prstGeom prst="rect">
                <a:avLst/>
              </a:prstGeom>
              <a:blipFill>
                <a:blip r:embed="rId6"/>
                <a:stretch>
                  <a:fillRect l="-228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3131519" y="2402449"/>
            <a:ext cx="2769237" cy="71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970641" y="4642870"/>
            <a:ext cx="160878" cy="1608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628650" y="6075363"/>
            <a:ext cx="80200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337160" y="6180727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60" y="6180727"/>
                <a:ext cx="198259" cy="369332"/>
              </a:xfrm>
              <a:prstGeom prst="rect">
                <a:avLst/>
              </a:prstGeom>
              <a:blipFill>
                <a:blip r:embed="rId7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923358" y="6107369"/>
                <a:ext cx="32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358" y="6107369"/>
                <a:ext cx="321755" cy="369332"/>
              </a:xfrm>
              <a:prstGeom prst="rect">
                <a:avLst/>
              </a:prstGeom>
              <a:blipFill>
                <a:blip r:embed="rId8"/>
                <a:stretch>
                  <a:fillRect l="-19231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804098" y="6075363"/>
                <a:ext cx="3288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098" y="6075363"/>
                <a:ext cx="328872" cy="369332"/>
              </a:xfrm>
              <a:prstGeom prst="rect">
                <a:avLst/>
              </a:prstGeom>
              <a:blipFill>
                <a:blip r:embed="rId9"/>
                <a:stretch>
                  <a:fillRect l="-16667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6888095" y="4655555"/>
            <a:ext cx="160878" cy="1608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>
            <a:cxnSpLocks/>
          </p:cNvCxnSpPr>
          <p:nvPr/>
        </p:nvCxnSpPr>
        <p:spPr>
          <a:xfrm>
            <a:off x="3070130" y="4812308"/>
            <a:ext cx="0" cy="129093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cxnSpLocks/>
          </p:cNvCxnSpPr>
          <p:nvPr/>
        </p:nvCxnSpPr>
        <p:spPr>
          <a:xfrm>
            <a:off x="6981139" y="4831358"/>
            <a:ext cx="0" cy="129093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827528" y="4160691"/>
                <a:ext cx="887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528" y="4160691"/>
                <a:ext cx="887679" cy="369332"/>
              </a:xfrm>
              <a:prstGeom prst="rect">
                <a:avLst/>
              </a:prstGeom>
              <a:blipFill>
                <a:blip r:embed="rId10"/>
                <a:stretch>
                  <a:fillRect l="-1241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388100" y="4199141"/>
                <a:ext cx="894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00" y="4199141"/>
                <a:ext cx="894796" cy="369332"/>
              </a:xfrm>
              <a:prstGeom prst="rect">
                <a:avLst/>
              </a:prstGeom>
              <a:blipFill>
                <a:blip r:embed="rId11"/>
                <a:stretch>
                  <a:fillRect l="-1224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>
            <a:cxnSpLocks/>
          </p:cNvCxnSpPr>
          <p:nvPr/>
        </p:nvCxnSpPr>
        <p:spPr>
          <a:xfrm>
            <a:off x="1523855" y="3435758"/>
            <a:ext cx="1927388" cy="153776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cxnSpLocks/>
          </p:cNvCxnSpPr>
          <p:nvPr/>
        </p:nvCxnSpPr>
        <p:spPr>
          <a:xfrm>
            <a:off x="3422109" y="4948442"/>
            <a:ext cx="1358011" cy="383535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cxnSpLocks/>
          </p:cNvCxnSpPr>
          <p:nvPr/>
        </p:nvCxnSpPr>
        <p:spPr>
          <a:xfrm flipV="1">
            <a:off x="4782466" y="5235836"/>
            <a:ext cx="920538" cy="96142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</p:cNvCxnSpPr>
          <p:nvPr/>
        </p:nvCxnSpPr>
        <p:spPr>
          <a:xfrm flipV="1">
            <a:off x="5703004" y="4323848"/>
            <a:ext cx="2009653" cy="911325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cxnSpLocks/>
          </p:cNvCxnSpPr>
          <p:nvPr/>
        </p:nvCxnSpPr>
        <p:spPr>
          <a:xfrm flipV="1">
            <a:off x="7665992" y="3680875"/>
            <a:ext cx="569695" cy="702933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606129" y="269249"/>
                <a:ext cx="3151632" cy="859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29" y="269249"/>
                <a:ext cx="3151632" cy="8590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6348621" y="1093008"/>
            <a:ext cx="249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 is convex, f(1) = 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5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6" grpId="0"/>
      <p:bldP spid="19" grpId="0"/>
      <p:bldP spid="20" grpId="0" animBg="1"/>
      <p:bldP spid="10" grpId="0" animBg="1"/>
      <p:bldP spid="33" grpId="0"/>
      <p:bldP spid="34" grpId="0"/>
      <p:bldP spid="35" grpId="0" animBg="1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Fenchel</a:t>
            </a:r>
            <a:r>
              <a:rPr lang="en-US" altLang="zh-TW" dirty="0"/>
              <a:t> Conjugate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Every convex function f has a conjugate function f*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401439" y="3926688"/>
                <a:ext cx="1861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𝑥𝑙𝑜𝑔𝑥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39" y="3926688"/>
                <a:ext cx="1861472" cy="369332"/>
              </a:xfrm>
              <a:prstGeom prst="rect">
                <a:avLst/>
              </a:prstGeom>
              <a:blipFill>
                <a:blip r:embed="rId3"/>
                <a:stretch>
                  <a:fillRect l="-5574" r="-524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>
            <a:cxnSpLocks/>
          </p:cNvCxnSpPr>
          <p:nvPr/>
        </p:nvCxnSpPr>
        <p:spPr>
          <a:xfrm flipV="1">
            <a:off x="2511864" y="4900451"/>
            <a:ext cx="4002823" cy="1328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cxnSpLocks/>
          </p:cNvCxnSpPr>
          <p:nvPr/>
        </p:nvCxnSpPr>
        <p:spPr>
          <a:xfrm flipV="1">
            <a:off x="3415792" y="3630489"/>
            <a:ext cx="2312416" cy="2871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cxnSpLocks/>
          </p:cNvCxnSpPr>
          <p:nvPr/>
        </p:nvCxnSpPr>
        <p:spPr>
          <a:xfrm flipV="1">
            <a:off x="1871798" y="5397961"/>
            <a:ext cx="5645177" cy="7790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804207" y="3528991"/>
                <a:ext cx="1910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/>
                        <m:t>10</m:t>
                      </m:r>
                      <m:r>
                        <m:rPr>
                          <m:nor/>
                        </m:rPr>
                        <a:rPr lang="en-US" altLang="zh-TW" sz="2400" dirty="0"/>
                        <m:t>t</m:t>
                      </m:r>
                      <m:r>
                        <m:rPr>
                          <m:nor/>
                        </m:rPr>
                        <a:rPr lang="en-US" altLang="zh-TW" sz="2400" dirty="0"/>
                        <m:t> – 10 </m:t>
                      </m:r>
                      <m:r>
                        <m:rPr>
                          <m:nor/>
                        </m:rPr>
                        <a:rPr lang="en-US" altLang="zh-TW" sz="2400" dirty="0"/>
                        <m:t>log</m:t>
                      </m:r>
                      <m:r>
                        <m:rPr>
                          <m:nor/>
                        </m:rPr>
                        <a:rPr lang="en-US" altLang="zh-TW" sz="2400" dirty="0"/>
                        <m:t> 10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207" y="3528991"/>
                <a:ext cx="1910779" cy="369332"/>
              </a:xfrm>
              <a:prstGeom prst="rect">
                <a:avLst/>
              </a:prstGeom>
              <a:blipFill>
                <a:blip r:embed="rId4"/>
                <a:stretch>
                  <a:fillRect l="-3185" r="-2866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707278" y="4606220"/>
                <a:ext cx="1237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/>
                        <m:t>1</m:t>
                      </m:r>
                      <m:r>
                        <m:rPr>
                          <m:nor/>
                        </m:rPr>
                        <a:rPr lang="en-US" altLang="zh-TW" sz="2400" dirty="0"/>
                        <m:t>t</m:t>
                      </m:r>
                      <m:r>
                        <m:rPr>
                          <m:nor/>
                        </m:rPr>
                        <a:rPr lang="en-US" altLang="zh-TW" sz="2400" dirty="0"/>
                        <m:t> –1</m:t>
                      </m:r>
                      <m:r>
                        <m:rPr>
                          <m:nor/>
                        </m:rPr>
                        <a:rPr lang="en-US" altLang="zh-TW" sz="2400" dirty="0"/>
                        <m:t>log</m:t>
                      </m:r>
                      <m:r>
                        <m:rPr>
                          <m:nor/>
                        </m:rPr>
                        <a:rPr lang="en-US" altLang="zh-TW" sz="2400" dirty="0"/>
                        <m:t>1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278" y="4606220"/>
                <a:ext cx="1237518" cy="369332"/>
              </a:xfrm>
              <a:prstGeom prst="rect">
                <a:avLst/>
              </a:prstGeom>
              <a:blipFill>
                <a:blip r:embed="rId5"/>
                <a:stretch>
                  <a:fillRect l="-4926" r="-7389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592435" y="5574444"/>
                <a:ext cx="2003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/>
                        <m:t>0.1</m:t>
                      </m:r>
                      <m:r>
                        <m:rPr>
                          <m:nor/>
                        </m:rPr>
                        <a:rPr lang="en-US" altLang="zh-TW" sz="2400" dirty="0"/>
                        <m:t>t</m:t>
                      </m:r>
                      <m:r>
                        <m:rPr>
                          <m:nor/>
                        </m:rPr>
                        <a:rPr lang="en-US" altLang="zh-TW" sz="2400" dirty="0"/>
                        <m:t> – 0.1</m:t>
                      </m:r>
                      <m:r>
                        <m:rPr>
                          <m:nor/>
                        </m:rPr>
                        <a:rPr lang="en-US" altLang="zh-TW" sz="2400" dirty="0"/>
                        <m:t>log</m:t>
                      </m:r>
                      <m:r>
                        <m:rPr>
                          <m:nor/>
                        </m:rPr>
                        <a:rPr lang="en-US" altLang="zh-TW" sz="2400" dirty="0"/>
                        <m:t>0.1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35" y="5574444"/>
                <a:ext cx="2003754" cy="369332"/>
              </a:xfrm>
              <a:prstGeom prst="rect">
                <a:avLst/>
              </a:prstGeom>
              <a:blipFill>
                <a:blip r:embed="rId6"/>
                <a:stretch>
                  <a:fillRect l="-3040" r="-4255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>
            <a:cxnSpLocks/>
          </p:cNvCxnSpPr>
          <p:nvPr/>
        </p:nvCxnSpPr>
        <p:spPr>
          <a:xfrm flipH="1">
            <a:off x="4747835" y="3578294"/>
            <a:ext cx="202040" cy="1100452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cxnSpLocks/>
          </p:cNvCxnSpPr>
          <p:nvPr/>
        </p:nvCxnSpPr>
        <p:spPr>
          <a:xfrm flipH="1">
            <a:off x="3868167" y="4627209"/>
            <a:ext cx="889117" cy="1085005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cxnSpLocks/>
          </p:cNvCxnSpPr>
          <p:nvPr/>
        </p:nvCxnSpPr>
        <p:spPr>
          <a:xfrm flipV="1">
            <a:off x="1668662" y="5712214"/>
            <a:ext cx="2199503" cy="41768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83231" y="4425966"/>
            <a:ext cx="2466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Something like exponential?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81530" y="5428852"/>
                <a:ext cx="2576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30" y="5428852"/>
                <a:ext cx="2576218" cy="369332"/>
              </a:xfrm>
              <a:prstGeom prst="rect">
                <a:avLst/>
              </a:prstGeom>
              <a:blipFill>
                <a:blip r:embed="rId8"/>
                <a:stretch>
                  <a:fillRect l="-379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013283" y="2501563"/>
                <a:ext cx="3765710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83" y="2501563"/>
                <a:ext cx="3765710" cy="524311"/>
              </a:xfrm>
              <a:prstGeom prst="rect">
                <a:avLst/>
              </a:prstGeom>
              <a:blipFill>
                <a:blip r:embed="rId9"/>
                <a:stretch>
                  <a:fillRect l="-2265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7860911" y="458250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1t – 0</a:t>
            </a:r>
          </a:p>
        </p:txBody>
      </p:sp>
      <p:cxnSp>
        <p:nvCxnSpPr>
          <p:cNvPr id="31" name="直線接點 30"/>
          <p:cNvCxnSpPr>
            <a:cxnSpLocks/>
          </p:cNvCxnSpPr>
          <p:nvPr/>
        </p:nvCxnSpPr>
        <p:spPr>
          <a:xfrm flipV="1">
            <a:off x="4500080" y="3586176"/>
            <a:ext cx="561818" cy="277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3" grpId="0"/>
      <p:bldP spid="24" grpId="0"/>
      <p:bldP spid="36" grpId="0"/>
      <p:bldP spid="37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Fenchel</a:t>
            </a:r>
            <a:r>
              <a:rPr lang="en-US" altLang="zh-TW" dirty="0"/>
              <a:t> Conjugate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Every convex function f has a conjugate function f*</a:t>
            </a:r>
            <a:endParaRPr lang="zh-TW" altLang="en-US" dirty="0"/>
          </a:p>
          <a:p>
            <a:r>
              <a:rPr lang="en-US" altLang="zh-TW" dirty="0">
                <a:solidFill>
                  <a:srgbClr val="FF0000"/>
                </a:solidFill>
              </a:rPr>
              <a:t>(f*)* = f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4154845"/>
                <a:ext cx="3943644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𝑥𝑙𝑜𝑔𝑥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54845"/>
                <a:ext cx="3943644" cy="524311"/>
              </a:xfrm>
              <a:prstGeom prst="rect">
                <a:avLst/>
              </a:prstGeom>
              <a:blipFill>
                <a:blip r:embed="rId3"/>
                <a:stretch>
                  <a:fillRect l="-2164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41141" y="5468108"/>
                <a:ext cx="2292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1" y="5468108"/>
                <a:ext cx="2292038" cy="369332"/>
              </a:xfrm>
              <a:prstGeom prst="rect">
                <a:avLst/>
              </a:prstGeom>
              <a:blipFill>
                <a:blip r:embed="rId4"/>
                <a:stretch>
                  <a:fillRect l="-2128" r="-2926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628263" y="2730169"/>
                <a:ext cx="3765710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263" y="2730169"/>
                <a:ext cx="3765710" cy="524311"/>
              </a:xfrm>
              <a:prstGeom prst="rect">
                <a:avLst/>
              </a:prstGeom>
              <a:blipFill>
                <a:blip r:embed="rId5"/>
                <a:stretch>
                  <a:fillRect l="-2265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805319" y="3493920"/>
                <a:ext cx="1861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𝑥𝑙𝑜𝑔𝑥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319" y="3493920"/>
                <a:ext cx="1861472" cy="369332"/>
              </a:xfrm>
              <a:prstGeom prst="rect">
                <a:avLst/>
              </a:prstGeom>
              <a:blipFill>
                <a:blip r:embed="rId6"/>
                <a:stretch>
                  <a:fillRect l="-5229" r="-522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943673" y="3485024"/>
                <a:ext cx="2576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73" y="3485024"/>
                <a:ext cx="2576218" cy="369332"/>
              </a:xfrm>
              <a:prstGeom prst="rect">
                <a:avLst/>
              </a:prstGeom>
              <a:blipFill>
                <a:blip r:embed="rId7"/>
                <a:stretch>
                  <a:fillRect l="-378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>
            <a:cxnSpLocks/>
          </p:cNvCxnSpPr>
          <p:nvPr/>
        </p:nvCxnSpPr>
        <p:spPr>
          <a:xfrm>
            <a:off x="3852602" y="3704959"/>
            <a:ext cx="902723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41141" y="4865420"/>
                <a:ext cx="2534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𝑥𝑙𝑜𝑔𝑥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1" y="4865420"/>
                <a:ext cx="2534220" cy="369332"/>
              </a:xfrm>
              <a:prstGeom prst="rect">
                <a:avLst/>
              </a:prstGeom>
              <a:blipFill>
                <a:blip r:embed="rId8"/>
                <a:stretch>
                  <a:fillRect l="-2404" r="-384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410366" y="4845445"/>
                <a:ext cx="43189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Given t, find x 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66" y="4845445"/>
                <a:ext cx="4318941" cy="461665"/>
              </a:xfrm>
              <a:prstGeom prst="rect">
                <a:avLst/>
              </a:prstGeom>
              <a:blipFill>
                <a:blip r:embed="rId9"/>
                <a:stretch>
                  <a:fillRect l="-211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410366" y="5468108"/>
                <a:ext cx="2053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66" y="5468108"/>
                <a:ext cx="2053767" cy="369332"/>
              </a:xfrm>
              <a:prstGeom prst="rect">
                <a:avLst/>
              </a:prstGeom>
              <a:blipFill>
                <a:blip r:embed="rId10"/>
                <a:stretch>
                  <a:fillRect l="-148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28650" y="6080703"/>
                <a:ext cx="611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080703"/>
                <a:ext cx="6117124" cy="369332"/>
              </a:xfrm>
              <a:prstGeom prst="rect">
                <a:avLst/>
              </a:prstGeom>
              <a:blipFill>
                <a:blip r:embed="rId11"/>
                <a:stretch>
                  <a:fillRect l="-1295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745774" y="6075748"/>
                <a:ext cx="1795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74" y="6075748"/>
                <a:ext cx="1795492" cy="369332"/>
              </a:xfrm>
              <a:prstGeom prst="rect">
                <a:avLst/>
              </a:prstGeom>
              <a:blipFill>
                <a:blip r:embed="rId12"/>
                <a:stretch>
                  <a:fillRect l="-136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2" grpId="0"/>
      <p:bldP spid="19" grpId="0"/>
      <p:bldP spid="20" grpId="0"/>
      <p:bldP spid="22" grpId="0"/>
      <p:bldP spid="23" grpId="0"/>
      <p:bldP spid="24" grpId="0"/>
      <p:bldP spid="25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1968" y="846628"/>
                <a:ext cx="3765710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68" y="846628"/>
                <a:ext cx="3765710" cy="524311"/>
              </a:xfrm>
              <a:prstGeom prst="rect">
                <a:avLst/>
              </a:prstGeom>
              <a:blipFill>
                <a:blip r:embed="rId3"/>
                <a:stretch>
                  <a:fillRect l="-2427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49218" y="846628"/>
                <a:ext cx="3831113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18" y="846628"/>
                <a:ext cx="3831113" cy="524311"/>
              </a:xfrm>
              <a:prstGeom prst="rect">
                <a:avLst/>
              </a:prstGeom>
              <a:blipFill>
                <a:blip r:embed="rId4"/>
                <a:stretch>
                  <a:fillRect l="-2226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>
            <a:cxnSpLocks/>
          </p:cNvCxnSpPr>
          <p:nvPr/>
        </p:nvCxnSpPr>
        <p:spPr>
          <a:xfrm>
            <a:off x="4324226" y="1054813"/>
            <a:ext cx="42874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14959" y="1339199"/>
                <a:ext cx="4195123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59" y="1339199"/>
                <a:ext cx="4195123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48027" y="2295049"/>
                <a:ext cx="5686685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𝑑𝑜𝑚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027" y="2295049"/>
                <a:ext cx="5686685" cy="114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72512" y="1293972"/>
                <a:ext cx="726800" cy="8713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512" y="1293972"/>
                <a:ext cx="726800" cy="871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156912" y="1293971"/>
                <a:ext cx="726800" cy="8713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912" y="1293971"/>
                <a:ext cx="726800" cy="871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5180972" y="1197306"/>
            <a:ext cx="17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156912" y="1196513"/>
            <a:ext cx="17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57521" y="5178500"/>
                <a:ext cx="215862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is a function whose input is x, and output is t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1" y="5178500"/>
                <a:ext cx="2158623" cy="1107996"/>
              </a:xfrm>
              <a:prstGeom prst="rect">
                <a:avLst/>
              </a:prstGeom>
              <a:blipFill>
                <a:blip r:embed="rId9"/>
                <a:stretch>
                  <a:fillRect l="-8757" t="-8242" r="-7345" b="-15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57232" y="37527"/>
            <a:ext cx="3825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Connection with GAN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586439" y="5546575"/>
                <a:ext cx="522066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39" y="5546575"/>
                <a:ext cx="5220660" cy="1145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232863" y="4515887"/>
                <a:ext cx="6574236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limLoc m:val="undOvr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863" y="4515887"/>
                <a:ext cx="6574236" cy="11453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cxnSpLocks/>
          </p:cNvCxnSpPr>
          <p:nvPr/>
        </p:nvCxnSpPr>
        <p:spPr>
          <a:xfrm>
            <a:off x="5863756" y="5341585"/>
            <a:ext cx="530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/>
          </p:cNvCxnSpPr>
          <p:nvPr/>
        </p:nvCxnSpPr>
        <p:spPr>
          <a:xfrm>
            <a:off x="7268548" y="5323913"/>
            <a:ext cx="530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</p:cNvCxnSpPr>
          <p:nvPr/>
        </p:nvCxnSpPr>
        <p:spPr>
          <a:xfrm>
            <a:off x="-275661" y="4515887"/>
            <a:ext cx="974351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766219" y="3295543"/>
                <a:ext cx="5824993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219" y="3295543"/>
                <a:ext cx="5824993" cy="11453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>
            <a:cxnSpLocks/>
          </p:cNvCxnSpPr>
          <p:nvPr/>
        </p:nvCxnSpPr>
        <p:spPr>
          <a:xfrm>
            <a:off x="5226034" y="3097553"/>
            <a:ext cx="2654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cxnSpLocks/>
          </p:cNvCxnSpPr>
          <p:nvPr/>
        </p:nvCxnSpPr>
        <p:spPr>
          <a:xfrm>
            <a:off x="6129231" y="3107185"/>
            <a:ext cx="2654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5" grpId="0"/>
      <p:bldP spid="19" grpId="0"/>
      <p:bldP spid="21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 with GAN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2700" y="1630673"/>
                <a:ext cx="1265603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00" y="1630673"/>
                <a:ext cx="1265603" cy="398955"/>
              </a:xfrm>
              <a:prstGeom prst="rect">
                <a:avLst/>
              </a:prstGeom>
              <a:blipFill>
                <a:blip r:embed="rId2"/>
                <a:stretch>
                  <a:fillRect l="-5314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142292" y="1238411"/>
                <a:ext cx="5824992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lim>
                      </m:limLow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brk m:alnAt="16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92" y="1238411"/>
                <a:ext cx="5824992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80392" y="2480530"/>
                <a:ext cx="5157053" cy="507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92" y="2480530"/>
                <a:ext cx="5157053" cy="507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824177" y="3029010"/>
            <a:ext cx="22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Samples from P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38012" y="2991574"/>
            <a:ext cx="22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Samples from Q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1936" y="3631083"/>
                <a:ext cx="187936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6" y="3631083"/>
                <a:ext cx="1879361" cy="398955"/>
              </a:xfrm>
              <a:prstGeom prst="rect">
                <a:avLst/>
              </a:prstGeom>
              <a:blipFill>
                <a:blip r:embed="rId5"/>
                <a:stretch>
                  <a:fillRect l="-3236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341623" y="3625456"/>
                <a:ext cx="5902963" cy="507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623" y="3625456"/>
                <a:ext cx="5902963" cy="5076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6589" y="4337606"/>
                <a:ext cx="4628831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9" y="4337606"/>
                <a:ext cx="4628831" cy="653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593257" y="5810707"/>
            <a:ext cx="361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familiar?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2694" y="5024932"/>
                <a:ext cx="8205451" cy="684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~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~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94" y="5024932"/>
                <a:ext cx="8205451" cy="6846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02700" y="5810707"/>
                <a:ext cx="3823162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00" y="5810707"/>
                <a:ext cx="3823162" cy="6537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5532294" y="4133095"/>
            <a:ext cx="298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Original GAN has different V(G,D)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994</Words>
  <Application>Microsoft Office PowerPoint</Application>
  <PresentationFormat>如螢幕大小 (4:3)</PresentationFormat>
  <Paragraphs>194</Paragraphs>
  <Slides>14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fGAN: General Framework of GAN</vt:lpstr>
      <vt:lpstr>PowerPoint 簡報</vt:lpstr>
      <vt:lpstr>PowerPoint 簡報</vt:lpstr>
      <vt:lpstr>Fenchel Conjugate</vt:lpstr>
      <vt:lpstr>Fenchel Conjugate</vt:lpstr>
      <vt:lpstr>Fenchel Conjugate</vt:lpstr>
      <vt:lpstr>Fenchel Conjugate</vt:lpstr>
      <vt:lpstr>PowerPoint 簡報</vt:lpstr>
      <vt:lpstr>Connection with GAN</vt:lpstr>
      <vt:lpstr>PowerPoint 簡報</vt:lpstr>
      <vt:lpstr>Flaw in Optimization?</vt:lpstr>
      <vt:lpstr>Mode Collapse  </vt:lpstr>
      <vt:lpstr>Mode Dropping</vt:lpstr>
      <vt:lpstr>Outlook:  Ensemble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5</cp:revision>
  <dcterms:created xsi:type="dcterms:W3CDTF">2018-05-08T15:01:22Z</dcterms:created>
  <dcterms:modified xsi:type="dcterms:W3CDTF">2018-05-10T13:31:16Z</dcterms:modified>
</cp:coreProperties>
</file>