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59" r:id="rId3"/>
    <p:sldId id="1364" r:id="rId4"/>
    <p:sldId id="261" r:id="rId5"/>
    <p:sldId id="273" r:id="rId6"/>
    <p:sldId id="1333" r:id="rId7"/>
    <p:sldId id="1334" r:id="rId8"/>
    <p:sldId id="270" r:id="rId9"/>
    <p:sldId id="271" r:id="rId10"/>
    <p:sldId id="269" r:id="rId11"/>
    <p:sldId id="1335" r:id="rId12"/>
    <p:sldId id="1367" r:id="rId13"/>
    <p:sldId id="257" r:id="rId14"/>
    <p:sldId id="1339" r:id="rId15"/>
    <p:sldId id="1353" r:id="rId16"/>
    <p:sldId id="1351" r:id="rId17"/>
    <p:sldId id="1352" r:id="rId18"/>
    <p:sldId id="1386" r:id="rId19"/>
    <p:sldId id="1342" r:id="rId20"/>
    <p:sldId id="1345" r:id="rId21"/>
    <p:sldId id="1369" r:id="rId22"/>
    <p:sldId id="1346" r:id="rId23"/>
    <p:sldId id="256" r:id="rId24"/>
    <p:sldId id="1382" r:id="rId25"/>
    <p:sldId id="1384" r:id="rId26"/>
    <p:sldId id="1385" r:id="rId27"/>
    <p:sldId id="1381" r:id="rId28"/>
    <p:sldId id="1380" r:id="rId29"/>
    <p:sldId id="1365" r:id="rId30"/>
    <p:sldId id="1372" r:id="rId31"/>
    <p:sldId id="1376" r:id="rId32"/>
    <p:sldId id="1378" r:id="rId33"/>
    <p:sldId id="1360" r:id="rId34"/>
    <p:sldId id="272" r:id="rId35"/>
    <p:sldId id="136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27" autoAdjust="0"/>
    <p:restoredTop sz="93809" autoAdjust="0"/>
  </p:normalViewPr>
  <p:slideViewPr>
    <p:cSldViewPr snapToGrid="0">
      <p:cViewPr varScale="1">
        <p:scale>
          <a:sx n="99" d="100"/>
          <a:sy n="99" d="100"/>
        </p:scale>
        <p:origin x="3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process1" loCatId="process" qsTypeId="urn:microsoft.com/office/officeart/2005/8/quickstyle/simple4"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Step 1: define a set of function              </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Step 2: goodness of function</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Step 3: pick the best function</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A491758C-84A6-4A4D-888E-93118B4129B4}" type="pres">
      <dgm:prSet presAssocID="{7ABBEAF7-C373-4176-BC82-DCCB6D5E3E26}" presName="Name0" presStyleCnt="0">
        <dgm:presLayoutVars>
          <dgm:dir/>
          <dgm:resizeHandles val="exact"/>
        </dgm:presLayoutVars>
      </dgm:prSet>
      <dgm:spPr/>
    </dgm:pt>
    <dgm:pt modelId="{CFEBD105-9F67-4F60-B070-C671AE93A28A}" type="pres">
      <dgm:prSet presAssocID="{801111EC-7761-4006-9B8D-BDD3478D6A0C}" presName="node" presStyleLbl="node1" presStyleIdx="0" presStyleCnt="3">
        <dgm:presLayoutVars>
          <dgm:bulletEnabled val="1"/>
        </dgm:presLayoutVars>
      </dgm:prSet>
      <dgm:spPr/>
    </dgm:pt>
    <dgm:pt modelId="{888540DF-FD49-4215-991C-C7B2A2E10D35}" type="pres">
      <dgm:prSet presAssocID="{E857221A-734F-4396-A642-04F985B7D590}" presName="sibTrans" presStyleLbl="sibTrans2D1" presStyleIdx="0" presStyleCnt="2"/>
      <dgm:spPr/>
    </dgm:pt>
    <dgm:pt modelId="{FCAC1A52-7A03-424B-8708-40DF70DCEBE1}" type="pres">
      <dgm:prSet presAssocID="{E857221A-734F-4396-A642-04F985B7D590}" presName="connectorText" presStyleLbl="sibTrans2D1" presStyleIdx="0" presStyleCnt="2"/>
      <dgm:spPr/>
    </dgm:pt>
    <dgm:pt modelId="{2C9E42A7-D692-4DEF-A008-68C3A4D1516E}" type="pres">
      <dgm:prSet presAssocID="{380F6D09-15D5-4E2B-BF8A-CECE4B7C4A20}" presName="node" presStyleLbl="node1" presStyleIdx="1" presStyleCnt="3">
        <dgm:presLayoutVars>
          <dgm:bulletEnabled val="1"/>
        </dgm:presLayoutVars>
      </dgm:prSet>
      <dgm:spPr/>
    </dgm:pt>
    <dgm:pt modelId="{75576B2E-DB43-49F5-8A31-D5CBF5F78EEC}" type="pres">
      <dgm:prSet presAssocID="{D60C5607-81DE-4CC8-91B3-C56E5666A49F}" presName="sibTrans" presStyleLbl="sibTrans2D1" presStyleIdx="1" presStyleCnt="2"/>
      <dgm:spPr/>
    </dgm:pt>
    <dgm:pt modelId="{1FFABC42-5BE3-4E33-A2BE-582BDAFB0BDF}" type="pres">
      <dgm:prSet presAssocID="{D60C5607-81DE-4CC8-91B3-C56E5666A49F}" presName="connectorText" presStyleLbl="sibTrans2D1" presStyleIdx="1" presStyleCnt="2"/>
      <dgm:spPr/>
    </dgm:pt>
    <dgm:pt modelId="{B28036AB-B71B-48DE-97C4-D287BC3BE7AC}" type="pres">
      <dgm:prSet presAssocID="{680F7195-4FD3-481E-8A2B-5AD54C8280AB}" presName="node" presStyleLbl="node1" presStyleIdx="2" presStyleCnt="3">
        <dgm:presLayoutVars>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37A0B1A-00E7-4C70-8103-1C775294D3D8}" type="presOf" srcId="{D60C5607-81DE-4CC8-91B3-C56E5666A49F}" destId="{1FFABC42-5BE3-4E33-A2BE-582BDAFB0BDF}" srcOrd="1" destOrd="0" presId="urn:microsoft.com/office/officeart/2005/8/layout/process1"/>
    <dgm:cxn modelId="{E1C8F235-DEC7-4E67-9E1A-302BF758F91B}" type="presOf" srcId="{E857221A-734F-4396-A642-04F985B7D590}" destId="{FCAC1A52-7A03-424B-8708-40DF70DCEBE1}" srcOrd="1" destOrd="0" presId="urn:microsoft.com/office/officeart/2005/8/layout/process1"/>
    <dgm:cxn modelId="{63A5A836-EE3A-4A02-843E-7E2B0545A95A}" type="presOf" srcId="{380F6D09-15D5-4E2B-BF8A-CECE4B7C4A20}" destId="{2C9E42A7-D692-4DEF-A008-68C3A4D1516E}" srcOrd="0" destOrd="0" presId="urn:microsoft.com/office/officeart/2005/8/layout/process1"/>
    <dgm:cxn modelId="{3796133B-9324-48E1-895B-CB33B607472F}" srcId="{7ABBEAF7-C373-4176-BC82-DCCB6D5E3E26}" destId="{680F7195-4FD3-481E-8A2B-5AD54C8280AB}" srcOrd="2" destOrd="0" parTransId="{E0770B27-10B9-4E3F-A134-B86908A61FFE}" sibTransId="{382B596D-4079-47F6-BAC4-80EDB1CFB95D}"/>
    <dgm:cxn modelId="{00715266-B18B-4BE1-9174-6113EFB44399}" type="presOf" srcId="{D60C5607-81DE-4CC8-91B3-C56E5666A49F}" destId="{75576B2E-DB43-49F5-8A31-D5CBF5F78EEC}" srcOrd="0" destOrd="0" presId="urn:microsoft.com/office/officeart/2005/8/layout/process1"/>
    <dgm:cxn modelId="{7DBA789E-FBE8-47EE-B779-737798DB8CF2}" srcId="{7ABBEAF7-C373-4176-BC82-DCCB6D5E3E26}" destId="{380F6D09-15D5-4E2B-BF8A-CECE4B7C4A20}" srcOrd="1" destOrd="0" parTransId="{35DF94FE-4269-42A8-B274-51E32D4D5D54}" sibTransId="{D60C5607-81DE-4CC8-91B3-C56E5666A49F}"/>
    <dgm:cxn modelId="{5B1BA3AF-BDD8-41E0-BDCC-37EC1B5194FD}" type="presOf" srcId="{7ABBEAF7-C373-4176-BC82-DCCB6D5E3E26}" destId="{A491758C-84A6-4A4D-888E-93118B4129B4}" srcOrd="0" destOrd="0" presId="urn:microsoft.com/office/officeart/2005/8/layout/process1"/>
    <dgm:cxn modelId="{769A87B7-F863-4C52-95A3-ACAA11FA0475}" type="presOf" srcId="{801111EC-7761-4006-9B8D-BDD3478D6A0C}" destId="{CFEBD105-9F67-4F60-B070-C671AE93A28A}" srcOrd="0" destOrd="0" presId="urn:microsoft.com/office/officeart/2005/8/layout/process1"/>
    <dgm:cxn modelId="{44DFC4EB-7BC1-494C-B525-CF0D4617D30F}" type="presOf" srcId="{680F7195-4FD3-481E-8A2B-5AD54C8280AB}" destId="{B28036AB-B71B-48DE-97C4-D287BC3BE7AC}" srcOrd="0" destOrd="0" presId="urn:microsoft.com/office/officeart/2005/8/layout/process1"/>
    <dgm:cxn modelId="{238F02FA-14AB-4280-8039-AA1E647ADBB1}" type="presOf" srcId="{E857221A-734F-4396-A642-04F985B7D590}" destId="{888540DF-FD49-4215-991C-C7B2A2E10D35}" srcOrd="0" destOrd="0" presId="urn:microsoft.com/office/officeart/2005/8/layout/process1"/>
    <dgm:cxn modelId="{03AD4ACB-F85B-4E6D-9F93-5D0F92DFEDD0}" type="presParOf" srcId="{A491758C-84A6-4A4D-888E-93118B4129B4}" destId="{CFEBD105-9F67-4F60-B070-C671AE93A28A}" srcOrd="0" destOrd="0" presId="urn:microsoft.com/office/officeart/2005/8/layout/process1"/>
    <dgm:cxn modelId="{F883CEE1-EC0C-41F7-B566-28DD8953F35A}" type="presParOf" srcId="{A491758C-84A6-4A4D-888E-93118B4129B4}" destId="{888540DF-FD49-4215-991C-C7B2A2E10D35}" srcOrd="1" destOrd="0" presId="urn:microsoft.com/office/officeart/2005/8/layout/process1"/>
    <dgm:cxn modelId="{BB177348-0696-4E89-8AB3-2D7E1D52245D}" type="presParOf" srcId="{888540DF-FD49-4215-991C-C7B2A2E10D35}" destId="{FCAC1A52-7A03-424B-8708-40DF70DCEBE1}" srcOrd="0" destOrd="0" presId="urn:microsoft.com/office/officeart/2005/8/layout/process1"/>
    <dgm:cxn modelId="{A94F14FD-C68C-42AD-BEB4-8A6002D6ACD5}" type="presParOf" srcId="{A491758C-84A6-4A4D-888E-93118B4129B4}" destId="{2C9E42A7-D692-4DEF-A008-68C3A4D1516E}" srcOrd="2" destOrd="0" presId="urn:microsoft.com/office/officeart/2005/8/layout/process1"/>
    <dgm:cxn modelId="{AD5D80CC-BE81-4DB5-A792-966A901A446E}" type="presParOf" srcId="{A491758C-84A6-4A4D-888E-93118B4129B4}" destId="{75576B2E-DB43-49F5-8A31-D5CBF5F78EEC}" srcOrd="3" destOrd="0" presId="urn:microsoft.com/office/officeart/2005/8/layout/process1"/>
    <dgm:cxn modelId="{7B3A0548-4294-4BD5-AF05-18B50E7F5FE3}" type="presParOf" srcId="{75576B2E-DB43-49F5-8A31-D5CBF5F78EEC}" destId="{1FFABC42-5BE3-4E33-A2BE-582BDAFB0BDF}" srcOrd="0" destOrd="0" presId="urn:microsoft.com/office/officeart/2005/8/layout/process1"/>
    <dgm:cxn modelId="{733EFC28-CB6B-4DCE-9576-693B4CE3C923}" type="presParOf" srcId="{A491758C-84A6-4A4D-888E-93118B4129B4}" destId="{B28036AB-B71B-48DE-97C4-D287BC3BE7A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BD105-9F67-4F60-B070-C671AE93A28A}">
      <dsp:nvSpPr>
        <dsp:cNvPr id="0" name=""/>
        <dsp:cNvSpPr/>
      </dsp:nvSpPr>
      <dsp:spPr>
        <a:xfrm>
          <a:off x="6931" y="1437590"/>
          <a:ext cx="2071799" cy="147615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1: define a set of function              </a:t>
          </a:r>
          <a:endParaRPr lang="zh-TW" altLang="en-US" sz="2800" kern="1200" dirty="0"/>
        </a:p>
      </dsp:txBody>
      <dsp:txXfrm>
        <a:off x="50166" y="1480825"/>
        <a:ext cx="1985329" cy="1389686"/>
      </dsp:txXfrm>
    </dsp:sp>
    <dsp:sp modelId="{888540DF-FD49-4215-991C-C7B2A2E10D35}">
      <dsp:nvSpPr>
        <dsp:cNvPr id="0" name=""/>
        <dsp:cNvSpPr/>
      </dsp:nvSpPr>
      <dsp:spPr>
        <a:xfrm>
          <a:off x="2285910" y="1918765"/>
          <a:ext cx="439221" cy="513806"/>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2285910" y="2021526"/>
        <a:ext cx="307455" cy="308284"/>
      </dsp:txXfrm>
    </dsp:sp>
    <dsp:sp modelId="{2C9E42A7-D692-4DEF-A008-68C3A4D1516E}">
      <dsp:nvSpPr>
        <dsp:cNvPr id="0" name=""/>
        <dsp:cNvSpPr/>
      </dsp:nvSpPr>
      <dsp:spPr>
        <a:xfrm>
          <a:off x="2907450" y="1437590"/>
          <a:ext cx="2071799" cy="1476156"/>
        </a:xfrm>
        <a:prstGeom prst="roundRect">
          <a:avLst>
            <a:gd name="adj" fmla="val 1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2: goodness of function</a:t>
          </a:r>
          <a:endParaRPr lang="zh-TW" altLang="en-US" sz="2800" kern="1200" dirty="0"/>
        </a:p>
      </dsp:txBody>
      <dsp:txXfrm>
        <a:off x="2950685" y="1480825"/>
        <a:ext cx="1985329" cy="1389686"/>
      </dsp:txXfrm>
    </dsp:sp>
    <dsp:sp modelId="{75576B2E-DB43-49F5-8A31-D5CBF5F78EEC}">
      <dsp:nvSpPr>
        <dsp:cNvPr id="0" name=""/>
        <dsp:cNvSpPr/>
      </dsp:nvSpPr>
      <dsp:spPr>
        <a:xfrm>
          <a:off x="5186429" y="1918765"/>
          <a:ext cx="439221" cy="513806"/>
        </a:xfrm>
        <a:prstGeom prs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TW" altLang="en-US" sz="2800" kern="1200"/>
        </a:p>
      </dsp:txBody>
      <dsp:txXfrm>
        <a:off x="5186429" y="2021526"/>
        <a:ext cx="307455" cy="308284"/>
      </dsp:txXfrm>
    </dsp:sp>
    <dsp:sp modelId="{B28036AB-B71B-48DE-97C4-D287BC3BE7AC}">
      <dsp:nvSpPr>
        <dsp:cNvPr id="0" name=""/>
        <dsp:cNvSpPr/>
      </dsp:nvSpPr>
      <dsp:spPr>
        <a:xfrm>
          <a:off x="5807969" y="1437590"/>
          <a:ext cx="2071799" cy="1476156"/>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Step 3: pick the best function</a:t>
          </a:r>
          <a:endParaRPr lang="zh-TW" altLang="en-US" sz="2800" kern="1200" dirty="0"/>
        </a:p>
      </dsp:txBody>
      <dsp:txXfrm>
        <a:off x="5851204" y="1480825"/>
        <a:ext cx="1985329" cy="13896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FDC99-AE02-49E8-9ECF-76B9DCC13E41}" type="datetimeFigureOut">
              <a:rPr lang="zh-TW" altLang="en-US" smtClean="0"/>
              <a:t>2019/4/25</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5CE7F-0BDC-49CF-89A9-B94CF98D913C}" type="slidenum">
              <a:rPr lang="zh-TW" altLang="en-US" smtClean="0"/>
              <a:t>‹#›</a:t>
            </a:fld>
            <a:endParaRPr lang="zh-TW" altLang="en-US"/>
          </a:p>
        </p:txBody>
      </p:sp>
    </p:spTree>
    <p:extLst>
      <p:ext uri="{BB962C8B-B14F-4D97-AF65-F5344CB8AC3E}">
        <p14:creationId xmlns:p14="http://schemas.microsoft.com/office/powerpoint/2010/main" val="80043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r.berkeley.edu/blog/2017/09/12/learning-to-optimize-with-r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google-research/meta-dataset"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science.sciencemag.org/content/350/6266/1332" TargetMode="External"/><Relationship Id="rId4" Type="http://schemas.openxmlformats.org/officeDocument/2006/relationships/hyperlink" Target="https://arxiv.org/abs/1902.03477"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Any progress in architecture search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hlinkClick r:id="rId3"/>
              </a:rPr>
              <a:t>KeLi’s</a:t>
            </a:r>
            <a:r>
              <a:rPr lang="en-US" altLang="zh-TW" dirty="0">
                <a:hlinkClick r:id="rId3"/>
              </a:rPr>
              <a:t> blog is good: https://bair.berkeley.edu/blog/2017/09/12/learning-to-optimize-with-rl/</a:t>
            </a:r>
            <a:endParaRPr lang="zh-TW" altLang="en-US" dirty="0"/>
          </a:p>
          <a:p>
            <a:endParaRPr lang="en-US" altLang="zh-TW" dirty="0"/>
          </a:p>
          <a:p>
            <a:endParaRPr lang="en-US" altLang="zh-TW" dirty="0"/>
          </a:p>
          <a:p>
            <a:r>
              <a:rPr lang="en-US" altLang="zh-TW" dirty="0"/>
              <a:t>\theta \phi </a:t>
            </a:r>
            <a:r>
              <a:rPr lang="zh-TW" altLang="en-US" dirty="0"/>
              <a:t>應該要用不同的顏色</a:t>
            </a:r>
            <a:endParaRPr lang="en-US" altLang="zh-TW" dirty="0"/>
          </a:p>
          <a:p>
            <a:r>
              <a:rPr lang="en-US" altLang="zh-TW" b="1" dirty="0"/>
              <a:t>Agnostic</a:t>
            </a:r>
            <a:r>
              <a:rPr lang="zh-TW" altLang="en-US" sz="1200" b="1" i="0" kern="1200" dirty="0">
                <a:solidFill>
                  <a:schemeClr val="tx1"/>
                </a:solidFill>
                <a:effectLst/>
                <a:latin typeface="+mn-lt"/>
                <a:ea typeface="+mn-ea"/>
                <a:cs typeface="+mn-cs"/>
              </a:rPr>
              <a:t>不可知論的</a:t>
            </a:r>
            <a:endParaRPr lang="en-US" altLang="zh-TW" dirty="0"/>
          </a:p>
          <a:p>
            <a:r>
              <a:rPr lang="en-US" altLang="zh-TW" dirty="0"/>
              <a:t>Very good tutorial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Good summarization: </a:t>
            </a:r>
            <a:r>
              <a:rPr lang="zh-TW" altLang="en-US" dirty="0"/>
              <a:t>https://lilianweng.github.io/lil-log/2018/11/30/meta-learning.html</a:t>
            </a:r>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a:t>
            </a:fld>
            <a:endParaRPr lang="zh-TW" altLang="en-US"/>
          </a:p>
        </p:txBody>
      </p:sp>
    </p:spTree>
    <p:extLst>
      <p:ext uri="{BB962C8B-B14F-4D97-AF65-F5344CB8AC3E}">
        <p14:creationId xmlns:p14="http://schemas.microsoft.com/office/powerpoint/2010/main" val="2233560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15</a:t>
            </a:fld>
            <a:endParaRPr lang="zh-TW" altLang="en-US"/>
          </a:p>
        </p:txBody>
      </p:sp>
    </p:spTree>
    <p:extLst>
      <p:ext uri="{BB962C8B-B14F-4D97-AF65-F5344CB8AC3E}">
        <p14:creationId xmlns:p14="http://schemas.microsoft.com/office/powerpoint/2010/main" val="225744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16</a:t>
            </a:fld>
            <a:endParaRPr lang="zh-TW" altLang="en-US"/>
          </a:p>
        </p:txBody>
      </p:sp>
    </p:spTree>
    <p:extLst>
      <p:ext uri="{BB962C8B-B14F-4D97-AF65-F5344CB8AC3E}">
        <p14:creationId xmlns:p14="http://schemas.microsoft.com/office/powerpoint/2010/main" val="301739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PhD ….</a:t>
            </a:r>
            <a:r>
              <a:rPr lang="zh-TW" altLang="en-US" dirty="0"/>
              <a:t>？？？？？</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medium-content-serif-font"/>
              </a:rPr>
              <a:t>The difference here is that the initial network was trained with the explicit purpose of being easily generalizable, whereas transfer learning just “accidentally” happens to work, and thus might not work optimally.</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17</a:t>
            </a:fld>
            <a:endParaRPr lang="zh-TW" altLang="en-US"/>
          </a:p>
        </p:txBody>
      </p:sp>
    </p:spTree>
    <p:extLst>
      <p:ext uri="{BB962C8B-B14F-4D97-AF65-F5344CB8AC3E}">
        <p14:creationId xmlns:p14="http://schemas.microsoft.com/office/powerpoint/2010/main" val="1628991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18</a:t>
            </a:fld>
            <a:endParaRPr lang="zh-TW" altLang="en-US"/>
          </a:p>
        </p:txBody>
      </p:sp>
    </p:spTree>
    <p:extLst>
      <p:ext uri="{BB962C8B-B14F-4D97-AF65-F5344CB8AC3E}">
        <p14:creationId xmlns:p14="http://schemas.microsoft.com/office/powerpoint/2010/main" val="2429293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medium-content-serif-font"/>
              </a:rPr>
              <a:t>In this K-shot problem, each task consists in learning a modified sine function. Specifically, for each task, the underlying function will be of the form </a:t>
            </a:r>
            <a:r>
              <a:rPr lang="en-US" altLang="zh-TW" i="1" dirty="0">
                <a:latin typeface="medium-content-serif-font"/>
              </a:rPr>
              <a:t>y = a sin(x + b)</a:t>
            </a:r>
            <a:r>
              <a:rPr lang="en-US" altLang="zh-TW" dirty="0">
                <a:latin typeface="medium-content-serif-font"/>
              </a:rPr>
              <a:t>, with both </a:t>
            </a:r>
            <a:r>
              <a:rPr lang="en-US" altLang="zh-TW" i="1" dirty="0">
                <a:latin typeface="medium-content-serif-font"/>
              </a:rPr>
              <a:t>a</a:t>
            </a:r>
            <a:r>
              <a:rPr lang="en-US" altLang="zh-TW" dirty="0">
                <a:latin typeface="medium-content-serif-font"/>
              </a:rPr>
              <a:t> and </a:t>
            </a:r>
            <a:r>
              <a:rPr lang="en-US" altLang="zh-TW" i="1" dirty="0">
                <a:latin typeface="medium-content-serif-font"/>
              </a:rPr>
              <a:t>b</a:t>
            </a:r>
            <a:r>
              <a:rPr lang="en-US" altLang="zh-TW" dirty="0">
                <a:latin typeface="medium-content-serif-font"/>
              </a:rPr>
              <a:t> chosen randomly, and the goal of our neural network is to learn to find </a:t>
            </a:r>
            <a:r>
              <a:rPr lang="en-US" altLang="zh-TW" i="1" dirty="0">
                <a:latin typeface="medium-content-serif-font"/>
              </a:rPr>
              <a:t>y</a:t>
            </a:r>
            <a:r>
              <a:rPr lang="en-US" altLang="zh-TW" dirty="0">
                <a:latin typeface="medium-content-serif-font"/>
              </a:rPr>
              <a:t> given </a:t>
            </a:r>
            <a:r>
              <a:rPr lang="en-US" altLang="zh-TW" i="1" dirty="0">
                <a:latin typeface="medium-content-serif-font"/>
              </a:rPr>
              <a:t>x</a:t>
            </a:r>
            <a:r>
              <a:rPr lang="en-US" altLang="zh-TW" dirty="0">
                <a:latin typeface="medium-content-serif-font"/>
              </a:rPr>
              <a:t> based on only 10 (x, y) pairs.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19</a:t>
            </a:fld>
            <a:endParaRPr lang="zh-TW" altLang="en-US"/>
          </a:p>
        </p:txBody>
      </p:sp>
    </p:spTree>
    <p:extLst>
      <p:ext uri="{BB962C8B-B14F-4D97-AF65-F5344CB8AC3E}">
        <p14:creationId xmlns:p14="http://schemas.microsoft.com/office/powerpoint/2010/main" val="1815374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A5CE7F-0BDC-49CF-89A9-B94CF98D913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130378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A5CE7F-0BDC-49CF-89A9-B94CF98D913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049978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BA5CE7F-0BDC-49CF-89A9-B94CF98D913C}"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9439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Santoro, Adam, </a:t>
            </a:r>
            <a:r>
              <a:rPr lang="en-US" altLang="zh-TW" dirty="0" err="1"/>
              <a:t>Bartunov</a:t>
            </a:r>
            <a:r>
              <a:rPr lang="en-US" altLang="zh-TW" dirty="0"/>
              <a:t>, Sergey, </a:t>
            </a:r>
            <a:r>
              <a:rPr lang="en-US" altLang="zh-TW" dirty="0" err="1"/>
              <a:t>Botvinick</a:t>
            </a:r>
            <a:r>
              <a:rPr lang="en-US" altLang="zh-TW" dirty="0"/>
              <a:t>, Matthew, </a:t>
            </a:r>
            <a:r>
              <a:rPr lang="en-US" altLang="zh-TW" dirty="0" err="1"/>
              <a:t>Wierstra</a:t>
            </a:r>
            <a:r>
              <a:rPr lang="en-US" altLang="zh-TW" dirty="0"/>
              <a:t>, </a:t>
            </a:r>
            <a:r>
              <a:rPr lang="en-US" altLang="zh-TW" dirty="0" err="1"/>
              <a:t>Daan</a:t>
            </a:r>
            <a:r>
              <a:rPr lang="en-US" altLang="zh-TW" dirty="0"/>
              <a:t>, and </a:t>
            </a:r>
            <a:r>
              <a:rPr lang="en-US" altLang="zh-TW" dirty="0" err="1"/>
              <a:t>Lillicrap</a:t>
            </a:r>
            <a:r>
              <a:rPr lang="en-US" altLang="zh-TW" dirty="0"/>
              <a:t>, Timothy. </a:t>
            </a:r>
            <a:r>
              <a:rPr lang="en-US" altLang="zh-TW" b="1" dirty="0"/>
              <a:t>Meta-learning with memory-augmented neural networks</a:t>
            </a:r>
            <a:r>
              <a:rPr lang="en-US" altLang="zh-TW" dirty="0"/>
              <a:t>. In Proceedings of The 33rd International Conference on Machine Learning, pp. 1842</a:t>
            </a:r>
            <a:r>
              <a:rPr lang="zh-TW" altLang="zh-TW" dirty="0"/>
              <a:t>–</a:t>
            </a:r>
            <a:r>
              <a:rPr lang="en-US" altLang="zh-TW" dirty="0"/>
              <a:t>1850, 2016.</a:t>
            </a:r>
            <a:endParaRPr lang="zh-TW" altLang="zh-TW" dirty="0"/>
          </a:p>
          <a:p>
            <a:r>
              <a:rPr lang="en-US" altLang="zh-TW" dirty="0"/>
              <a:t>[2] </a:t>
            </a:r>
            <a:r>
              <a:rPr lang="en-US" altLang="zh-TW" dirty="0" err="1"/>
              <a:t>Munkhdalai</a:t>
            </a:r>
            <a:r>
              <a:rPr lang="en-US" altLang="zh-TW" dirty="0"/>
              <a:t> T, Yu H. </a:t>
            </a:r>
            <a:r>
              <a:rPr lang="en-US" altLang="zh-TW" b="1" dirty="0"/>
              <a:t>Meta Networks</a:t>
            </a:r>
            <a:r>
              <a:rPr lang="en-US" altLang="zh-TW" dirty="0"/>
              <a:t>. </a:t>
            </a:r>
            <a:r>
              <a:rPr lang="en-US" altLang="zh-TW" dirty="0" err="1"/>
              <a:t>arXiv</a:t>
            </a:r>
            <a:r>
              <a:rPr lang="en-US" altLang="zh-TW" dirty="0"/>
              <a:t> preprint arXiv:1703.00837, 2017.</a:t>
            </a:r>
            <a:endParaRPr lang="zh-TW" altLang="zh-TW" dirty="0"/>
          </a:p>
          <a:p>
            <a:r>
              <a:rPr lang="zh-TW" altLang="zh-TW" b="1" dirty="0"/>
              <a:t> </a:t>
            </a:r>
            <a:r>
              <a:rPr lang="en-US" altLang="zh-TW" b="1" dirty="0"/>
              <a:t>[3] Learning to learn by gradient descent by gradient descent</a:t>
            </a:r>
            <a:r>
              <a:rPr lang="en-US" altLang="zh-TW" dirty="0"/>
              <a:t>.</a:t>
            </a:r>
            <a:endParaRPr lang="zh-TW" altLang="zh-TW" dirty="0"/>
          </a:p>
          <a:p>
            <a:r>
              <a:rPr lang="en-US" altLang="zh-TW" dirty="0"/>
              <a:t>[1] Ravi, </a:t>
            </a:r>
            <a:r>
              <a:rPr lang="en-US" altLang="zh-TW" dirty="0" err="1"/>
              <a:t>Sachin</a:t>
            </a:r>
            <a:r>
              <a:rPr lang="en-US" altLang="zh-TW" dirty="0"/>
              <a:t> and Larochelle, Hugo. </a:t>
            </a:r>
            <a:r>
              <a:rPr lang="zh-TW" altLang="zh-TW" b="1" dirty="0"/>
              <a:t>Optimization as a model for few-shot learning</a:t>
            </a:r>
            <a:r>
              <a:rPr lang="zh-TW" altLang="zh-TW" dirty="0"/>
              <a:t>. In International Conference on Learning Representations (ICLR), 2017.</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Meta-Learning for Low-Resource Neural Machine Translation</a:t>
            </a:r>
            <a:r>
              <a:rPr lang="zh-TW" altLang="zh-TW" dirty="0"/>
              <a:t> (read)</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29</a:t>
            </a:fld>
            <a:endParaRPr lang="zh-TW" altLang="en-US"/>
          </a:p>
        </p:txBody>
      </p:sp>
    </p:spTree>
    <p:extLst>
      <p:ext uri="{BB962C8B-B14F-4D97-AF65-F5344CB8AC3E}">
        <p14:creationId xmlns:p14="http://schemas.microsoft.com/office/powerpoint/2010/main" val="3712597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32</a:t>
            </a:fld>
            <a:endParaRPr lang="zh-TW" altLang="en-US"/>
          </a:p>
        </p:txBody>
      </p:sp>
    </p:spTree>
    <p:extLst>
      <p:ext uri="{BB962C8B-B14F-4D97-AF65-F5344CB8AC3E}">
        <p14:creationId xmlns:p14="http://schemas.microsoft.com/office/powerpoint/2010/main" val="359402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we need our agents to learn how to learn new tasks faster by reusing previous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Model pre-training is also one approach of meta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Very different from model pre-training</a:t>
            </a: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2</a:t>
            </a:fld>
            <a:endParaRPr lang="zh-TW" altLang="en-US"/>
          </a:p>
        </p:txBody>
      </p:sp>
    </p:spTree>
    <p:extLst>
      <p:ext uri="{BB962C8B-B14F-4D97-AF65-F5344CB8AC3E}">
        <p14:creationId xmlns:p14="http://schemas.microsoft.com/office/powerpoint/2010/main" val="558649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無限的盡頭</a:t>
            </a:r>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33</a:t>
            </a:fld>
            <a:endParaRPr lang="zh-TW" altLang="en-US"/>
          </a:p>
        </p:txBody>
      </p:sp>
    </p:spTree>
    <p:extLst>
      <p:ext uri="{BB962C8B-B14F-4D97-AF65-F5344CB8AC3E}">
        <p14:creationId xmlns:p14="http://schemas.microsoft.com/office/powerpoint/2010/main" val="210857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6</a:t>
            </a:fld>
            <a:endParaRPr lang="zh-TW" altLang="en-US"/>
          </a:p>
        </p:txBody>
      </p:sp>
    </p:spTree>
    <p:extLst>
      <p:ext uri="{BB962C8B-B14F-4D97-AF65-F5344CB8AC3E}">
        <p14:creationId xmlns:p14="http://schemas.microsoft.com/office/powerpoint/2010/main" val="1071684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solidFill>
                  <a:srgbClr val="0000FF"/>
                </a:solidFill>
              </a:rPr>
              <a:t>Widely considered in </a:t>
            </a:r>
          </a:p>
          <a:p>
            <a:r>
              <a:rPr lang="en-US" altLang="zh-TW" sz="1200" dirty="0">
                <a:solidFill>
                  <a:srgbClr val="0000FF"/>
                </a:solidFill>
              </a:rPr>
              <a:t>few-shot learning</a:t>
            </a:r>
            <a:endParaRPr lang="zh-TW" altLang="en-US" sz="1200" dirty="0">
              <a:solidFill>
                <a:srgbClr val="0000FF"/>
              </a:solidFill>
            </a:endParaRPr>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8</a:t>
            </a:fld>
            <a:endParaRPr lang="zh-TW" altLang="en-US"/>
          </a:p>
        </p:txBody>
      </p:sp>
    </p:spTree>
    <p:extLst>
      <p:ext uri="{BB962C8B-B14F-4D97-AF65-F5344CB8AC3E}">
        <p14:creationId xmlns:p14="http://schemas.microsoft.com/office/powerpoint/2010/main" val="25338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Step1</a:t>
            </a:r>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9</a:t>
            </a:fld>
            <a:endParaRPr lang="zh-TW" altLang="en-US"/>
          </a:p>
        </p:txBody>
      </p:sp>
    </p:spTree>
    <p:extLst>
      <p:ext uri="{BB962C8B-B14F-4D97-AF65-F5344CB8AC3E}">
        <p14:creationId xmlns:p14="http://schemas.microsoft.com/office/powerpoint/2010/main" val="177585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hlinkClick r:id="rId3"/>
              </a:rPr>
              <a:t>https://github.com/google-research/meta-dataset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hlinkClick r:id="rId4"/>
              </a:rPr>
              <a:t>https://arxiv.org/abs/1902.03477</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hlinkClick r:id="rId5"/>
              </a:rPr>
              <a:t>https://science.sciencemag.org/content/350/6266/1332</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10</a:t>
            </a:fld>
            <a:endParaRPr lang="zh-TW" altLang="en-US"/>
          </a:p>
        </p:txBody>
      </p:sp>
    </p:spTree>
    <p:extLst>
      <p:ext uri="{BB962C8B-B14F-4D97-AF65-F5344CB8AC3E}">
        <p14:creationId xmlns:p14="http://schemas.microsoft.com/office/powerpoint/2010/main" val="254179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 Santoro, Adam, </a:t>
            </a:r>
            <a:r>
              <a:rPr lang="en-US" altLang="zh-TW" dirty="0" err="1"/>
              <a:t>Bartunov</a:t>
            </a:r>
            <a:r>
              <a:rPr lang="en-US" altLang="zh-TW" dirty="0"/>
              <a:t>, Sergey, </a:t>
            </a:r>
            <a:r>
              <a:rPr lang="en-US" altLang="zh-TW" dirty="0" err="1"/>
              <a:t>Botvinick</a:t>
            </a:r>
            <a:r>
              <a:rPr lang="en-US" altLang="zh-TW" dirty="0"/>
              <a:t>, Matthew, </a:t>
            </a:r>
            <a:r>
              <a:rPr lang="en-US" altLang="zh-TW" dirty="0" err="1"/>
              <a:t>Wierstra</a:t>
            </a:r>
            <a:r>
              <a:rPr lang="en-US" altLang="zh-TW" dirty="0"/>
              <a:t>, </a:t>
            </a:r>
            <a:r>
              <a:rPr lang="en-US" altLang="zh-TW" dirty="0" err="1"/>
              <a:t>Daan</a:t>
            </a:r>
            <a:r>
              <a:rPr lang="en-US" altLang="zh-TW" dirty="0"/>
              <a:t>, and </a:t>
            </a:r>
            <a:r>
              <a:rPr lang="en-US" altLang="zh-TW" dirty="0" err="1"/>
              <a:t>Lillicrap</a:t>
            </a:r>
            <a:r>
              <a:rPr lang="en-US" altLang="zh-TW" dirty="0"/>
              <a:t>, Timothy. </a:t>
            </a:r>
            <a:r>
              <a:rPr lang="en-US" altLang="zh-TW" b="1" dirty="0"/>
              <a:t>Meta-learning with memory-augmented neural networks</a:t>
            </a:r>
            <a:r>
              <a:rPr lang="en-US" altLang="zh-TW" dirty="0"/>
              <a:t>. In Proceedings of The 33rd International Conference on Machine Learning, pp. 1842</a:t>
            </a:r>
            <a:r>
              <a:rPr lang="zh-TW" altLang="zh-TW" dirty="0"/>
              <a:t>–</a:t>
            </a:r>
            <a:r>
              <a:rPr lang="en-US" altLang="zh-TW" dirty="0"/>
              <a:t>1850, 2016.</a:t>
            </a:r>
            <a:endParaRPr lang="zh-TW" altLang="zh-TW" dirty="0"/>
          </a:p>
          <a:p>
            <a:r>
              <a:rPr lang="en-US" altLang="zh-TW" dirty="0"/>
              <a:t>[2] </a:t>
            </a:r>
            <a:r>
              <a:rPr lang="en-US" altLang="zh-TW" dirty="0" err="1"/>
              <a:t>Munkhdalai</a:t>
            </a:r>
            <a:r>
              <a:rPr lang="en-US" altLang="zh-TW" dirty="0"/>
              <a:t> T, Yu H. </a:t>
            </a:r>
            <a:r>
              <a:rPr lang="en-US" altLang="zh-TW" b="1" dirty="0"/>
              <a:t>Meta Networks</a:t>
            </a:r>
            <a:r>
              <a:rPr lang="en-US" altLang="zh-TW" dirty="0"/>
              <a:t>. </a:t>
            </a:r>
            <a:r>
              <a:rPr lang="en-US" altLang="zh-TW" dirty="0" err="1"/>
              <a:t>arXiv</a:t>
            </a:r>
            <a:r>
              <a:rPr lang="en-US" altLang="zh-TW" dirty="0"/>
              <a:t> preprint arXiv:1703.00837, 2017.</a:t>
            </a:r>
            <a:endParaRPr lang="zh-TW" altLang="zh-TW" dirty="0"/>
          </a:p>
          <a:p>
            <a:r>
              <a:rPr lang="zh-TW" altLang="zh-TW" b="1" dirty="0"/>
              <a:t> </a:t>
            </a:r>
            <a:r>
              <a:rPr lang="en-US" altLang="zh-TW" b="1" dirty="0"/>
              <a:t>[3] Learning to learn by gradient descent by gradient descent</a:t>
            </a:r>
            <a:r>
              <a:rPr lang="en-US" altLang="zh-TW" dirty="0"/>
              <a:t>.</a:t>
            </a:r>
            <a:endParaRPr lang="zh-TW" altLang="zh-TW" dirty="0"/>
          </a:p>
          <a:p>
            <a:r>
              <a:rPr lang="en-US" altLang="zh-TW" dirty="0"/>
              <a:t>[1] Ravi, </a:t>
            </a:r>
            <a:r>
              <a:rPr lang="en-US" altLang="zh-TW" dirty="0" err="1"/>
              <a:t>Sachin</a:t>
            </a:r>
            <a:r>
              <a:rPr lang="en-US" altLang="zh-TW" dirty="0"/>
              <a:t> and Larochelle, Hugo. </a:t>
            </a:r>
            <a:r>
              <a:rPr lang="zh-TW" altLang="zh-TW" b="1" dirty="0"/>
              <a:t>Optimization as a model for few-shot learning</a:t>
            </a:r>
            <a:r>
              <a:rPr lang="zh-TW" altLang="zh-TW" dirty="0"/>
              <a:t>. In International Conference on Learning Representations (ICLR), 2017.</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Meta-Learning for Low-Resource Neural Machine Translation</a:t>
            </a:r>
            <a:r>
              <a:rPr lang="zh-TW" altLang="zh-TW" dirty="0"/>
              <a:t> (read)</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12</a:t>
            </a:fld>
            <a:endParaRPr lang="zh-TW" altLang="en-US"/>
          </a:p>
        </p:txBody>
      </p:sp>
    </p:spTree>
    <p:extLst>
      <p:ext uri="{BB962C8B-B14F-4D97-AF65-F5344CB8AC3E}">
        <p14:creationId xmlns:p14="http://schemas.microsoft.com/office/powerpoint/2010/main" val="225267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13</a:t>
            </a:fld>
            <a:endParaRPr lang="zh-TW" altLang="en-US"/>
          </a:p>
        </p:txBody>
      </p:sp>
    </p:spTree>
    <p:extLst>
      <p:ext uri="{BB962C8B-B14F-4D97-AF65-F5344CB8AC3E}">
        <p14:creationId xmlns:p14="http://schemas.microsoft.com/office/powerpoint/2010/main" val="188573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PhD ….</a:t>
            </a:r>
            <a:r>
              <a:rPr lang="zh-TW" altLang="en-US" dirty="0"/>
              <a:t>？？？？？</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medium-content-serif-font"/>
              </a:rPr>
              <a:t>The difference here is that the initial network was trained with the explicit purpose of being easily generalizable, whereas transfer learning just “accidentally” happens to work, and thus might not work optimally.</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FBA5CE7F-0BDC-49CF-89A9-B94CF98D913C}" type="slidenum">
              <a:rPr lang="zh-TW" altLang="en-US" smtClean="0"/>
              <a:t>14</a:t>
            </a:fld>
            <a:endParaRPr lang="zh-TW" altLang="en-US"/>
          </a:p>
        </p:txBody>
      </p:sp>
    </p:spTree>
    <p:extLst>
      <p:ext uri="{BB962C8B-B14F-4D97-AF65-F5344CB8AC3E}">
        <p14:creationId xmlns:p14="http://schemas.microsoft.com/office/powerpoint/2010/main" val="15814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99234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325177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21189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a:xfrm>
            <a:off x="3623733" y="6117336"/>
            <a:ext cx="3609438" cy="365125"/>
          </a:xfrm>
        </p:spPr>
        <p:txBody>
          <a:bodyPr/>
          <a:lstStyle/>
          <a:p>
            <a:endParaRPr lang="zh-TW" altLang="en-US"/>
          </a:p>
        </p:txBody>
      </p:sp>
      <p:sp>
        <p:nvSpPr>
          <p:cNvPr id="6" name="Slide Number Placeholder 5"/>
          <p:cNvSpPr>
            <a:spLocks noGrp="1"/>
          </p:cNvSpPr>
          <p:nvPr>
            <p:ph type="sldNum" sz="quarter" idx="12"/>
          </p:nvPr>
        </p:nvSpPr>
        <p:spPr>
          <a:xfrm>
            <a:off x="8275320" y="6117336"/>
            <a:ext cx="411480" cy="365125"/>
          </a:xfrm>
        </p:spPr>
        <p:txBody>
          <a:bodyPr/>
          <a:lstStyle/>
          <a:p>
            <a:fld id="{C3BD38D1-E4DB-47EE-91D9-CDB9B3F71DEF}" type="slidenum">
              <a:rPr lang="zh-TW" altLang="en-US" smtClean="0"/>
              <a:t>‹#›</a:t>
            </a:fld>
            <a:endParaRPr lang="zh-TW"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02496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a:xfrm>
            <a:off x="1972647" y="6108173"/>
            <a:ext cx="5314517" cy="365125"/>
          </a:xfrm>
        </p:spPr>
        <p:txBody>
          <a:bodyPr/>
          <a:lstStyle/>
          <a:p>
            <a:endParaRPr lang="zh-TW" altLang="en-US"/>
          </a:p>
        </p:txBody>
      </p:sp>
      <p:sp>
        <p:nvSpPr>
          <p:cNvPr id="6" name="Slide Number Placeholder 5"/>
          <p:cNvSpPr>
            <a:spLocks noGrp="1"/>
          </p:cNvSpPr>
          <p:nvPr>
            <p:ph type="sldNum" sz="quarter" idx="12"/>
          </p:nvPr>
        </p:nvSpPr>
        <p:spPr>
          <a:xfrm>
            <a:off x="8258967" y="6108173"/>
            <a:ext cx="427833" cy="365125"/>
          </a:xfrm>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23738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8273317" y="6116070"/>
            <a:ext cx="413483" cy="365125"/>
          </a:xfrm>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440309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382450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31655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4147670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3672262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353174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71019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868621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046083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241045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31783635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749500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367814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3757511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243004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96919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169759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24887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0277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07447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324412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42252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337D668-0DCC-49E0-854D-3B8469A96819}" type="datetimeFigureOut">
              <a:rPr lang="zh-TW" altLang="en-US" smtClean="0"/>
              <a:t>2019/4/25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348674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7D668-0DCC-49E0-854D-3B8469A96819}" type="datetimeFigureOut">
              <a:rPr lang="zh-TW" altLang="en-US" smtClean="0"/>
              <a:t>2019/4/25</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C0FA49-91AB-41B7-ABDA-C4E9D40D3D3D}" type="slidenum">
              <a:rPr lang="zh-TW" altLang="en-US" smtClean="0"/>
              <a:t>‹#›</a:t>
            </a:fld>
            <a:endParaRPr lang="zh-TW" altLang="en-US"/>
          </a:p>
        </p:txBody>
      </p:sp>
    </p:spTree>
    <p:extLst>
      <p:ext uri="{BB962C8B-B14F-4D97-AF65-F5344CB8AC3E}">
        <p14:creationId xmlns:p14="http://schemas.microsoft.com/office/powerpoint/2010/main" val="2110789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40B62C-FB2E-4501-93CF-5FE8B9C940E1}" type="datetimeFigureOut">
              <a:rPr lang="zh-TW" altLang="en-US" smtClean="0"/>
              <a:t>2019/4/25</a:t>
            </a:fld>
            <a:endParaRPr lang="zh-TW"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BD38D1-E4DB-47EE-91D9-CDB9B3F71DEF}" type="slidenum">
              <a:rPr lang="zh-TW" altLang="en-US" smtClean="0"/>
              <a:t>‹#›</a:t>
            </a:fld>
            <a:endParaRPr lang="zh-TW" altLang="en-US"/>
          </a:p>
        </p:txBody>
      </p:sp>
    </p:spTree>
    <p:extLst>
      <p:ext uri="{BB962C8B-B14F-4D97-AF65-F5344CB8AC3E}">
        <p14:creationId xmlns:p14="http://schemas.microsoft.com/office/powerpoint/2010/main" val="1179968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ithub.com/brendenlake/omniglot" TargetMode="Externa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52.png"/><Relationship Id="rId3" Type="http://schemas.openxmlformats.org/officeDocument/2006/relationships/image" Target="../media/image21.png"/><Relationship Id="rId7" Type="http://schemas.openxmlformats.org/officeDocument/2006/relationships/image" Target="../media/image250.png"/><Relationship Id="rId12"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50.png"/><Relationship Id="rId5" Type="http://schemas.openxmlformats.org/officeDocument/2006/relationships/image" Target="../media/image23.png"/><Relationship Id="rId15" Type="http://schemas.openxmlformats.org/officeDocument/2006/relationships/image" Target="../media/image54.png"/><Relationship Id="rId10" Type="http://schemas.openxmlformats.org/officeDocument/2006/relationships/image" Target="../media/image4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11" Type="http://schemas.openxmlformats.org/officeDocument/2006/relationships/image" Target="../media/image47.png"/><Relationship Id="rId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5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43.png"/><Relationship Id="rId4" Type="http://schemas.openxmlformats.org/officeDocument/2006/relationships/image" Target="../media/image61.png"/><Relationship Id="rId9" Type="http://schemas.openxmlformats.org/officeDocument/2006/relationships/image" Target="../media/image66.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1.png"/><Relationship Id="rId7"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58.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80.png"/><Relationship Id="rId11" Type="http://schemas.openxmlformats.org/officeDocument/2006/relationships/image" Target="../media/image47.png"/><Relationship Id="rId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5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70.png"/><Relationship Id="rId3" Type="http://schemas.openxmlformats.org/officeDocument/2006/relationships/image" Target="../media/image67.png"/><Relationship Id="rId7" Type="http://schemas.openxmlformats.org/officeDocument/2006/relationships/image" Target="../media/image710.png"/><Relationship Id="rId12" Type="http://schemas.openxmlformats.org/officeDocument/2006/relationships/image" Target="../media/image760.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750.png"/><Relationship Id="rId5" Type="http://schemas.openxmlformats.org/officeDocument/2006/relationships/image" Target="../media/image74.png"/><Relationship Id="rId4" Type="http://schemas.openxmlformats.org/officeDocument/2006/relationships/image" Target="../media/image69.png"/><Relationship Id="rId9"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50.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hyperlink" Target="https://arxiv.org/abs/1703.0340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440.png"/><Relationship Id="rId7" Type="http://schemas.openxmlformats.org/officeDocument/2006/relationships/image" Target="../media/image810.png"/><Relationship Id="rId12" Type="http://schemas.openxmlformats.org/officeDocument/2006/relationships/image" Target="../media/image8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00.png"/><Relationship Id="rId11" Type="http://schemas.openxmlformats.org/officeDocument/2006/relationships/image" Target="../media/image85.png"/><Relationship Id="rId5" Type="http://schemas.openxmlformats.org/officeDocument/2006/relationships/image" Target="../media/image790.png"/><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image" Target="../media/image771.png"/><Relationship Id="rId9" Type="http://schemas.openxmlformats.org/officeDocument/2006/relationships/image" Target="../media/image83.png"/><Relationship Id="rId14" Type="http://schemas.openxmlformats.org/officeDocument/2006/relationships/image" Target="../media/image88.png"/></Relationships>
</file>

<file path=ppt/slides/_rels/slide24.xml.rels><?xml version="1.0" encoding="UTF-8" standalone="yes"?>
<Relationships xmlns="http://schemas.openxmlformats.org/package/2006/relationships"><Relationship Id="rId8" Type="http://schemas.openxmlformats.org/officeDocument/2006/relationships/image" Target="../media/image800.png"/><Relationship Id="rId13" Type="http://schemas.openxmlformats.org/officeDocument/2006/relationships/image" Target="../media/image94.png"/><Relationship Id="rId18" Type="http://schemas.openxmlformats.org/officeDocument/2006/relationships/image" Target="../media/image771.png"/><Relationship Id="rId3" Type="http://schemas.openxmlformats.org/officeDocument/2006/relationships/image" Target="../media/image90.png"/><Relationship Id="rId7" Type="http://schemas.openxmlformats.org/officeDocument/2006/relationships/image" Target="../media/image790.png"/><Relationship Id="rId12" Type="http://schemas.openxmlformats.org/officeDocument/2006/relationships/image" Target="../media/image89.png"/><Relationship Id="rId17" Type="http://schemas.openxmlformats.org/officeDocument/2006/relationships/image" Target="../media/image440.png"/><Relationship Id="rId2" Type="http://schemas.openxmlformats.org/officeDocument/2006/relationships/notesSlide" Target="../notesSlides/notesSlide16.xml"/><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93.png"/><Relationship Id="rId11" Type="http://schemas.openxmlformats.org/officeDocument/2006/relationships/image" Target="../media/image83.png"/><Relationship Id="rId5" Type="http://schemas.openxmlformats.org/officeDocument/2006/relationships/image" Target="../media/image92.png"/><Relationship Id="rId15" Type="http://schemas.openxmlformats.org/officeDocument/2006/relationships/image" Target="../media/image96.png"/><Relationship Id="rId10" Type="http://schemas.openxmlformats.org/officeDocument/2006/relationships/image" Target="../media/image82.png"/><Relationship Id="rId4" Type="http://schemas.openxmlformats.org/officeDocument/2006/relationships/image" Target="../media/image91.png"/><Relationship Id="rId9" Type="http://schemas.openxmlformats.org/officeDocument/2006/relationships/image" Target="../media/image810.png"/><Relationship Id="rId14" Type="http://schemas.openxmlformats.org/officeDocument/2006/relationships/image" Target="../media/image95.png"/></Relationships>
</file>

<file path=ppt/slides/_rels/slide25.xml.rels><?xml version="1.0" encoding="UTF-8" standalone="yes"?>
<Relationships xmlns="http://schemas.openxmlformats.org/package/2006/relationships"><Relationship Id="rId8" Type="http://schemas.openxmlformats.org/officeDocument/2006/relationships/image" Target="../media/image771.png"/><Relationship Id="rId13" Type="http://schemas.openxmlformats.org/officeDocument/2006/relationships/image" Target="../media/image99.png"/><Relationship Id="rId3" Type="http://schemas.openxmlformats.org/officeDocument/2006/relationships/image" Target="../media/image790.png"/><Relationship Id="rId7" Type="http://schemas.openxmlformats.org/officeDocument/2006/relationships/image" Target="../media/image440.png"/><Relationship Id="rId12" Type="http://schemas.openxmlformats.org/officeDocument/2006/relationships/image" Target="../media/image9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94.png"/><Relationship Id="rId5" Type="http://schemas.openxmlformats.org/officeDocument/2006/relationships/image" Target="../media/image810.png"/><Relationship Id="rId15" Type="http://schemas.openxmlformats.org/officeDocument/2006/relationships/image" Target="../media/image101.png"/><Relationship Id="rId10" Type="http://schemas.openxmlformats.org/officeDocument/2006/relationships/image" Target="../media/image89.png"/><Relationship Id="rId4" Type="http://schemas.openxmlformats.org/officeDocument/2006/relationships/image" Target="../media/image800.png"/><Relationship Id="rId9" Type="http://schemas.openxmlformats.org/officeDocument/2006/relationships/image" Target="../media/image83.png"/><Relationship Id="rId14" Type="http://schemas.openxmlformats.org/officeDocument/2006/relationships/image" Target="../media/image10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808.08437" TargetMode="External"/><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openai.com/blog/reptile/" TargetMode="Externa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13.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3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16.png"/><Relationship Id="rId4" Type="http://schemas.openxmlformats.org/officeDocument/2006/relationships/image" Target="../media/image115.png"/></Relationships>
</file>

<file path=ppt/slides/_rels/slide32.xml.rels><?xml version="1.0" encoding="UTF-8" standalone="yes"?>
<Relationships xmlns="http://schemas.openxmlformats.org/package/2006/relationships"><Relationship Id="rId8" Type="http://schemas.openxmlformats.org/officeDocument/2006/relationships/image" Target="../media/image1080.png"/><Relationship Id="rId3" Type="http://schemas.openxmlformats.org/officeDocument/2006/relationships/image" Target="../media/image21.png"/><Relationship Id="rId7" Type="http://schemas.openxmlformats.org/officeDocument/2006/relationships/image" Target="../media/image2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5" Type="http://schemas.openxmlformats.org/officeDocument/2006/relationships/image" Target="../media/image570.png"/><Relationship Id="rId4" Type="http://schemas.openxmlformats.org/officeDocument/2006/relationships/image" Target="../media/image22.png"/><Relationship Id="rId9"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5.jpeg"/></Relationships>
</file>

<file path=ppt/slides/_rels/slide34.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5.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6.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jpeg"/><Relationship Id="rId10" Type="http://schemas.openxmlformats.org/officeDocument/2006/relationships/image" Target="../media/image15.png"/><Relationship Id="rId4" Type="http://schemas.openxmlformats.org/officeDocument/2006/relationships/image" Target="../media/image5.jpe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1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7.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20.jpeg"/><Relationship Id="rId3" Type="http://schemas.openxmlformats.org/officeDocument/2006/relationships/image" Target="../media/image29.png"/><Relationship Id="rId7" Type="http://schemas.openxmlformats.org/officeDocument/2006/relationships/image" Target="../media/image6.jpeg"/><Relationship Id="rId12" Type="http://schemas.openxmlformats.org/officeDocument/2006/relationships/image" Target="../media/image34.png"/><Relationship Id="rId17" Type="http://schemas.openxmlformats.org/officeDocument/2006/relationships/image" Target="../media/image19.jpeg"/><Relationship Id="rId2" Type="http://schemas.openxmlformats.org/officeDocument/2006/relationships/image" Target="../media/image28.png"/><Relationship Id="rId16"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33.png"/><Relationship Id="rId5" Type="http://schemas.openxmlformats.org/officeDocument/2006/relationships/image" Target="../media/image5.jpeg"/><Relationship Id="rId15" Type="http://schemas.openxmlformats.org/officeDocument/2006/relationships/image" Target="../media/image17.jpeg"/><Relationship Id="rId10" Type="http://schemas.openxmlformats.org/officeDocument/2006/relationships/image" Target="../media/image32.png"/><Relationship Id="rId4" Type="http://schemas.openxmlformats.org/officeDocument/2006/relationships/image" Target="../media/image3.jpeg"/><Relationship Id="rId9" Type="http://schemas.openxmlformats.org/officeDocument/2006/relationships/image" Target="../media/image31.png"/><Relationship Id="rId1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3.jpe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1.jpeg"/><Relationship Id="rId5" Type="http://schemas.openxmlformats.org/officeDocument/2006/relationships/image" Target="../media/image4.jpeg"/><Relationship Id="rId10" Type="http://schemas.openxmlformats.org/officeDocument/2006/relationships/image" Target="../media/image20.jpeg"/><Relationship Id="rId4" Type="http://schemas.openxmlformats.org/officeDocument/2006/relationships/image" Target="../media/image5.jpeg"/><Relationship Id="rId9" Type="http://schemas.openxmlformats.org/officeDocument/2006/relationships/image" Target="../media/image19.jpeg"/><Relationship Id="rId14" Type="http://schemas.openxmlformats.org/officeDocument/2006/relationships/image" Target="../media/image24.jpe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24.jpeg"/><Relationship Id="rId5" Type="http://schemas.openxmlformats.org/officeDocument/2006/relationships/image" Target="../media/image37.png"/><Relationship Id="rId10" Type="http://schemas.openxmlformats.org/officeDocument/2006/relationships/image" Target="../media/image23.jpeg"/><Relationship Id="rId4" Type="http://schemas.openxmlformats.org/officeDocument/2006/relationships/image" Target="../media/image46.png"/><Relationship Id="rId9"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894654" y="1"/>
            <a:ext cx="3761187"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標題 1">
            <a:extLst>
              <a:ext uri="{FF2B5EF4-FFF2-40B4-BE49-F238E27FC236}">
                <a16:creationId xmlns:a16="http://schemas.microsoft.com/office/drawing/2014/main" id="{B7836AFC-3996-4F71-9983-39099540D689}"/>
              </a:ext>
            </a:extLst>
          </p:cNvPr>
          <p:cNvSpPr>
            <a:spLocks noGrp="1"/>
          </p:cNvSpPr>
          <p:nvPr>
            <p:ph type="ctrTitle"/>
          </p:nvPr>
        </p:nvSpPr>
        <p:spPr>
          <a:xfrm>
            <a:off x="763642" y="924232"/>
            <a:ext cx="6131228" cy="3285866"/>
          </a:xfrm>
        </p:spPr>
        <p:txBody>
          <a:bodyPr>
            <a:normAutofit/>
          </a:bodyPr>
          <a:lstStyle/>
          <a:p>
            <a:pPr algn="l"/>
            <a:r>
              <a:rPr lang="en-US" altLang="zh-TW" sz="4800" dirty="0"/>
              <a:t>Meta Learning (Part 1)</a:t>
            </a:r>
            <a:endParaRPr lang="zh-TW" altLang="en-US" sz="4800" dirty="0"/>
          </a:p>
        </p:txBody>
      </p:sp>
      <p:sp>
        <p:nvSpPr>
          <p:cNvPr id="3" name="副標題 2">
            <a:extLst>
              <a:ext uri="{FF2B5EF4-FFF2-40B4-BE49-F238E27FC236}">
                <a16:creationId xmlns:a16="http://schemas.microsoft.com/office/drawing/2014/main" id="{08E4197F-3529-4299-95EE-FBFC3F94D7B3}"/>
              </a:ext>
            </a:extLst>
          </p:cNvPr>
          <p:cNvSpPr>
            <a:spLocks noGrp="1"/>
          </p:cNvSpPr>
          <p:nvPr>
            <p:ph type="subTitle" idx="1"/>
          </p:nvPr>
        </p:nvSpPr>
        <p:spPr>
          <a:xfrm>
            <a:off x="763642" y="4210098"/>
            <a:ext cx="5383553" cy="863348"/>
          </a:xfrm>
        </p:spPr>
        <p:txBody>
          <a:bodyPr>
            <a:normAutofit/>
          </a:bodyPr>
          <a:lstStyle/>
          <a:p>
            <a:pPr algn="l"/>
            <a:r>
              <a:rPr lang="en-US" altLang="zh-TW" sz="3600" dirty="0"/>
              <a:t>Hung-yi Lee</a:t>
            </a:r>
            <a:endParaRPr lang="zh-TW" altLang="en-US" sz="3600" dirty="0"/>
          </a:p>
        </p:txBody>
      </p:sp>
    </p:spTree>
    <p:extLst>
      <p:ext uri="{BB962C8B-B14F-4D97-AF65-F5344CB8AC3E}">
        <p14:creationId xmlns:p14="http://schemas.microsoft.com/office/powerpoint/2010/main" val="1551422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8F3631-5CF1-4E87-9D64-95C523320A9D}"/>
              </a:ext>
            </a:extLst>
          </p:cNvPr>
          <p:cNvSpPr>
            <a:spLocks noGrp="1"/>
          </p:cNvSpPr>
          <p:nvPr>
            <p:ph type="title"/>
          </p:nvPr>
        </p:nvSpPr>
        <p:spPr/>
        <p:txBody>
          <a:bodyPr/>
          <a:lstStyle/>
          <a:p>
            <a:r>
              <a:rPr lang="en-US" altLang="zh-TW" dirty="0" err="1"/>
              <a:t>Omniglot</a:t>
            </a:r>
            <a:endParaRPr lang="zh-TW" altLang="en-US" dirty="0"/>
          </a:p>
        </p:txBody>
      </p:sp>
      <p:sp>
        <p:nvSpPr>
          <p:cNvPr id="3" name="內容版面配置區 2">
            <a:extLst>
              <a:ext uri="{FF2B5EF4-FFF2-40B4-BE49-F238E27FC236}">
                <a16:creationId xmlns:a16="http://schemas.microsoft.com/office/drawing/2014/main" id="{4D0DF622-EBA3-4203-9201-2F787F82DEB9}"/>
              </a:ext>
            </a:extLst>
          </p:cNvPr>
          <p:cNvSpPr>
            <a:spLocks noGrp="1"/>
          </p:cNvSpPr>
          <p:nvPr>
            <p:ph idx="1"/>
          </p:nvPr>
        </p:nvSpPr>
        <p:spPr/>
        <p:txBody>
          <a:bodyPr/>
          <a:lstStyle/>
          <a:p>
            <a:r>
              <a:rPr lang="en-US" altLang="zh-TW" dirty="0"/>
              <a:t>1623 characters</a:t>
            </a:r>
          </a:p>
          <a:p>
            <a:r>
              <a:rPr lang="en-US" altLang="zh-TW" dirty="0"/>
              <a:t>Each has 20 examples</a:t>
            </a:r>
            <a:endParaRPr lang="zh-TW" altLang="en-US" dirty="0"/>
          </a:p>
          <a:p>
            <a:endParaRPr lang="zh-TW" altLang="en-US" dirty="0"/>
          </a:p>
        </p:txBody>
      </p:sp>
      <p:pic>
        <p:nvPicPr>
          <p:cNvPr id="1026" name="Picture 2" descr="Visualization of Omniglot dataset.">
            <a:extLst>
              <a:ext uri="{FF2B5EF4-FFF2-40B4-BE49-F238E27FC236}">
                <a16:creationId xmlns:a16="http://schemas.microsoft.com/office/drawing/2014/main" id="{77386224-103F-4D14-A388-94544CDAF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35" y="2867098"/>
            <a:ext cx="8658729" cy="3770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figure from python/demo.py">
            <a:extLst>
              <a:ext uri="{FF2B5EF4-FFF2-40B4-BE49-F238E27FC236}">
                <a16:creationId xmlns:a16="http://schemas.microsoft.com/office/drawing/2014/main" id="{FC34E91F-DEEB-4E6F-9AA0-06C5C09BA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749" y="132347"/>
            <a:ext cx="3293644" cy="263491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0AFA62B0-C33C-40FF-B773-FBD54C2DEFD8}"/>
              </a:ext>
            </a:extLst>
          </p:cNvPr>
          <p:cNvSpPr/>
          <p:nvPr/>
        </p:nvSpPr>
        <p:spPr>
          <a:xfrm>
            <a:off x="628650" y="1308239"/>
            <a:ext cx="4155689" cy="369332"/>
          </a:xfrm>
          <a:prstGeom prst="rect">
            <a:avLst/>
          </a:prstGeom>
        </p:spPr>
        <p:txBody>
          <a:bodyPr wrap="none">
            <a:spAutoFit/>
          </a:bodyPr>
          <a:lstStyle/>
          <a:p>
            <a:r>
              <a:rPr lang="en-US" altLang="zh-TW" dirty="0">
                <a:hlinkClick r:id="rId5"/>
              </a:rPr>
              <a:t>https://github.com/brendenlake/omniglot</a:t>
            </a:r>
            <a:endParaRPr lang="zh-TW" altLang="en-US" dirty="0"/>
          </a:p>
        </p:txBody>
      </p:sp>
    </p:spTree>
    <p:extLst>
      <p:ext uri="{BB962C8B-B14F-4D97-AF65-F5344CB8AC3E}">
        <p14:creationId xmlns:p14="http://schemas.microsoft.com/office/powerpoint/2010/main" val="84905015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EC4F87-9FC6-4B06-9F4C-7EE3DADA0121}"/>
              </a:ext>
            </a:extLst>
          </p:cNvPr>
          <p:cNvSpPr>
            <a:spLocks noGrp="1"/>
          </p:cNvSpPr>
          <p:nvPr>
            <p:ph type="title"/>
          </p:nvPr>
        </p:nvSpPr>
        <p:spPr/>
        <p:txBody>
          <a:bodyPr/>
          <a:lstStyle/>
          <a:p>
            <a:r>
              <a:rPr lang="en-US" altLang="zh-TW" dirty="0" err="1"/>
              <a:t>Omniglot</a:t>
            </a:r>
            <a:r>
              <a:rPr lang="en-US" altLang="zh-TW" dirty="0"/>
              <a:t> </a:t>
            </a:r>
            <a:br>
              <a:rPr lang="en-US" altLang="zh-TW" dirty="0"/>
            </a:br>
            <a:r>
              <a:rPr lang="en-US" altLang="zh-TW" dirty="0"/>
              <a:t>– Few-shot Classification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1B0B528-59EF-433F-95EB-9809E5A6AB81}"/>
                  </a:ext>
                </a:extLst>
              </p:cNvPr>
              <p:cNvSpPr>
                <a:spLocks noGrp="1"/>
              </p:cNvSpPr>
              <p:nvPr>
                <p:ph idx="1"/>
              </p:nvPr>
            </p:nvSpPr>
            <p:spPr>
              <a:xfrm>
                <a:off x="628650" y="1681241"/>
                <a:ext cx="7886700" cy="4887996"/>
              </a:xfrm>
            </p:spPr>
            <p:txBody>
              <a:bodyPr>
                <a:noAutofit/>
              </a:bodyPr>
              <a:lstStyle/>
              <a:p>
                <a:r>
                  <a:rPr lang="en-US" altLang="zh-TW" sz="2400" dirty="0">
                    <a:solidFill>
                      <a:srgbClr val="0000FF"/>
                    </a:solidFill>
                  </a:rPr>
                  <a:t>N-ways</a:t>
                </a:r>
                <a:r>
                  <a:rPr lang="en-US" altLang="zh-TW" sz="2400" dirty="0"/>
                  <a:t> </a:t>
                </a:r>
                <a:r>
                  <a:rPr lang="en-US" altLang="zh-TW" sz="2400" dirty="0">
                    <a:solidFill>
                      <a:srgbClr val="00B050"/>
                    </a:solidFill>
                  </a:rPr>
                  <a:t>K-shot</a:t>
                </a:r>
                <a:r>
                  <a:rPr lang="en-US" altLang="zh-TW" sz="2400" dirty="0"/>
                  <a:t> classification: In each training and test tasks, there are </a:t>
                </a:r>
                <a:r>
                  <a:rPr lang="en-US" altLang="zh-TW" sz="2400" dirty="0">
                    <a:solidFill>
                      <a:srgbClr val="0000FF"/>
                    </a:solidFill>
                  </a:rPr>
                  <a:t>N classes</a:t>
                </a:r>
                <a:r>
                  <a:rPr lang="en-US" altLang="zh-TW" sz="2400" dirty="0"/>
                  <a:t>, each has </a:t>
                </a:r>
                <a:r>
                  <a:rPr lang="en-US" altLang="zh-TW" sz="2400" dirty="0">
                    <a:solidFill>
                      <a:srgbClr val="00B050"/>
                    </a:solidFill>
                  </a:rPr>
                  <a:t>K</a:t>
                </a:r>
                <a:r>
                  <a:rPr lang="zh-TW" altLang="en-US" sz="2400" dirty="0">
                    <a:solidFill>
                      <a:srgbClr val="00B050"/>
                    </a:solidFill>
                  </a:rPr>
                  <a:t> </a:t>
                </a:r>
                <a:r>
                  <a:rPr lang="en-US" altLang="zh-TW" sz="2400" dirty="0">
                    <a:solidFill>
                      <a:srgbClr val="00B050"/>
                    </a:solidFill>
                  </a:rPr>
                  <a:t>examples</a:t>
                </a:r>
                <a:r>
                  <a:rPr lang="en-US" altLang="zh-TW" sz="2400" dirty="0"/>
                  <a:t>.</a:t>
                </a:r>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altLang="zh-TW" sz="2400" dirty="0"/>
                  <a:t>Split your characters into training and testing characters</a:t>
                </a:r>
              </a:p>
              <a:p>
                <a:pPr lvl="1"/>
                <a:r>
                  <a:rPr lang="en-US" altLang="zh-TW" dirty="0"/>
                  <a:t>Sample N training characters, sample K examples from each</a:t>
                </a:r>
                <a:r>
                  <a:rPr lang="zh-TW" altLang="en-US" dirty="0"/>
                  <a:t> </a:t>
                </a:r>
                <a:r>
                  <a:rPr lang="en-US" altLang="zh-TW" dirty="0"/>
                  <a:t>sampled characters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a14:m>
                <a:r>
                  <a:rPr lang="zh-TW" altLang="en-US" dirty="0"/>
                  <a:t> </a:t>
                </a:r>
                <a:r>
                  <a:rPr lang="en-US" altLang="zh-TW" dirty="0"/>
                  <a:t>one training task</a:t>
                </a:r>
              </a:p>
              <a:p>
                <a:pPr lvl="1"/>
                <a:r>
                  <a:rPr lang="en-US" altLang="zh-TW" dirty="0"/>
                  <a:t>Sample N testing characters, sample K examples from each</a:t>
                </a:r>
                <a:r>
                  <a:rPr lang="zh-TW" altLang="en-US" dirty="0"/>
                  <a:t> </a:t>
                </a:r>
                <a:r>
                  <a:rPr lang="en-US" altLang="zh-TW" dirty="0"/>
                  <a:t>sampled characters  </a:t>
                </a:r>
                <a14:m>
                  <m:oMath xmlns:m="http://schemas.openxmlformats.org/officeDocument/2006/math">
                    <m:r>
                      <a:rPr lang="en-US" altLang="zh-TW" i="1">
                        <a:latin typeface="Cambria Math" panose="02040503050406030204" pitchFamily="18" charset="0"/>
                        <a:ea typeface="Cambria Math" panose="02040503050406030204" pitchFamily="18" charset="0"/>
                      </a:rPr>
                      <m:t>→</m:t>
                    </m:r>
                  </m:oMath>
                </a14:m>
                <a:r>
                  <a:rPr lang="zh-TW" altLang="en-US" dirty="0"/>
                  <a:t> </a:t>
                </a:r>
                <a:r>
                  <a:rPr lang="en-US" altLang="zh-TW" dirty="0"/>
                  <a:t>one testing task</a:t>
                </a:r>
                <a:endParaRPr lang="zh-TW" altLang="en-US" dirty="0"/>
              </a:p>
            </p:txBody>
          </p:sp>
        </mc:Choice>
        <mc:Fallback xmlns="">
          <p:sp>
            <p:nvSpPr>
              <p:cNvPr id="3" name="內容版面配置區 2">
                <a:extLst>
                  <a:ext uri="{FF2B5EF4-FFF2-40B4-BE49-F238E27FC236}">
                    <a16:creationId xmlns:a16="http://schemas.microsoft.com/office/drawing/2014/main" id="{31B0B528-59EF-433F-95EB-9809E5A6AB81}"/>
                  </a:ext>
                </a:extLst>
              </p:cNvPr>
              <p:cNvSpPr>
                <a:spLocks noGrp="1" noRot="1" noChangeAspect="1" noMove="1" noResize="1" noEditPoints="1" noAdjustHandles="1" noChangeArrowheads="1" noChangeShapeType="1" noTextEdit="1"/>
              </p:cNvSpPr>
              <p:nvPr>
                <p:ph idx="1"/>
              </p:nvPr>
            </p:nvSpPr>
            <p:spPr>
              <a:xfrm>
                <a:off x="628650" y="1681241"/>
                <a:ext cx="7886700" cy="4887996"/>
              </a:xfrm>
              <a:blipFill>
                <a:blip r:embed="rId2"/>
                <a:stretch>
                  <a:fillRect l="-1005" t="-1746" b="-374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2F461772-9FAD-46DC-AE3A-E5C37694DCFE}"/>
              </a:ext>
            </a:extLst>
          </p:cNvPr>
          <p:cNvPicPr>
            <a:picLocks noChangeAspect="1"/>
          </p:cNvPicPr>
          <p:nvPr/>
        </p:nvPicPr>
        <p:blipFill>
          <a:blip r:embed="rId3"/>
          <a:stretch>
            <a:fillRect/>
          </a:stretch>
        </p:blipFill>
        <p:spPr>
          <a:xfrm>
            <a:off x="2919193" y="2585197"/>
            <a:ext cx="2456647" cy="1955540"/>
          </a:xfrm>
          <a:prstGeom prst="rect">
            <a:avLst/>
          </a:prstGeom>
        </p:spPr>
      </p:pic>
      <p:sp>
        <p:nvSpPr>
          <p:cNvPr id="5" name="文字方塊 4">
            <a:extLst>
              <a:ext uri="{FF2B5EF4-FFF2-40B4-BE49-F238E27FC236}">
                <a16:creationId xmlns:a16="http://schemas.microsoft.com/office/drawing/2014/main" id="{1AC20F21-D332-4978-8D6B-268578635C15}"/>
              </a:ext>
            </a:extLst>
          </p:cNvPr>
          <p:cNvSpPr txBox="1"/>
          <p:nvPr/>
        </p:nvSpPr>
        <p:spPr>
          <a:xfrm>
            <a:off x="460208" y="2650741"/>
            <a:ext cx="1284371" cy="830997"/>
          </a:xfrm>
          <a:prstGeom prst="rect">
            <a:avLst/>
          </a:prstGeom>
          <a:noFill/>
        </p:spPr>
        <p:txBody>
          <a:bodyPr wrap="square" rtlCol="0">
            <a:spAutoFit/>
          </a:bodyPr>
          <a:lstStyle/>
          <a:p>
            <a:r>
              <a:rPr lang="en-US" altLang="zh-TW" sz="2400" b="1" i="1" u="sng" dirty="0">
                <a:solidFill>
                  <a:srgbClr val="0000FF"/>
                </a:solidFill>
              </a:rPr>
              <a:t>20</a:t>
            </a:r>
            <a:r>
              <a:rPr lang="zh-TW" altLang="en-US" sz="2400" b="1" i="1" u="sng" dirty="0">
                <a:solidFill>
                  <a:srgbClr val="0000FF"/>
                </a:solidFill>
              </a:rPr>
              <a:t> </a:t>
            </a:r>
            <a:r>
              <a:rPr lang="en-US" altLang="zh-TW" sz="2400" b="1" i="1" u="sng" dirty="0">
                <a:solidFill>
                  <a:srgbClr val="0000FF"/>
                </a:solidFill>
              </a:rPr>
              <a:t>ways</a:t>
            </a:r>
          </a:p>
          <a:p>
            <a:r>
              <a:rPr lang="en-US" altLang="zh-TW" sz="2400" b="1" i="1" u="sng" dirty="0">
                <a:solidFill>
                  <a:srgbClr val="00B050"/>
                </a:solidFill>
              </a:rPr>
              <a:t>1 shot</a:t>
            </a:r>
            <a:endParaRPr lang="zh-TW" altLang="en-US" sz="2400" b="1" i="1" u="sng" dirty="0">
              <a:solidFill>
                <a:srgbClr val="00B050"/>
              </a:solidFill>
            </a:endParaRPr>
          </a:p>
        </p:txBody>
      </p:sp>
      <p:sp>
        <p:nvSpPr>
          <p:cNvPr id="6" name="文字方塊 5">
            <a:extLst>
              <a:ext uri="{FF2B5EF4-FFF2-40B4-BE49-F238E27FC236}">
                <a16:creationId xmlns:a16="http://schemas.microsoft.com/office/drawing/2014/main" id="{BF0316DE-60CE-4F65-9C2C-061083345E30}"/>
              </a:ext>
            </a:extLst>
          </p:cNvPr>
          <p:cNvSpPr txBox="1"/>
          <p:nvPr/>
        </p:nvSpPr>
        <p:spPr>
          <a:xfrm>
            <a:off x="521790" y="3685676"/>
            <a:ext cx="2504264" cy="830997"/>
          </a:xfrm>
          <a:prstGeom prst="rect">
            <a:avLst/>
          </a:prstGeom>
          <a:noFill/>
        </p:spPr>
        <p:txBody>
          <a:bodyPr wrap="square" rtlCol="0">
            <a:spAutoFit/>
          </a:bodyPr>
          <a:lstStyle/>
          <a:p>
            <a:r>
              <a:rPr lang="en-US" altLang="zh-TW" sz="2400" dirty="0"/>
              <a:t>Each character represents a class</a:t>
            </a:r>
            <a:endParaRPr lang="zh-TW" altLang="en-US" sz="2400" dirty="0"/>
          </a:p>
        </p:txBody>
      </p:sp>
      <p:sp>
        <p:nvSpPr>
          <p:cNvPr id="7" name="文字方塊 6">
            <a:extLst>
              <a:ext uri="{FF2B5EF4-FFF2-40B4-BE49-F238E27FC236}">
                <a16:creationId xmlns:a16="http://schemas.microsoft.com/office/drawing/2014/main" id="{02420C90-3A75-4E0D-AAC4-B9FE248A69D0}"/>
              </a:ext>
            </a:extLst>
          </p:cNvPr>
          <p:cNvSpPr txBox="1"/>
          <p:nvPr/>
        </p:nvSpPr>
        <p:spPr>
          <a:xfrm>
            <a:off x="5321872" y="3674043"/>
            <a:ext cx="2504264" cy="830997"/>
          </a:xfrm>
          <a:prstGeom prst="rect">
            <a:avLst/>
          </a:prstGeom>
          <a:noFill/>
        </p:spPr>
        <p:txBody>
          <a:bodyPr wrap="square" rtlCol="0">
            <a:spAutoFit/>
          </a:bodyPr>
          <a:lstStyle/>
          <a:p>
            <a:r>
              <a:rPr lang="en-US" altLang="zh-TW" sz="2400" dirty="0"/>
              <a:t>Training set</a:t>
            </a:r>
          </a:p>
          <a:p>
            <a:r>
              <a:rPr lang="en-US" altLang="zh-TW" sz="2400" dirty="0"/>
              <a:t>(Support set)</a:t>
            </a:r>
            <a:endParaRPr lang="zh-TW" altLang="en-US" sz="2400" dirty="0"/>
          </a:p>
        </p:txBody>
      </p:sp>
      <p:pic>
        <p:nvPicPr>
          <p:cNvPr id="10" name="圖片 9">
            <a:extLst>
              <a:ext uri="{FF2B5EF4-FFF2-40B4-BE49-F238E27FC236}">
                <a16:creationId xmlns:a16="http://schemas.microsoft.com/office/drawing/2014/main" id="{7139D4E4-4921-4483-AD34-378E91B1679E}"/>
              </a:ext>
            </a:extLst>
          </p:cNvPr>
          <p:cNvPicPr>
            <a:picLocks noChangeAspect="1"/>
          </p:cNvPicPr>
          <p:nvPr/>
        </p:nvPicPr>
        <p:blipFill>
          <a:blip r:embed="rId4"/>
          <a:stretch>
            <a:fillRect/>
          </a:stretch>
        </p:blipFill>
        <p:spPr>
          <a:xfrm>
            <a:off x="5764330" y="2589815"/>
            <a:ext cx="949292" cy="949292"/>
          </a:xfrm>
          <a:prstGeom prst="rect">
            <a:avLst/>
          </a:prstGeom>
        </p:spPr>
      </p:pic>
      <p:sp>
        <p:nvSpPr>
          <p:cNvPr id="11" name="文字方塊 10">
            <a:extLst>
              <a:ext uri="{FF2B5EF4-FFF2-40B4-BE49-F238E27FC236}">
                <a16:creationId xmlns:a16="http://schemas.microsoft.com/office/drawing/2014/main" id="{88AF1A63-0DA1-4422-81CA-8EBFBAE48969}"/>
              </a:ext>
            </a:extLst>
          </p:cNvPr>
          <p:cNvSpPr txBox="1"/>
          <p:nvPr/>
        </p:nvSpPr>
        <p:spPr>
          <a:xfrm>
            <a:off x="6713622" y="2628726"/>
            <a:ext cx="2504264" cy="830997"/>
          </a:xfrm>
          <a:prstGeom prst="rect">
            <a:avLst/>
          </a:prstGeom>
          <a:noFill/>
        </p:spPr>
        <p:txBody>
          <a:bodyPr wrap="square" rtlCol="0">
            <a:spAutoFit/>
          </a:bodyPr>
          <a:lstStyle/>
          <a:p>
            <a:r>
              <a:rPr lang="en-US" altLang="zh-TW" sz="2400" dirty="0"/>
              <a:t>Testing set</a:t>
            </a:r>
          </a:p>
          <a:p>
            <a:r>
              <a:rPr lang="en-US" altLang="zh-TW" sz="2400" dirty="0"/>
              <a:t>(Query set)</a:t>
            </a:r>
            <a:endParaRPr lang="zh-TW" altLang="en-US" sz="2400" dirty="0"/>
          </a:p>
        </p:txBody>
      </p:sp>
      <p:sp>
        <p:nvSpPr>
          <p:cNvPr id="12" name="矩形 11">
            <a:extLst>
              <a:ext uri="{FF2B5EF4-FFF2-40B4-BE49-F238E27FC236}">
                <a16:creationId xmlns:a16="http://schemas.microsoft.com/office/drawing/2014/main" id="{BF29C02F-DA2D-4FD5-9FAA-4493D305A716}"/>
              </a:ext>
            </a:extLst>
          </p:cNvPr>
          <p:cNvSpPr/>
          <p:nvPr/>
        </p:nvSpPr>
        <p:spPr>
          <a:xfrm>
            <a:off x="5565255" y="228920"/>
            <a:ext cx="3302251" cy="646331"/>
          </a:xfrm>
          <a:prstGeom prst="rect">
            <a:avLst/>
          </a:prstGeom>
        </p:spPr>
        <p:txBody>
          <a:bodyPr wrap="none">
            <a:spAutoFit/>
          </a:bodyPr>
          <a:lstStyle/>
          <a:p>
            <a:r>
              <a:rPr lang="en-US" altLang="zh-TW" dirty="0"/>
              <a:t>Demo of Reptile:</a:t>
            </a:r>
          </a:p>
          <a:p>
            <a:r>
              <a:rPr lang="en-US" altLang="zh-TW" dirty="0"/>
              <a:t>https://openai.com/blog/reptile/</a:t>
            </a:r>
            <a:endParaRPr lang="zh-TW" altLang="en-US" dirty="0"/>
          </a:p>
        </p:txBody>
      </p:sp>
    </p:spTree>
    <p:extLst>
      <p:ext uri="{BB962C8B-B14F-4D97-AF65-F5344CB8AC3E}">
        <p14:creationId xmlns:p14="http://schemas.microsoft.com/office/powerpoint/2010/main" val="306550769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CA0D980-9E54-4308-AC63-0CD6D9371E0C}"/>
              </a:ext>
            </a:extLst>
          </p:cNvPr>
          <p:cNvSpPr>
            <a:spLocks noGrp="1"/>
          </p:cNvSpPr>
          <p:nvPr>
            <p:ph idx="1"/>
          </p:nvPr>
        </p:nvSpPr>
        <p:spPr/>
        <p:txBody>
          <a:bodyPr>
            <a:normAutofit/>
          </a:bodyPr>
          <a:lstStyle/>
          <a:p>
            <a:r>
              <a:rPr lang="en-US" altLang="zh-TW" sz="3200" b="1" dirty="0"/>
              <a:t>MAML</a:t>
            </a:r>
          </a:p>
          <a:p>
            <a:pPr lvl="1"/>
            <a:r>
              <a:rPr lang="en-US" altLang="zh-TW" dirty="0"/>
              <a:t>Chelsea Finn, Pieter </a:t>
            </a:r>
            <a:r>
              <a:rPr lang="en-US" altLang="zh-TW" dirty="0" err="1"/>
              <a:t>Abbeel</a:t>
            </a:r>
            <a:r>
              <a:rPr lang="en-US" altLang="zh-TW" dirty="0"/>
              <a:t>, and Sergey Levine, “Model-Agnostic Meta-Learning for Fast Adaptation of Deep Networks”, ICML, 2017</a:t>
            </a:r>
            <a:endParaRPr lang="zh-TW" altLang="zh-TW" dirty="0"/>
          </a:p>
          <a:p>
            <a:endParaRPr lang="en-US" altLang="zh-TW" dirty="0"/>
          </a:p>
          <a:p>
            <a:r>
              <a:rPr lang="en-US" altLang="zh-TW" sz="3200" b="1" dirty="0"/>
              <a:t>Reptile</a:t>
            </a:r>
          </a:p>
          <a:p>
            <a:pPr lvl="1"/>
            <a:r>
              <a:rPr lang="en-US" altLang="zh-TW" dirty="0"/>
              <a:t>Alex Nichol, Joshua </a:t>
            </a:r>
            <a:r>
              <a:rPr lang="en-US" altLang="zh-TW" dirty="0" err="1"/>
              <a:t>Achiam</a:t>
            </a:r>
            <a:r>
              <a:rPr lang="en-US" altLang="zh-TW" dirty="0"/>
              <a:t>, John Schulman, On First-Order Meta-Learning Algorithms, </a:t>
            </a:r>
            <a:r>
              <a:rPr lang="en-US" altLang="zh-TW" dirty="0" err="1"/>
              <a:t>arXiv</a:t>
            </a:r>
            <a:r>
              <a:rPr lang="en-US" altLang="zh-TW" dirty="0"/>
              <a:t>, 2018</a:t>
            </a:r>
          </a:p>
          <a:p>
            <a:endParaRPr lang="zh-TW" altLang="zh-TW" dirty="0"/>
          </a:p>
          <a:p>
            <a:endParaRPr lang="zh-TW" altLang="en-US" dirty="0"/>
          </a:p>
          <a:p>
            <a:endParaRPr lang="zh-TW" altLang="en-US" dirty="0"/>
          </a:p>
        </p:txBody>
      </p:sp>
      <p:pic>
        <p:nvPicPr>
          <p:cNvPr id="5" name="Picture 2" descr="ãReptileãçåçæå°çµæ">
            <a:extLst>
              <a:ext uri="{FF2B5EF4-FFF2-40B4-BE49-F238E27FC236}">
                <a16:creationId xmlns:a16="http://schemas.microsoft.com/office/drawing/2014/main" id="{027C8DA5-61FD-4F48-B536-A9767F0A9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834" y="5237748"/>
            <a:ext cx="4287176" cy="241525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F22348FA-5624-42FB-B2D4-054844F3361A}"/>
              </a:ext>
            </a:extLst>
          </p:cNvPr>
          <p:cNvSpPr>
            <a:spLocks noGrp="1"/>
          </p:cNvSpPr>
          <p:nvPr>
            <p:ph type="title"/>
          </p:nvPr>
        </p:nvSpPr>
        <p:spPr/>
        <p:txBody>
          <a:bodyPr/>
          <a:lstStyle/>
          <a:p>
            <a:r>
              <a:rPr lang="en-US" altLang="zh-TW" dirty="0"/>
              <a:t>Techniques Today</a:t>
            </a:r>
            <a:endParaRPr lang="zh-TW" altLang="en-US" dirty="0"/>
          </a:p>
        </p:txBody>
      </p:sp>
      <p:pic>
        <p:nvPicPr>
          <p:cNvPr id="1026" name="Picture 2" descr="ãcat pngãçåçæå°çµæ">
            <a:extLst>
              <a:ext uri="{FF2B5EF4-FFF2-40B4-BE49-F238E27FC236}">
                <a16:creationId xmlns:a16="http://schemas.microsoft.com/office/drawing/2014/main" id="{A286F8E5-EC9B-40F1-81B0-8B8B07E11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150" y="595396"/>
            <a:ext cx="3031958" cy="178338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8D3A970-B314-482B-99D0-798468090663}"/>
              </a:ext>
            </a:extLst>
          </p:cNvPr>
          <p:cNvSpPr/>
          <p:nvPr/>
        </p:nvSpPr>
        <p:spPr>
          <a:xfrm>
            <a:off x="628650" y="1825625"/>
            <a:ext cx="7886700" cy="17357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8852836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146C61B-261A-41FE-AABA-46B98D5D0B9E}"/>
              </a:ext>
            </a:extLst>
          </p:cNvPr>
          <p:cNvSpPr/>
          <p:nvPr/>
        </p:nvSpPr>
        <p:spPr>
          <a:xfrm>
            <a:off x="330200" y="2388228"/>
            <a:ext cx="8185134"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F7AB89CF-B482-4F0C-AC2C-C78212F55E7E}"/>
                  </a:ext>
                </a:extLst>
              </p:cNvPr>
              <p:cNvSpPr txBox="1"/>
              <p:nvPr/>
            </p:nvSpPr>
            <p:spPr>
              <a:xfrm>
                <a:off x="2698750" y="26607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6" name="文字方塊 5">
                <a:extLst>
                  <a:ext uri="{FF2B5EF4-FFF2-40B4-BE49-F238E27FC236}">
                    <a16:creationId xmlns:a16="http://schemas.microsoft.com/office/drawing/2014/main" id="{F7AB89CF-B482-4F0C-AC2C-C78212F55E7E}"/>
                  </a:ext>
                </a:extLst>
              </p:cNvPr>
              <p:cNvSpPr txBox="1">
                <a:spLocks noRot="1" noChangeAspect="1" noMove="1" noResize="1" noEditPoints="1" noAdjustHandles="1" noChangeArrowheads="1" noChangeShapeType="1" noTextEdit="1"/>
              </p:cNvSpPr>
              <p:nvPr/>
            </p:nvSpPr>
            <p:spPr>
              <a:xfrm>
                <a:off x="2698750" y="2660729"/>
                <a:ext cx="399725" cy="369332"/>
              </a:xfrm>
              <a:prstGeom prst="rect">
                <a:avLst/>
              </a:prstGeom>
              <a:blipFill>
                <a:blip r:embed="rId3"/>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95012611-92AB-473C-9014-86BF9B10A514}"/>
                  </a:ext>
                </a:extLst>
              </p:cNvPr>
              <p:cNvSpPr txBox="1"/>
              <p:nvPr/>
            </p:nvSpPr>
            <p:spPr>
              <a:xfrm>
                <a:off x="5395397" y="2660729"/>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文字方塊 6">
                <a:extLst>
                  <a:ext uri="{FF2B5EF4-FFF2-40B4-BE49-F238E27FC236}">
                    <a16:creationId xmlns:a16="http://schemas.microsoft.com/office/drawing/2014/main" id="{95012611-92AB-473C-9014-86BF9B10A514}"/>
                  </a:ext>
                </a:extLst>
              </p:cNvPr>
              <p:cNvSpPr txBox="1">
                <a:spLocks noRot="1" noChangeAspect="1" noMove="1" noResize="1" noEditPoints="1" noAdjustHandles="1" noChangeArrowheads="1" noChangeShapeType="1" noTextEdit="1"/>
              </p:cNvSpPr>
              <p:nvPr/>
            </p:nvSpPr>
            <p:spPr>
              <a:xfrm>
                <a:off x="5395397" y="2660729"/>
                <a:ext cx="393121" cy="369332"/>
              </a:xfrm>
              <a:prstGeom prst="rect">
                <a:avLst/>
              </a:prstGeom>
              <a:blipFill>
                <a:blip r:embed="rId4"/>
                <a:stretch>
                  <a:fillRect l="-16923" r="-4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09517CF-3670-49B3-9285-DDA5B54E678E}"/>
                  </a:ext>
                </a:extLst>
              </p:cNvPr>
              <p:cNvSpPr txBox="1"/>
              <p:nvPr/>
            </p:nvSpPr>
            <p:spPr>
              <a:xfrm>
                <a:off x="3998268"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8" name="文字方塊 7">
                <a:extLst>
                  <a:ext uri="{FF2B5EF4-FFF2-40B4-BE49-F238E27FC236}">
                    <a16:creationId xmlns:a16="http://schemas.microsoft.com/office/drawing/2014/main" id="{C09517CF-3670-49B3-9285-DDA5B54E678E}"/>
                  </a:ext>
                </a:extLst>
              </p:cNvPr>
              <p:cNvSpPr txBox="1">
                <a:spLocks noRot="1" noChangeAspect="1" noMove="1" noResize="1" noEditPoints="1" noAdjustHandles="1" noChangeArrowheads="1" noChangeShapeType="1" noTextEdit="1"/>
              </p:cNvSpPr>
              <p:nvPr/>
            </p:nvSpPr>
            <p:spPr>
              <a:xfrm>
                <a:off x="3998268" y="3473532"/>
                <a:ext cx="433837" cy="369332"/>
              </a:xfrm>
              <a:prstGeom prst="rect">
                <a:avLst/>
              </a:prstGeom>
              <a:blipFill>
                <a:blip r:embed="rId5"/>
                <a:stretch>
                  <a:fillRect l="-16901" r="-14085" b="-6667"/>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7D0EAEA2-A60A-4536-A925-28DAC4B627ED}"/>
              </a:ext>
            </a:extLst>
          </p:cNvPr>
          <p:cNvSpPr txBox="1"/>
          <p:nvPr/>
        </p:nvSpPr>
        <p:spPr>
          <a:xfrm>
            <a:off x="1754724" y="2872760"/>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0" name="矩形 9">
            <a:extLst>
              <a:ext uri="{FF2B5EF4-FFF2-40B4-BE49-F238E27FC236}">
                <a16:creationId xmlns:a16="http://schemas.microsoft.com/office/drawing/2014/main" id="{3271B70F-D001-400A-9836-CB54143D888E}"/>
              </a:ext>
            </a:extLst>
          </p:cNvPr>
          <p:cNvSpPr/>
          <p:nvPr/>
        </p:nvSpPr>
        <p:spPr>
          <a:xfrm>
            <a:off x="3453803"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1" name="矩形 10">
            <a:extLst>
              <a:ext uri="{FF2B5EF4-FFF2-40B4-BE49-F238E27FC236}">
                <a16:creationId xmlns:a16="http://schemas.microsoft.com/office/drawing/2014/main" id="{B55FE752-88C5-4DF8-802F-B852E94146C6}"/>
              </a:ext>
            </a:extLst>
          </p:cNvPr>
          <p:cNvSpPr/>
          <p:nvPr/>
        </p:nvSpPr>
        <p:spPr>
          <a:xfrm>
            <a:off x="3479203"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2" name="群組 11">
            <a:extLst>
              <a:ext uri="{FF2B5EF4-FFF2-40B4-BE49-F238E27FC236}">
                <a16:creationId xmlns:a16="http://schemas.microsoft.com/office/drawing/2014/main" id="{FA3FBD65-DEDD-4470-84A8-C620601EC1FA}"/>
              </a:ext>
            </a:extLst>
          </p:cNvPr>
          <p:cNvGrpSpPr/>
          <p:nvPr/>
        </p:nvGrpSpPr>
        <p:grpSpPr>
          <a:xfrm>
            <a:off x="3617639" y="5243328"/>
            <a:ext cx="1371435" cy="1193801"/>
            <a:chOff x="6553365" y="4851400"/>
            <a:chExt cx="1371435" cy="1193801"/>
          </a:xfrm>
        </p:grpSpPr>
        <p:sp>
          <p:nvSpPr>
            <p:cNvPr id="13" name="流程圖: 磁碟 12">
              <a:extLst>
                <a:ext uri="{FF2B5EF4-FFF2-40B4-BE49-F238E27FC236}">
                  <a16:creationId xmlns:a16="http://schemas.microsoft.com/office/drawing/2014/main" id="{168E12D9-6F28-4A12-9740-464BA0FF1A19}"/>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14" name="矩形 13">
              <a:extLst>
                <a:ext uri="{FF2B5EF4-FFF2-40B4-BE49-F238E27FC236}">
                  <a16:creationId xmlns:a16="http://schemas.microsoft.com/office/drawing/2014/main" id="{AA70B870-0C58-460A-A02C-EA645EB9337F}"/>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296EBA9E-B6A9-4F0F-B7C3-98DBAB1C9669}"/>
                  </a:ext>
                </a:extLst>
              </p:cNvPr>
              <p:cNvSpPr txBox="1"/>
              <p:nvPr/>
            </p:nvSpPr>
            <p:spPr>
              <a:xfrm>
                <a:off x="8068422" y="26480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文字方塊 14">
                <a:extLst>
                  <a:ext uri="{FF2B5EF4-FFF2-40B4-BE49-F238E27FC236}">
                    <a16:creationId xmlns:a16="http://schemas.microsoft.com/office/drawing/2014/main" id="{296EBA9E-B6A9-4F0F-B7C3-98DBAB1C9669}"/>
                  </a:ext>
                </a:extLst>
              </p:cNvPr>
              <p:cNvSpPr txBox="1">
                <a:spLocks noRot="1" noChangeAspect="1" noMove="1" noResize="1" noEditPoints="1" noAdjustHandles="1" noChangeArrowheads="1" noChangeShapeType="1" noTextEdit="1"/>
              </p:cNvSpPr>
              <p:nvPr/>
            </p:nvSpPr>
            <p:spPr>
              <a:xfrm>
                <a:off x="8068422" y="2648029"/>
                <a:ext cx="399725" cy="369332"/>
              </a:xfrm>
              <a:prstGeom prst="rect">
                <a:avLst/>
              </a:prstGeom>
              <a:blipFill>
                <a:blip r:embed="rId6"/>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C6008F56-BB8D-489A-BE3C-C245691C7F1D}"/>
                  </a:ext>
                </a:extLst>
              </p:cNvPr>
              <p:cNvSpPr txBox="1"/>
              <p:nvPr/>
            </p:nvSpPr>
            <p:spPr>
              <a:xfrm>
                <a:off x="6645893"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16" name="文字方塊 15">
                <a:extLst>
                  <a:ext uri="{FF2B5EF4-FFF2-40B4-BE49-F238E27FC236}">
                    <a16:creationId xmlns:a16="http://schemas.microsoft.com/office/drawing/2014/main" id="{C6008F56-BB8D-489A-BE3C-C245691C7F1D}"/>
                  </a:ext>
                </a:extLst>
              </p:cNvPr>
              <p:cNvSpPr txBox="1">
                <a:spLocks noRot="1" noChangeAspect="1" noMove="1" noResize="1" noEditPoints="1" noAdjustHandles="1" noChangeArrowheads="1" noChangeShapeType="1" noTextEdit="1"/>
              </p:cNvSpPr>
              <p:nvPr/>
            </p:nvSpPr>
            <p:spPr>
              <a:xfrm>
                <a:off x="6645893" y="3473532"/>
                <a:ext cx="433837" cy="369332"/>
              </a:xfrm>
              <a:prstGeom prst="rect">
                <a:avLst/>
              </a:prstGeom>
              <a:blipFill>
                <a:blip r:embed="rId7"/>
                <a:stretch>
                  <a:fillRect l="-15493" r="-15493" b="-6667"/>
                </a:stretch>
              </a:blipFill>
            </p:spPr>
            <p:txBody>
              <a:bodyPr/>
              <a:lstStyle/>
              <a:p>
                <a:r>
                  <a:rPr lang="zh-TW" altLang="en-US">
                    <a:noFill/>
                  </a:rPr>
                  <a:t> </a:t>
                </a:r>
              </a:p>
            </p:txBody>
          </p:sp>
        </mc:Fallback>
      </mc:AlternateContent>
      <p:sp>
        <p:nvSpPr>
          <p:cNvPr id="17" name="矩形 16">
            <a:extLst>
              <a:ext uri="{FF2B5EF4-FFF2-40B4-BE49-F238E27FC236}">
                <a16:creationId xmlns:a16="http://schemas.microsoft.com/office/drawing/2014/main" id="{CA6A248F-1AEB-46C8-A2A1-977C8715B4EA}"/>
              </a:ext>
            </a:extLst>
          </p:cNvPr>
          <p:cNvSpPr/>
          <p:nvPr/>
        </p:nvSpPr>
        <p:spPr>
          <a:xfrm>
            <a:off x="6126828"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8" name="矩形 17">
            <a:extLst>
              <a:ext uri="{FF2B5EF4-FFF2-40B4-BE49-F238E27FC236}">
                <a16:creationId xmlns:a16="http://schemas.microsoft.com/office/drawing/2014/main" id="{C02F8750-B9D3-44B7-B686-100D4A8CDC44}"/>
              </a:ext>
            </a:extLst>
          </p:cNvPr>
          <p:cNvSpPr/>
          <p:nvPr/>
        </p:nvSpPr>
        <p:spPr>
          <a:xfrm>
            <a:off x="6126828"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9" name="群組 18">
            <a:extLst>
              <a:ext uri="{FF2B5EF4-FFF2-40B4-BE49-F238E27FC236}">
                <a16:creationId xmlns:a16="http://schemas.microsoft.com/office/drawing/2014/main" id="{CAFB520A-D56A-4AC6-B5DE-A0E398FC2D43}"/>
              </a:ext>
            </a:extLst>
          </p:cNvPr>
          <p:cNvGrpSpPr/>
          <p:nvPr/>
        </p:nvGrpSpPr>
        <p:grpSpPr>
          <a:xfrm>
            <a:off x="6215193" y="5243328"/>
            <a:ext cx="1371435" cy="1193801"/>
            <a:chOff x="6553365" y="4851400"/>
            <a:chExt cx="1371435" cy="1193801"/>
          </a:xfrm>
        </p:grpSpPr>
        <p:sp>
          <p:nvSpPr>
            <p:cNvPr id="20" name="流程圖: 磁碟 19">
              <a:extLst>
                <a:ext uri="{FF2B5EF4-FFF2-40B4-BE49-F238E27FC236}">
                  <a16:creationId xmlns:a16="http://schemas.microsoft.com/office/drawing/2014/main" id="{A4DCA9F9-7872-4938-BEAD-AFCBE316B9A3}"/>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1" name="矩形 20">
              <a:extLst>
                <a:ext uri="{FF2B5EF4-FFF2-40B4-BE49-F238E27FC236}">
                  <a16:creationId xmlns:a16="http://schemas.microsoft.com/office/drawing/2014/main" id="{51543448-2367-4CA6-8071-1A08DE997FCB}"/>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22" name="直線單箭頭接點 21">
            <a:extLst>
              <a:ext uri="{FF2B5EF4-FFF2-40B4-BE49-F238E27FC236}">
                <a16:creationId xmlns:a16="http://schemas.microsoft.com/office/drawing/2014/main" id="{4AC87593-B54F-401E-BF4D-BA9E68664B47}"/>
              </a:ext>
            </a:extLst>
          </p:cNvPr>
          <p:cNvCxnSpPr/>
          <p:nvPr/>
        </p:nvCxnSpPr>
        <p:spPr>
          <a:xfrm>
            <a:off x="3085775"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0A23844-8808-48EB-BC84-44244430A381}"/>
              </a:ext>
            </a:extLst>
          </p:cNvPr>
          <p:cNvCxnSpPr/>
          <p:nvPr/>
        </p:nvCxnSpPr>
        <p:spPr>
          <a:xfrm>
            <a:off x="5052769"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EC94EAA-9DBC-4EDE-9882-E52C164BB192}"/>
              </a:ext>
            </a:extLst>
          </p:cNvPr>
          <p:cNvCxnSpPr/>
          <p:nvPr/>
        </p:nvCxnSpPr>
        <p:spPr>
          <a:xfrm>
            <a:off x="5788518"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BBCC97B-7A7E-4D42-8A87-143705628A85}"/>
              </a:ext>
            </a:extLst>
          </p:cNvPr>
          <p:cNvCxnSpPr/>
          <p:nvPr/>
        </p:nvCxnSpPr>
        <p:spPr>
          <a:xfrm>
            <a:off x="7700394"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84902C2-177C-44AE-863D-38D4DE0D3332}"/>
              </a:ext>
            </a:extLst>
          </p:cNvPr>
          <p:cNvCxnSpPr>
            <a:cxnSpLocks/>
          </p:cNvCxnSpPr>
          <p:nvPr/>
        </p:nvCxnSpPr>
        <p:spPr>
          <a:xfrm rot="16200000">
            <a:off x="4066936"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B6CDF554-3694-437F-93CF-363B69508538}"/>
              </a:ext>
            </a:extLst>
          </p:cNvPr>
          <p:cNvCxnSpPr>
            <a:cxnSpLocks/>
          </p:cNvCxnSpPr>
          <p:nvPr/>
        </p:nvCxnSpPr>
        <p:spPr>
          <a:xfrm rot="16200000">
            <a:off x="6738747"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34A20D90-ACBE-4AD8-8641-57491A64FED8}"/>
              </a:ext>
            </a:extLst>
          </p:cNvPr>
          <p:cNvCxnSpPr>
            <a:cxnSpLocks/>
          </p:cNvCxnSpPr>
          <p:nvPr/>
        </p:nvCxnSpPr>
        <p:spPr>
          <a:xfrm rot="16200000">
            <a:off x="4066936" y="4004159"/>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B7942E1A-271F-4D5B-AEA0-91A71A8DEEEB}"/>
              </a:ext>
            </a:extLst>
          </p:cNvPr>
          <p:cNvCxnSpPr>
            <a:cxnSpLocks/>
          </p:cNvCxnSpPr>
          <p:nvPr/>
        </p:nvCxnSpPr>
        <p:spPr>
          <a:xfrm rot="16200000">
            <a:off x="6741840" y="400129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2CD12AFC-C914-4BBF-B39D-0167644C2C93}"/>
              </a:ext>
            </a:extLst>
          </p:cNvPr>
          <p:cNvCxnSpPr>
            <a:cxnSpLocks/>
          </p:cNvCxnSpPr>
          <p:nvPr/>
        </p:nvCxnSpPr>
        <p:spPr>
          <a:xfrm rot="16200000">
            <a:off x="4006586" y="5160098"/>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4D6DF3E-1E77-475D-A0F5-99C3DEA80066}"/>
              </a:ext>
            </a:extLst>
          </p:cNvPr>
          <p:cNvCxnSpPr>
            <a:cxnSpLocks/>
          </p:cNvCxnSpPr>
          <p:nvPr/>
        </p:nvCxnSpPr>
        <p:spPr>
          <a:xfrm rot="16200000">
            <a:off x="6684747" y="516009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E98E3A59-C7EB-492F-9582-95E0BC450481}"/>
              </a:ext>
            </a:extLst>
          </p:cNvPr>
          <p:cNvCxnSpPr>
            <a:cxnSpLocks/>
          </p:cNvCxnSpPr>
          <p:nvPr/>
        </p:nvCxnSpPr>
        <p:spPr>
          <a:xfrm flipV="1">
            <a:off x="8176047" y="2209800"/>
            <a:ext cx="0" cy="4016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29BC7477-AE5C-48C7-9761-DD7EBF36F861}"/>
                  </a:ext>
                </a:extLst>
              </p:cNvPr>
              <p:cNvSpPr txBox="1"/>
              <p:nvPr/>
            </p:nvSpPr>
            <p:spPr>
              <a:xfrm>
                <a:off x="8060394" y="1852209"/>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3" name="文字方塊 32">
                <a:extLst>
                  <a:ext uri="{FF2B5EF4-FFF2-40B4-BE49-F238E27FC236}">
                    <a16:creationId xmlns:a16="http://schemas.microsoft.com/office/drawing/2014/main" id="{29BC7477-AE5C-48C7-9761-DD7EBF36F861}"/>
                  </a:ext>
                </a:extLst>
              </p:cNvPr>
              <p:cNvSpPr txBox="1">
                <a:spLocks noRot="1" noChangeAspect="1" noMove="1" noResize="1" noEditPoints="1" noAdjustHandles="1" noChangeArrowheads="1" noChangeShapeType="1" noTextEdit="1"/>
              </p:cNvSpPr>
              <p:nvPr/>
            </p:nvSpPr>
            <p:spPr>
              <a:xfrm>
                <a:off x="8060394" y="1852209"/>
                <a:ext cx="251094" cy="384785"/>
              </a:xfrm>
              <a:prstGeom prst="rect">
                <a:avLst/>
              </a:prstGeom>
              <a:blipFill>
                <a:blip r:embed="rId8"/>
                <a:stretch>
                  <a:fillRect l="-26829" t="-17460" r="-70732" b="-6349"/>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B91A1A7D-FDF0-4B70-8EC6-42DB6A678160}"/>
              </a:ext>
            </a:extLst>
          </p:cNvPr>
          <p:cNvCxnSpPr>
            <a:cxnSpLocks/>
          </p:cNvCxnSpPr>
          <p:nvPr/>
        </p:nvCxnSpPr>
        <p:spPr>
          <a:xfrm>
            <a:off x="1986928" y="2847910"/>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51B955E-2286-417E-B2CF-A877BBF5DAF7}"/>
              </a:ext>
            </a:extLst>
          </p:cNvPr>
          <p:cNvSpPr/>
          <p:nvPr/>
        </p:nvSpPr>
        <p:spPr>
          <a:xfrm>
            <a:off x="450228" y="2496545"/>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309F1D1A-65E7-4E48-9F22-35F5F6A5E64F}"/>
                  </a:ext>
                </a:extLst>
              </p:cNvPr>
              <p:cNvSpPr txBox="1"/>
              <p:nvPr/>
            </p:nvSpPr>
            <p:spPr>
              <a:xfrm>
                <a:off x="444772" y="3859063"/>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36" name="文字方塊 35">
                <a:extLst>
                  <a:ext uri="{FF2B5EF4-FFF2-40B4-BE49-F238E27FC236}">
                    <a16:creationId xmlns:a16="http://schemas.microsoft.com/office/drawing/2014/main" id="{309F1D1A-65E7-4E48-9F22-35F5F6A5E64F}"/>
                  </a:ext>
                </a:extLst>
              </p:cNvPr>
              <p:cNvSpPr txBox="1">
                <a:spLocks noRot="1" noChangeAspect="1" noMove="1" noResize="1" noEditPoints="1" noAdjustHandles="1" noChangeArrowheads="1" noChangeShapeType="1" noTextEdit="1"/>
              </p:cNvSpPr>
              <p:nvPr/>
            </p:nvSpPr>
            <p:spPr>
              <a:xfrm>
                <a:off x="444772" y="3859063"/>
                <a:ext cx="2253978" cy="1200329"/>
              </a:xfrm>
              <a:prstGeom prst="rect">
                <a:avLst/>
              </a:prstGeom>
              <a:blipFill>
                <a:blip r:embed="rId9"/>
                <a:stretch>
                  <a:fillRect l="-4324" t="-4061" b="-10660"/>
                </a:stretch>
              </a:blipFill>
            </p:spPr>
            <p:txBody>
              <a:bodyPr/>
              <a:lstStyle/>
              <a:p>
                <a:r>
                  <a:rPr lang="zh-TW" altLang="en-US">
                    <a:noFill/>
                  </a:rPr>
                  <a:t> </a:t>
                </a:r>
              </a:p>
            </p:txBody>
          </p:sp>
        </mc:Fallback>
      </mc:AlternateContent>
      <p:cxnSp>
        <p:nvCxnSpPr>
          <p:cNvPr id="37" name="直線單箭頭接點 36">
            <a:extLst>
              <a:ext uri="{FF2B5EF4-FFF2-40B4-BE49-F238E27FC236}">
                <a16:creationId xmlns:a16="http://schemas.microsoft.com/office/drawing/2014/main" id="{1D7BAB44-0782-450E-BBAA-54A262FAA352}"/>
              </a:ext>
            </a:extLst>
          </p:cNvPr>
          <p:cNvCxnSpPr>
            <a:cxnSpLocks/>
          </p:cNvCxnSpPr>
          <p:nvPr/>
        </p:nvCxnSpPr>
        <p:spPr>
          <a:xfrm>
            <a:off x="5566965" y="4529728"/>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E44D7D3-C216-487E-BC05-CF17DBA39909}"/>
              </a:ext>
            </a:extLst>
          </p:cNvPr>
          <p:cNvCxnSpPr>
            <a:cxnSpLocks/>
          </p:cNvCxnSpPr>
          <p:nvPr/>
        </p:nvCxnSpPr>
        <p:spPr>
          <a:xfrm flipH="1">
            <a:off x="2817936" y="3063163"/>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F1EA3C97-A4EE-43E2-9584-D99C44A57DAF}"/>
              </a:ext>
            </a:extLst>
          </p:cNvPr>
          <p:cNvCxnSpPr>
            <a:cxnSpLocks/>
          </p:cNvCxnSpPr>
          <p:nvPr/>
        </p:nvCxnSpPr>
        <p:spPr>
          <a:xfrm flipH="1">
            <a:off x="5541565" y="3030061"/>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A841826-F19A-4C48-972B-3877E6A0DB5B}"/>
              </a:ext>
            </a:extLst>
          </p:cNvPr>
          <p:cNvCxnSpPr>
            <a:cxnSpLocks/>
          </p:cNvCxnSpPr>
          <p:nvPr/>
        </p:nvCxnSpPr>
        <p:spPr>
          <a:xfrm>
            <a:off x="2818543" y="4555130"/>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A537836B-745F-4A85-900A-F762606BBF46}"/>
              </a:ext>
            </a:extLst>
          </p:cNvPr>
          <p:cNvSpPr/>
          <p:nvPr/>
        </p:nvSpPr>
        <p:spPr>
          <a:xfrm>
            <a:off x="2101657" y="2649717"/>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文字方塊 44">
            <a:extLst>
              <a:ext uri="{FF2B5EF4-FFF2-40B4-BE49-F238E27FC236}">
                <a16:creationId xmlns:a16="http://schemas.microsoft.com/office/drawing/2014/main" id="{4562056D-58FB-4155-9A06-94318BF53B5E}"/>
              </a:ext>
            </a:extLst>
          </p:cNvPr>
          <p:cNvSpPr txBox="1"/>
          <p:nvPr/>
        </p:nvSpPr>
        <p:spPr>
          <a:xfrm>
            <a:off x="320292" y="5239939"/>
            <a:ext cx="3172546" cy="830997"/>
          </a:xfrm>
          <a:prstGeom prst="rect">
            <a:avLst/>
          </a:prstGeom>
          <a:noFill/>
        </p:spPr>
        <p:txBody>
          <a:bodyPr wrap="square" rtlCol="0">
            <a:spAutoFit/>
          </a:bodyPr>
          <a:lstStyle/>
          <a:p>
            <a:r>
              <a:rPr lang="en-US" altLang="zh-TW" sz="2400" dirty="0"/>
              <a:t>Only focus on initialization parameter</a:t>
            </a:r>
            <a:endParaRPr lang="zh-TW" altLang="en-US" sz="2400" dirty="0"/>
          </a:p>
        </p:txBody>
      </p: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5B3854CB-98A4-41B7-9CA3-3A1F871368BE}"/>
                  </a:ext>
                </a:extLst>
              </p:cNvPr>
              <p:cNvSpPr txBox="1"/>
              <p:nvPr/>
            </p:nvSpPr>
            <p:spPr>
              <a:xfrm>
                <a:off x="876060" y="9886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5B3854CB-98A4-41B7-9CA3-3A1F871368BE}"/>
                  </a:ext>
                </a:extLst>
              </p:cNvPr>
              <p:cNvSpPr txBox="1">
                <a:spLocks noRot="1" noChangeAspect="1" noMove="1" noResize="1" noEditPoints="1" noAdjustHandles="1" noChangeArrowheads="1" noChangeShapeType="1" noTextEdit="1"/>
              </p:cNvSpPr>
              <p:nvPr/>
            </p:nvSpPr>
            <p:spPr>
              <a:xfrm>
                <a:off x="876060" y="988632"/>
                <a:ext cx="3248441" cy="1211550"/>
              </a:xfrm>
              <a:prstGeom prst="rect">
                <a:avLst/>
              </a:prstGeom>
              <a:blipFill>
                <a:blip r:embed="rId10"/>
                <a:stretch>
                  <a:fillRect/>
                </a:stretch>
              </a:blipFill>
            </p:spPr>
            <p:txBody>
              <a:bodyPr/>
              <a:lstStyle/>
              <a:p>
                <a:r>
                  <a:rPr lang="zh-TW" altLang="en-US">
                    <a:noFill/>
                  </a:rPr>
                  <a:t> </a:t>
                </a:r>
              </a:p>
            </p:txBody>
          </p:sp>
        </mc:Fallback>
      </mc:AlternateContent>
      <p:sp>
        <p:nvSpPr>
          <p:cNvPr id="47" name="文字方塊 46">
            <a:extLst>
              <a:ext uri="{FF2B5EF4-FFF2-40B4-BE49-F238E27FC236}">
                <a16:creationId xmlns:a16="http://schemas.microsoft.com/office/drawing/2014/main" id="{5A27EB97-3CEB-4D5B-9E06-44FC808932DE}"/>
              </a:ext>
            </a:extLst>
          </p:cNvPr>
          <p:cNvSpPr txBox="1"/>
          <p:nvPr/>
        </p:nvSpPr>
        <p:spPr>
          <a:xfrm>
            <a:off x="330784" y="691523"/>
            <a:ext cx="2317020" cy="461665"/>
          </a:xfrm>
          <a:prstGeom prst="rect">
            <a:avLst/>
          </a:prstGeom>
          <a:noFill/>
        </p:spPr>
        <p:txBody>
          <a:bodyPr wrap="square" rtlCol="0">
            <a:spAutoFit/>
          </a:bodyPr>
          <a:lstStyle/>
          <a:p>
            <a:r>
              <a:rPr lang="en-US" altLang="zh-TW" sz="2400" dirty="0"/>
              <a:t>Loss Function:</a:t>
            </a:r>
            <a:endParaRPr lang="zh-TW" altLang="en-US" sz="2400" dirty="0"/>
          </a:p>
        </p:txBody>
      </p:sp>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049147A4-3C5E-4FAF-AB1F-4EEB4B0F2493}"/>
                  </a:ext>
                </a:extLst>
              </p:cNvPr>
              <p:cNvSpPr txBox="1"/>
              <p:nvPr/>
            </p:nvSpPr>
            <p:spPr>
              <a:xfrm>
                <a:off x="4572000" y="212515"/>
                <a:ext cx="4564891"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model learned from task </a:t>
                </a:r>
                <a14:m>
                  <m:oMath xmlns:m="http://schemas.openxmlformats.org/officeDocument/2006/math">
                    <m:r>
                      <a:rPr lang="en-US" altLang="zh-TW" sz="2400" b="0" i="1" smtClean="0">
                        <a:latin typeface="Cambria Math" panose="02040503050406030204" pitchFamily="18" charset="0"/>
                      </a:rPr>
                      <m:t>𝑛</m:t>
                    </m:r>
                  </m:oMath>
                </a14:m>
                <a:endParaRPr lang="zh-TW" altLang="en-US" sz="2400" dirty="0"/>
              </a:p>
            </p:txBody>
          </p:sp>
        </mc:Choice>
        <mc:Fallback xmlns="">
          <p:sp>
            <p:nvSpPr>
              <p:cNvPr id="48" name="文字方塊 47">
                <a:extLst>
                  <a:ext uri="{FF2B5EF4-FFF2-40B4-BE49-F238E27FC236}">
                    <a16:creationId xmlns:a16="http://schemas.microsoft.com/office/drawing/2014/main" id="{049147A4-3C5E-4FAF-AB1F-4EEB4B0F2493}"/>
                  </a:ext>
                </a:extLst>
              </p:cNvPr>
              <p:cNvSpPr txBox="1">
                <a:spLocks noRot="1" noChangeAspect="1" noMove="1" noResize="1" noEditPoints="1" noAdjustHandles="1" noChangeArrowheads="1" noChangeShapeType="1" noTextEdit="1"/>
              </p:cNvSpPr>
              <p:nvPr/>
            </p:nvSpPr>
            <p:spPr>
              <a:xfrm>
                <a:off x="4572000" y="212515"/>
                <a:ext cx="4564891" cy="384785"/>
              </a:xfrm>
              <a:prstGeom prst="rect">
                <a:avLst/>
              </a:prstGeom>
              <a:blipFill>
                <a:blip r:embed="rId11"/>
                <a:stretch>
                  <a:fillRect l="-2270"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977DA8F9-E7AB-4B2C-9A83-3599E8430610}"/>
                  </a:ext>
                </a:extLst>
              </p:cNvPr>
              <p:cNvSpPr txBox="1"/>
              <p:nvPr/>
            </p:nvSpPr>
            <p:spPr>
              <a:xfrm>
                <a:off x="4571518" y="1298213"/>
                <a:ext cx="4217058" cy="786177"/>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i="1">
                            <a:latin typeface="Cambria Math" panose="02040503050406030204" pitchFamily="18" charset="0"/>
                          </a:rPr>
                          <m:t>𝑛</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e>
                    </m:d>
                  </m:oMath>
                </a14:m>
                <a:r>
                  <a:rPr lang="en-US" altLang="zh-TW" sz="2400" dirty="0"/>
                  <a:t>: loss of task </a:t>
                </a:r>
                <a14:m>
                  <m:oMath xmlns:m="http://schemas.openxmlformats.org/officeDocument/2006/math">
                    <m:r>
                      <a:rPr lang="en-US" altLang="zh-TW" sz="2400" b="0" i="1" smtClean="0">
                        <a:latin typeface="Cambria Math" panose="02040503050406030204" pitchFamily="18" charset="0"/>
                      </a:rPr>
                      <m:t>𝑛</m:t>
                    </m:r>
                  </m:oMath>
                </a14:m>
                <a:r>
                  <a:rPr lang="zh-TW" altLang="en-US" sz="2400" dirty="0"/>
                  <a:t> </a:t>
                </a:r>
                <a:r>
                  <a:rPr lang="en-US" altLang="zh-TW" sz="2400" dirty="0"/>
                  <a:t>on the testing set of task </a:t>
                </a:r>
                <a14:m>
                  <m:oMath xmlns:m="http://schemas.openxmlformats.org/officeDocument/2006/math">
                    <m:r>
                      <a:rPr lang="en-US" altLang="zh-TW" sz="2400" i="1">
                        <a:latin typeface="Cambria Math" panose="02040503050406030204" pitchFamily="18" charset="0"/>
                      </a:rPr>
                      <m:t>𝑛</m:t>
                    </m:r>
                  </m:oMath>
                </a14:m>
                <a:endParaRPr lang="zh-TW" altLang="en-US" sz="2400" dirty="0"/>
              </a:p>
            </p:txBody>
          </p:sp>
        </mc:Choice>
        <mc:Fallback xmlns="">
          <p:sp>
            <p:nvSpPr>
              <p:cNvPr id="49" name="文字方塊 48">
                <a:extLst>
                  <a:ext uri="{FF2B5EF4-FFF2-40B4-BE49-F238E27FC236}">
                    <a16:creationId xmlns:a16="http://schemas.microsoft.com/office/drawing/2014/main" id="{977DA8F9-E7AB-4B2C-9A83-3599E8430610}"/>
                  </a:ext>
                </a:extLst>
              </p:cNvPr>
              <p:cNvSpPr txBox="1">
                <a:spLocks noRot="1" noChangeAspect="1" noMove="1" noResize="1" noEditPoints="1" noAdjustHandles="1" noChangeArrowheads="1" noChangeShapeType="1" noTextEdit="1"/>
              </p:cNvSpPr>
              <p:nvPr/>
            </p:nvSpPr>
            <p:spPr>
              <a:xfrm>
                <a:off x="4571518" y="1298213"/>
                <a:ext cx="4217058" cy="786177"/>
              </a:xfrm>
              <a:prstGeom prst="rect">
                <a:avLst/>
              </a:prstGeom>
              <a:blipFill>
                <a:blip r:embed="rId12"/>
                <a:stretch>
                  <a:fillRect l="-4480" t="-8527" b="-224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AC98785F-9C1B-4869-8CA0-473BCDAE4A88}"/>
                  </a:ext>
                </a:extLst>
              </p:cNvPr>
              <p:cNvSpPr txBox="1"/>
              <p:nvPr/>
            </p:nvSpPr>
            <p:spPr>
              <a:xfrm>
                <a:off x="6410869" y="716623"/>
                <a:ext cx="2448208"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depends on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dirty="0"/>
              </a:p>
            </p:txBody>
          </p:sp>
        </mc:Choice>
        <mc:Fallback xmlns="">
          <p:sp>
            <p:nvSpPr>
              <p:cNvPr id="50" name="文字方塊 49">
                <a:extLst>
                  <a:ext uri="{FF2B5EF4-FFF2-40B4-BE49-F238E27FC236}">
                    <a16:creationId xmlns:a16="http://schemas.microsoft.com/office/drawing/2014/main" id="{AC98785F-9C1B-4869-8CA0-473BCDAE4A88}"/>
                  </a:ext>
                </a:extLst>
              </p:cNvPr>
              <p:cNvSpPr txBox="1">
                <a:spLocks noRot="1" noChangeAspect="1" noMove="1" noResize="1" noEditPoints="1" noAdjustHandles="1" noChangeArrowheads="1" noChangeShapeType="1" noTextEdit="1"/>
              </p:cNvSpPr>
              <p:nvPr/>
            </p:nvSpPr>
            <p:spPr>
              <a:xfrm>
                <a:off x="6410869" y="716623"/>
                <a:ext cx="2448208" cy="384785"/>
              </a:xfrm>
              <a:prstGeom prst="rect">
                <a:avLst/>
              </a:prstGeom>
              <a:blipFill>
                <a:blip r:embed="rId13"/>
                <a:stretch>
                  <a:fillRect l="-4489" t="-20635" b="-47619"/>
                </a:stretch>
              </a:blipFill>
            </p:spPr>
            <p:txBody>
              <a:bodyPr/>
              <a:lstStyle/>
              <a:p>
                <a:r>
                  <a:rPr lang="zh-TW" altLang="en-US">
                    <a:noFill/>
                  </a:rPr>
                  <a:t> </a:t>
                </a:r>
              </a:p>
            </p:txBody>
          </p:sp>
        </mc:Fallback>
      </mc:AlternateContent>
      <p:sp>
        <p:nvSpPr>
          <p:cNvPr id="51" name="矩形 50">
            <a:extLst>
              <a:ext uri="{FF2B5EF4-FFF2-40B4-BE49-F238E27FC236}">
                <a16:creationId xmlns:a16="http://schemas.microsoft.com/office/drawing/2014/main" id="{08B5DA81-4B8F-498E-9F91-7CA0C7F29D40}"/>
              </a:ext>
            </a:extLst>
          </p:cNvPr>
          <p:cNvSpPr/>
          <p:nvPr/>
        </p:nvSpPr>
        <p:spPr>
          <a:xfrm>
            <a:off x="213859" y="54079"/>
            <a:ext cx="1324402" cy="584775"/>
          </a:xfrm>
          <a:prstGeom prst="rect">
            <a:avLst/>
          </a:prstGeom>
        </p:spPr>
        <p:txBody>
          <a:bodyPr wrap="none">
            <a:spAutoFit/>
          </a:bodyPr>
          <a:lstStyle/>
          <a:p>
            <a:r>
              <a:rPr lang="en-US" altLang="zh-TW" sz="3200" b="1" i="1" u="sng" dirty="0"/>
              <a:t>MAML</a:t>
            </a:r>
            <a:endParaRPr lang="zh-TW" altLang="en-US" sz="3200" b="1" i="1" u="sng" dirty="0"/>
          </a:p>
        </p:txBody>
      </p:sp>
      <p:grpSp>
        <p:nvGrpSpPr>
          <p:cNvPr id="55" name="群組 54">
            <a:extLst>
              <a:ext uri="{FF2B5EF4-FFF2-40B4-BE49-F238E27FC236}">
                <a16:creationId xmlns:a16="http://schemas.microsoft.com/office/drawing/2014/main" id="{1E822C37-C6B9-45CF-A4A1-F41C3BCC475C}"/>
              </a:ext>
            </a:extLst>
          </p:cNvPr>
          <p:cNvGrpSpPr/>
          <p:nvPr/>
        </p:nvGrpSpPr>
        <p:grpSpPr>
          <a:xfrm>
            <a:off x="2356869" y="6055203"/>
            <a:ext cx="519373" cy="561935"/>
            <a:chOff x="2201456" y="6196263"/>
            <a:chExt cx="519373" cy="561935"/>
          </a:xfrm>
        </p:grpSpPr>
        <p:sp>
          <p:nvSpPr>
            <p:cNvPr id="53" name="矩形 52">
              <a:extLst>
                <a:ext uri="{FF2B5EF4-FFF2-40B4-BE49-F238E27FC236}">
                  <a16:creationId xmlns:a16="http://schemas.microsoft.com/office/drawing/2014/main" id="{5440888E-3169-4A81-8B8E-31D039F9AC8F}"/>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ED86BAEB-C7F0-4F35-B1F2-E287E4100AB9}"/>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FF"/>
                            </a:solidFill>
                            <a:latin typeface="Cambria Math" panose="02040503050406030204" pitchFamily="18" charset="0"/>
                          </a:rPr>
                          <m:t>𝜙</m:t>
                        </m:r>
                      </m:oMath>
                    </m:oMathPara>
                  </a14:m>
                  <a:endParaRPr lang="zh-TW" altLang="en-US" sz="2800" dirty="0">
                    <a:solidFill>
                      <a:srgbClr val="0000FF"/>
                    </a:solidFill>
                  </a:endParaRPr>
                </a:p>
              </p:txBody>
            </p:sp>
          </mc:Choice>
          <mc:Fallback xmlns="">
            <p:sp>
              <p:nvSpPr>
                <p:cNvPr id="54" name="矩形 53">
                  <a:extLst>
                    <a:ext uri="{FF2B5EF4-FFF2-40B4-BE49-F238E27FC236}">
                      <a16:creationId xmlns:a16="http://schemas.microsoft.com/office/drawing/2014/main" id="{ED86BAEB-C7F0-4F35-B1F2-E287E4100AB9}"/>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4"/>
                  <a:stretch>
                    <a:fillRect/>
                  </a:stretch>
                </a:blipFill>
              </p:spPr>
              <p:txBody>
                <a:bodyPr/>
                <a:lstStyle/>
                <a:p>
                  <a:r>
                    <a:rPr lang="zh-TW" altLang="en-US">
                      <a:noFill/>
                    </a:rPr>
                    <a:t> </a:t>
                  </a:r>
                </a:p>
              </p:txBody>
            </p:sp>
          </mc:Fallback>
        </mc:AlternateContent>
      </p:grpSp>
      <p:grpSp>
        <p:nvGrpSpPr>
          <p:cNvPr id="56" name="群組 55">
            <a:extLst>
              <a:ext uri="{FF2B5EF4-FFF2-40B4-BE49-F238E27FC236}">
                <a16:creationId xmlns:a16="http://schemas.microsoft.com/office/drawing/2014/main" id="{C73F83C7-9F06-4C0A-856B-897B79ED8F0E}"/>
              </a:ext>
            </a:extLst>
          </p:cNvPr>
          <p:cNvGrpSpPr/>
          <p:nvPr/>
        </p:nvGrpSpPr>
        <p:grpSpPr>
          <a:xfrm>
            <a:off x="2581032" y="2561478"/>
            <a:ext cx="519373" cy="561935"/>
            <a:chOff x="2201456" y="6196263"/>
            <a:chExt cx="519373" cy="561935"/>
          </a:xfrm>
        </p:grpSpPr>
        <p:sp>
          <p:nvSpPr>
            <p:cNvPr id="57" name="矩形 56">
              <a:extLst>
                <a:ext uri="{FF2B5EF4-FFF2-40B4-BE49-F238E27FC236}">
                  <a16:creationId xmlns:a16="http://schemas.microsoft.com/office/drawing/2014/main" id="{C0F22513-40B4-4E8A-8C80-0CAD48A4F2EB}"/>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20E14C92-6C96-4F9B-A980-4453DF24B0EA}"/>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FF"/>
                            </a:solidFill>
                            <a:latin typeface="Cambria Math" panose="02040503050406030204" pitchFamily="18" charset="0"/>
                          </a:rPr>
                          <m:t>𝜙</m:t>
                        </m:r>
                      </m:oMath>
                    </m:oMathPara>
                  </a14:m>
                  <a:endParaRPr lang="zh-TW" altLang="en-US" sz="2800" dirty="0">
                    <a:solidFill>
                      <a:srgbClr val="0000FF"/>
                    </a:solidFill>
                  </a:endParaRPr>
                </a:p>
              </p:txBody>
            </p:sp>
          </mc:Choice>
          <mc:Fallback xmlns="">
            <p:sp>
              <p:nvSpPr>
                <p:cNvPr id="58" name="矩形 57">
                  <a:extLst>
                    <a:ext uri="{FF2B5EF4-FFF2-40B4-BE49-F238E27FC236}">
                      <a16:creationId xmlns:a16="http://schemas.microsoft.com/office/drawing/2014/main" id="{20E14C92-6C96-4F9B-A980-4453DF24B0EA}"/>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5"/>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39035158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p:bldP spid="46"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1A88FA9F-9848-4615-932E-FEF82E66C98A}"/>
                  </a:ext>
                </a:extLst>
              </p:cNvPr>
              <p:cNvSpPr txBox="1"/>
              <p:nvPr/>
            </p:nvSpPr>
            <p:spPr>
              <a:xfrm>
                <a:off x="330784" y="2363230"/>
                <a:ext cx="7720080" cy="461665"/>
              </a:xfrm>
              <a:prstGeom prst="rect">
                <a:avLst/>
              </a:prstGeom>
              <a:noFill/>
            </p:spPr>
            <p:txBody>
              <a:bodyPr wrap="square" rtlCol="0">
                <a:spAutoFit/>
              </a:bodyPr>
              <a:lstStyle/>
              <a:p>
                <a:r>
                  <a:rPr lang="en-US" altLang="zh-TW" sz="2400" dirty="0"/>
                  <a:t>How to minimize</a:t>
                </a:r>
                <a:r>
                  <a:rPr lang="zh-TW" altLang="en-US" sz="2400" dirty="0"/>
                  <a: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oMath>
                </a14:m>
                <a:r>
                  <a:rPr lang="en-US" altLang="zh-TW" sz="2400" dirty="0"/>
                  <a:t>? </a:t>
                </a:r>
                <a:endParaRPr lang="zh-TW" altLang="en-US" sz="2400" dirty="0"/>
              </a:p>
            </p:txBody>
          </p:sp>
        </mc:Choice>
        <mc:Fallback xmlns="">
          <p:sp>
            <p:nvSpPr>
              <p:cNvPr id="52" name="文字方塊 51">
                <a:extLst>
                  <a:ext uri="{FF2B5EF4-FFF2-40B4-BE49-F238E27FC236}">
                    <a16:creationId xmlns:a16="http://schemas.microsoft.com/office/drawing/2014/main" id="{1A88FA9F-9848-4615-932E-FEF82E66C98A}"/>
                  </a:ext>
                </a:extLst>
              </p:cNvPr>
              <p:cNvSpPr txBox="1">
                <a:spLocks noRot="1" noChangeAspect="1" noMove="1" noResize="1" noEditPoints="1" noAdjustHandles="1" noChangeArrowheads="1" noChangeShapeType="1" noTextEdit="1"/>
              </p:cNvSpPr>
              <p:nvPr/>
            </p:nvSpPr>
            <p:spPr>
              <a:xfrm>
                <a:off x="330784" y="2363230"/>
                <a:ext cx="7720080" cy="461665"/>
              </a:xfrm>
              <a:prstGeom prst="rect">
                <a:avLst/>
              </a:prstGeom>
              <a:blipFill>
                <a:blip r:embed="rId3"/>
                <a:stretch>
                  <a:fillRect l="-118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522FC974-B249-463E-B1B8-E8392E89428D}"/>
                  </a:ext>
                </a:extLst>
              </p:cNvPr>
              <p:cNvSpPr txBox="1"/>
              <p:nvPr/>
            </p:nvSpPr>
            <p:spPr>
              <a:xfrm>
                <a:off x="3482726" y="2773551"/>
                <a:ext cx="6266692" cy="469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r>
                        <a:rPr lang="en-US" altLang="zh-TW" sz="2800" i="1" smtClean="0">
                          <a:latin typeface="Cambria Math" panose="02040503050406030204" pitchFamily="18" charset="0"/>
                          <a:ea typeface="Cambria Math" panose="02040503050406030204" pitchFamily="18" charset="0"/>
                        </a:rPr>
                        <m:t>←</m:t>
                      </m:r>
                      <m:r>
                        <a:rPr lang="zh-TW" altLang="en-US" sz="2800" i="1">
                          <a:latin typeface="Cambria Math" panose="02040503050406030204" pitchFamily="18" charset="0"/>
                        </a:rPr>
                        <m:t>𝜙</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𝜂</m:t>
                      </m:r>
                      <m:sSub>
                        <m:sSubPr>
                          <m:ctrlPr>
                            <a:rPr lang="en-US" altLang="zh-TW" sz="2800" b="0" i="1" smtClean="0">
                              <a:latin typeface="Cambria Math" panose="02040503050406030204" pitchFamily="18" charset="0"/>
                            </a:rPr>
                          </m:ctrlPr>
                        </m:sSubPr>
                        <m:e>
                          <m:r>
                            <m:rPr>
                              <m:sty m:val="p"/>
                            </m:rPr>
                            <a:rPr lang="en-US" altLang="zh-TW" sz="2800" b="0" i="1" smtClean="0">
                              <a:latin typeface="Cambria Math" panose="02040503050406030204" pitchFamily="18" charset="0"/>
                              <a:ea typeface="Cambria Math" panose="02040503050406030204" pitchFamily="18" charset="0"/>
                            </a:rPr>
                            <m:t>∇</m:t>
                          </m:r>
                        </m:e>
                        <m:sub>
                          <m:r>
                            <a:rPr lang="zh-TW" altLang="en-US" sz="2800" i="1">
                              <a:latin typeface="Cambria Math" panose="02040503050406030204" pitchFamily="18" charset="0"/>
                            </a:rPr>
                            <m:t>𝜙</m:t>
                          </m:r>
                        </m:sub>
                      </m:sSub>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𝜙</m:t>
                          </m:r>
                        </m:e>
                      </m:d>
                    </m:oMath>
                  </m:oMathPara>
                </a14:m>
                <a:endParaRPr lang="zh-TW" altLang="en-US" sz="2800" dirty="0"/>
              </a:p>
            </p:txBody>
          </p:sp>
        </mc:Choice>
        <mc:Fallback xmlns="">
          <p:sp>
            <p:nvSpPr>
              <p:cNvPr id="53" name="文字方塊 52">
                <a:extLst>
                  <a:ext uri="{FF2B5EF4-FFF2-40B4-BE49-F238E27FC236}">
                    <a16:creationId xmlns:a16="http://schemas.microsoft.com/office/drawing/2014/main" id="{522FC974-B249-463E-B1B8-E8392E89428D}"/>
                  </a:ext>
                </a:extLst>
              </p:cNvPr>
              <p:cNvSpPr txBox="1">
                <a:spLocks noRot="1" noChangeAspect="1" noMove="1" noResize="1" noEditPoints="1" noAdjustHandles="1" noChangeArrowheads="1" noChangeShapeType="1" noTextEdit="1"/>
              </p:cNvSpPr>
              <p:nvPr/>
            </p:nvSpPr>
            <p:spPr>
              <a:xfrm>
                <a:off x="3482726" y="2773551"/>
                <a:ext cx="6266692" cy="469296"/>
              </a:xfrm>
              <a:prstGeom prst="rect">
                <a:avLst/>
              </a:prstGeom>
              <a:blipFill>
                <a:blip r:embed="rId4"/>
                <a:stretch>
                  <a:fillRect/>
                </a:stretch>
              </a:blipFill>
            </p:spPr>
            <p:txBody>
              <a:bodyPr/>
              <a:lstStyle/>
              <a:p>
                <a:r>
                  <a:rPr lang="zh-TW" altLang="en-US">
                    <a:noFill/>
                  </a:rPr>
                  <a:t> </a:t>
                </a:r>
              </a:p>
            </p:txBody>
          </p:sp>
        </mc:Fallback>
      </mc:AlternateContent>
      <p:sp>
        <p:nvSpPr>
          <p:cNvPr id="2" name="文字方塊 1">
            <a:extLst>
              <a:ext uri="{FF2B5EF4-FFF2-40B4-BE49-F238E27FC236}">
                <a16:creationId xmlns:a16="http://schemas.microsoft.com/office/drawing/2014/main" id="{819BEE1B-A965-46ED-AADD-59E93DA4F5B1}"/>
              </a:ext>
            </a:extLst>
          </p:cNvPr>
          <p:cNvSpPr txBox="1"/>
          <p:nvPr/>
        </p:nvSpPr>
        <p:spPr>
          <a:xfrm>
            <a:off x="3482726" y="2371322"/>
            <a:ext cx="2827026" cy="461665"/>
          </a:xfrm>
          <a:prstGeom prst="rect">
            <a:avLst/>
          </a:prstGeom>
          <a:noFill/>
        </p:spPr>
        <p:txBody>
          <a:bodyPr wrap="square" rtlCol="0">
            <a:spAutoFit/>
          </a:bodyPr>
          <a:lstStyle/>
          <a:p>
            <a:r>
              <a:rPr lang="en-US" altLang="zh-TW" sz="2400" dirty="0">
                <a:solidFill>
                  <a:srgbClr val="0000FF"/>
                </a:solidFill>
              </a:rPr>
              <a:t>Gradient Descent</a:t>
            </a:r>
            <a:endParaRPr lang="zh-TW" altLang="en-US" sz="2400" dirty="0">
              <a:solidFill>
                <a:srgbClr val="0000FF"/>
              </a:solidFill>
            </a:endParaRPr>
          </a:p>
        </p:txBody>
      </p:sp>
      <p:cxnSp>
        <p:nvCxnSpPr>
          <p:cNvPr id="5" name="直線接點 4">
            <a:extLst>
              <a:ext uri="{FF2B5EF4-FFF2-40B4-BE49-F238E27FC236}">
                <a16:creationId xmlns:a16="http://schemas.microsoft.com/office/drawing/2014/main" id="{A261BC71-F4E1-4317-BC03-8F1E2D773EE6}"/>
              </a:ext>
            </a:extLst>
          </p:cNvPr>
          <p:cNvCxnSpPr/>
          <p:nvPr/>
        </p:nvCxnSpPr>
        <p:spPr>
          <a:xfrm>
            <a:off x="-752059" y="4241800"/>
            <a:ext cx="103505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C193AE44-B85A-4046-B36E-BDEF2ADB25BF}"/>
              </a:ext>
            </a:extLst>
          </p:cNvPr>
          <p:cNvSpPr/>
          <p:nvPr/>
        </p:nvSpPr>
        <p:spPr>
          <a:xfrm>
            <a:off x="162905" y="4298437"/>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0D8CB914-E49A-4055-8542-911332A491A8}"/>
                  </a:ext>
                </a:extLst>
              </p:cNvPr>
              <p:cNvSpPr txBox="1"/>
              <p:nvPr/>
            </p:nvSpPr>
            <p:spPr>
              <a:xfrm>
                <a:off x="4802423" y="45565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m:rPr>
                              <m:nor/>
                            </m:rPr>
                            <a:rPr lang="zh-TW" altLang="en-US" sz="2800" dirty="0"/>
                            <m:t> </m:t>
                          </m:r>
                        </m:e>
                      </m:nary>
                    </m:oMath>
                  </m:oMathPara>
                </a14:m>
                <a:endParaRPr lang="zh-TW" altLang="en-US" sz="2800" dirty="0"/>
              </a:p>
            </p:txBody>
          </p:sp>
        </mc:Choice>
        <mc:Fallback xmlns="">
          <p:sp>
            <p:nvSpPr>
              <p:cNvPr id="55" name="文字方塊 54">
                <a:extLst>
                  <a:ext uri="{FF2B5EF4-FFF2-40B4-BE49-F238E27FC236}">
                    <a16:creationId xmlns:a16="http://schemas.microsoft.com/office/drawing/2014/main" id="{0D8CB914-E49A-4055-8542-911332A491A8}"/>
                  </a:ext>
                </a:extLst>
              </p:cNvPr>
              <p:cNvSpPr txBox="1">
                <a:spLocks noRot="1" noChangeAspect="1" noMove="1" noResize="1" noEditPoints="1" noAdjustHandles="1" noChangeArrowheads="1" noChangeShapeType="1" noTextEdit="1"/>
              </p:cNvSpPr>
              <p:nvPr/>
            </p:nvSpPr>
            <p:spPr>
              <a:xfrm>
                <a:off x="4802423" y="4556532"/>
                <a:ext cx="3248441" cy="1211550"/>
              </a:xfrm>
              <a:prstGeom prst="rect">
                <a:avLst/>
              </a:prstGeom>
              <a:blipFill>
                <a:blip r:embed="rId5"/>
                <a:stretch>
                  <a:fillRect/>
                </a:stretch>
              </a:blipFill>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4EA1F2AB-1696-47AE-A938-1BEB7AA11DCD}"/>
              </a:ext>
            </a:extLst>
          </p:cNvPr>
          <p:cNvSpPr txBox="1"/>
          <p:nvPr/>
        </p:nvSpPr>
        <p:spPr>
          <a:xfrm>
            <a:off x="3843920" y="4376433"/>
            <a:ext cx="2317020" cy="461665"/>
          </a:xfrm>
          <a:prstGeom prst="rect">
            <a:avLst/>
          </a:prstGeom>
          <a:noFill/>
        </p:spPr>
        <p:txBody>
          <a:bodyPr wrap="square" rtlCol="0">
            <a:spAutoFit/>
          </a:bodyPr>
          <a:lstStyle/>
          <a:p>
            <a:r>
              <a:rPr lang="en-US" altLang="zh-TW" sz="2400" dirty="0"/>
              <a:t>Loss Function:</a:t>
            </a:r>
            <a:endParaRPr lang="zh-TW" altLang="en-US" sz="2400" dirty="0"/>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F5B90DE-E774-4057-BA85-0D968E12A768}"/>
                  </a:ext>
                </a:extLst>
              </p:cNvPr>
              <p:cNvSpPr txBox="1"/>
              <p:nvPr/>
            </p:nvSpPr>
            <p:spPr>
              <a:xfrm>
                <a:off x="4572000" y="212515"/>
                <a:ext cx="4564891"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model learned from task </a:t>
                </a:r>
                <a14:m>
                  <m:oMath xmlns:m="http://schemas.openxmlformats.org/officeDocument/2006/math">
                    <m:r>
                      <a:rPr lang="en-US" altLang="zh-TW" sz="2400" b="0" i="1" smtClean="0">
                        <a:latin typeface="Cambria Math" panose="02040503050406030204" pitchFamily="18" charset="0"/>
                      </a:rPr>
                      <m:t>𝑛</m:t>
                    </m:r>
                  </m:oMath>
                </a14:m>
                <a:endParaRPr lang="zh-TW" altLang="en-US" sz="2400" dirty="0"/>
              </a:p>
            </p:txBody>
          </p:sp>
        </mc:Choice>
        <mc:Fallback xmlns="">
          <p:sp>
            <p:nvSpPr>
              <p:cNvPr id="19" name="文字方塊 18">
                <a:extLst>
                  <a:ext uri="{FF2B5EF4-FFF2-40B4-BE49-F238E27FC236}">
                    <a16:creationId xmlns:a16="http://schemas.microsoft.com/office/drawing/2014/main" id="{6F5B90DE-E774-4057-BA85-0D968E12A768}"/>
                  </a:ext>
                </a:extLst>
              </p:cNvPr>
              <p:cNvSpPr txBox="1">
                <a:spLocks noRot="1" noChangeAspect="1" noMove="1" noResize="1" noEditPoints="1" noAdjustHandles="1" noChangeArrowheads="1" noChangeShapeType="1" noTextEdit="1"/>
              </p:cNvSpPr>
              <p:nvPr/>
            </p:nvSpPr>
            <p:spPr>
              <a:xfrm>
                <a:off x="4572000" y="212515"/>
                <a:ext cx="4564891" cy="384785"/>
              </a:xfrm>
              <a:prstGeom prst="rect">
                <a:avLst/>
              </a:prstGeom>
              <a:blipFill>
                <a:blip r:embed="rId8"/>
                <a:stretch>
                  <a:fillRect l="-2270"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68E627AB-0153-43C6-95BF-9EB87E96BA5A}"/>
                  </a:ext>
                </a:extLst>
              </p:cNvPr>
              <p:cNvSpPr txBox="1"/>
              <p:nvPr/>
            </p:nvSpPr>
            <p:spPr>
              <a:xfrm>
                <a:off x="4571518" y="1298213"/>
                <a:ext cx="4217058" cy="786177"/>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i="1">
                            <a:latin typeface="Cambria Math" panose="02040503050406030204" pitchFamily="18" charset="0"/>
                          </a:rPr>
                          <m:t>𝑛</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e>
                    </m:d>
                  </m:oMath>
                </a14:m>
                <a:r>
                  <a:rPr lang="en-US" altLang="zh-TW" sz="2400" dirty="0"/>
                  <a:t>: loss of task </a:t>
                </a:r>
                <a14:m>
                  <m:oMath xmlns:m="http://schemas.openxmlformats.org/officeDocument/2006/math">
                    <m:r>
                      <a:rPr lang="en-US" altLang="zh-TW" sz="2400" b="0" i="1" smtClean="0">
                        <a:latin typeface="Cambria Math" panose="02040503050406030204" pitchFamily="18" charset="0"/>
                      </a:rPr>
                      <m:t>𝑛</m:t>
                    </m:r>
                  </m:oMath>
                </a14:m>
                <a:r>
                  <a:rPr lang="zh-TW" altLang="en-US" sz="2400" dirty="0"/>
                  <a:t> </a:t>
                </a:r>
                <a:r>
                  <a:rPr lang="en-US" altLang="zh-TW" sz="2400" dirty="0"/>
                  <a:t>on the testing set of task </a:t>
                </a:r>
                <a14:m>
                  <m:oMath xmlns:m="http://schemas.openxmlformats.org/officeDocument/2006/math">
                    <m:r>
                      <a:rPr lang="en-US" altLang="zh-TW" sz="2400" i="1">
                        <a:latin typeface="Cambria Math" panose="02040503050406030204" pitchFamily="18" charset="0"/>
                      </a:rPr>
                      <m:t>𝑛</m:t>
                    </m:r>
                  </m:oMath>
                </a14:m>
                <a:endParaRPr lang="zh-TW" altLang="en-US" sz="2400" dirty="0"/>
              </a:p>
            </p:txBody>
          </p:sp>
        </mc:Choice>
        <mc:Fallback xmlns="">
          <p:sp>
            <p:nvSpPr>
              <p:cNvPr id="20" name="文字方塊 19">
                <a:extLst>
                  <a:ext uri="{FF2B5EF4-FFF2-40B4-BE49-F238E27FC236}">
                    <a16:creationId xmlns:a16="http://schemas.microsoft.com/office/drawing/2014/main" id="{68E627AB-0153-43C6-95BF-9EB87E96BA5A}"/>
                  </a:ext>
                </a:extLst>
              </p:cNvPr>
              <p:cNvSpPr txBox="1">
                <a:spLocks noRot="1" noChangeAspect="1" noMove="1" noResize="1" noEditPoints="1" noAdjustHandles="1" noChangeArrowheads="1" noChangeShapeType="1" noTextEdit="1"/>
              </p:cNvSpPr>
              <p:nvPr/>
            </p:nvSpPr>
            <p:spPr>
              <a:xfrm>
                <a:off x="4571518" y="1298213"/>
                <a:ext cx="4217058" cy="786177"/>
              </a:xfrm>
              <a:prstGeom prst="rect">
                <a:avLst/>
              </a:prstGeom>
              <a:blipFill>
                <a:blip r:embed="rId9"/>
                <a:stretch>
                  <a:fillRect l="-4480" t="-8527" b="-224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163DE0-76D8-4507-8DEC-52A0B6AE2ADE}"/>
                  </a:ext>
                </a:extLst>
              </p:cNvPr>
              <p:cNvSpPr txBox="1"/>
              <p:nvPr/>
            </p:nvSpPr>
            <p:spPr>
              <a:xfrm>
                <a:off x="6410869" y="716623"/>
                <a:ext cx="2448208"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depends on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dirty="0"/>
              </a:p>
            </p:txBody>
          </p:sp>
        </mc:Choice>
        <mc:Fallback xmlns="">
          <p:sp>
            <p:nvSpPr>
              <p:cNvPr id="21" name="文字方塊 20">
                <a:extLst>
                  <a:ext uri="{FF2B5EF4-FFF2-40B4-BE49-F238E27FC236}">
                    <a16:creationId xmlns:a16="http://schemas.microsoft.com/office/drawing/2014/main" id="{7F163DE0-76D8-4507-8DEC-52A0B6AE2ADE}"/>
                  </a:ext>
                </a:extLst>
              </p:cNvPr>
              <p:cNvSpPr txBox="1">
                <a:spLocks noRot="1" noChangeAspect="1" noMove="1" noResize="1" noEditPoints="1" noAdjustHandles="1" noChangeArrowheads="1" noChangeShapeType="1" noTextEdit="1"/>
              </p:cNvSpPr>
              <p:nvPr/>
            </p:nvSpPr>
            <p:spPr>
              <a:xfrm>
                <a:off x="6410869" y="716623"/>
                <a:ext cx="2448208" cy="384785"/>
              </a:xfrm>
              <a:prstGeom prst="rect">
                <a:avLst/>
              </a:prstGeom>
              <a:blipFill>
                <a:blip r:embed="rId10"/>
                <a:stretch>
                  <a:fillRect l="-4489"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C99A74A-6287-47B9-B3DE-BCFE60C3C5F2}"/>
                  </a:ext>
                </a:extLst>
              </p:cNvPr>
              <p:cNvSpPr txBox="1"/>
              <p:nvPr/>
            </p:nvSpPr>
            <p:spPr>
              <a:xfrm>
                <a:off x="876060" y="9886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25" name="文字方塊 24">
                <a:extLst>
                  <a:ext uri="{FF2B5EF4-FFF2-40B4-BE49-F238E27FC236}">
                    <a16:creationId xmlns:a16="http://schemas.microsoft.com/office/drawing/2014/main" id="{FC99A74A-6287-47B9-B3DE-BCFE60C3C5F2}"/>
                  </a:ext>
                </a:extLst>
              </p:cNvPr>
              <p:cNvSpPr txBox="1">
                <a:spLocks noRot="1" noChangeAspect="1" noMove="1" noResize="1" noEditPoints="1" noAdjustHandles="1" noChangeArrowheads="1" noChangeShapeType="1" noTextEdit="1"/>
              </p:cNvSpPr>
              <p:nvPr/>
            </p:nvSpPr>
            <p:spPr>
              <a:xfrm>
                <a:off x="876060" y="988632"/>
                <a:ext cx="3248441" cy="1211550"/>
              </a:xfrm>
              <a:prstGeom prst="rect">
                <a:avLst/>
              </a:prstGeom>
              <a:blipFill>
                <a:blip r:embed="rId11"/>
                <a:stretch>
                  <a:fillRect/>
                </a:stretch>
              </a:blipFill>
            </p:spPr>
            <p:txBody>
              <a:bodyPr/>
              <a:lstStyle/>
              <a:p>
                <a:r>
                  <a:rPr lang="zh-TW" altLang="en-US">
                    <a:noFill/>
                  </a:rPr>
                  <a:t> </a:t>
                </a:r>
              </a:p>
            </p:txBody>
          </p:sp>
        </mc:Fallback>
      </mc:AlternateContent>
      <p:sp>
        <p:nvSpPr>
          <p:cNvPr id="26" name="文字方塊 25">
            <a:extLst>
              <a:ext uri="{FF2B5EF4-FFF2-40B4-BE49-F238E27FC236}">
                <a16:creationId xmlns:a16="http://schemas.microsoft.com/office/drawing/2014/main" id="{A3B57BF2-6210-4267-ADCF-4CE38B657234}"/>
              </a:ext>
            </a:extLst>
          </p:cNvPr>
          <p:cNvSpPr txBox="1"/>
          <p:nvPr/>
        </p:nvSpPr>
        <p:spPr>
          <a:xfrm>
            <a:off x="330784" y="691523"/>
            <a:ext cx="2317020" cy="461665"/>
          </a:xfrm>
          <a:prstGeom prst="rect">
            <a:avLst/>
          </a:prstGeom>
          <a:noFill/>
        </p:spPr>
        <p:txBody>
          <a:bodyPr wrap="square" rtlCol="0">
            <a:spAutoFit/>
          </a:bodyPr>
          <a:lstStyle/>
          <a:p>
            <a:r>
              <a:rPr lang="en-US" altLang="zh-TW" sz="2400" dirty="0"/>
              <a:t>Loss Function:</a:t>
            </a:r>
            <a:endParaRPr lang="zh-TW" altLang="en-US" sz="2400" dirty="0"/>
          </a:p>
        </p:txBody>
      </p:sp>
      <p:sp>
        <p:nvSpPr>
          <p:cNvPr id="27" name="矩形 26">
            <a:extLst>
              <a:ext uri="{FF2B5EF4-FFF2-40B4-BE49-F238E27FC236}">
                <a16:creationId xmlns:a16="http://schemas.microsoft.com/office/drawing/2014/main" id="{EDB3D083-02B2-4B5E-AC88-F6434ABDFF4E}"/>
              </a:ext>
            </a:extLst>
          </p:cNvPr>
          <p:cNvSpPr/>
          <p:nvPr/>
        </p:nvSpPr>
        <p:spPr>
          <a:xfrm>
            <a:off x="213859" y="54079"/>
            <a:ext cx="1324402" cy="584775"/>
          </a:xfrm>
          <a:prstGeom prst="rect">
            <a:avLst/>
          </a:prstGeom>
        </p:spPr>
        <p:txBody>
          <a:bodyPr wrap="none">
            <a:spAutoFit/>
          </a:bodyPr>
          <a:lstStyle/>
          <a:p>
            <a:r>
              <a:rPr lang="en-US" altLang="zh-TW" sz="3200" b="1" i="1" u="sng" dirty="0"/>
              <a:t>MAML</a:t>
            </a:r>
            <a:endParaRPr lang="zh-TW" altLang="en-US" sz="3200" b="1" i="1" u="sng" dirty="0"/>
          </a:p>
        </p:txBody>
      </p:sp>
      <p:sp>
        <p:nvSpPr>
          <p:cNvPr id="3" name="文字方塊 2">
            <a:extLst>
              <a:ext uri="{FF2B5EF4-FFF2-40B4-BE49-F238E27FC236}">
                <a16:creationId xmlns:a16="http://schemas.microsoft.com/office/drawing/2014/main" id="{B353E522-E113-4E2D-A408-B3CFFCEB09D5}"/>
              </a:ext>
            </a:extLst>
          </p:cNvPr>
          <p:cNvSpPr txBox="1"/>
          <p:nvPr/>
        </p:nvSpPr>
        <p:spPr>
          <a:xfrm>
            <a:off x="674362" y="4883212"/>
            <a:ext cx="2785157" cy="830997"/>
          </a:xfrm>
          <a:prstGeom prst="rect">
            <a:avLst/>
          </a:prstGeom>
          <a:noFill/>
        </p:spPr>
        <p:txBody>
          <a:bodyPr wrap="square" rtlCol="0">
            <a:spAutoFit/>
          </a:bodyPr>
          <a:lstStyle/>
          <a:p>
            <a:r>
              <a:rPr lang="en-US" altLang="zh-TW" sz="2400" dirty="0">
                <a:solidFill>
                  <a:srgbClr val="0000FF"/>
                </a:solidFill>
              </a:rPr>
              <a:t>Widely used in transfer learning</a:t>
            </a:r>
            <a:endParaRPr lang="zh-TW" altLang="en-US" sz="2400" dirty="0">
              <a:solidFill>
                <a:srgbClr val="0000FF"/>
              </a:solidFill>
            </a:endParaRPr>
          </a:p>
        </p:txBody>
      </p:sp>
    </p:spTree>
    <p:extLst>
      <p:ext uri="{BB962C8B-B14F-4D97-AF65-F5344CB8AC3E}">
        <p14:creationId xmlns:p14="http://schemas.microsoft.com/office/powerpoint/2010/main" val="24484303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2" grpId="0"/>
      <p:bldP spid="54" grpId="0"/>
      <p:bldP spid="55" grpId="0"/>
      <p:bldP spid="56"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接點 35">
            <a:extLst>
              <a:ext uri="{FF2B5EF4-FFF2-40B4-BE49-F238E27FC236}">
                <a16:creationId xmlns:a16="http://schemas.microsoft.com/office/drawing/2014/main" id="{6231643D-E171-41AC-A1D3-78B5F5BEF734}"/>
              </a:ext>
            </a:extLst>
          </p:cNvPr>
          <p:cNvCxnSpPr>
            <a:cxnSpLocks/>
          </p:cNvCxnSpPr>
          <p:nvPr/>
        </p:nvCxnSpPr>
        <p:spPr>
          <a:xfrm>
            <a:off x="5455026" y="5310106"/>
            <a:ext cx="0" cy="25077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91A79F9-C596-436A-AC07-4C06661B8F9F}"/>
              </a:ext>
            </a:extLst>
          </p:cNvPr>
          <p:cNvCxnSpPr>
            <a:cxnSpLocks/>
          </p:cNvCxnSpPr>
          <p:nvPr/>
        </p:nvCxnSpPr>
        <p:spPr>
          <a:xfrm flipH="1">
            <a:off x="2832006" y="5555981"/>
            <a:ext cx="0" cy="434845"/>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 name="手繪多邊形: 圖案 6">
            <a:extLst>
              <a:ext uri="{FF2B5EF4-FFF2-40B4-BE49-F238E27FC236}">
                <a16:creationId xmlns:a16="http://schemas.microsoft.com/office/drawing/2014/main" id="{C19CCC65-E5B3-4EDD-915C-EE2BB7B5734C}"/>
              </a:ext>
            </a:extLst>
          </p:cNvPr>
          <p:cNvSpPr/>
          <p:nvPr/>
        </p:nvSpPr>
        <p:spPr>
          <a:xfrm>
            <a:off x="452131" y="2416482"/>
            <a:ext cx="6378195" cy="3484137"/>
          </a:xfrm>
          <a:custGeom>
            <a:avLst/>
            <a:gdLst>
              <a:gd name="connsiteX0" fmla="*/ 0 w 3276600"/>
              <a:gd name="connsiteY0" fmla="*/ 889000 h 2051827"/>
              <a:gd name="connsiteX1" fmla="*/ 508000 w 3276600"/>
              <a:gd name="connsiteY1" fmla="*/ 1905000 h 2051827"/>
              <a:gd name="connsiteX2" fmla="*/ 889000 w 3276600"/>
              <a:gd name="connsiteY2" fmla="*/ 2044700 h 2051827"/>
              <a:gd name="connsiteX3" fmla="*/ 1282700 w 3276600"/>
              <a:gd name="connsiteY3" fmla="*/ 1917700 h 2051827"/>
              <a:gd name="connsiteX4" fmla="*/ 2438400 w 3276600"/>
              <a:gd name="connsiteY4" fmla="*/ 990600 h 2051827"/>
              <a:gd name="connsiteX5" fmla="*/ 3276600 w 3276600"/>
              <a:gd name="connsiteY5" fmla="*/ 0 h 2051827"/>
              <a:gd name="connsiteX0" fmla="*/ 0 w 3842824"/>
              <a:gd name="connsiteY0" fmla="*/ 368401 h 2078826"/>
              <a:gd name="connsiteX1" fmla="*/ 1074224 w 3842824"/>
              <a:gd name="connsiteY1" fmla="*/ 1905000 h 2078826"/>
              <a:gd name="connsiteX2" fmla="*/ 1455224 w 3842824"/>
              <a:gd name="connsiteY2" fmla="*/ 2044700 h 2078826"/>
              <a:gd name="connsiteX3" fmla="*/ 1848924 w 3842824"/>
              <a:gd name="connsiteY3" fmla="*/ 1917700 h 2078826"/>
              <a:gd name="connsiteX4" fmla="*/ 3004624 w 3842824"/>
              <a:gd name="connsiteY4" fmla="*/ 990600 h 2078826"/>
              <a:gd name="connsiteX5" fmla="*/ 3842824 w 3842824"/>
              <a:gd name="connsiteY5" fmla="*/ 0 h 2078826"/>
              <a:gd name="connsiteX0" fmla="*/ 0 w 3842824"/>
              <a:gd name="connsiteY0" fmla="*/ 368401 h 2056078"/>
              <a:gd name="connsiteX1" fmla="*/ 859977 w 3842824"/>
              <a:gd name="connsiteY1" fmla="*/ 1860121 h 2056078"/>
              <a:gd name="connsiteX2" fmla="*/ 1455224 w 3842824"/>
              <a:gd name="connsiteY2" fmla="*/ 2044700 h 2056078"/>
              <a:gd name="connsiteX3" fmla="*/ 1848924 w 3842824"/>
              <a:gd name="connsiteY3" fmla="*/ 1917700 h 2056078"/>
              <a:gd name="connsiteX4" fmla="*/ 3004624 w 3842824"/>
              <a:gd name="connsiteY4" fmla="*/ 990600 h 2056078"/>
              <a:gd name="connsiteX5" fmla="*/ 3842824 w 3842824"/>
              <a:gd name="connsiteY5" fmla="*/ 0 h 2056078"/>
              <a:gd name="connsiteX0" fmla="*/ 0 w 3842824"/>
              <a:gd name="connsiteY0" fmla="*/ 368401 h 2055142"/>
              <a:gd name="connsiteX1" fmla="*/ 859977 w 3842824"/>
              <a:gd name="connsiteY1" fmla="*/ 1860121 h 2055142"/>
              <a:gd name="connsiteX2" fmla="*/ 1455224 w 3842824"/>
              <a:gd name="connsiteY2" fmla="*/ 2044700 h 2055142"/>
              <a:gd name="connsiteX3" fmla="*/ 1848924 w 3842824"/>
              <a:gd name="connsiteY3" fmla="*/ 1917700 h 2055142"/>
              <a:gd name="connsiteX4" fmla="*/ 3004624 w 3842824"/>
              <a:gd name="connsiteY4" fmla="*/ 990600 h 2055142"/>
              <a:gd name="connsiteX5" fmla="*/ 3842824 w 3842824"/>
              <a:gd name="connsiteY5" fmla="*/ 0 h 2055142"/>
              <a:gd name="connsiteX0" fmla="*/ 0 w 3842824"/>
              <a:gd name="connsiteY0" fmla="*/ 368401 h 2049840"/>
              <a:gd name="connsiteX1" fmla="*/ 722247 w 3842824"/>
              <a:gd name="connsiteY1" fmla="*/ 1931928 h 2049840"/>
              <a:gd name="connsiteX2" fmla="*/ 1455224 w 3842824"/>
              <a:gd name="connsiteY2" fmla="*/ 2044700 h 2049840"/>
              <a:gd name="connsiteX3" fmla="*/ 1848924 w 3842824"/>
              <a:gd name="connsiteY3" fmla="*/ 1917700 h 2049840"/>
              <a:gd name="connsiteX4" fmla="*/ 3004624 w 3842824"/>
              <a:gd name="connsiteY4" fmla="*/ 990600 h 2049840"/>
              <a:gd name="connsiteX5" fmla="*/ 3842824 w 3842824"/>
              <a:gd name="connsiteY5" fmla="*/ 0 h 2049840"/>
              <a:gd name="connsiteX0" fmla="*/ 0 w 3842824"/>
              <a:gd name="connsiteY0" fmla="*/ 368401 h 2461390"/>
              <a:gd name="connsiteX1" fmla="*/ 722247 w 3842824"/>
              <a:gd name="connsiteY1" fmla="*/ 1931928 h 2461390"/>
              <a:gd name="connsiteX2" fmla="*/ 1411730 w 3842824"/>
              <a:gd name="connsiteY2" fmla="*/ 2461368 h 2461390"/>
              <a:gd name="connsiteX3" fmla="*/ 1848924 w 3842824"/>
              <a:gd name="connsiteY3" fmla="*/ 1917700 h 2461390"/>
              <a:gd name="connsiteX4" fmla="*/ 3004624 w 3842824"/>
              <a:gd name="connsiteY4" fmla="*/ 990600 h 2461390"/>
              <a:gd name="connsiteX5" fmla="*/ 3842824 w 3842824"/>
              <a:gd name="connsiteY5" fmla="*/ 0 h 2461390"/>
              <a:gd name="connsiteX0" fmla="*/ 0 w 3842824"/>
              <a:gd name="connsiteY0" fmla="*/ 368401 h 2462446"/>
              <a:gd name="connsiteX1" fmla="*/ 722247 w 3842824"/>
              <a:gd name="connsiteY1" fmla="*/ 1931928 h 2462446"/>
              <a:gd name="connsiteX2" fmla="*/ 1411730 w 3842824"/>
              <a:gd name="connsiteY2" fmla="*/ 2461368 h 2462446"/>
              <a:gd name="connsiteX3" fmla="*/ 1950409 w 3842824"/>
              <a:gd name="connsiteY3" fmla="*/ 2036748 h 2462446"/>
              <a:gd name="connsiteX4" fmla="*/ 3004624 w 3842824"/>
              <a:gd name="connsiteY4" fmla="*/ 990600 h 2462446"/>
              <a:gd name="connsiteX5" fmla="*/ 3842824 w 3842824"/>
              <a:gd name="connsiteY5" fmla="*/ 0 h 246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2824" h="2462446">
                <a:moveTo>
                  <a:pt x="0" y="368401"/>
                </a:moveTo>
                <a:cubicBezTo>
                  <a:pt x="179916" y="780092"/>
                  <a:pt x="486959" y="1583100"/>
                  <a:pt x="722247" y="1931928"/>
                </a:cubicBezTo>
                <a:cubicBezTo>
                  <a:pt x="957535" y="2280756"/>
                  <a:pt x="1207036" y="2443898"/>
                  <a:pt x="1411730" y="2461368"/>
                </a:cubicBezTo>
                <a:cubicBezTo>
                  <a:pt x="1616424" y="2478838"/>
                  <a:pt x="1684927" y="2281876"/>
                  <a:pt x="1950409" y="2036748"/>
                </a:cubicBezTo>
                <a:cubicBezTo>
                  <a:pt x="2215891" y="1791620"/>
                  <a:pt x="2689222" y="1330058"/>
                  <a:pt x="3004624" y="990600"/>
                </a:cubicBezTo>
                <a:cubicBezTo>
                  <a:pt x="3320026" y="651142"/>
                  <a:pt x="3589882" y="335491"/>
                  <a:pt x="38428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836F4DB-DEEB-4232-AA13-EC268FA305AE}"/>
              </a:ext>
            </a:extLst>
          </p:cNvPr>
          <p:cNvCxnSpPr>
            <a:cxnSpLocks/>
          </p:cNvCxnSpPr>
          <p:nvPr/>
        </p:nvCxnSpPr>
        <p:spPr>
          <a:xfrm flipV="1">
            <a:off x="1391932" y="5535090"/>
            <a:ext cx="61408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手繪多邊形: 圖案 9">
            <a:extLst>
              <a:ext uri="{FF2B5EF4-FFF2-40B4-BE49-F238E27FC236}">
                <a16:creationId xmlns:a16="http://schemas.microsoft.com/office/drawing/2014/main" id="{EBFB64C2-6CE9-41D9-B15B-C2CDE838578D}"/>
              </a:ext>
            </a:extLst>
          </p:cNvPr>
          <p:cNvSpPr/>
          <p:nvPr/>
        </p:nvSpPr>
        <p:spPr>
          <a:xfrm>
            <a:off x="594627" y="2416499"/>
            <a:ext cx="8343900" cy="2903148"/>
          </a:xfrm>
          <a:custGeom>
            <a:avLst/>
            <a:gdLst>
              <a:gd name="connsiteX0" fmla="*/ 0 w 3187700"/>
              <a:gd name="connsiteY0" fmla="*/ 355600 h 2414160"/>
              <a:gd name="connsiteX1" fmla="*/ 457200 w 3187700"/>
              <a:gd name="connsiteY1" fmla="*/ 1206500 h 2414160"/>
              <a:gd name="connsiteX2" fmla="*/ 685800 w 3187700"/>
              <a:gd name="connsiteY2" fmla="*/ 1206500 h 2414160"/>
              <a:gd name="connsiteX3" fmla="*/ 1143000 w 3187700"/>
              <a:gd name="connsiteY3" fmla="*/ 546100 h 2414160"/>
              <a:gd name="connsiteX4" fmla="*/ 1689100 w 3187700"/>
              <a:gd name="connsiteY4" fmla="*/ 2197100 h 2414160"/>
              <a:gd name="connsiteX5" fmla="*/ 1943100 w 3187700"/>
              <a:gd name="connsiteY5" fmla="*/ 2400300 h 2414160"/>
              <a:gd name="connsiteX6" fmla="*/ 2082800 w 3187700"/>
              <a:gd name="connsiteY6" fmla="*/ 2247900 h 2414160"/>
              <a:gd name="connsiteX7" fmla="*/ 2222500 w 3187700"/>
              <a:gd name="connsiteY7" fmla="*/ 1943100 h 2414160"/>
              <a:gd name="connsiteX8" fmla="*/ 2616200 w 3187700"/>
              <a:gd name="connsiteY8" fmla="*/ 1562100 h 2414160"/>
              <a:gd name="connsiteX9" fmla="*/ 3187700 w 3187700"/>
              <a:gd name="connsiteY9" fmla="*/ 0 h 2414160"/>
              <a:gd name="connsiteX0" fmla="*/ 0 w 3187700"/>
              <a:gd name="connsiteY0" fmla="*/ 355600 h 2414160"/>
              <a:gd name="connsiteX1" fmla="*/ 457200 w 3187700"/>
              <a:gd name="connsiteY1" fmla="*/ 1206500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64145 w 3187700"/>
              <a:gd name="connsiteY3" fmla="*/ 1698751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7700" h="2414160">
                <a:moveTo>
                  <a:pt x="0" y="355600"/>
                </a:moveTo>
                <a:cubicBezTo>
                  <a:pt x="171450" y="710141"/>
                  <a:pt x="312818" y="754828"/>
                  <a:pt x="346883" y="1198497"/>
                </a:cubicBezTo>
                <a:cubicBezTo>
                  <a:pt x="380948" y="1642166"/>
                  <a:pt x="519306" y="1913058"/>
                  <a:pt x="557406" y="1913058"/>
                </a:cubicBezTo>
                <a:cubicBezTo>
                  <a:pt x="595506" y="1913058"/>
                  <a:pt x="723338" y="2048639"/>
                  <a:pt x="864145" y="1698751"/>
                </a:cubicBezTo>
                <a:cubicBezTo>
                  <a:pt x="1004952" y="1348863"/>
                  <a:pt x="1005508" y="463042"/>
                  <a:pt x="1143000" y="546100"/>
                </a:cubicBezTo>
                <a:cubicBezTo>
                  <a:pt x="1280493" y="629158"/>
                  <a:pt x="1555750" y="1888067"/>
                  <a:pt x="1689100" y="2197100"/>
                </a:cubicBezTo>
                <a:cubicBezTo>
                  <a:pt x="1822450" y="2506133"/>
                  <a:pt x="1877483" y="2391833"/>
                  <a:pt x="1943100" y="2400300"/>
                </a:cubicBezTo>
                <a:cubicBezTo>
                  <a:pt x="2008717" y="2408767"/>
                  <a:pt x="2036233" y="2324100"/>
                  <a:pt x="2082800" y="2247900"/>
                </a:cubicBezTo>
                <a:cubicBezTo>
                  <a:pt x="2129367" y="2171700"/>
                  <a:pt x="2133600" y="2057400"/>
                  <a:pt x="2222500" y="1943100"/>
                </a:cubicBezTo>
                <a:cubicBezTo>
                  <a:pt x="2311400" y="1828800"/>
                  <a:pt x="2455333" y="1885950"/>
                  <a:pt x="2616200" y="1562100"/>
                </a:cubicBezTo>
                <a:cubicBezTo>
                  <a:pt x="2777067" y="1238250"/>
                  <a:pt x="2982383" y="619125"/>
                  <a:pt x="3187700" y="0"/>
                </a:cubicBezTo>
              </a:path>
            </a:pathLst>
          </a:cu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 name="直線接點 11">
            <a:extLst>
              <a:ext uri="{FF2B5EF4-FFF2-40B4-BE49-F238E27FC236}">
                <a16:creationId xmlns:a16="http://schemas.microsoft.com/office/drawing/2014/main" id="{5A139A7B-5DD8-4FE9-A46B-7E1200F577A8}"/>
              </a:ext>
            </a:extLst>
          </p:cNvPr>
          <p:cNvCxnSpPr>
            <a:cxnSpLocks/>
          </p:cNvCxnSpPr>
          <p:nvPr/>
        </p:nvCxnSpPr>
        <p:spPr>
          <a:xfrm>
            <a:off x="4271277" y="3889676"/>
            <a:ext cx="0" cy="16454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DCC3583B-6A71-416E-8EDD-0C91100DCCDC}"/>
              </a:ext>
            </a:extLst>
          </p:cNvPr>
          <p:cNvSpPr/>
          <p:nvPr/>
        </p:nvSpPr>
        <p:spPr>
          <a:xfrm>
            <a:off x="4193977" y="5442262"/>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F8928892-03B2-4CDC-957F-317328DA5DF2}"/>
              </a:ext>
            </a:extLst>
          </p:cNvPr>
          <p:cNvSpPr/>
          <p:nvPr/>
        </p:nvSpPr>
        <p:spPr>
          <a:xfrm>
            <a:off x="4181277" y="4651052"/>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1A228D21-8421-480E-B76E-78A1C13F308F}"/>
              </a:ext>
            </a:extLst>
          </p:cNvPr>
          <p:cNvSpPr/>
          <p:nvPr/>
        </p:nvSpPr>
        <p:spPr>
          <a:xfrm>
            <a:off x="4175297" y="3799675"/>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3AD94086-77CF-4468-AB9C-CD1D91BA59CD}"/>
              </a:ext>
            </a:extLst>
          </p:cNvPr>
          <p:cNvSpPr/>
          <p:nvPr/>
        </p:nvSpPr>
        <p:spPr>
          <a:xfrm>
            <a:off x="223531" y="102732"/>
            <a:ext cx="1324402" cy="584775"/>
          </a:xfrm>
          <a:prstGeom prst="rect">
            <a:avLst/>
          </a:prstGeom>
        </p:spPr>
        <p:txBody>
          <a:bodyPr wrap="none">
            <a:spAutoFit/>
          </a:bodyPr>
          <a:lstStyle/>
          <a:p>
            <a:r>
              <a:rPr lang="en-US" altLang="zh-TW" sz="3200" b="1" i="1" u="sng" dirty="0"/>
              <a:t>MAML</a:t>
            </a:r>
            <a:endParaRPr lang="zh-TW" altLang="en-US" sz="3200" b="1" i="1" u="sng" dirty="0"/>
          </a:p>
        </p:txBody>
      </p:sp>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56E4F159-8D43-4902-8930-D735E8706A98}"/>
                  </a:ext>
                </a:extLst>
              </p:cNvPr>
              <p:cNvSpPr txBox="1"/>
              <p:nvPr/>
            </p:nvSpPr>
            <p:spPr>
              <a:xfrm>
                <a:off x="4005137" y="5693066"/>
                <a:ext cx="52032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solidFill>
                            <a:srgbClr val="0000FF"/>
                          </a:solidFill>
                          <a:latin typeface="Cambria Math" panose="02040503050406030204" pitchFamily="18" charset="0"/>
                        </a:rPr>
                        <m:t>𝜙</m:t>
                      </m:r>
                    </m:oMath>
                  </m:oMathPara>
                </a14:m>
                <a:endParaRPr lang="zh-TW" altLang="en-US" sz="2800" dirty="0"/>
              </a:p>
            </p:txBody>
          </p:sp>
        </mc:Choice>
        <mc:Fallback xmlns="">
          <p:sp>
            <p:nvSpPr>
              <p:cNvPr id="20" name="文字方塊 19">
                <a:extLst>
                  <a:ext uri="{FF2B5EF4-FFF2-40B4-BE49-F238E27FC236}">
                    <a16:creationId xmlns:a16="http://schemas.microsoft.com/office/drawing/2014/main" id="{56E4F159-8D43-4902-8930-D735E8706A98}"/>
                  </a:ext>
                </a:extLst>
              </p:cNvPr>
              <p:cNvSpPr txBox="1">
                <a:spLocks noRot="1" noChangeAspect="1" noMove="1" noResize="1" noEditPoints="1" noAdjustHandles="1" noChangeArrowheads="1" noChangeShapeType="1" noTextEdit="1"/>
              </p:cNvSpPr>
              <p:nvPr/>
            </p:nvSpPr>
            <p:spPr>
              <a:xfrm>
                <a:off x="4005137" y="5693066"/>
                <a:ext cx="520320" cy="430887"/>
              </a:xfrm>
              <a:prstGeom prst="rect">
                <a:avLst/>
              </a:prstGeom>
              <a:blipFill>
                <a:blip r:embed="rId3"/>
                <a:stretch>
                  <a:fillRect/>
                </a:stretch>
              </a:blipFill>
            </p:spPr>
            <p:txBody>
              <a:bodyPr/>
              <a:lstStyle/>
              <a:p>
                <a:r>
                  <a:rPr lang="zh-TW" altLang="en-US">
                    <a:noFill/>
                  </a:rPr>
                  <a:t> </a:t>
                </a:r>
              </a:p>
            </p:txBody>
          </p:sp>
        </mc:Fallback>
      </mc:AlternateContent>
      <p:sp>
        <p:nvSpPr>
          <p:cNvPr id="21" name="橢圓 20">
            <a:extLst>
              <a:ext uri="{FF2B5EF4-FFF2-40B4-BE49-F238E27FC236}">
                <a16:creationId xmlns:a16="http://schemas.microsoft.com/office/drawing/2014/main" id="{2B38D865-1789-41EA-8AA3-7F92CC44A890}"/>
              </a:ext>
            </a:extLst>
          </p:cNvPr>
          <p:cNvSpPr/>
          <p:nvPr/>
        </p:nvSpPr>
        <p:spPr>
          <a:xfrm>
            <a:off x="2757374" y="5818510"/>
            <a:ext cx="180000" cy="180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D67AD1D6-EA41-4DD3-BEBF-2850B79B4481}"/>
              </a:ext>
            </a:extLst>
          </p:cNvPr>
          <p:cNvSpPr/>
          <p:nvPr/>
        </p:nvSpPr>
        <p:spPr>
          <a:xfrm>
            <a:off x="5370802" y="5220106"/>
            <a:ext cx="180000" cy="180000"/>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cxnSp>
        <p:nvCxnSpPr>
          <p:cNvPr id="25" name="直線單箭頭接點 24">
            <a:extLst>
              <a:ext uri="{FF2B5EF4-FFF2-40B4-BE49-F238E27FC236}">
                <a16:creationId xmlns:a16="http://schemas.microsoft.com/office/drawing/2014/main" id="{EE679D4B-731F-47C7-9216-6ACC5D9C90CA}"/>
              </a:ext>
            </a:extLst>
          </p:cNvPr>
          <p:cNvCxnSpPr>
            <a:cxnSpLocks/>
          </p:cNvCxnSpPr>
          <p:nvPr/>
        </p:nvCxnSpPr>
        <p:spPr>
          <a:xfrm flipH="1">
            <a:off x="2937374" y="4793055"/>
            <a:ext cx="1131444" cy="9574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7F09D335-B067-49F5-AB35-7135F81F62E4}"/>
              </a:ext>
            </a:extLst>
          </p:cNvPr>
          <p:cNvCxnSpPr>
            <a:cxnSpLocks/>
          </p:cNvCxnSpPr>
          <p:nvPr/>
        </p:nvCxnSpPr>
        <p:spPr>
          <a:xfrm>
            <a:off x="4427877" y="3902320"/>
            <a:ext cx="882660" cy="12499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BC92A434-A2CB-452F-B152-1DD6A9BB26CC}"/>
              </a:ext>
            </a:extLst>
          </p:cNvPr>
          <p:cNvSpPr txBox="1"/>
          <p:nvPr/>
        </p:nvSpPr>
        <p:spPr>
          <a:xfrm>
            <a:off x="7435043" y="5721223"/>
            <a:ext cx="1552074" cy="830997"/>
          </a:xfrm>
          <a:prstGeom prst="rect">
            <a:avLst/>
          </a:prstGeom>
          <a:noFill/>
        </p:spPr>
        <p:txBody>
          <a:bodyPr wrap="square" rtlCol="0">
            <a:spAutoFit/>
          </a:bodyPr>
          <a:lstStyle/>
          <a:p>
            <a:r>
              <a:rPr lang="en-US" altLang="zh-TW" sz="2400" dirty="0"/>
              <a:t>Model Parameter</a:t>
            </a:r>
            <a:endParaRPr lang="zh-TW" altLang="en-US" sz="2400" dirty="0"/>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30B59764-94A4-4977-9729-786D96D6E53D}"/>
                  </a:ext>
                </a:extLst>
              </p:cNvPr>
              <p:cNvSpPr txBox="1"/>
              <p:nvPr/>
            </p:nvSpPr>
            <p:spPr>
              <a:xfrm>
                <a:off x="4899255" y="2212977"/>
                <a:ext cx="1369326" cy="830997"/>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a14:m>
                <a:r>
                  <a:rPr lang="zh-TW" altLang="en-US" sz="2400" dirty="0"/>
                  <a:t> </a:t>
                </a:r>
                <a:r>
                  <a:rPr lang="en-US" altLang="zh-TW" sz="2400" dirty="0"/>
                  <a:t>(Loss of task 1)</a:t>
                </a:r>
                <a:endParaRPr lang="zh-TW" altLang="en-US" sz="2400" dirty="0"/>
              </a:p>
            </p:txBody>
          </p:sp>
        </mc:Choice>
        <mc:Fallback xmlns="">
          <p:sp>
            <p:nvSpPr>
              <p:cNvPr id="24" name="文字方塊 23">
                <a:extLst>
                  <a:ext uri="{FF2B5EF4-FFF2-40B4-BE49-F238E27FC236}">
                    <a16:creationId xmlns:a16="http://schemas.microsoft.com/office/drawing/2014/main" id="{30B59764-94A4-4977-9729-786D96D6E53D}"/>
                  </a:ext>
                </a:extLst>
              </p:cNvPr>
              <p:cNvSpPr txBox="1">
                <a:spLocks noRot="1" noChangeAspect="1" noMove="1" noResize="1" noEditPoints="1" noAdjustHandles="1" noChangeArrowheads="1" noChangeShapeType="1" noTextEdit="1"/>
              </p:cNvSpPr>
              <p:nvPr/>
            </p:nvSpPr>
            <p:spPr>
              <a:xfrm>
                <a:off x="4899255" y="2212977"/>
                <a:ext cx="1369326" cy="830997"/>
              </a:xfrm>
              <a:prstGeom prst="rect">
                <a:avLst/>
              </a:prstGeom>
              <a:blipFill>
                <a:blip r:embed="rId4"/>
                <a:stretch>
                  <a:fillRect l="-7143" t="-5882" r="-3125"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57E09EF2-5A00-455B-BFEE-03F5EB16DBE0}"/>
                  </a:ext>
                </a:extLst>
              </p:cNvPr>
              <p:cNvSpPr txBox="1"/>
              <p:nvPr/>
            </p:nvSpPr>
            <p:spPr>
              <a:xfrm>
                <a:off x="6972822" y="2230367"/>
                <a:ext cx="1369326" cy="862608"/>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a14:m>
                <a:r>
                  <a:rPr lang="zh-TW" altLang="en-US" sz="2400" dirty="0"/>
                  <a:t> </a:t>
                </a:r>
                <a:r>
                  <a:rPr lang="en-US" altLang="zh-TW" sz="2400" dirty="0"/>
                  <a:t>(Loss of task 2)</a:t>
                </a:r>
                <a:endParaRPr lang="zh-TW" altLang="en-US" sz="2400" dirty="0"/>
              </a:p>
            </p:txBody>
          </p:sp>
        </mc:Choice>
        <mc:Fallback xmlns="">
          <p:sp>
            <p:nvSpPr>
              <p:cNvPr id="26" name="文字方塊 25">
                <a:extLst>
                  <a:ext uri="{FF2B5EF4-FFF2-40B4-BE49-F238E27FC236}">
                    <a16:creationId xmlns:a16="http://schemas.microsoft.com/office/drawing/2014/main" id="{57E09EF2-5A00-455B-BFEE-03F5EB16DBE0}"/>
                  </a:ext>
                </a:extLst>
              </p:cNvPr>
              <p:cNvSpPr txBox="1">
                <a:spLocks noRot="1" noChangeAspect="1" noMove="1" noResize="1" noEditPoints="1" noAdjustHandles="1" noChangeArrowheads="1" noChangeShapeType="1" noTextEdit="1"/>
              </p:cNvSpPr>
              <p:nvPr/>
            </p:nvSpPr>
            <p:spPr>
              <a:xfrm>
                <a:off x="6972822" y="2230367"/>
                <a:ext cx="1369326" cy="862608"/>
              </a:xfrm>
              <a:prstGeom prst="rect">
                <a:avLst/>
              </a:prstGeom>
              <a:blipFill>
                <a:blip r:embed="rId5"/>
                <a:stretch>
                  <a:fillRect l="-7143" t="-5674" r="-3125" b="-120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E5446ADC-66A2-4E4F-8B51-F13C5A30D135}"/>
                  </a:ext>
                </a:extLst>
              </p:cNvPr>
              <p:cNvSpPr txBox="1"/>
              <p:nvPr/>
            </p:nvSpPr>
            <p:spPr>
              <a:xfrm>
                <a:off x="756696" y="890714"/>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28" name="文字方塊 27">
                <a:extLst>
                  <a:ext uri="{FF2B5EF4-FFF2-40B4-BE49-F238E27FC236}">
                    <a16:creationId xmlns:a16="http://schemas.microsoft.com/office/drawing/2014/main" id="{E5446ADC-66A2-4E4F-8B51-F13C5A30D135}"/>
                  </a:ext>
                </a:extLst>
              </p:cNvPr>
              <p:cNvSpPr txBox="1">
                <a:spLocks noRot="1" noChangeAspect="1" noMove="1" noResize="1" noEditPoints="1" noAdjustHandles="1" noChangeArrowheads="1" noChangeShapeType="1" noTextEdit="1"/>
              </p:cNvSpPr>
              <p:nvPr/>
            </p:nvSpPr>
            <p:spPr>
              <a:xfrm>
                <a:off x="756696" y="890714"/>
                <a:ext cx="3248441" cy="121155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9F425B74-CDAE-4879-A186-65B942F3C326}"/>
                  </a:ext>
                </a:extLst>
              </p:cNvPr>
              <p:cNvSpPr/>
              <p:nvPr/>
            </p:nvSpPr>
            <p:spPr>
              <a:xfrm>
                <a:off x="4525457" y="181034"/>
                <a:ext cx="4051409" cy="75674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我們不在意 </a:t>
                </a:r>
                <a14:m>
                  <m:oMath xmlns:m="http://schemas.openxmlformats.org/officeDocument/2006/math">
                    <m:r>
                      <a:rPr lang="zh-TW" altLang="en-US" sz="2400" i="1">
                        <a:solidFill>
                          <a:srgbClr val="0000FF"/>
                        </a:solidFill>
                        <a:latin typeface="Cambria Math" panose="02040503050406030204" pitchFamily="18" charset="0"/>
                      </a:rPr>
                      <m:t>𝜙</m:t>
                    </m:r>
                  </m:oMath>
                </a14:m>
                <a:r>
                  <a:rPr lang="zh-TW" altLang="en-US" sz="2400" b="1" dirty="0">
                    <a:solidFill>
                      <a:schemeClr val="tx1"/>
                    </a:solidFill>
                    <a:latin typeface="微軟正黑體" panose="020B0604030504040204" pitchFamily="34" charset="-120"/>
                    <a:ea typeface="微軟正黑體" panose="020B0604030504040204" pitchFamily="34" charset="-120"/>
                  </a:rPr>
                  <a:t> 在 </a:t>
                </a:r>
                <a:r>
                  <a:rPr lang="en-US" altLang="zh-TW" sz="2400" b="1" dirty="0">
                    <a:solidFill>
                      <a:schemeClr val="tx1"/>
                    </a:solidFill>
                    <a:latin typeface="微軟正黑體" panose="020B0604030504040204" pitchFamily="34" charset="-120"/>
                    <a:ea typeface="微軟正黑體" panose="020B0604030504040204" pitchFamily="34" charset="-120"/>
                  </a:rPr>
                  <a:t>training</a:t>
                </a:r>
                <a:r>
                  <a:rPr lang="zh-TW" altLang="en-US" sz="2400" b="1" dirty="0">
                    <a:solidFill>
                      <a:schemeClr val="tx1"/>
                    </a:solidFill>
                    <a:latin typeface="微軟正黑體" panose="020B0604030504040204" pitchFamily="34" charset="-120"/>
                    <a:ea typeface="微軟正黑體" panose="020B0604030504040204" pitchFamily="34" charset="-120"/>
                  </a:rPr>
                  <a:t> </a:t>
                </a:r>
                <a:r>
                  <a:rPr lang="en-US" altLang="zh-TW" sz="2400" b="1" dirty="0">
                    <a:solidFill>
                      <a:schemeClr val="tx1"/>
                    </a:solidFill>
                    <a:latin typeface="微軟正黑體" panose="020B0604030504040204" pitchFamily="34" charset="-120"/>
                    <a:ea typeface="微軟正黑體" panose="020B0604030504040204" pitchFamily="34" charset="-120"/>
                  </a:rPr>
                  <a:t>task </a:t>
                </a:r>
                <a:r>
                  <a:rPr lang="zh-TW" altLang="en-US" sz="2400" b="1" dirty="0">
                    <a:solidFill>
                      <a:schemeClr val="tx1"/>
                    </a:solidFill>
                    <a:latin typeface="微軟正黑體" panose="020B0604030504040204" pitchFamily="34" charset="-120"/>
                    <a:ea typeface="微軟正黑體" panose="020B0604030504040204" pitchFamily="34" charset="-120"/>
                  </a:rPr>
                  <a:t>上表現如何</a:t>
                </a:r>
              </a:p>
            </p:txBody>
          </p:sp>
        </mc:Choice>
        <mc:Fallback xmlns="">
          <p:sp>
            <p:nvSpPr>
              <p:cNvPr id="29" name="矩形 28">
                <a:extLst>
                  <a:ext uri="{FF2B5EF4-FFF2-40B4-BE49-F238E27FC236}">
                    <a16:creationId xmlns:a16="http://schemas.microsoft.com/office/drawing/2014/main" id="{9F425B74-CDAE-4879-A186-65B942F3C326}"/>
                  </a:ext>
                </a:extLst>
              </p:cNvPr>
              <p:cNvSpPr>
                <a:spLocks noRot="1" noChangeAspect="1" noMove="1" noResize="1" noEditPoints="1" noAdjustHandles="1" noChangeArrowheads="1" noChangeShapeType="1" noTextEdit="1"/>
              </p:cNvSpPr>
              <p:nvPr/>
            </p:nvSpPr>
            <p:spPr>
              <a:xfrm>
                <a:off x="4525457" y="181034"/>
                <a:ext cx="4051409" cy="756741"/>
              </a:xfrm>
              <a:prstGeom prst="rect">
                <a:avLst/>
              </a:prstGeom>
              <a:blipFill>
                <a:blip r:embed="rId7"/>
                <a:stretch>
                  <a:fillRect l="-2252" t="-10400" b="-224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4D724834-0B10-442D-ACCB-D43328C8446B}"/>
                  </a:ext>
                </a:extLst>
              </p:cNvPr>
              <p:cNvSpPr/>
              <p:nvPr/>
            </p:nvSpPr>
            <p:spPr>
              <a:xfrm>
                <a:off x="4525458" y="1045576"/>
                <a:ext cx="4051408" cy="7567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我們在意用 </a:t>
                </a:r>
                <a14:m>
                  <m:oMath xmlns:m="http://schemas.openxmlformats.org/officeDocument/2006/math">
                    <m:r>
                      <a:rPr lang="zh-TW" altLang="en-US" sz="2400" i="1">
                        <a:solidFill>
                          <a:srgbClr val="0000FF"/>
                        </a:solidFill>
                        <a:latin typeface="Cambria Math" panose="02040503050406030204" pitchFamily="18" charset="0"/>
                      </a:rPr>
                      <m:t>𝜙</m:t>
                    </m:r>
                  </m:oMath>
                </a14:m>
                <a:r>
                  <a:rPr lang="zh-TW" altLang="en-US" sz="2400" b="1" dirty="0">
                    <a:solidFill>
                      <a:schemeClr val="tx1"/>
                    </a:solidFill>
                    <a:latin typeface="微軟正黑體" panose="020B0604030504040204" pitchFamily="34" charset="-120"/>
                    <a:ea typeface="微軟正黑體" panose="020B0604030504040204" pitchFamily="34" charset="-120"/>
                  </a:rPr>
                  <a:t> 訓練出來的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zh-TW" altLang="en-US" sz="2400" b="1" dirty="0">
                    <a:solidFill>
                      <a:schemeClr val="tx1"/>
                    </a:solidFill>
                    <a:latin typeface="微軟正黑體" panose="020B0604030504040204" pitchFamily="34" charset="-120"/>
                    <a:ea typeface="微軟正黑體" panose="020B0604030504040204" pitchFamily="34" charset="-120"/>
                  </a:rPr>
                  <a:t>表現如何</a:t>
                </a:r>
              </a:p>
            </p:txBody>
          </p:sp>
        </mc:Choice>
        <mc:Fallback xmlns="">
          <p:sp>
            <p:nvSpPr>
              <p:cNvPr id="30" name="矩形 29">
                <a:extLst>
                  <a:ext uri="{FF2B5EF4-FFF2-40B4-BE49-F238E27FC236}">
                    <a16:creationId xmlns:a16="http://schemas.microsoft.com/office/drawing/2014/main" id="{4D724834-0B10-442D-ACCB-D43328C8446B}"/>
                  </a:ext>
                </a:extLst>
              </p:cNvPr>
              <p:cNvSpPr>
                <a:spLocks noRot="1" noChangeAspect="1" noMove="1" noResize="1" noEditPoints="1" noAdjustHandles="1" noChangeArrowheads="1" noChangeShapeType="1" noTextEdit="1"/>
              </p:cNvSpPr>
              <p:nvPr/>
            </p:nvSpPr>
            <p:spPr>
              <a:xfrm>
                <a:off x="4525458" y="1045576"/>
                <a:ext cx="4051408" cy="756742"/>
              </a:xfrm>
              <a:prstGeom prst="rect">
                <a:avLst/>
              </a:prstGeom>
              <a:blipFill>
                <a:blip r:embed="rId8"/>
                <a:stretch>
                  <a:fillRect l="-2252" t="-9600" b="-232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E227B61-ED8B-4E44-ABAC-F41FE3339DC0}"/>
                  </a:ext>
                </a:extLst>
              </p:cNvPr>
              <p:cNvSpPr txBox="1"/>
              <p:nvPr/>
            </p:nvSpPr>
            <p:spPr>
              <a:xfrm>
                <a:off x="2593033" y="5062266"/>
                <a:ext cx="688682" cy="4491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solidFill>
                                <a:srgbClr val="00B050"/>
                              </a:solidFill>
                              <a:latin typeface="Cambria Math" panose="02040503050406030204" pitchFamily="18" charset="0"/>
                            </a:rPr>
                            <m:t>1</m:t>
                          </m:r>
                        </m:sup>
                      </m:sSup>
                    </m:oMath>
                  </m:oMathPara>
                </a14:m>
                <a:endParaRPr lang="zh-TW" altLang="en-US" sz="2800" dirty="0"/>
              </a:p>
            </p:txBody>
          </p:sp>
        </mc:Choice>
        <mc:Fallback xmlns="">
          <p:sp>
            <p:nvSpPr>
              <p:cNvPr id="31" name="文字方塊 30">
                <a:extLst>
                  <a:ext uri="{FF2B5EF4-FFF2-40B4-BE49-F238E27FC236}">
                    <a16:creationId xmlns:a16="http://schemas.microsoft.com/office/drawing/2014/main" id="{6E227B61-ED8B-4E44-ABAC-F41FE3339DC0}"/>
                  </a:ext>
                </a:extLst>
              </p:cNvPr>
              <p:cNvSpPr txBox="1">
                <a:spLocks noRot="1" noChangeAspect="1" noMove="1" noResize="1" noEditPoints="1" noAdjustHandles="1" noChangeArrowheads="1" noChangeShapeType="1" noTextEdit="1"/>
              </p:cNvSpPr>
              <p:nvPr/>
            </p:nvSpPr>
            <p:spPr>
              <a:xfrm>
                <a:off x="2593033" y="5062266"/>
                <a:ext cx="688682" cy="449162"/>
              </a:xfrm>
              <a:prstGeom prst="rect">
                <a:avLst/>
              </a:prstGeom>
              <a:blipFill>
                <a:blip r:embed="rId9"/>
                <a:stretch>
                  <a:fillRect/>
                </a:stretch>
              </a:blipFill>
            </p:spPr>
            <p:txBody>
              <a:bodyPr/>
              <a:lstStyle/>
              <a:p>
                <a:r>
                  <a:rPr lang="zh-TW" altLang="en-US">
                    <a:noFill/>
                  </a:rPr>
                  <a:t> </a:t>
                </a:r>
              </a:p>
            </p:txBody>
          </p:sp>
        </mc:Fallback>
      </mc:AlternateContent>
      <p:sp>
        <p:nvSpPr>
          <p:cNvPr id="33" name="橢圓 32">
            <a:extLst>
              <a:ext uri="{FF2B5EF4-FFF2-40B4-BE49-F238E27FC236}">
                <a16:creationId xmlns:a16="http://schemas.microsoft.com/office/drawing/2014/main" id="{3E5AC531-106A-4FF0-ADBC-C5B117DF3E88}"/>
              </a:ext>
            </a:extLst>
          </p:cNvPr>
          <p:cNvSpPr/>
          <p:nvPr/>
        </p:nvSpPr>
        <p:spPr>
          <a:xfrm>
            <a:off x="2757374" y="5442262"/>
            <a:ext cx="180000" cy="180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A97E7DE-04B7-4769-AD28-F86E99F8FCB9}"/>
                  </a:ext>
                </a:extLst>
              </p:cNvPr>
              <p:cNvSpPr txBox="1"/>
              <p:nvPr/>
            </p:nvSpPr>
            <p:spPr>
              <a:xfrm>
                <a:off x="5432444" y="3966226"/>
                <a:ext cx="2002599" cy="416845"/>
              </a:xfrm>
              <a:prstGeom prst="rect">
                <a:avLst/>
              </a:prstGeom>
              <a:noFill/>
            </p:spPr>
            <p:txBody>
              <a:bodyPr wrap="square" lIns="0" tIns="0" rIns="0" bIns="0" rtlCol="0">
                <a:spAutoFit/>
              </a:bodyPr>
              <a:lstStyle/>
              <a:p>
                <a:r>
                  <a:rPr lang="en-US" altLang="zh-TW" sz="2400" dirty="0"/>
                  <a:t>Small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b="0" i="1" smtClean="0">
                            <a:latin typeface="Cambria Math" panose="02040503050406030204" pitchFamily="18" charset="0"/>
                          </a:rPr>
                          <m:t>2</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b="0" i="1" smtClean="0">
                                <a:solidFill>
                                  <a:srgbClr val="00B050"/>
                                </a:solidFill>
                                <a:latin typeface="Cambria Math" panose="02040503050406030204" pitchFamily="18" charset="0"/>
                              </a:rPr>
                              <m:t>2</m:t>
                            </m:r>
                          </m:sup>
                        </m:sSup>
                      </m:e>
                    </m:d>
                  </m:oMath>
                </a14:m>
                <a:endParaRPr lang="zh-TW" altLang="en-US" sz="2400" dirty="0"/>
              </a:p>
            </p:txBody>
          </p:sp>
        </mc:Choice>
        <mc:Fallback xmlns="">
          <p:sp>
            <p:nvSpPr>
              <p:cNvPr id="34" name="文字方塊 33">
                <a:extLst>
                  <a:ext uri="{FF2B5EF4-FFF2-40B4-BE49-F238E27FC236}">
                    <a16:creationId xmlns:a16="http://schemas.microsoft.com/office/drawing/2014/main" id="{0A97E7DE-04B7-4769-AD28-F86E99F8FCB9}"/>
                  </a:ext>
                </a:extLst>
              </p:cNvPr>
              <p:cNvSpPr txBox="1">
                <a:spLocks noRot="1" noChangeAspect="1" noMove="1" noResize="1" noEditPoints="1" noAdjustHandles="1" noChangeArrowheads="1" noChangeShapeType="1" noTextEdit="1"/>
              </p:cNvSpPr>
              <p:nvPr/>
            </p:nvSpPr>
            <p:spPr>
              <a:xfrm>
                <a:off x="5432444" y="3966226"/>
                <a:ext cx="2002599" cy="416845"/>
              </a:xfrm>
              <a:prstGeom prst="rect">
                <a:avLst/>
              </a:prstGeom>
              <a:blipFill>
                <a:blip r:embed="rId10"/>
                <a:stretch>
                  <a:fillRect l="-9119" t="-16176" b="-39706"/>
                </a:stretch>
              </a:blipFill>
            </p:spPr>
            <p:txBody>
              <a:bodyPr/>
              <a:lstStyle/>
              <a:p>
                <a:r>
                  <a:rPr lang="zh-TW" altLang="en-US">
                    <a:noFill/>
                  </a:rPr>
                  <a:t> </a:t>
                </a:r>
              </a:p>
            </p:txBody>
          </p:sp>
        </mc:Fallback>
      </mc:AlternateContent>
      <p:cxnSp>
        <p:nvCxnSpPr>
          <p:cNvPr id="35" name="直線單箭頭接點 34">
            <a:extLst>
              <a:ext uri="{FF2B5EF4-FFF2-40B4-BE49-F238E27FC236}">
                <a16:creationId xmlns:a16="http://schemas.microsoft.com/office/drawing/2014/main" id="{2E61C4E9-62F9-443F-A8A0-6885E3F2CCB4}"/>
              </a:ext>
            </a:extLst>
          </p:cNvPr>
          <p:cNvCxnSpPr>
            <a:cxnSpLocks/>
            <a:stCxn id="23" idx="0"/>
          </p:cNvCxnSpPr>
          <p:nvPr/>
        </p:nvCxnSpPr>
        <p:spPr>
          <a:xfrm flipV="1">
            <a:off x="5460802" y="4422515"/>
            <a:ext cx="582203" cy="79759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544A084-8BB8-4AE3-8707-6E7CDAF148B3}"/>
                  </a:ext>
                </a:extLst>
              </p:cNvPr>
              <p:cNvSpPr txBox="1"/>
              <p:nvPr/>
            </p:nvSpPr>
            <p:spPr>
              <a:xfrm>
                <a:off x="5158278" y="5699700"/>
                <a:ext cx="688682" cy="4491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i="1">
                              <a:solidFill>
                                <a:srgbClr val="00B050"/>
                              </a:solidFill>
                              <a:latin typeface="Cambria Math" panose="02040503050406030204" pitchFamily="18" charset="0"/>
                            </a:rPr>
                            <m:t>2</m:t>
                          </m:r>
                        </m:sup>
                      </m:sSup>
                    </m:oMath>
                  </m:oMathPara>
                </a14:m>
                <a:endParaRPr lang="zh-TW" altLang="en-US" sz="2800" dirty="0"/>
              </a:p>
            </p:txBody>
          </p:sp>
        </mc:Choice>
        <mc:Fallback xmlns="">
          <p:sp>
            <p:nvSpPr>
              <p:cNvPr id="37" name="文字方塊 36">
                <a:extLst>
                  <a:ext uri="{FF2B5EF4-FFF2-40B4-BE49-F238E27FC236}">
                    <a16:creationId xmlns:a16="http://schemas.microsoft.com/office/drawing/2014/main" id="{E544A084-8BB8-4AE3-8707-6E7CDAF148B3}"/>
                  </a:ext>
                </a:extLst>
              </p:cNvPr>
              <p:cNvSpPr txBox="1">
                <a:spLocks noRot="1" noChangeAspect="1" noMove="1" noResize="1" noEditPoints="1" noAdjustHandles="1" noChangeArrowheads="1" noChangeShapeType="1" noTextEdit="1"/>
              </p:cNvSpPr>
              <p:nvPr/>
            </p:nvSpPr>
            <p:spPr>
              <a:xfrm>
                <a:off x="5158278" y="5699700"/>
                <a:ext cx="688682" cy="449162"/>
              </a:xfrm>
              <a:prstGeom prst="rect">
                <a:avLst/>
              </a:prstGeom>
              <a:blipFill>
                <a:blip r:embed="rId11"/>
                <a:stretch>
                  <a:fillRect/>
                </a:stretch>
              </a:blipFill>
            </p:spPr>
            <p:txBody>
              <a:bodyPr/>
              <a:lstStyle/>
              <a:p>
                <a:r>
                  <a:rPr lang="zh-TW" altLang="en-US">
                    <a:noFill/>
                  </a:rPr>
                  <a:t> </a:t>
                </a:r>
              </a:p>
            </p:txBody>
          </p:sp>
        </mc:Fallback>
      </mc:AlternateContent>
      <p:sp>
        <p:nvSpPr>
          <p:cNvPr id="38" name="橢圓 37">
            <a:extLst>
              <a:ext uri="{FF2B5EF4-FFF2-40B4-BE49-F238E27FC236}">
                <a16:creationId xmlns:a16="http://schemas.microsoft.com/office/drawing/2014/main" id="{32238472-52D3-4280-83F9-AE7125C7CF1A}"/>
              </a:ext>
            </a:extLst>
          </p:cNvPr>
          <p:cNvSpPr/>
          <p:nvPr/>
        </p:nvSpPr>
        <p:spPr>
          <a:xfrm>
            <a:off x="5380836" y="5465981"/>
            <a:ext cx="180000" cy="180000"/>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A6A5893B-AE00-4594-9A52-C6D9E444876D}"/>
                  </a:ext>
                </a:extLst>
              </p:cNvPr>
              <p:cNvSpPr txBox="1"/>
              <p:nvPr/>
            </p:nvSpPr>
            <p:spPr>
              <a:xfrm>
                <a:off x="594627" y="6099814"/>
                <a:ext cx="2002599" cy="430567"/>
              </a:xfrm>
              <a:prstGeom prst="rect">
                <a:avLst/>
              </a:prstGeom>
              <a:noFill/>
            </p:spPr>
            <p:txBody>
              <a:bodyPr wrap="square" lIns="0" tIns="0" rIns="0" bIns="0" rtlCol="0">
                <a:spAutoFit/>
              </a:bodyPr>
              <a:lstStyle/>
              <a:p>
                <a:r>
                  <a:rPr lang="en-US" altLang="zh-TW" sz="2400" dirty="0"/>
                  <a:t>Small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b="0" i="1" smtClean="0">
                            <a:latin typeface="Cambria Math" panose="02040503050406030204" pitchFamily="18" charset="0"/>
                          </a:rPr>
                          <m:t>1</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b="0" i="1" smtClean="0">
                                <a:solidFill>
                                  <a:srgbClr val="00B050"/>
                                </a:solidFill>
                                <a:latin typeface="Cambria Math" panose="02040503050406030204" pitchFamily="18" charset="0"/>
                              </a:rPr>
                              <m:t>1</m:t>
                            </m:r>
                          </m:sup>
                        </m:sSup>
                      </m:e>
                    </m:d>
                  </m:oMath>
                </a14:m>
                <a:endParaRPr lang="zh-TW" altLang="en-US" sz="2400" dirty="0"/>
              </a:p>
            </p:txBody>
          </p:sp>
        </mc:Choice>
        <mc:Fallback xmlns="">
          <p:sp>
            <p:nvSpPr>
              <p:cNvPr id="40" name="文字方塊 39">
                <a:extLst>
                  <a:ext uri="{FF2B5EF4-FFF2-40B4-BE49-F238E27FC236}">
                    <a16:creationId xmlns:a16="http://schemas.microsoft.com/office/drawing/2014/main" id="{A6A5893B-AE00-4594-9A52-C6D9E444876D}"/>
                  </a:ext>
                </a:extLst>
              </p:cNvPr>
              <p:cNvSpPr txBox="1">
                <a:spLocks noRot="1" noChangeAspect="1" noMove="1" noResize="1" noEditPoints="1" noAdjustHandles="1" noChangeArrowheads="1" noChangeShapeType="1" noTextEdit="1"/>
              </p:cNvSpPr>
              <p:nvPr/>
            </p:nvSpPr>
            <p:spPr>
              <a:xfrm>
                <a:off x="594627" y="6099814"/>
                <a:ext cx="2002599" cy="430567"/>
              </a:xfrm>
              <a:prstGeom prst="rect">
                <a:avLst/>
              </a:prstGeom>
              <a:blipFill>
                <a:blip r:embed="rId12"/>
                <a:stretch>
                  <a:fillRect l="-9451" t="-15714" b="-35714"/>
                </a:stretch>
              </a:blipFill>
            </p:spPr>
            <p:txBody>
              <a:bodyPr/>
              <a:lstStyle/>
              <a:p>
                <a:r>
                  <a:rPr lang="zh-TW" altLang="en-US">
                    <a:noFill/>
                  </a:rPr>
                  <a:t> </a:t>
                </a:r>
              </a:p>
            </p:txBody>
          </p:sp>
        </mc:Fallback>
      </mc:AlternateContent>
      <p:cxnSp>
        <p:nvCxnSpPr>
          <p:cNvPr id="41" name="直線單箭頭接點 40">
            <a:extLst>
              <a:ext uri="{FF2B5EF4-FFF2-40B4-BE49-F238E27FC236}">
                <a16:creationId xmlns:a16="http://schemas.microsoft.com/office/drawing/2014/main" id="{98522E57-42F7-42C3-915C-05B852ECEDEB}"/>
              </a:ext>
            </a:extLst>
          </p:cNvPr>
          <p:cNvCxnSpPr>
            <a:cxnSpLocks/>
            <a:stCxn id="21" idx="3"/>
          </p:cNvCxnSpPr>
          <p:nvPr/>
        </p:nvCxnSpPr>
        <p:spPr>
          <a:xfrm flipH="1">
            <a:off x="2263282" y="5972150"/>
            <a:ext cx="520452" cy="34057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8009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0" grpId="0"/>
      <p:bldP spid="21" grpId="0" animBg="1"/>
      <p:bldP spid="23" grpId="0" animBg="1"/>
      <p:bldP spid="29" grpId="0" animBg="1"/>
      <p:bldP spid="30" grpId="0" animBg="1"/>
      <p:bldP spid="31" grpId="0"/>
      <p:bldP spid="33" grpId="0" animBg="1"/>
      <p:bldP spid="34" grpId="0"/>
      <p:bldP spid="37" grpId="0"/>
      <p:bldP spid="38" grpId="0" animBg="1"/>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手繪多邊形: 圖案 23">
            <a:extLst>
              <a:ext uri="{FF2B5EF4-FFF2-40B4-BE49-F238E27FC236}">
                <a16:creationId xmlns:a16="http://schemas.microsoft.com/office/drawing/2014/main" id="{A06F344E-9BF0-42DE-BAEB-738F7652446C}"/>
              </a:ext>
            </a:extLst>
          </p:cNvPr>
          <p:cNvSpPr/>
          <p:nvPr/>
        </p:nvSpPr>
        <p:spPr>
          <a:xfrm>
            <a:off x="594627" y="2416499"/>
            <a:ext cx="8343900" cy="2903148"/>
          </a:xfrm>
          <a:custGeom>
            <a:avLst/>
            <a:gdLst>
              <a:gd name="connsiteX0" fmla="*/ 0 w 3187700"/>
              <a:gd name="connsiteY0" fmla="*/ 355600 h 2414160"/>
              <a:gd name="connsiteX1" fmla="*/ 457200 w 3187700"/>
              <a:gd name="connsiteY1" fmla="*/ 1206500 h 2414160"/>
              <a:gd name="connsiteX2" fmla="*/ 685800 w 3187700"/>
              <a:gd name="connsiteY2" fmla="*/ 1206500 h 2414160"/>
              <a:gd name="connsiteX3" fmla="*/ 1143000 w 3187700"/>
              <a:gd name="connsiteY3" fmla="*/ 546100 h 2414160"/>
              <a:gd name="connsiteX4" fmla="*/ 1689100 w 3187700"/>
              <a:gd name="connsiteY4" fmla="*/ 2197100 h 2414160"/>
              <a:gd name="connsiteX5" fmla="*/ 1943100 w 3187700"/>
              <a:gd name="connsiteY5" fmla="*/ 2400300 h 2414160"/>
              <a:gd name="connsiteX6" fmla="*/ 2082800 w 3187700"/>
              <a:gd name="connsiteY6" fmla="*/ 2247900 h 2414160"/>
              <a:gd name="connsiteX7" fmla="*/ 2222500 w 3187700"/>
              <a:gd name="connsiteY7" fmla="*/ 1943100 h 2414160"/>
              <a:gd name="connsiteX8" fmla="*/ 2616200 w 3187700"/>
              <a:gd name="connsiteY8" fmla="*/ 1562100 h 2414160"/>
              <a:gd name="connsiteX9" fmla="*/ 3187700 w 3187700"/>
              <a:gd name="connsiteY9" fmla="*/ 0 h 2414160"/>
              <a:gd name="connsiteX0" fmla="*/ 0 w 3187700"/>
              <a:gd name="connsiteY0" fmla="*/ 355600 h 2414160"/>
              <a:gd name="connsiteX1" fmla="*/ 457200 w 3187700"/>
              <a:gd name="connsiteY1" fmla="*/ 1206500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79470 w 3187700"/>
              <a:gd name="connsiteY2" fmla="*/ 1937070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685800 w 3187700"/>
              <a:gd name="connsiteY3" fmla="*/ 120650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799794 w 3187700"/>
              <a:gd name="connsiteY3" fmla="*/ 1238517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448624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36566 w 3187700"/>
              <a:gd name="connsiteY3" fmla="*/ 1618710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 name="connsiteX0" fmla="*/ 0 w 3187700"/>
              <a:gd name="connsiteY0" fmla="*/ 355600 h 2414160"/>
              <a:gd name="connsiteX1" fmla="*/ 346883 w 3187700"/>
              <a:gd name="connsiteY1" fmla="*/ 1198497 h 2414160"/>
              <a:gd name="connsiteX2" fmla="*/ 557406 w 3187700"/>
              <a:gd name="connsiteY2" fmla="*/ 1913058 h 2414160"/>
              <a:gd name="connsiteX3" fmla="*/ 864145 w 3187700"/>
              <a:gd name="connsiteY3" fmla="*/ 1698751 h 2414160"/>
              <a:gd name="connsiteX4" fmla="*/ 1143000 w 3187700"/>
              <a:gd name="connsiteY4" fmla="*/ 546100 h 2414160"/>
              <a:gd name="connsiteX5" fmla="*/ 1689100 w 3187700"/>
              <a:gd name="connsiteY5" fmla="*/ 2197100 h 2414160"/>
              <a:gd name="connsiteX6" fmla="*/ 1943100 w 3187700"/>
              <a:gd name="connsiteY6" fmla="*/ 2400300 h 2414160"/>
              <a:gd name="connsiteX7" fmla="*/ 2082800 w 3187700"/>
              <a:gd name="connsiteY7" fmla="*/ 2247900 h 2414160"/>
              <a:gd name="connsiteX8" fmla="*/ 2222500 w 3187700"/>
              <a:gd name="connsiteY8" fmla="*/ 1943100 h 2414160"/>
              <a:gd name="connsiteX9" fmla="*/ 2616200 w 3187700"/>
              <a:gd name="connsiteY9" fmla="*/ 1562100 h 2414160"/>
              <a:gd name="connsiteX10" fmla="*/ 3187700 w 3187700"/>
              <a:gd name="connsiteY10" fmla="*/ 0 h 241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87700" h="2414160">
                <a:moveTo>
                  <a:pt x="0" y="355600"/>
                </a:moveTo>
                <a:cubicBezTo>
                  <a:pt x="171450" y="710141"/>
                  <a:pt x="312818" y="754828"/>
                  <a:pt x="346883" y="1198497"/>
                </a:cubicBezTo>
                <a:cubicBezTo>
                  <a:pt x="380948" y="1642166"/>
                  <a:pt x="519306" y="1913058"/>
                  <a:pt x="557406" y="1913058"/>
                </a:cubicBezTo>
                <a:cubicBezTo>
                  <a:pt x="595506" y="1913058"/>
                  <a:pt x="723338" y="2048639"/>
                  <a:pt x="864145" y="1698751"/>
                </a:cubicBezTo>
                <a:cubicBezTo>
                  <a:pt x="1004952" y="1348863"/>
                  <a:pt x="1005508" y="463042"/>
                  <a:pt x="1143000" y="546100"/>
                </a:cubicBezTo>
                <a:cubicBezTo>
                  <a:pt x="1280493" y="629158"/>
                  <a:pt x="1555750" y="1888067"/>
                  <a:pt x="1689100" y="2197100"/>
                </a:cubicBezTo>
                <a:cubicBezTo>
                  <a:pt x="1822450" y="2506133"/>
                  <a:pt x="1877483" y="2391833"/>
                  <a:pt x="1943100" y="2400300"/>
                </a:cubicBezTo>
                <a:cubicBezTo>
                  <a:pt x="2008717" y="2408767"/>
                  <a:pt x="2036233" y="2324100"/>
                  <a:pt x="2082800" y="2247900"/>
                </a:cubicBezTo>
                <a:cubicBezTo>
                  <a:pt x="2129367" y="2171700"/>
                  <a:pt x="2133600" y="2057400"/>
                  <a:pt x="2222500" y="1943100"/>
                </a:cubicBezTo>
                <a:cubicBezTo>
                  <a:pt x="2311400" y="1828800"/>
                  <a:pt x="2455333" y="1885950"/>
                  <a:pt x="2616200" y="1562100"/>
                </a:cubicBezTo>
                <a:cubicBezTo>
                  <a:pt x="2777067" y="1238250"/>
                  <a:pt x="2982383" y="619125"/>
                  <a:pt x="3187700" y="0"/>
                </a:cubicBezTo>
              </a:path>
            </a:pathLst>
          </a:cu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2" name="手繪多邊形: 圖案 21">
            <a:extLst>
              <a:ext uri="{FF2B5EF4-FFF2-40B4-BE49-F238E27FC236}">
                <a16:creationId xmlns:a16="http://schemas.microsoft.com/office/drawing/2014/main" id="{DCEC7E22-FC2D-41AC-B853-9BD58192F563}"/>
              </a:ext>
            </a:extLst>
          </p:cNvPr>
          <p:cNvSpPr/>
          <p:nvPr/>
        </p:nvSpPr>
        <p:spPr>
          <a:xfrm>
            <a:off x="452131" y="2416482"/>
            <a:ext cx="6378195" cy="3484137"/>
          </a:xfrm>
          <a:custGeom>
            <a:avLst/>
            <a:gdLst>
              <a:gd name="connsiteX0" fmla="*/ 0 w 3276600"/>
              <a:gd name="connsiteY0" fmla="*/ 889000 h 2051827"/>
              <a:gd name="connsiteX1" fmla="*/ 508000 w 3276600"/>
              <a:gd name="connsiteY1" fmla="*/ 1905000 h 2051827"/>
              <a:gd name="connsiteX2" fmla="*/ 889000 w 3276600"/>
              <a:gd name="connsiteY2" fmla="*/ 2044700 h 2051827"/>
              <a:gd name="connsiteX3" fmla="*/ 1282700 w 3276600"/>
              <a:gd name="connsiteY3" fmla="*/ 1917700 h 2051827"/>
              <a:gd name="connsiteX4" fmla="*/ 2438400 w 3276600"/>
              <a:gd name="connsiteY4" fmla="*/ 990600 h 2051827"/>
              <a:gd name="connsiteX5" fmla="*/ 3276600 w 3276600"/>
              <a:gd name="connsiteY5" fmla="*/ 0 h 2051827"/>
              <a:gd name="connsiteX0" fmla="*/ 0 w 3842824"/>
              <a:gd name="connsiteY0" fmla="*/ 368401 h 2078826"/>
              <a:gd name="connsiteX1" fmla="*/ 1074224 w 3842824"/>
              <a:gd name="connsiteY1" fmla="*/ 1905000 h 2078826"/>
              <a:gd name="connsiteX2" fmla="*/ 1455224 w 3842824"/>
              <a:gd name="connsiteY2" fmla="*/ 2044700 h 2078826"/>
              <a:gd name="connsiteX3" fmla="*/ 1848924 w 3842824"/>
              <a:gd name="connsiteY3" fmla="*/ 1917700 h 2078826"/>
              <a:gd name="connsiteX4" fmla="*/ 3004624 w 3842824"/>
              <a:gd name="connsiteY4" fmla="*/ 990600 h 2078826"/>
              <a:gd name="connsiteX5" fmla="*/ 3842824 w 3842824"/>
              <a:gd name="connsiteY5" fmla="*/ 0 h 2078826"/>
              <a:gd name="connsiteX0" fmla="*/ 0 w 3842824"/>
              <a:gd name="connsiteY0" fmla="*/ 368401 h 2056078"/>
              <a:gd name="connsiteX1" fmla="*/ 859977 w 3842824"/>
              <a:gd name="connsiteY1" fmla="*/ 1860121 h 2056078"/>
              <a:gd name="connsiteX2" fmla="*/ 1455224 w 3842824"/>
              <a:gd name="connsiteY2" fmla="*/ 2044700 h 2056078"/>
              <a:gd name="connsiteX3" fmla="*/ 1848924 w 3842824"/>
              <a:gd name="connsiteY3" fmla="*/ 1917700 h 2056078"/>
              <a:gd name="connsiteX4" fmla="*/ 3004624 w 3842824"/>
              <a:gd name="connsiteY4" fmla="*/ 990600 h 2056078"/>
              <a:gd name="connsiteX5" fmla="*/ 3842824 w 3842824"/>
              <a:gd name="connsiteY5" fmla="*/ 0 h 2056078"/>
              <a:gd name="connsiteX0" fmla="*/ 0 w 3842824"/>
              <a:gd name="connsiteY0" fmla="*/ 368401 h 2055142"/>
              <a:gd name="connsiteX1" fmla="*/ 859977 w 3842824"/>
              <a:gd name="connsiteY1" fmla="*/ 1860121 h 2055142"/>
              <a:gd name="connsiteX2" fmla="*/ 1455224 w 3842824"/>
              <a:gd name="connsiteY2" fmla="*/ 2044700 h 2055142"/>
              <a:gd name="connsiteX3" fmla="*/ 1848924 w 3842824"/>
              <a:gd name="connsiteY3" fmla="*/ 1917700 h 2055142"/>
              <a:gd name="connsiteX4" fmla="*/ 3004624 w 3842824"/>
              <a:gd name="connsiteY4" fmla="*/ 990600 h 2055142"/>
              <a:gd name="connsiteX5" fmla="*/ 3842824 w 3842824"/>
              <a:gd name="connsiteY5" fmla="*/ 0 h 2055142"/>
              <a:gd name="connsiteX0" fmla="*/ 0 w 3842824"/>
              <a:gd name="connsiteY0" fmla="*/ 368401 h 2049840"/>
              <a:gd name="connsiteX1" fmla="*/ 722247 w 3842824"/>
              <a:gd name="connsiteY1" fmla="*/ 1931928 h 2049840"/>
              <a:gd name="connsiteX2" fmla="*/ 1455224 w 3842824"/>
              <a:gd name="connsiteY2" fmla="*/ 2044700 h 2049840"/>
              <a:gd name="connsiteX3" fmla="*/ 1848924 w 3842824"/>
              <a:gd name="connsiteY3" fmla="*/ 1917700 h 2049840"/>
              <a:gd name="connsiteX4" fmla="*/ 3004624 w 3842824"/>
              <a:gd name="connsiteY4" fmla="*/ 990600 h 2049840"/>
              <a:gd name="connsiteX5" fmla="*/ 3842824 w 3842824"/>
              <a:gd name="connsiteY5" fmla="*/ 0 h 2049840"/>
              <a:gd name="connsiteX0" fmla="*/ 0 w 3842824"/>
              <a:gd name="connsiteY0" fmla="*/ 368401 h 2461390"/>
              <a:gd name="connsiteX1" fmla="*/ 722247 w 3842824"/>
              <a:gd name="connsiteY1" fmla="*/ 1931928 h 2461390"/>
              <a:gd name="connsiteX2" fmla="*/ 1411730 w 3842824"/>
              <a:gd name="connsiteY2" fmla="*/ 2461368 h 2461390"/>
              <a:gd name="connsiteX3" fmla="*/ 1848924 w 3842824"/>
              <a:gd name="connsiteY3" fmla="*/ 1917700 h 2461390"/>
              <a:gd name="connsiteX4" fmla="*/ 3004624 w 3842824"/>
              <a:gd name="connsiteY4" fmla="*/ 990600 h 2461390"/>
              <a:gd name="connsiteX5" fmla="*/ 3842824 w 3842824"/>
              <a:gd name="connsiteY5" fmla="*/ 0 h 2461390"/>
              <a:gd name="connsiteX0" fmla="*/ 0 w 3842824"/>
              <a:gd name="connsiteY0" fmla="*/ 368401 h 2462446"/>
              <a:gd name="connsiteX1" fmla="*/ 722247 w 3842824"/>
              <a:gd name="connsiteY1" fmla="*/ 1931928 h 2462446"/>
              <a:gd name="connsiteX2" fmla="*/ 1411730 w 3842824"/>
              <a:gd name="connsiteY2" fmla="*/ 2461368 h 2462446"/>
              <a:gd name="connsiteX3" fmla="*/ 1950409 w 3842824"/>
              <a:gd name="connsiteY3" fmla="*/ 2036748 h 2462446"/>
              <a:gd name="connsiteX4" fmla="*/ 3004624 w 3842824"/>
              <a:gd name="connsiteY4" fmla="*/ 990600 h 2462446"/>
              <a:gd name="connsiteX5" fmla="*/ 3842824 w 3842824"/>
              <a:gd name="connsiteY5" fmla="*/ 0 h 2462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2824" h="2462446">
                <a:moveTo>
                  <a:pt x="0" y="368401"/>
                </a:moveTo>
                <a:cubicBezTo>
                  <a:pt x="179916" y="780092"/>
                  <a:pt x="486959" y="1583100"/>
                  <a:pt x="722247" y="1931928"/>
                </a:cubicBezTo>
                <a:cubicBezTo>
                  <a:pt x="957535" y="2280756"/>
                  <a:pt x="1207036" y="2443898"/>
                  <a:pt x="1411730" y="2461368"/>
                </a:cubicBezTo>
                <a:cubicBezTo>
                  <a:pt x="1616424" y="2478838"/>
                  <a:pt x="1684927" y="2281876"/>
                  <a:pt x="1950409" y="2036748"/>
                </a:cubicBezTo>
                <a:cubicBezTo>
                  <a:pt x="2215891" y="1791620"/>
                  <a:pt x="2689222" y="1330058"/>
                  <a:pt x="3004624" y="990600"/>
                </a:cubicBezTo>
                <a:cubicBezTo>
                  <a:pt x="3320026" y="651142"/>
                  <a:pt x="3589882" y="335491"/>
                  <a:pt x="38428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3836F4DB-DEEB-4232-AA13-EC268FA305AE}"/>
              </a:ext>
            </a:extLst>
          </p:cNvPr>
          <p:cNvCxnSpPr>
            <a:cxnSpLocks/>
          </p:cNvCxnSpPr>
          <p:nvPr/>
        </p:nvCxnSpPr>
        <p:spPr>
          <a:xfrm flipV="1">
            <a:off x="1391932" y="5535090"/>
            <a:ext cx="614083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5A139A7B-5DD8-4FE9-A46B-7E1200F577A8}"/>
              </a:ext>
            </a:extLst>
          </p:cNvPr>
          <p:cNvCxnSpPr>
            <a:cxnSpLocks/>
            <a:stCxn id="16" idx="0"/>
            <a:endCxn id="22" idx="2"/>
          </p:cNvCxnSpPr>
          <p:nvPr/>
        </p:nvCxnSpPr>
        <p:spPr>
          <a:xfrm>
            <a:off x="2782035" y="4488983"/>
            <a:ext cx="13240" cy="141011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DCC3583B-6A71-416E-8EDD-0C91100DCCDC}"/>
              </a:ext>
            </a:extLst>
          </p:cNvPr>
          <p:cNvSpPr/>
          <p:nvPr/>
        </p:nvSpPr>
        <p:spPr>
          <a:xfrm>
            <a:off x="2713569" y="5828340"/>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F8928892-03B2-4CDC-957F-317328DA5DF2}"/>
              </a:ext>
            </a:extLst>
          </p:cNvPr>
          <p:cNvSpPr/>
          <p:nvPr/>
        </p:nvSpPr>
        <p:spPr>
          <a:xfrm>
            <a:off x="2705275" y="5433058"/>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1A228D21-8421-480E-B76E-78A1C13F308F}"/>
              </a:ext>
            </a:extLst>
          </p:cNvPr>
          <p:cNvSpPr/>
          <p:nvPr/>
        </p:nvSpPr>
        <p:spPr>
          <a:xfrm>
            <a:off x="2692035" y="4488983"/>
            <a:ext cx="180000" cy="18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D0EA3380-4BB2-4DD9-83FF-C21A8527B3CE}"/>
                  </a:ext>
                </a:extLst>
              </p:cNvPr>
              <p:cNvSpPr txBox="1"/>
              <p:nvPr/>
            </p:nvSpPr>
            <p:spPr>
              <a:xfrm>
                <a:off x="4899255" y="2212977"/>
                <a:ext cx="1369326" cy="830997"/>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1</m:t>
                        </m:r>
                      </m:sup>
                    </m:sSup>
                  </m:oMath>
                </a14:m>
                <a:r>
                  <a:rPr lang="zh-TW" altLang="en-US" sz="2400" dirty="0"/>
                  <a:t> </a:t>
                </a:r>
                <a:r>
                  <a:rPr lang="en-US" altLang="zh-TW" sz="2400" dirty="0"/>
                  <a:t>(Loss of task 1)</a:t>
                </a:r>
                <a:endParaRPr lang="zh-TW" altLang="en-US" sz="2400" dirty="0"/>
              </a:p>
            </p:txBody>
          </p:sp>
        </mc:Choice>
        <mc:Fallback xmlns="">
          <p:sp>
            <p:nvSpPr>
              <p:cNvPr id="18" name="文字方塊 17">
                <a:extLst>
                  <a:ext uri="{FF2B5EF4-FFF2-40B4-BE49-F238E27FC236}">
                    <a16:creationId xmlns:a16="http://schemas.microsoft.com/office/drawing/2014/main" id="{D0EA3380-4BB2-4DD9-83FF-C21A8527B3CE}"/>
                  </a:ext>
                </a:extLst>
              </p:cNvPr>
              <p:cNvSpPr txBox="1">
                <a:spLocks noRot="1" noChangeAspect="1" noMove="1" noResize="1" noEditPoints="1" noAdjustHandles="1" noChangeArrowheads="1" noChangeShapeType="1" noTextEdit="1"/>
              </p:cNvSpPr>
              <p:nvPr/>
            </p:nvSpPr>
            <p:spPr>
              <a:xfrm>
                <a:off x="4899255" y="2212977"/>
                <a:ext cx="1369326" cy="830997"/>
              </a:xfrm>
              <a:prstGeom prst="rect">
                <a:avLst/>
              </a:prstGeom>
              <a:blipFill>
                <a:blip r:embed="rId3"/>
                <a:stretch>
                  <a:fillRect l="-7143" t="-5882" r="-3125"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8C999DF-6B59-4D47-AAD8-E1A399873D2B}"/>
                  </a:ext>
                </a:extLst>
              </p:cNvPr>
              <p:cNvSpPr txBox="1"/>
              <p:nvPr/>
            </p:nvSpPr>
            <p:spPr>
              <a:xfrm>
                <a:off x="6972822" y="2230367"/>
                <a:ext cx="1369326" cy="862608"/>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𝑙</m:t>
                        </m:r>
                      </m:e>
                      <m:sup>
                        <m:r>
                          <a:rPr lang="en-US" altLang="zh-TW" sz="2400" b="0" i="1" smtClean="0">
                            <a:latin typeface="Cambria Math" panose="02040503050406030204" pitchFamily="18" charset="0"/>
                          </a:rPr>
                          <m:t>2</m:t>
                        </m:r>
                      </m:sup>
                    </m:sSup>
                  </m:oMath>
                </a14:m>
                <a:r>
                  <a:rPr lang="zh-TW" altLang="en-US" sz="2400" dirty="0"/>
                  <a:t> </a:t>
                </a:r>
                <a:r>
                  <a:rPr lang="en-US" altLang="zh-TW" sz="2400" dirty="0"/>
                  <a:t>(Loss of task 2)</a:t>
                </a:r>
                <a:endParaRPr lang="zh-TW" altLang="en-US" sz="2400" dirty="0"/>
              </a:p>
            </p:txBody>
          </p:sp>
        </mc:Choice>
        <mc:Fallback xmlns="">
          <p:sp>
            <p:nvSpPr>
              <p:cNvPr id="19" name="文字方塊 18">
                <a:extLst>
                  <a:ext uri="{FF2B5EF4-FFF2-40B4-BE49-F238E27FC236}">
                    <a16:creationId xmlns:a16="http://schemas.microsoft.com/office/drawing/2014/main" id="{68C999DF-6B59-4D47-AAD8-E1A399873D2B}"/>
                  </a:ext>
                </a:extLst>
              </p:cNvPr>
              <p:cNvSpPr txBox="1">
                <a:spLocks noRot="1" noChangeAspect="1" noMove="1" noResize="1" noEditPoints="1" noAdjustHandles="1" noChangeArrowheads="1" noChangeShapeType="1" noTextEdit="1"/>
              </p:cNvSpPr>
              <p:nvPr/>
            </p:nvSpPr>
            <p:spPr>
              <a:xfrm>
                <a:off x="6972822" y="2230367"/>
                <a:ext cx="1369326" cy="862608"/>
              </a:xfrm>
              <a:prstGeom prst="rect">
                <a:avLst/>
              </a:prstGeom>
              <a:blipFill>
                <a:blip r:embed="rId4"/>
                <a:stretch>
                  <a:fillRect l="-7143" t="-5674" r="-3125" b="-12057"/>
                </a:stretch>
              </a:blipFill>
            </p:spPr>
            <p:txBody>
              <a:bodyPr/>
              <a:lstStyle/>
              <a:p>
                <a:r>
                  <a:rPr lang="zh-TW" altLang="en-US">
                    <a:noFill/>
                  </a:rPr>
                  <a:t> </a:t>
                </a:r>
              </a:p>
            </p:txBody>
          </p:sp>
        </mc:Fallback>
      </mc:AlternateContent>
      <p:sp>
        <p:nvSpPr>
          <p:cNvPr id="17" name="文字方塊 16">
            <a:extLst>
              <a:ext uri="{FF2B5EF4-FFF2-40B4-BE49-F238E27FC236}">
                <a16:creationId xmlns:a16="http://schemas.microsoft.com/office/drawing/2014/main" id="{E8CC83B7-F6AE-4A4D-8B9C-D052610F679D}"/>
              </a:ext>
            </a:extLst>
          </p:cNvPr>
          <p:cNvSpPr txBox="1"/>
          <p:nvPr/>
        </p:nvSpPr>
        <p:spPr>
          <a:xfrm>
            <a:off x="7435043" y="5721223"/>
            <a:ext cx="1552074" cy="830997"/>
          </a:xfrm>
          <a:prstGeom prst="rect">
            <a:avLst/>
          </a:prstGeom>
          <a:noFill/>
        </p:spPr>
        <p:txBody>
          <a:bodyPr wrap="square" rtlCol="0">
            <a:spAutoFit/>
          </a:bodyPr>
          <a:lstStyle/>
          <a:p>
            <a:r>
              <a:rPr lang="en-US" altLang="zh-TW" sz="2400" dirty="0"/>
              <a:t>Model Parameter</a:t>
            </a:r>
            <a:endParaRPr lang="zh-TW" altLang="en-US" sz="2400" dirty="0"/>
          </a:p>
        </p:txBody>
      </p:sp>
      <p:sp>
        <p:nvSpPr>
          <p:cNvPr id="20" name="矩形 19">
            <a:extLst>
              <a:ext uri="{FF2B5EF4-FFF2-40B4-BE49-F238E27FC236}">
                <a16:creationId xmlns:a16="http://schemas.microsoft.com/office/drawing/2014/main" id="{CF72E3EE-CFBF-45D0-9D0C-3D56532C5D35}"/>
              </a:ext>
            </a:extLst>
          </p:cNvPr>
          <p:cNvSpPr/>
          <p:nvPr/>
        </p:nvSpPr>
        <p:spPr>
          <a:xfrm>
            <a:off x="224908" y="110823"/>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9284C4F0-4374-4B58-B9DD-A2E553D36C4E}"/>
                  </a:ext>
                </a:extLst>
              </p:cNvPr>
              <p:cNvSpPr txBox="1"/>
              <p:nvPr/>
            </p:nvSpPr>
            <p:spPr>
              <a:xfrm>
                <a:off x="585023" y="740178"/>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m:rPr>
                              <m:nor/>
                            </m:rPr>
                            <a:rPr lang="zh-TW" altLang="en-US" sz="2800" dirty="0"/>
                            <m:t> </m:t>
                          </m:r>
                        </m:e>
                      </m:nary>
                    </m:oMath>
                  </m:oMathPara>
                </a14:m>
                <a:endParaRPr lang="zh-TW" altLang="en-US" sz="2800" dirty="0"/>
              </a:p>
            </p:txBody>
          </p:sp>
        </mc:Choice>
        <mc:Fallback xmlns="">
          <p:sp>
            <p:nvSpPr>
              <p:cNvPr id="21" name="文字方塊 20">
                <a:extLst>
                  <a:ext uri="{FF2B5EF4-FFF2-40B4-BE49-F238E27FC236}">
                    <a16:creationId xmlns:a16="http://schemas.microsoft.com/office/drawing/2014/main" id="{9284C4F0-4374-4B58-B9DD-A2E553D36C4E}"/>
                  </a:ext>
                </a:extLst>
              </p:cNvPr>
              <p:cNvSpPr txBox="1">
                <a:spLocks noRot="1" noChangeAspect="1" noMove="1" noResize="1" noEditPoints="1" noAdjustHandles="1" noChangeArrowheads="1" noChangeShapeType="1" noTextEdit="1"/>
              </p:cNvSpPr>
              <p:nvPr/>
            </p:nvSpPr>
            <p:spPr>
              <a:xfrm>
                <a:off x="585023" y="740178"/>
                <a:ext cx="3248441" cy="121155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B8082C6E-68F4-4480-8721-0773DB87BAFA}"/>
                  </a:ext>
                </a:extLst>
              </p:cNvPr>
              <p:cNvSpPr/>
              <p:nvPr/>
            </p:nvSpPr>
            <p:spPr>
              <a:xfrm>
                <a:off x="4159671" y="461220"/>
                <a:ext cx="4051409" cy="4558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找尋在所有 </a:t>
                </a:r>
                <a:r>
                  <a:rPr lang="en-US" altLang="zh-TW" sz="2400" b="1" dirty="0">
                    <a:solidFill>
                      <a:schemeClr val="tx1"/>
                    </a:solidFill>
                    <a:latin typeface="微軟正黑體" panose="020B0604030504040204" pitchFamily="34" charset="-120"/>
                    <a:ea typeface="微軟正黑體" panose="020B0604030504040204" pitchFamily="34" charset="-120"/>
                  </a:rPr>
                  <a:t>task </a:t>
                </a:r>
                <a:r>
                  <a:rPr lang="zh-TW" altLang="en-US" sz="2400" b="1" dirty="0">
                    <a:solidFill>
                      <a:schemeClr val="tx1"/>
                    </a:solidFill>
                    <a:latin typeface="微軟正黑體" panose="020B0604030504040204" pitchFamily="34" charset="-120"/>
                    <a:ea typeface="微軟正黑體" panose="020B0604030504040204" pitchFamily="34" charset="-120"/>
                  </a:rPr>
                  <a:t>都最好的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b="1" dirty="0">
                  <a:solidFill>
                    <a:schemeClr val="tx1"/>
                  </a:solidFill>
                  <a:latin typeface="微軟正黑體" panose="020B0604030504040204" pitchFamily="34" charset="-120"/>
                  <a:ea typeface="微軟正黑體" panose="020B0604030504040204" pitchFamily="34" charset="-120"/>
                </a:endParaRPr>
              </a:p>
            </p:txBody>
          </p:sp>
        </mc:Choice>
        <mc:Fallback xmlns="">
          <p:sp>
            <p:nvSpPr>
              <p:cNvPr id="23" name="矩形 22">
                <a:extLst>
                  <a:ext uri="{FF2B5EF4-FFF2-40B4-BE49-F238E27FC236}">
                    <a16:creationId xmlns:a16="http://schemas.microsoft.com/office/drawing/2014/main" id="{B8082C6E-68F4-4480-8721-0773DB87BAFA}"/>
                  </a:ext>
                </a:extLst>
              </p:cNvPr>
              <p:cNvSpPr>
                <a:spLocks noRot="1" noChangeAspect="1" noMove="1" noResize="1" noEditPoints="1" noAdjustHandles="1" noChangeArrowheads="1" noChangeShapeType="1" noTextEdit="1"/>
              </p:cNvSpPr>
              <p:nvPr/>
            </p:nvSpPr>
            <p:spPr>
              <a:xfrm>
                <a:off x="4159671" y="461220"/>
                <a:ext cx="4051409" cy="455822"/>
              </a:xfrm>
              <a:prstGeom prst="rect">
                <a:avLst/>
              </a:prstGeom>
              <a:blipFill>
                <a:blip r:embed="rId6"/>
                <a:stretch>
                  <a:fillRect l="-2252" t="-9333" b="-32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8FCD07D-0A33-4DB3-B7B3-59DD2268CB22}"/>
                  </a:ext>
                </a:extLst>
              </p:cNvPr>
              <p:cNvSpPr/>
              <p:nvPr/>
            </p:nvSpPr>
            <p:spPr>
              <a:xfrm>
                <a:off x="2804451" y="5011008"/>
                <a:ext cx="4701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a:solidFill>
                            <a:srgbClr val="0000FF"/>
                          </a:solidFill>
                          <a:latin typeface="Cambria Math" panose="02040503050406030204" pitchFamily="18" charset="0"/>
                        </a:rPr>
                        <m:t>𝜙</m:t>
                      </m:r>
                    </m:oMath>
                  </m:oMathPara>
                </a14:m>
                <a:endParaRPr lang="zh-TW" altLang="en-US" sz="2400" dirty="0"/>
              </a:p>
            </p:txBody>
          </p:sp>
        </mc:Choice>
        <mc:Fallback xmlns="">
          <p:sp>
            <p:nvSpPr>
              <p:cNvPr id="3" name="矩形 2">
                <a:extLst>
                  <a:ext uri="{FF2B5EF4-FFF2-40B4-BE49-F238E27FC236}">
                    <a16:creationId xmlns:a16="http://schemas.microsoft.com/office/drawing/2014/main" id="{88FCD07D-0A33-4DB3-B7B3-59DD2268CB22}"/>
                  </a:ext>
                </a:extLst>
              </p:cNvPr>
              <p:cNvSpPr>
                <a:spLocks noRot="1" noChangeAspect="1" noMove="1" noResize="1" noEditPoints="1" noAdjustHandles="1" noChangeArrowheads="1" noChangeShapeType="1" noTextEdit="1"/>
              </p:cNvSpPr>
              <p:nvPr/>
            </p:nvSpPr>
            <p:spPr>
              <a:xfrm>
                <a:off x="2804451" y="5011008"/>
                <a:ext cx="470192" cy="461665"/>
              </a:xfrm>
              <a:prstGeom prst="rect">
                <a:avLst/>
              </a:prstGeom>
              <a:blipFill>
                <a:blip r:embed="rId7"/>
                <a:stretch>
                  <a:fillRect l="-2597" r="-1299"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801B8A5E-C0CB-4675-BDF4-1F99C7800B62}"/>
                  </a:ext>
                </a:extLst>
              </p:cNvPr>
              <p:cNvSpPr/>
              <p:nvPr/>
            </p:nvSpPr>
            <p:spPr>
              <a:xfrm>
                <a:off x="4159671" y="1054659"/>
                <a:ext cx="4051408" cy="7567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zh-TW" altLang="en-US" sz="2400" b="1" dirty="0">
                    <a:solidFill>
                      <a:schemeClr val="tx1"/>
                    </a:solidFill>
                    <a:latin typeface="微軟正黑體" panose="020B0604030504040204" pitchFamily="34" charset="-120"/>
                    <a:ea typeface="微軟正黑體" panose="020B0604030504040204" pitchFamily="34" charset="-120"/>
                  </a:rPr>
                  <a:t>並不保證拿 </a:t>
                </a:r>
                <a14:m>
                  <m:oMath xmlns:m="http://schemas.openxmlformats.org/officeDocument/2006/math">
                    <m:r>
                      <a:rPr lang="zh-TW" altLang="en-US" sz="2400" i="1">
                        <a:solidFill>
                          <a:srgbClr val="0000FF"/>
                        </a:solidFill>
                        <a:latin typeface="Cambria Math" panose="02040503050406030204" pitchFamily="18" charset="0"/>
                      </a:rPr>
                      <m:t>𝜙</m:t>
                    </m:r>
                  </m:oMath>
                </a14:m>
                <a:r>
                  <a:rPr lang="zh-TW" altLang="en-US" sz="2400" b="1" dirty="0">
                    <a:solidFill>
                      <a:schemeClr val="tx1"/>
                    </a:solidFill>
                    <a:latin typeface="微軟正黑體" panose="020B0604030504040204" pitchFamily="34" charset="-120"/>
                    <a:ea typeface="微軟正黑體" panose="020B0604030504040204" pitchFamily="34" charset="-120"/>
                  </a:rPr>
                  <a:t> 去訓練以後會得到好的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zh-TW" altLang="en-US" sz="2400" b="1" dirty="0">
                    <a:solidFill>
                      <a:schemeClr val="tx1"/>
                    </a:solidFill>
                    <a:latin typeface="微軟正黑體" panose="020B0604030504040204" pitchFamily="34" charset="-120"/>
                    <a:ea typeface="微軟正黑體" panose="020B0604030504040204" pitchFamily="34" charset="-120"/>
                  </a:rPr>
                  <a:t> </a:t>
                </a:r>
              </a:p>
            </p:txBody>
          </p:sp>
        </mc:Choice>
        <mc:Fallback xmlns="">
          <p:sp>
            <p:nvSpPr>
              <p:cNvPr id="25" name="矩形 24">
                <a:extLst>
                  <a:ext uri="{FF2B5EF4-FFF2-40B4-BE49-F238E27FC236}">
                    <a16:creationId xmlns:a16="http://schemas.microsoft.com/office/drawing/2014/main" id="{801B8A5E-C0CB-4675-BDF4-1F99C7800B62}"/>
                  </a:ext>
                </a:extLst>
              </p:cNvPr>
              <p:cNvSpPr>
                <a:spLocks noRot="1" noChangeAspect="1" noMove="1" noResize="1" noEditPoints="1" noAdjustHandles="1" noChangeArrowheads="1" noChangeShapeType="1" noTextEdit="1"/>
              </p:cNvSpPr>
              <p:nvPr/>
            </p:nvSpPr>
            <p:spPr>
              <a:xfrm>
                <a:off x="4159671" y="1054659"/>
                <a:ext cx="4051408" cy="756742"/>
              </a:xfrm>
              <a:prstGeom prst="rect">
                <a:avLst/>
              </a:prstGeom>
              <a:blipFill>
                <a:blip r:embed="rId8"/>
                <a:stretch>
                  <a:fillRect l="-2252" t="-11200" b="-23200"/>
                </a:stretch>
              </a:blipFill>
            </p:spPr>
            <p:txBody>
              <a:bodyPr/>
              <a:lstStyle/>
              <a:p>
                <a:r>
                  <a:rPr lang="zh-TW" altLang="en-US">
                    <a:noFill/>
                  </a:rPr>
                  <a:t> </a:t>
                </a:r>
              </a:p>
            </p:txBody>
          </p:sp>
        </mc:Fallback>
      </mc:AlternateContent>
      <p:sp>
        <p:nvSpPr>
          <p:cNvPr id="26" name="橢圓 25">
            <a:extLst>
              <a:ext uri="{FF2B5EF4-FFF2-40B4-BE49-F238E27FC236}">
                <a16:creationId xmlns:a16="http://schemas.microsoft.com/office/drawing/2014/main" id="{5E4ED4BE-9CA6-47DD-BDAC-F372FB28CE9C}"/>
              </a:ext>
            </a:extLst>
          </p:cNvPr>
          <p:cNvSpPr/>
          <p:nvPr/>
        </p:nvSpPr>
        <p:spPr>
          <a:xfrm>
            <a:off x="2177318" y="4668983"/>
            <a:ext cx="180000" cy="1800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cxnSp>
        <p:nvCxnSpPr>
          <p:cNvPr id="27" name="直線單箭頭接點 26">
            <a:extLst>
              <a:ext uri="{FF2B5EF4-FFF2-40B4-BE49-F238E27FC236}">
                <a16:creationId xmlns:a16="http://schemas.microsoft.com/office/drawing/2014/main" id="{466A6EB9-0554-40BE-A4F9-54D4CCFA3BFD}"/>
              </a:ext>
            </a:extLst>
          </p:cNvPr>
          <p:cNvCxnSpPr>
            <a:cxnSpLocks/>
          </p:cNvCxnSpPr>
          <p:nvPr/>
        </p:nvCxnSpPr>
        <p:spPr>
          <a:xfrm flipH="1">
            <a:off x="2357318" y="4475563"/>
            <a:ext cx="334717" cy="1851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5330ACF9-98DD-4A9F-898A-EBAB79D4545F}"/>
                  </a:ext>
                </a:extLst>
              </p:cNvPr>
              <p:cNvSpPr txBox="1"/>
              <p:nvPr/>
            </p:nvSpPr>
            <p:spPr>
              <a:xfrm>
                <a:off x="1356018" y="2675991"/>
                <a:ext cx="2002599" cy="5023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2</m:t>
                          </m:r>
                        </m:sup>
                      </m:sSup>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solidFill>
                                    <a:srgbClr val="00B050"/>
                                  </a:solidFill>
                                  <a:latin typeface="Cambria Math" panose="02040503050406030204" pitchFamily="18" charset="0"/>
                                </a:rPr>
                                <m:t>2</m:t>
                              </m:r>
                            </m:sup>
                          </m:sSup>
                        </m:e>
                      </m:d>
                    </m:oMath>
                  </m:oMathPara>
                </a14:m>
                <a:endParaRPr lang="zh-TW" altLang="en-US" sz="2800" dirty="0"/>
              </a:p>
            </p:txBody>
          </p:sp>
        </mc:Choice>
        <mc:Fallback xmlns="">
          <p:sp>
            <p:nvSpPr>
              <p:cNvPr id="28" name="文字方塊 27">
                <a:extLst>
                  <a:ext uri="{FF2B5EF4-FFF2-40B4-BE49-F238E27FC236}">
                    <a16:creationId xmlns:a16="http://schemas.microsoft.com/office/drawing/2014/main" id="{5330ACF9-98DD-4A9F-898A-EBAB79D4545F}"/>
                  </a:ext>
                </a:extLst>
              </p:cNvPr>
              <p:cNvSpPr txBox="1">
                <a:spLocks noRot="1" noChangeAspect="1" noMove="1" noResize="1" noEditPoints="1" noAdjustHandles="1" noChangeArrowheads="1" noChangeShapeType="1" noTextEdit="1"/>
              </p:cNvSpPr>
              <p:nvPr/>
            </p:nvSpPr>
            <p:spPr>
              <a:xfrm>
                <a:off x="1356018" y="2675991"/>
                <a:ext cx="2002599" cy="502317"/>
              </a:xfrm>
              <a:prstGeom prst="rect">
                <a:avLst/>
              </a:prstGeom>
              <a:blipFill>
                <a:blip r:embed="rId9"/>
                <a:stretch>
                  <a:fillRect/>
                </a:stretch>
              </a:blipFill>
            </p:spPr>
            <p:txBody>
              <a:bodyPr/>
              <a:lstStyle/>
              <a:p>
                <a:r>
                  <a:rPr lang="zh-TW" altLang="en-US">
                    <a:noFill/>
                  </a:rPr>
                  <a:t> </a:t>
                </a:r>
              </a:p>
            </p:txBody>
          </p:sp>
        </mc:Fallback>
      </mc:AlternateContent>
      <p:cxnSp>
        <p:nvCxnSpPr>
          <p:cNvPr id="29" name="直線單箭頭接點 28">
            <a:extLst>
              <a:ext uri="{FF2B5EF4-FFF2-40B4-BE49-F238E27FC236}">
                <a16:creationId xmlns:a16="http://schemas.microsoft.com/office/drawing/2014/main" id="{793BAB85-B3DB-42C0-90AC-CC84B7AD807F}"/>
              </a:ext>
            </a:extLst>
          </p:cNvPr>
          <p:cNvCxnSpPr>
            <a:cxnSpLocks/>
            <a:endCxn id="28" idx="2"/>
          </p:cNvCxnSpPr>
          <p:nvPr/>
        </p:nvCxnSpPr>
        <p:spPr>
          <a:xfrm flipV="1">
            <a:off x="2267318" y="3178308"/>
            <a:ext cx="90000" cy="138983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9616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3" grpId="0" animBg="1"/>
      <p:bldP spid="3" grpId="0"/>
      <p:bldP spid="25" grpId="0" animBg="1"/>
      <p:bldP spid="26" grpId="0" animBg="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1A88FA9F-9848-4615-932E-FEF82E66C98A}"/>
                  </a:ext>
                </a:extLst>
              </p:cNvPr>
              <p:cNvSpPr txBox="1"/>
              <p:nvPr/>
            </p:nvSpPr>
            <p:spPr>
              <a:xfrm>
                <a:off x="330784" y="2363230"/>
                <a:ext cx="7720080" cy="461665"/>
              </a:xfrm>
              <a:prstGeom prst="rect">
                <a:avLst/>
              </a:prstGeom>
              <a:noFill/>
            </p:spPr>
            <p:txBody>
              <a:bodyPr wrap="square" rtlCol="0">
                <a:spAutoFit/>
              </a:bodyPr>
              <a:lstStyle/>
              <a:p>
                <a:r>
                  <a:rPr lang="en-US" altLang="zh-TW" sz="2400" dirty="0"/>
                  <a:t>How to minimize</a:t>
                </a:r>
                <a:r>
                  <a:rPr lang="zh-TW" altLang="en-US" sz="2400" dirty="0"/>
                  <a: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oMath>
                </a14:m>
                <a:r>
                  <a:rPr lang="en-US" altLang="zh-TW" sz="2400" dirty="0"/>
                  <a:t>? </a:t>
                </a:r>
                <a:endParaRPr lang="zh-TW" altLang="en-US" sz="2400" dirty="0"/>
              </a:p>
            </p:txBody>
          </p:sp>
        </mc:Choice>
        <mc:Fallback xmlns="">
          <p:sp>
            <p:nvSpPr>
              <p:cNvPr id="52" name="文字方塊 51">
                <a:extLst>
                  <a:ext uri="{FF2B5EF4-FFF2-40B4-BE49-F238E27FC236}">
                    <a16:creationId xmlns:a16="http://schemas.microsoft.com/office/drawing/2014/main" id="{1A88FA9F-9848-4615-932E-FEF82E66C98A}"/>
                  </a:ext>
                </a:extLst>
              </p:cNvPr>
              <p:cNvSpPr txBox="1">
                <a:spLocks noRot="1" noChangeAspect="1" noMove="1" noResize="1" noEditPoints="1" noAdjustHandles="1" noChangeArrowheads="1" noChangeShapeType="1" noTextEdit="1"/>
              </p:cNvSpPr>
              <p:nvPr/>
            </p:nvSpPr>
            <p:spPr>
              <a:xfrm>
                <a:off x="330784" y="2363230"/>
                <a:ext cx="7720080" cy="461665"/>
              </a:xfrm>
              <a:prstGeom prst="rect">
                <a:avLst/>
              </a:prstGeom>
              <a:blipFill>
                <a:blip r:embed="rId3"/>
                <a:stretch>
                  <a:fillRect l="-1184"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522FC974-B249-463E-B1B8-E8392E89428D}"/>
                  </a:ext>
                </a:extLst>
              </p:cNvPr>
              <p:cNvSpPr txBox="1"/>
              <p:nvPr/>
            </p:nvSpPr>
            <p:spPr>
              <a:xfrm>
                <a:off x="3482726" y="2773551"/>
                <a:ext cx="6266692" cy="4692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r>
                        <a:rPr lang="en-US" altLang="zh-TW" sz="2800" i="1" smtClean="0">
                          <a:latin typeface="Cambria Math" panose="02040503050406030204" pitchFamily="18" charset="0"/>
                          <a:ea typeface="Cambria Math" panose="02040503050406030204" pitchFamily="18" charset="0"/>
                        </a:rPr>
                        <m:t>←</m:t>
                      </m:r>
                      <m:r>
                        <a:rPr lang="zh-TW" altLang="en-US" sz="2800" i="1">
                          <a:latin typeface="Cambria Math" panose="02040503050406030204" pitchFamily="18" charset="0"/>
                        </a:rPr>
                        <m:t>𝜙</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𝜂</m:t>
                      </m:r>
                      <m:sSub>
                        <m:sSubPr>
                          <m:ctrlPr>
                            <a:rPr lang="en-US" altLang="zh-TW" sz="2800" b="0" i="1" smtClean="0">
                              <a:latin typeface="Cambria Math" panose="02040503050406030204" pitchFamily="18" charset="0"/>
                            </a:rPr>
                          </m:ctrlPr>
                        </m:sSubPr>
                        <m:e>
                          <m:r>
                            <m:rPr>
                              <m:sty m:val="p"/>
                            </m:rPr>
                            <a:rPr lang="en-US" altLang="zh-TW" sz="2800" b="0" i="1" smtClean="0">
                              <a:latin typeface="Cambria Math" panose="02040503050406030204" pitchFamily="18" charset="0"/>
                              <a:ea typeface="Cambria Math" panose="02040503050406030204" pitchFamily="18" charset="0"/>
                            </a:rPr>
                            <m:t>∇</m:t>
                          </m:r>
                        </m:e>
                        <m:sub>
                          <m:r>
                            <a:rPr lang="zh-TW" altLang="en-US" sz="2800" i="1">
                              <a:latin typeface="Cambria Math" panose="02040503050406030204" pitchFamily="18" charset="0"/>
                            </a:rPr>
                            <m:t>𝜙</m:t>
                          </m:r>
                        </m:sub>
                      </m:sSub>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a:latin typeface="Cambria Math" panose="02040503050406030204" pitchFamily="18" charset="0"/>
                            </a:rPr>
                            <m:t>𝜙</m:t>
                          </m:r>
                        </m:e>
                      </m:d>
                    </m:oMath>
                  </m:oMathPara>
                </a14:m>
                <a:endParaRPr lang="zh-TW" altLang="en-US" sz="2800" dirty="0"/>
              </a:p>
            </p:txBody>
          </p:sp>
        </mc:Choice>
        <mc:Fallback xmlns="">
          <p:sp>
            <p:nvSpPr>
              <p:cNvPr id="53" name="文字方塊 52">
                <a:extLst>
                  <a:ext uri="{FF2B5EF4-FFF2-40B4-BE49-F238E27FC236}">
                    <a16:creationId xmlns:a16="http://schemas.microsoft.com/office/drawing/2014/main" id="{522FC974-B249-463E-B1B8-E8392E89428D}"/>
                  </a:ext>
                </a:extLst>
              </p:cNvPr>
              <p:cNvSpPr txBox="1">
                <a:spLocks noRot="1" noChangeAspect="1" noMove="1" noResize="1" noEditPoints="1" noAdjustHandles="1" noChangeArrowheads="1" noChangeShapeType="1" noTextEdit="1"/>
              </p:cNvSpPr>
              <p:nvPr/>
            </p:nvSpPr>
            <p:spPr>
              <a:xfrm>
                <a:off x="3482726" y="2773551"/>
                <a:ext cx="6266692" cy="469296"/>
              </a:xfrm>
              <a:prstGeom prst="rect">
                <a:avLst/>
              </a:prstGeom>
              <a:blipFill>
                <a:blip r:embed="rId4"/>
                <a:stretch>
                  <a:fillRect/>
                </a:stretch>
              </a:blipFill>
            </p:spPr>
            <p:txBody>
              <a:bodyPr/>
              <a:lstStyle/>
              <a:p>
                <a:r>
                  <a:rPr lang="zh-TW" altLang="en-US">
                    <a:noFill/>
                  </a:rPr>
                  <a:t> </a:t>
                </a:r>
              </a:p>
            </p:txBody>
          </p:sp>
        </mc:Fallback>
      </mc:AlternateContent>
      <p:sp>
        <p:nvSpPr>
          <p:cNvPr id="2" name="文字方塊 1">
            <a:extLst>
              <a:ext uri="{FF2B5EF4-FFF2-40B4-BE49-F238E27FC236}">
                <a16:creationId xmlns:a16="http://schemas.microsoft.com/office/drawing/2014/main" id="{819BEE1B-A965-46ED-AADD-59E93DA4F5B1}"/>
              </a:ext>
            </a:extLst>
          </p:cNvPr>
          <p:cNvSpPr txBox="1"/>
          <p:nvPr/>
        </p:nvSpPr>
        <p:spPr>
          <a:xfrm>
            <a:off x="3482726" y="2371322"/>
            <a:ext cx="2827026" cy="461665"/>
          </a:xfrm>
          <a:prstGeom prst="rect">
            <a:avLst/>
          </a:prstGeom>
          <a:noFill/>
        </p:spPr>
        <p:txBody>
          <a:bodyPr wrap="square" rtlCol="0">
            <a:spAutoFit/>
          </a:bodyPr>
          <a:lstStyle/>
          <a:p>
            <a:r>
              <a:rPr lang="en-US" altLang="zh-TW" sz="2400" dirty="0">
                <a:solidFill>
                  <a:srgbClr val="0000FF"/>
                </a:solidFill>
              </a:rPr>
              <a:t>Gradient Descent</a:t>
            </a:r>
            <a:endParaRPr lang="zh-TW" altLang="en-US" sz="2400" dirty="0">
              <a:solidFill>
                <a:srgbClr val="0000FF"/>
              </a:solidFill>
            </a:endParaRPr>
          </a:p>
        </p:txBody>
      </p:sp>
      <p:cxnSp>
        <p:nvCxnSpPr>
          <p:cNvPr id="5" name="直線接點 4">
            <a:extLst>
              <a:ext uri="{FF2B5EF4-FFF2-40B4-BE49-F238E27FC236}">
                <a16:creationId xmlns:a16="http://schemas.microsoft.com/office/drawing/2014/main" id="{A261BC71-F4E1-4317-BC03-8F1E2D773EE6}"/>
              </a:ext>
            </a:extLst>
          </p:cNvPr>
          <p:cNvCxnSpPr/>
          <p:nvPr/>
        </p:nvCxnSpPr>
        <p:spPr>
          <a:xfrm>
            <a:off x="-752059" y="4241800"/>
            <a:ext cx="103505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C193AE44-B85A-4046-B36E-BDEF2ADB25BF}"/>
              </a:ext>
            </a:extLst>
          </p:cNvPr>
          <p:cNvSpPr/>
          <p:nvPr/>
        </p:nvSpPr>
        <p:spPr>
          <a:xfrm>
            <a:off x="162905" y="4298437"/>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0D8CB914-E49A-4055-8542-911332A491A8}"/>
                  </a:ext>
                </a:extLst>
              </p:cNvPr>
              <p:cNvSpPr txBox="1"/>
              <p:nvPr/>
            </p:nvSpPr>
            <p:spPr>
              <a:xfrm>
                <a:off x="4802423" y="45565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m:rPr>
                              <m:nor/>
                            </m:rPr>
                            <a:rPr lang="zh-TW" altLang="en-US" sz="2800" dirty="0"/>
                            <m:t> </m:t>
                          </m:r>
                        </m:e>
                      </m:nary>
                    </m:oMath>
                  </m:oMathPara>
                </a14:m>
                <a:endParaRPr lang="zh-TW" altLang="en-US" sz="2800" dirty="0"/>
              </a:p>
            </p:txBody>
          </p:sp>
        </mc:Choice>
        <mc:Fallback xmlns="">
          <p:sp>
            <p:nvSpPr>
              <p:cNvPr id="55" name="文字方塊 54">
                <a:extLst>
                  <a:ext uri="{FF2B5EF4-FFF2-40B4-BE49-F238E27FC236}">
                    <a16:creationId xmlns:a16="http://schemas.microsoft.com/office/drawing/2014/main" id="{0D8CB914-E49A-4055-8542-911332A491A8}"/>
                  </a:ext>
                </a:extLst>
              </p:cNvPr>
              <p:cNvSpPr txBox="1">
                <a:spLocks noRot="1" noChangeAspect="1" noMove="1" noResize="1" noEditPoints="1" noAdjustHandles="1" noChangeArrowheads="1" noChangeShapeType="1" noTextEdit="1"/>
              </p:cNvSpPr>
              <p:nvPr/>
            </p:nvSpPr>
            <p:spPr>
              <a:xfrm>
                <a:off x="4802423" y="4556532"/>
                <a:ext cx="3248441" cy="1211550"/>
              </a:xfrm>
              <a:prstGeom prst="rect">
                <a:avLst/>
              </a:prstGeom>
              <a:blipFill>
                <a:blip r:embed="rId5"/>
                <a:stretch>
                  <a:fillRect/>
                </a:stretch>
              </a:blipFill>
            </p:spPr>
            <p:txBody>
              <a:bodyPr/>
              <a:lstStyle/>
              <a:p>
                <a:r>
                  <a:rPr lang="zh-TW" altLang="en-US">
                    <a:noFill/>
                  </a:rPr>
                  <a:t> </a:t>
                </a:r>
              </a:p>
            </p:txBody>
          </p:sp>
        </mc:Fallback>
      </mc:AlternateContent>
      <p:sp>
        <p:nvSpPr>
          <p:cNvPr id="56" name="文字方塊 55">
            <a:extLst>
              <a:ext uri="{FF2B5EF4-FFF2-40B4-BE49-F238E27FC236}">
                <a16:creationId xmlns:a16="http://schemas.microsoft.com/office/drawing/2014/main" id="{4EA1F2AB-1696-47AE-A938-1BEB7AA11DCD}"/>
              </a:ext>
            </a:extLst>
          </p:cNvPr>
          <p:cNvSpPr txBox="1"/>
          <p:nvPr/>
        </p:nvSpPr>
        <p:spPr>
          <a:xfrm>
            <a:off x="3843920" y="4376433"/>
            <a:ext cx="2317020" cy="461665"/>
          </a:xfrm>
          <a:prstGeom prst="rect">
            <a:avLst/>
          </a:prstGeom>
          <a:noFill/>
        </p:spPr>
        <p:txBody>
          <a:bodyPr wrap="square" rtlCol="0">
            <a:spAutoFit/>
          </a:bodyPr>
          <a:lstStyle/>
          <a:p>
            <a:r>
              <a:rPr lang="en-US" altLang="zh-TW" sz="2400" dirty="0"/>
              <a:t>Loss Function:</a:t>
            </a:r>
            <a:endParaRPr lang="zh-TW" altLang="en-US" sz="2400" dirty="0"/>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FA07D939-6923-477D-8BCB-8D0F723D3553}"/>
                  </a:ext>
                </a:extLst>
              </p:cNvPr>
              <p:cNvSpPr/>
              <p:nvPr/>
            </p:nvSpPr>
            <p:spPr>
              <a:xfrm>
                <a:off x="397755" y="3419067"/>
                <a:ext cx="6362940" cy="5637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Find </a:t>
                </a:r>
                <a14:m>
                  <m:oMath xmlns:m="http://schemas.openxmlformats.org/officeDocument/2006/math">
                    <m:r>
                      <a:rPr lang="zh-TW" altLang="en-US" sz="2400" i="1" smtClean="0">
                        <a:solidFill>
                          <a:srgbClr val="0000FF"/>
                        </a:solidFill>
                        <a:latin typeface="Cambria Math" panose="02040503050406030204" pitchFamily="18" charset="0"/>
                      </a:rPr>
                      <m:t>𝜙</m:t>
                    </m:r>
                  </m:oMath>
                </a14:m>
                <a:r>
                  <a:rPr lang="en-US" altLang="zh-TW" sz="2400" dirty="0"/>
                  <a:t> achieving good performance </a:t>
                </a:r>
                <a:r>
                  <a:rPr lang="en-US" altLang="zh-TW" sz="2400" b="1" dirty="0"/>
                  <a:t>after training</a:t>
                </a:r>
                <a:r>
                  <a:rPr lang="en-US" altLang="zh-TW" sz="2400" dirty="0"/>
                  <a:t> </a:t>
                </a:r>
                <a:endParaRPr lang="zh-TW" altLang="en-US" sz="2400" dirty="0"/>
              </a:p>
            </p:txBody>
          </p:sp>
        </mc:Choice>
        <mc:Fallback xmlns="">
          <p:sp>
            <p:nvSpPr>
              <p:cNvPr id="41" name="矩形 40">
                <a:extLst>
                  <a:ext uri="{FF2B5EF4-FFF2-40B4-BE49-F238E27FC236}">
                    <a16:creationId xmlns:a16="http://schemas.microsoft.com/office/drawing/2014/main" id="{FA07D939-6923-477D-8BCB-8D0F723D3553}"/>
                  </a:ext>
                </a:extLst>
              </p:cNvPr>
              <p:cNvSpPr>
                <a:spLocks noRot="1" noChangeAspect="1" noMove="1" noResize="1" noEditPoints="1" noAdjustHandles="1" noChangeArrowheads="1" noChangeShapeType="1" noTextEdit="1"/>
              </p:cNvSpPr>
              <p:nvPr/>
            </p:nvSpPr>
            <p:spPr>
              <a:xfrm>
                <a:off x="397755" y="3419067"/>
                <a:ext cx="6362940" cy="563766"/>
              </a:xfrm>
              <a:prstGeom prst="rect">
                <a:avLst/>
              </a:prstGeom>
              <a:blipFill>
                <a:blip r:embed="rId6"/>
                <a:stretch>
                  <a:fillRect l="-1148" r="-1053" b="-15054"/>
                </a:stretch>
              </a:blipFill>
            </p:spPr>
            <p:txBody>
              <a:bodyPr/>
              <a:lstStyle/>
              <a:p>
                <a:r>
                  <a:rPr lang="zh-TW" altLang="en-US">
                    <a:noFill/>
                  </a:rPr>
                  <a:t> </a:t>
                </a:r>
              </a:p>
            </p:txBody>
          </p:sp>
        </mc:Fallback>
      </mc:AlternateContent>
      <p:sp>
        <p:nvSpPr>
          <p:cNvPr id="57" name="矩形 56">
            <a:extLst>
              <a:ext uri="{FF2B5EF4-FFF2-40B4-BE49-F238E27FC236}">
                <a16:creationId xmlns:a16="http://schemas.microsoft.com/office/drawing/2014/main" id="{FBCD74B2-127A-4091-B895-4B4905DF99EB}"/>
              </a:ext>
            </a:extLst>
          </p:cNvPr>
          <p:cNvSpPr/>
          <p:nvPr/>
        </p:nvSpPr>
        <p:spPr>
          <a:xfrm>
            <a:off x="6786095" y="3429000"/>
            <a:ext cx="1082576" cy="5637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潛力</a:t>
            </a:r>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09EF48F0-DCFE-494A-9BC4-FF77E5891CF2}"/>
                  </a:ext>
                </a:extLst>
              </p:cNvPr>
              <p:cNvSpPr/>
              <p:nvPr/>
            </p:nvSpPr>
            <p:spPr>
              <a:xfrm>
                <a:off x="397755" y="5928217"/>
                <a:ext cx="4834645" cy="5637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Find </a:t>
                </a:r>
                <a14:m>
                  <m:oMath xmlns:m="http://schemas.openxmlformats.org/officeDocument/2006/math">
                    <m:r>
                      <a:rPr lang="zh-TW" altLang="en-US" sz="2400" i="1">
                        <a:solidFill>
                          <a:srgbClr val="0000FF"/>
                        </a:solidFill>
                        <a:latin typeface="Cambria Math" panose="02040503050406030204" pitchFamily="18" charset="0"/>
                      </a:rPr>
                      <m:t>𝜙</m:t>
                    </m:r>
                  </m:oMath>
                </a14:m>
                <a:r>
                  <a:rPr lang="en-US" altLang="zh-TW" sz="2400" dirty="0"/>
                  <a:t> achieving good performance</a:t>
                </a:r>
                <a:endParaRPr lang="zh-TW" altLang="en-US" sz="2400" dirty="0"/>
              </a:p>
            </p:txBody>
          </p:sp>
        </mc:Choice>
        <mc:Fallback xmlns="">
          <p:sp>
            <p:nvSpPr>
              <p:cNvPr id="58" name="矩形 57">
                <a:extLst>
                  <a:ext uri="{FF2B5EF4-FFF2-40B4-BE49-F238E27FC236}">
                    <a16:creationId xmlns:a16="http://schemas.microsoft.com/office/drawing/2014/main" id="{09EF48F0-DCFE-494A-9BC4-FF77E5891CF2}"/>
                  </a:ext>
                </a:extLst>
              </p:cNvPr>
              <p:cNvSpPr>
                <a:spLocks noRot="1" noChangeAspect="1" noMove="1" noResize="1" noEditPoints="1" noAdjustHandles="1" noChangeArrowheads="1" noChangeShapeType="1" noTextEdit="1"/>
              </p:cNvSpPr>
              <p:nvPr/>
            </p:nvSpPr>
            <p:spPr>
              <a:xfrm>
                <a:off x="397755" y="5928217"/>
                <a:ext cx="4834645" cy="563766"/>
              </a:xfrm>
              <a:prstGeom prst="rect">
                <a:avLst/>
              </a:prstGeom>
              <a:blipFill>
                <a:blip r:embed="rId7"/>
                <a:stretch>
                  <a:fillRect b="-13830"/>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B2E809BB-D0F7-4E42-8106-5D0FC3875C7B}"/>
              </a:ext>
            </a:extLst>
          </p:cNvPr>
          <p:cNvSpPr/>
          <p:nvPr/>
        </p:nvSpPr>
        <p:spPr>
          <a:xfrm>
            <a:off x="5232400" y="5944302"/>
            <a:ext cx="2154705" cy="5637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400" b="1" dirty="0">
                <a:latin typeface="微軟正黑體" panose="020B0604030504040204" pitchFamily="34" charset="-120"/>
                <a:ea typeface="微軟正黑體" panose="020B0604030504040204" pitchFamily="34" charset="-120"/>
              </a:rPr>
              <a:t>現在表現如何</a:t>
            </a:r>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6F5B90DE-E774-4057-BA85-0D968E12A768}"/>
                  </a:ext>
                </a:extLst>
              </p:cNvPr>
              <p:cNvSpPr txBox="1"/>
              <p:nvPr/>
            </p:nvSpPr>
            <p:spPr>
              <a:xfrm>
                <a:off x="4572000" y="212515"/>
                <a:ext cx="4564891"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model learned from task </a:t>
                </a:r>
                <a14:m>
                  <m:oMath xmlns:m="http://schemas.openxmlformats.org/officeDocument/2006/math">
                    <m:r>
                      <a:rPr lang="en-US" altLang="zh-TW" sz="2400" b="0" i="1" smtClean="0">
                        <a:latin typeface="Cambria Math" panose="02040503050406030204" pitchFamily="18" charset="0"/>
                      </a:rPr>
                      <m:t>𝑛</m:t>
                    </m:r>
                  </m:oMath>
                </a14:m>
                <a:endParaRPr lang="zh-TW" altLang="en-US" sz="2400" dirty="0"/>
              </a:p>
            </p:txBody>
          </p:sp>
        </mc:Choice>
        <mc:Fallback xmlns="">
          <p:sp>
            <p:nvSpPr>
              <p:cNvPr id="19" name="文字方塊 18">
                <a:extLst>
                  <a:ext uri="{FF2B5EF4-FFF2-40B4-BE49-F238E27FC236}">
                    <a16:creationId xmlns:a16="http://schemas.microsoft.com/office/drawing/2014/main" id="{6F5B90DE-E774-4057-BA85-0D968E12A768}"/>
                  </a:ext>
                </a:extLst>
              </p:cNvPr>
              <p:cNvSpPr txBox="1">
                <a:spLocks noRot="1" noChangeAspect="1" noMove="1" noResize="1" noEditPoints="1" noAdjustHandles="1" noChangeArrowheads="1" noChangeShapeType="1" noTextEdit="1"/>
              </p:cNvSpPr>
              <p:nvPr/>
            </p:nvSpPr>
            <p:spPr>
              <a:xfrm>
                <a:off x="4572000" y="212515"/>
                <a:ext cx="4564891" cy="384785"/>
              </a:xfrm>
              <a:prstGeom prst="rect">
                <a:avLst/>
              </a:prstGeom>
              <a:blipFill>
                <a:blip r:embed="rId8"/>
                <a:stretch>
                  <a:fillRect l="-2270"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68E627AB-0153-43C6-95BF-9EB87E96BA5A}"/>
                  </a:ext>
                </a:extLst>
              </p:cNvPr>
              <p:cNvSpPr txBox="1"/>
              <p:nvPr/>
            </p:nvSpPr>
            <p:spPr>
              <a:xfrm>
                <a:off x="4571518" y="1298213"/>
                <a:ext cx="4217058" cy="786177"/>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𝑙</m:t>
                        </m:r>
                      </m:e>
                      <m:sup>
                        <m:r>
                          <a:rPr lang="en-US" altLang="zh-TW" sz="2400" i="1">
                            <a:latin typeface="Cambria Math" panose="02040503050406030204" pitchFamily="18" charset="0"/>
                          </a:rPr>
                          <m:t>𝑛</m:t>
                        </m:r>
                      </m:sup>
                    </m:sSup>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e>
                    </m:d>
                  </m:oMath>
                </a14:m>
                <a:r>
                  <a:rPr lang="en-US" altLang="zh-TW" sz="2400" dirty="0"/>
                  <a:t>: loss of task </a:t>
                </a:r>
                <a14:m>
                  <m:oMath xmlns:m="http://schemas.openxmlformats.org/officeDocument/2006/math">
                    <m:r>
                      <a:rPr lang="en-US" altLang="zh-TW" sz="2400" b="0" i="1" smtClean="0">
                        <a:latin typeface="Cambria Math" panose="02040503050406030204" pitchFamily="18" charset="0"/>
                      </a:rPr>
                      <m:t>𝑛</m:t>
                    </m:r>
                  </m:oMath>
                </a14:m>
                <a:r>
                  <a:rPr lang="zh-TW" altLang="en-US" sz="2400" dirty="0"/>
                  <a:t> </a:t>
                </a:r>
                <a:r>
                  <a:rPr lang="en-US" altLang="zh-TW" sz="2400" dirty="0"/>
                  <a:t>on the testing set of task </a:t>
                </a:r>
                <a14:m>
                  <m:oMath xmlns:m="http://schemas.openxmlformats.org/officeDocument/2006/math">
                    <m:r>
                      <a:rPr lang="en-US" altLang="zh-TW" sz="2400" i="1">
                        <a:latin typeface="Cambria Math" panose="02040503050406030204" pitchFamily="18" charset="0"/>
                      </a:rPr>
                      <m:t>𝑛</m:t>
                    </m:r>
                  </m:oMath>
                </a14:m>
                <a:endParaRPr lang="zh-TW" altLang="en-US" sz="2400" dirty="0"/>
              </a:p>
            </p:txBody>
          </p:sp>
        </mc:Choice>
        <mc:Fallback xmlns="">
          <p:sp>
            <p:nvSpPr>
              <p:cNvPr id="20" name="文字方塊 19">
                <a:extLst>
                  <a:ext uri="{FF2B5EF4-FFF2-40B4-BE49-F238E27FC236}">
                    <a16:creationId xmlns:a16="http://schemas.microsoft.com/office/drawing/2014/main" id="{68E627AB-0153-43C6-95BF-9EB87E96BA5A}"/>
                  </a:ext>
                </a:extLst>
              </p:cNvPr>
              <p:cNvSpPr txBox="1">
                <a:spLocks noRot="1" noChangeAspect="1" noMove="1" noResize="1" noEditPoints="1" noAdjustHandles="1" noChangeArrowheads="1" noChangeShapeType="1" noTextEdit="1"/>
              </p:cNvSpPr>
              <p:nvPr/>
            </p:nvSpPr>
            <p:spPr>
              <a:xfrm>
                <a:off x="4571518" y="1298213"/>
                <a:ext cx="4217058" cy="786177"/>
              </a:xfrm>
              <a:prstGeom prst="rect">
                <a:avLst/>
              </a:prstGeom>
              <a:blipFill>
                <a:blip r:embed="rId9"/>
                <a:stretch>
                  <a:fillRect l="-4480" t="-8527" b="-2248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7F163DE0-76D8-4507-8DEC-52A0B6AE2ADE}"/>
                  </a:ext>
                </a:extLst>
              </p:cNvPr>
              <p:cNvSpPr txBox="1"/>
              <p:nvPr/>
            </p:nvSpPr>
            <p:spPr>
              <a:xfrm>
                <a:off x="6410869" y="716623"/>
                <a:ext cx="2448208" cy="384785"/>
              </a:xfrm>
              <a:prstGeom prst="rect">
                <a:avLst/>
              </a:prstGeom>
              <a:noFill/>
            </p:spPr>
            <p:txBody>
              <a:bodyPr wrap="square" lIns="0" tIns="0" rIns="0" bIns="0"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latin typeface="Cambria Math" panose="02040503050406030204" pitchFamily="18" charset="0"/>
                          </a:rPr>
                          <m:t>𝑛</m:t>
                        </m:r>
                      </m:sup>
                    </m:sSup>
                  </m:oMath>
                </a14:m>
                <a:r>
                  <a:rPr lang="en-US" altLang="zh-TW" sz="2400" dirty="0"/>
                  <a:t> depends on </a:t>
                </a:r>
                <a14:m>
                  <m:oMath xmlns:m="http://schemas.openxmlformats.org/officeDocument/2006/math">
                    <m:r>
                      <a:rPr lang="zh-TW" altLang="en-US" sz="2400" i="1" smtClean="0">
                        <a:solidFill>
                          <a:srgbClr val="0000FF"/>
                        </a:solidFill>
                        <a:latin typeface="Cambria Math" panose="02040503050406030204" pitchFamily="18" charset="0"/>
                      </a:rPr>
                      <m:t>𝜙</m:t>
                    </m:r>
                  </m:oMath>
                </a14:m>
                <a:endParaRPr lang="zh-TW" altLang="en-US" sz="2400" dirty="0"/>
              </a:p>
            </p:txBody>
          </p:sp>
        </mc:Choice>
        <mc:Fallback xmlns="">
          <p:sp>
            <p:nvSpPr>
              <p:cNvPr id="21" name="文字方塊 20">
                <a:extLst>
                  <a:ext uri="{FF2B5EF4-FFF2-40B4-BE49-F238E27FC236}">
                    <a16:creationId xmlns:a16="http://schemas.microsoft.com/office/drawing/2014/main" id="{7F163DE0-76D8-4507-8DEC-52A0B6AE2ADE}"/>
                  </a:ext>
                </a:extLst>
              </p:cNvPr>
              <p:cNvSpPr txBox="1">
                <a:spLocks noRot="1" noChangeAspect="1" noMove="1" noResize="1" noEditPoints="1" noAdjustHandles="1" noChangeArrowheads="1" noChangeShapeType="1" noTextEdit="1"/>
              </p:cNvSpPr>
              <p:nvPr/>
            </p:nvSpPr>
            <p:spPr>
              <a:xfrm>
                <a:off x="6410869" y="716623"/>
                <a:ext cx="2448208" cy="384785"/>
              </a:xfrm>
              <a:prstGeom prst="rect">
                <a:avLst/>
              </a:prstGeom>
              <a:blipFill>
                <a:blip r:embed="rId10"/>
                <a:stretch>
                  <a:fillRect l="-4489" t="-20635" b="-476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C99A74A-6287-47B9-B3DE-BCFE60C3C5F2}"/>
                  </a:ext>
                </a:extLst>
              </p:cNvPr>
              <p:cNvSpPr txBox="1"/>
              <p:nvPr/>
            </p:nvSpPr>
            <p:spPr>
              <a:xfrm>
                <a:off x="876060" y="988632"/>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25" name="文字方塊 24">
                <a:extLst>
                  <a:ext uri="{FF2B5EF4-FFF2-40B4-BE49-F238E27FC236}">
                    <a16:creationId xmlns:a16="http://schemas.microsoft.com/office/drawing/2014/main" id="{FC99A74A-6287-47B9-B3DE-BCFE60C3C5F2}"/>
                  </a:ext>
                </a:extLst>
              </p:cNvPr>
              <p:cNvSpPr txBox="1">
                <a:spLocks noRot="1" noChangeAspect="1" noMove="1" noResize="1" noEditPoints="1" noAdjustHandles="1" noChangeArrowheads="1" noChangeShapeType="1" noTextEdit="1"/>
              </p:cNvSpPr>
              <p:nvPr/>
            </p:nvSpPr>
            <p:spPr>
              <a:xfrm>
                <a:off x="876060" y="988632"/>
                <a:ext cx="3248441" cy="1211550"/>
              </a:xfrm>
              <a:prstGeom prst="rect">
                <a:avLst/>
              </a:prstGeom>
              <a:blipFill>
                <a:blip r:embed="rId11"/>
                <a:stretch>
                  <a:fillRect/>
                </a:stretch>
              </a:blipFill>
            </p:spPr>
            <p:txBody>
              <a:bodyPr/>
              <a:lstStyle/>
              <a:p>
                <a:r>
                  <a:rPr lang="zh-TW" altLang="en-US">
                    <a:noFill/>
                  </a:rPr>
                  <a:t> </a:t>
                </a:r>
              </a:p>
            </p:txBody>
          </p:sp>
        </mc:Fallback>
      </mc:AlternateContent>
      <p:sp>
        <p:nvSpPr>
          <p:cNvPr id="26" name="文字方塊 25">
            <a:extLst>
              <a:ext uri="{FF2B5EF4-FFF2-40B4-BE49-F238E27FC236}">
                <a16:creationId xmlns:a16="http://schemas.microsoft.com/office/drawing/2014/main" id="{A3B57BF2-6210-4267-ADCF-4CE38B657234}"/>
              </a:ext>
            </a:extLst>
          </p:cNvPr>
          <p:cNvSpPr txBox="1"/>
          <p:nvPr/>
        </p:nvSpPr>
        <p:spPr>
          <a:xfrm>
            <a:off x="330784" y="691523"/>
            <a:ext cx="2317020" cy="461665"/>
          </a:xfrm>
          <a:prstGeom prst="rect">
            <a:avLst/>
          </a:prstGeom>
          <a:noFill/>
        </p:spPr>
        <p:txBody>
          <a:bodyPr wrap="square" rtlCol="0">
            <a:spAutoFit/>
          </a:bodyPr>
          <a:lstStyle/>
          <a:p>
            <a:r>
              <a:rPr lang="en-US" altLang="zh-TW" sz="2400" dirty="0"/>
              <a:t>Loss Function:</a:t>
            </a:r>
            <a:endParaRPr lang="zh-TW" altLang="en-US" sz="2400" dirty="0"/>
          </a:p>
        </p:txBody>
      </p:sp>
      <p:sp>
        <p:nvSpPr>
          <p:cNvPr id="27" name="矩形 26">
            <a:extLst>
              <a:ext uri="{FF2B5EF4-FFF2-40B4-BE49-F238E27FC236}">
                <a16:creationId xmlns:a16="http://schemas.microsoft.com/office/drawing/2014/main" id="{EDB3D083-02B2-4B5E-AC88-F6434ABDFF4E}"/>
              </a:ext>
            </a:extLst>
          </p:cNvPr>
          <p:cNvSpPr/>
          <p:nvPr/>
        </p:nvSpPr>
        <p:spPr>
          <a:xfrm>
            <a:off x="213859" y="54079"/>
            <a:ext cx="1324402" cy="584775"/>
          </a:xfrm>
          <a:prstGeom prst="rect">
            <a:avLst/>
          </a:prstGeom>
        </p:spPr>
        <p:txBody>
          <a:bodyPr wrap="none">
            <a:spAutoFit/>
          </a:bodyPr>
          <a:lstStyle/>
          <a:p>
            <a:r>
              <a:rPr lang="en-US" altLang="zh-TW" sz="3200" b="1" i="1" u="sng" dirty="0"/>
              <a:t>MAML</a:t>
            </a:r>
            <a:endParaRPr lang="zh-TW" altLang="en-US" sz="3200" b="1" i="1" u="sng" dirty="0"/>
          </a:p>
        </p:txBody>
      </p:sp>
      <p:sp>
        <p:nvSpPr>
          <p:cNvPr id="3" name="文字方塊 2">
            <a:extLst>
              <a:ext uri="{FF2B5EF4-FFF2-40B4-BE49-F238E27FC236}">
                <a16:creationId xmlns:a16="http://schemas.microsoft.com/office/drawing/2014/main" id="{B353E522-E113-4E2D-A408-B3CFFCEB09D5}"/>
              </a:ext>
            </a:extLst>
          </p:cNvPr>
          <p:cNvSpPr txBox="1"/>
          <p:nvPr/>
        </p:nvSpPr>
        <p:spPr>
          <a:xfrm>
            <a:off x="674362" y="4883212"/>
            <a:ext cx="2785157" cy="830997"/>
          </a:xfrm>
          <a:prstGeom prst="rect">
            <a:avLst/>
          </a:prstGeom>
          <a:noFill/>
        </p:spPr>
        <p:txBody>
          <a:bodyPr wrap="square" rtlCol="0">
            <a:spAutoFit/>
          </a:bodyPr>
          <a:lstStyle/>
          <a:p>
            <a:r>
              <a:rPr lang="en-US" altLang="zh-TW" sz="2400" dirty="0">
                <a:solidFill>
                  <a:srgbClr val="0000FF"/>
                </a:solidFill>
              </a:rPr>
              <a:t>Widely used in transfer learning</a:t>
            </a:r>
            <a:endParaRPr lang="zh-TW" altLang="en-US" sz="2400" dirty="0">
              <a:solidFill>
                <a:srgbClr val="0000FF"/>
              </a:solidFill>
            </a:endParaRPr>
          </a:p>
        </p:txBody>
      </p:sp>
    </p:spTree>
    <p:extLst>
      <p:ext uri="{BB962C8B-B14F-4D97-AF65-F5344CB8AC3E}">
        <p14:creationId xmlns:p14="http://schemas.microsoft.com/office/powerpoint/2010/main" val="26344803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8" grpId="0" animBg="1"/>
      <p:bldP spid="5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1539B-FA38-47B7-A684-40DD62CD6E67}"/>
              </a:ext>
            </a:extLst>
          </p:cNvPr>
          <p:cNvSpPr>
            <a:spLocks noGrp="1"/>
          </p:cNvSpPr>
          <p:nvPr>
            <p:ph type="title"/>
          </p:nvPr>
        </p:nvSpPr>
        <p:spPr/>
        <p:txBody>
          <a:bodyPr/>
          <a:lstStyle/>
          <a:p>
            <a:r>
              <a:rPr lang="en-US" altLang="zh-TW" dirty="0"/>
              <a:t>MAML</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2EB4BDFD-000B-4961-948E-C9AC853CBB6A}"/>
                  </a:ext>
                </a:extLst>
              </p:cNvPr>
              <p:cNvSpPr txBox="1"/>
              <p:nvPr/>
            </p:nvSpPr>
            <p:spPr>
              <a:xfrm>
                <a:off x="5684681" y="2287097"/>
                <a:ext cx="324844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b="0" i="1" smtClean="0">
                              <a:solidFill>
                                <a:srgbClr val="0000FF"/>
                              </a:solidFill>
                              <a:latin typeface="Cambria Math" panose="02040503050406030204" pitchFamily="18" charset="0"/>
                            </a:rPr>
                            <m:t>𝜙</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d>
                            <m:dPr>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acc>
                                    <m:accPr>
                                      <m:chr m:val="̂"/>
                                      <m:ctrlPr>
                                        <a:rPr lang="en-US" altLang="zh-TW" sz="2800" i="1" smtClean="0">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e>
                                <m:sup>
                                  <m:r>
                                    <a:rPr lang="en-US" altLang="zh-TW" sz="2800" b="0" i="1" smtClean="0">
                                      <a:latin typeface="Cambria Math" panose="02040503050406030204" pitchFamily="18" charset="0"/>
                                    </a:rPr>
                                    <m:t>𝑛</m:t>
                                  </m:r>
                                </m:sup>
                              </m:sSup>
                            </m:e>
                          </m:d>
                          <m:r>
                            <m:rPr>
                              <m:nor/>
                            </m:rPr>
                            <a:rPr lang="zh-TW" altLang="en-US" sz="2800" dirty="0"/>
                            <m:t> </m:t>
                          </m:r>
                        </m:e>
                      </m:nary>
                    </m:oMath>
                  </m:oMathPara>
                </a14:m>
                <a:endParaRPr lang="zh-TW" altLang="en-US" sz="2800" dirty="0"/>
              </a:p>
            </p:txBody>
          </p:sp>
        </mc:Choice>
        <mc:Fallback xmlns="">
          <p:sp>
            <p:nvSpPr>
              <p:cNvPr id="4" name="文字方塊 3">
                <a:extLst>
                  <a:ext uri="{FF2B5EF4-FFF2-40B4-BE49-F238E27FC236}">
                    <a16:creationId xmlns:a16="http://schemas.microsoft.com/office/drawing/2014/main" id="{2EB4BDFD-000B-4961-948E-C9AC853CBB6A}"/>
                  </a:ext>
                </a:extLst>
              </p:cNvPr>
              <p:cNvSpPr txBox="1">
                <a:spLocks noRot="1" noChangeAspect="1" noMove="1" noResize="1" noEditPoints="1" noAdjustHandles="1" noChangeArrowheads="1" noChangeShapeType="1" noTextEdit="1"/>
              </p:cNvSpPr>
              <p:nvPr/>
            </p:nvSpPr>
            <p:spPr>
              <a:xfrm>
                <a:off x="5684681" y="2287097"/>
                <a:ext cx="3248441" cy="121155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4730BB6-A669-4F51-946D-FE67844FF899}"/>
                  </a:ext>
                </a:extLst>
              </p:cNvPr>
              <p:cNvSpPr txBox="1"/>
              <p:nvPr/>
            </p:nvSpPr>
            <p:spPr>
              <a:xfrm>
                <a:off x="5174176" y="3742785"/>
                <a:ext cx="4110193" cy="4779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solidFill>
                            <a:srgbClr val="0000FF"/>
                          </a:solidFill>
                          <a:latin typeface="Cambria Math" panose="02040503050406030204" pitchFamily="18" charset="0"/>
                        </a:rPr>
                        <m:t>𝜙</m:t>
                      </m:r>
                      <m:r>
                        <a:rPr lang="en-US" altLang="zh-TW" sz="2800" i="1" smtClean="0">
                          <a:latin typeface="Cambria Math" panose="02040503050406030204" pitchFamily="18" charset="0"/>
                          <a:ea typeface="Cambria Math" panose="02040503050406030204" pitchFamily="18" charset="0"/>
                        </a:rPr>
                        <m:t>←</m:t>
                      </m:r>
                      <m:r>
                        <a:rPr lang="zh-TW" altLang="en-US" sz="2800" i="1" smtClean="0">
                          <a:solidFill>
                            <a:srgbClr val="0000FF"/>
                          </a:solidFill>
                          <a:latin typeface="Cambria Math" panose="02040503050406030204" pitchFamily="18" charset="0"/>
                        </a:rPr>
                        <m:t>𝜙</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𝜂</m:t>
                      </m:r>
                      <m:sSub>
                        <m:sSubPr>
                          <m:ctrlPr>
                            <a:rPr lang="en-US" altLang="zh-TW" sz="2800" b="0" i="1" smtClean="0">
                              <a:latin typeface="Cambria Math" panose="02040503050406030204" pitchFamily="18" charset="0"/>
                            </a:rPr>
                          </m:ctrlPr>
                        </m:sSubPr>
                        <m:e>
                          <m:r>
                            <m:rPr>
                              <m:sty m:val="p"/>
                            </m:rPr>
                            <a:rPr lang="en-US" altLang="zh-TW" sz="2800" b="0" i="1" smtClean="0">
                              <a:latin typeface="Cambria Math" panose="02040503050406030204" pitchFamily="18" charset="0"/>
                              <a:ea typeface="Cambria Math" panose="02040503050406030204" pitchFamily="18" charset="0"/>
                            </a:rPr>
                            <m:t>∇</m:t>
                          </m:r>
                        </m:e>
                        <m:sub>
                          <m:r>
                            <a:rPr lang="zh-TW" altLang="en-US" sz="2800" i="1" smtClean="0">
                              <a:solidFill>
                                <a:srgbClr val="0000FF"/>
                              </a:solidFill>
                              <a:latin typeface="Cambria Math" panose="02040503050406030204" pitchFamily="18" charset="0"/>
                            </a:rPr>
                            <m:t>𝜙</m:t>
                          </m:r>
                        </m:sub>
                      </m:sSub>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zh-TW" altLang="en-US" sz="2800" i="1" smtClean="0">
                              <a:solidFill>
                                <a:srgbClr val="0000FF"/>
                              </a:solidFill>
                              <a:latin typeface="Cambria Math" panose="02040503050406030204" pitchFamily="18" charset="0"/>
                            </a:rPr>
                            <m:t>𝜙</m:t>
                          </m:r>
                        </m:e>
                      </m:d>
                    </m:oMath>
                  </m:oMathPara>
                </a14:m>
                <a:endParaRPr lang="zh-TW" altLang="en-US" sz="2800" dirty="0"/>
              </a:p>
            </p:txBody>
          </p:sp>
        </mc:Choice>
        <mc:Fallback xmlns="">
          <p:sp>
            <p:nvSpPr>
              <p:cNvPr id="5" name="文字方塊 4">
                <a:extLst>
                  <a:ext uri="{FF2B5EF4-FFF2-40B4-BE49-F238E27FC236}">
                    <a16:creationId xmlns:a16="http://schemas.microsoft.com/office/drawing/2014/main" id="{34730BB6-A669-4F51-946D-FE67844FF899}"/>
                  </a:ext>
                </a:extLst>
              </p:cNvPr>
              <p:cNvSpPr txBox="1">
                <a:spLocks noRot="1" noChangeAspect="1" noMove="1" noResize="1" noEditPoints="1" noAdjustHandles="1" noChangeArrowheads="1" noChangeShapeType="1" noTextEdit="1"/>
              </p:cNvSpPr>
              <p:nvPr/>
            </p:nvSpPr>
            <p:spPr>
              <a:xfrm>
                <a:off x="5174176" y="3742785"/>
                <a:ext cx="4110193" cy="47795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A2017338-EBBE-406F-806B-F1F097ABDAC5}"/>
                  </a:ext>
                </a:extLst>
              </p:cNvPr>
              <p:cNvSpPr txBox="1"/>
              <p:nvPr/>
            </p:nvSpPr>
            <p:spPr>
              <a:xfrm>
                <a:off x="5588380" y="5460765"/>
                <a:ext cx="3213640" cy="4975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solidFill>
                                <a:srgbClr val="00B050"/>
                              </a:solidFill>
                              <a:latin typeface="Cambria Math" panose="02040503050406030204" pitchFamily="18" charset="0"/>
                            </a:rPr>
                          </m:ctrlPr>
                        </m:accPr>
                        <m:e>
                          <m:r>
                            <a:rPr lang="zh-TW" altLang="en-US" sz="2800" i="1">
                              <a:solidFill>
                                <a:srgbClr val="00B050"/>
                              </a:solidFill>
                              <a:latin typeface="Cambria Math" panose="02040503050406030204" pitchFamily="18" charset="0"/>
                            </a:rPr>
                            <m:t>𝜃</m:t>
                          </m:r>
                        </m:e>
                      </m:acc>
                      <m:r>
                        <a:rPr lang="zh-TW" altLang="en-US" sz="2800" i="1" smtClean="0">
                          <a:latin typeface="Cambria Math" panose="02040503050406030204" pitchFamily="18" charset="0"/>
                        </a:rPr>
                        <m:t>＝</m:t>
                      </m:r>
                      <m:r>
                        <a:rPr lang="zh-TW" altLang="en-US" sz="2800" i="1" smtClean="0">
                          <a:solidFill>
                            <a:srgbClr val="0000FF"/>
                          </a:solidFill>
                          <a:latin typeface="Cambria Math" panose="02040503050406030204" pitchFamily="18" charset="0"/>
                        </a:rPr>
                        <m:t>𝜙</m:t>
                      </m:r>
                      <m:r>
                        <a:rPr lang="zh-TW" altLang="en-US" sz="2800" i="1" smtClean="0">
                          <a:latin typeface="Cambria Math" panose="02040503050406030204" pitchFamily="18" charset="0"/>
                        </a:rPr>
                        <m:t>－</m:t>
                      </m:r>
                      <m:r>
                        <a:rPr lang="zh-TW" altLang="en-US" sz="2800" i="1" smtClean="0">
                          <a:latin typeface="Cambria Math" panose="02040503050406030204" pitchFamily="18" charset="0"/>
                        </a:rPr>
                        <m:t>𝜀</m:t>
                      </m:r>
                      <m:sSub>
                        <m:sSubPr>
                          <m:ctrlPr>
                            <a:rPr lang="en-US" altLang="zh-TW" sz="2800" i="1">
                              <a:latin typeface="Cambria Math" panose="02040503050406030204" pitchFamily="18" charset="0"/>
                            </a:rPr>
                          </m:ctrlPr>
                        </m:sSubPr>
                        <m:e>
                          <m:r>
                            <m:rPr>
                              <m:sty m:val="p"/>
                            </m:rPr>
                            <a:rPr lang="en-US" altLang="zh-TW" sz="2800" i="1">
                              <a:latin typeface="Cambria Math" panose="02040503050406030204" pitchFamily="18" charset="0"/>
                              <a:ea typeface="Cambria Math" panose="02040503050406030204" pitchFamily="18" charset="0"/>
                            </a:rPr>
                            <m:t>∇</m:t>
                          </m:r>
                        </m:e>
                        <m:sub>
                          <m:r>
                            <a:rPr lang="zh-TW" altLang="en-US" sz="2800" i="1">
                              <a:solidFill>
                                <a:srgbClr val="0000FF"/>
                              </a:solidFill>
                              <a:latin typeface="Cambria Math" panose="02040503050406030204" pitchFamily="18" charset="0"/>
                            </a:rPr>
                            <m:t>𝜙</m:t>
                          </m:r>
                        </m:sub>
                      </m:sSub>
                      <m:r>
                        <a:rPr lang="en-US" altLang="zh-TW" sz="2800" b="0" i="1" smtClean="0">
                          <a:latin typeface="Cambria Math" panose="02040503050406030204" pitchFamily="18" charset="0"/>
                        </a:rPr>
                        <m:t>𝑙</m:t>
                      </m:r>
                      <m:d>
                        <m:dPr>
                          <m:ctrlPr>
                            <a:rPr lang="en-US" altLang="zh-TW" sz="2800" i="1" smtClean="0">
                              <a:latin typeface="Cambria Math" panose="02040503050406030204" pitchFamily="18" charset="0"/>
                            </a:rPr>
                          </m:ctrlPr>
                        </m:dPr>
                        <m:e>
                          <m:r>
                            <a:rPr lang="zh-TW" altLang="en-US" sz="2800" i="1">
                              <a:solidFill>
                                <a:srgbClr val="0000FF"/>
                              </a:solidFill>
                              <a:latin typeface="Cambria Math" panose="02040503050406030204" pitchFamily="18" charset="0"/>
                            </a:rPr>
                            <m:t>𝜙</m:t>
                          </m:r>
                        </m:e>
                      </m:d>
                    </m:oMath>
                  </m:oMathPara>
                </a14:m>
                <a:endParaRPr lang="zh-TW" altLang="en-US" sz="2800" dirty="0"/>
              </a:p>
            </p:txBody>
          </p:sp>
        </mc:Choice>
        <mc:Fallback xmlns="">
          <p:sp>
            <p:nvSpPr>
              <p:cNvPr id="6" name="文字方塊 5">
                <a:extLst>
                  <a:ext uri="{FF2B5EF4-FFF2-40B4-BE49-F238E27FC236}">
                    <a16:creationId xmlns:a16="http://schemas.microsoft.com/office/drawing/2014/main" id="{A2017338-EBBE-406F-806B-F1F097ABDAC5}"/>
                  </a:ext>
                </a:extLst>
              </p:cNvPr>
              <p:cNvSpPr txBox="1">
                <a:spLocks noRot="1" noChangeAspect="1" noMove="1" noResize="1" noEditPoints="1" noAdjustHandles="1" noChangeArrowheads="1" noChangeShapeType="1" noTextEdit="1"/>
              </p:cNvSpPr>
              <p:nvPr/>
            </p:nvSpPr>
            <p:spPr>
              <a:xfrm>
                <a:off x="5588380" y="5460765"/>
                <a:ext cx="3213640" cy="497508"/>
              </a:xfrm>
              <a:prstGeom prst="rect">
                <a:avLst/>
              </a:prstGeom>
              <a:blipFill>
                <a:blip r:embed="rId5"/>
                <a:stretch>
                  <a:fillRect/>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8A3E76E3-519A-43FD-B3A1-D4827FC31C71}"/>
              </a:ext>
            </a:extLst>
          </p:cNvPr>
          <p:cNvSpPr txBox="1"/>
          <p:nvPr/>
        </p:nvSpPr>
        <p:spPr>
          <a:xfrm>
            <a:off x="5767913" y="4433444"/>
            <a:ext cx="3034107" cy="830997"/>
          </a:xfrm>
          <a:prstGeom prst="rect">
            <a:avLst/>
          </a:prstGeom>
          <a:noFill/>
        </p:spPr>
        <p:txBody>
          <a:bodyPr wrap="square" rtlCol="0">
            <a:spAutoFit/>
          </a:bodyPr>
          <a:lstStyle/>
          <a:p>
            <a:r>
              <a:rPr lang="en-US" altLang="zh-TW" sz="2400" dirty="0"/>
              <a:t>Considering one-step training:</a:t>
            </a:r>
            <a:endParaRPr lang="zh-TW" altLang="en-US" sz="2400" dirty="0"/>
          </a:p>
        </p:txBody>
      </p:sp>
      <p:grpSp>
        <p:nvGrpSpPr>
          <p:cNvPr id="57" name="群組 56">
            <a:extLst>
              <a:ext uri="{FF2B5EF4-FFF2-40B4-BE49-F238E27FC236}">
                <a16:creationId xmlns:a16="http://schemas.microsoft.com/office/drawing/2014/main" id="{881F6CD9-A131-4393-A3C4-F429549C2574}"/>
              </a:ext>
            </a:extLst>
          </p:cNvPr>
          <p:cNvGrpSpPr/>
          <p:nvPr/>
        </p:nvGrpSpPr>
        <p:grpSpPr>
          <a:xfrm>
            <a:off x="506857" y="1791320"/>
            <a:ext cx="4917859" cy="4803869"/>
            <a:chOff x="-2078314" y="1772921"/>
            <a:chExt cx="4917859" cy="4803869"/>
          </a:xfrm>
        </p:grpSpPr>
        <p:sp>
          <p:nvSpPr>
            <p:cNvPr id="11" name="矩形 10">
              <a:extLst>
                <a:ext uri="{FF2B5EF4-FFF2-40B4-BE49-F238E27FC236}">
                  <a16:creationId xmlns:a16="http://schemas.microsoft.com/office/drawing/2014/main" id="{DEB0DA23-88A2-46B1-B46E-984CCAF99D08}"/>
                </a:ext>
              </a:extLst>
            </p:cNvPr>
            <p:cNvSpPr/>
            <p:nvPr/>
          </p:nvSpPr>
          <p:spPr>
            <a:xfrm>
              <a:off x="-2068406" y="2347880"/>
              <a:ext cx="4907951"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A5A15AD7-BA58-4B52-BC4B-C605BC5038AD}"/>
                    </a:ext>
                  </a:extLst>
                </p:cNvPr>
                <p:cNvSpPr txBox="1"/>
                <p:nvPr/>
              </p:nvSpPr>
              <p:spPr>
                <a:xfrm>
                  <a:off x="300144" y="2620381"/>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12" name="文字方塊 11">
                  <a:extLst>
                    <a:ext uri="{FF2B5EF4-FFF2-40B4-BE49-F238E27FC236}">
                      <a16:creationId xmlns:a16="http://schemas.microsoft.com/office/drawing/2014/main" id="{A5A15AD7-BA58-4B52-BC4B-C605BC5038AD}"/>
                    </a:ext>
                  </a:extLst>
                </p:cNvPr>
                <p:cNvSpPr txBox="1">
                  <a:spLocks noRot="1" noChangeAspect="1" noMove="1" noResize="1" noEditPoints="1" noAdjustHandles="1" noChangeArrowheads="1" noChangeShapeType="1" noTextEdit="1"/>
                </p:cNvSpPr>
                <p:nvPr/>
              </p:nvSpPr>
              <p:spPr>
                <a:xfrm>
                  <a:off x="300144" y="2620381"/>
                  <a:ext cx="399725" cy="369332"/>
                </a:xfrm>
                <a:prstGeom prst="rect">
                  <a:avLst/>
                </a:prstGeom>
                <a:blipFill>
                  <a:blip r:embed="rId7"/>
                  <a:stretch>
                    <a:fillRect l="-18462" r="-6154"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6434E64-4025-4F0F-8CD3-3E4634A24431}"/>
                    </a:ext>
                  </a:extLst>
                </p:cNvPr>
                <p:cNvSpPr txBox="1"/>
                <p:nvPr/>
              </p:nvSpPr>
              <p:spPr>
                <a:xfrm>
                  <a:off x="1680942" y="3433184"/>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14" name="文字方塊 13">
                  <a:extLst>
                    <a:ext uri="{FF2B5EF4-FFF2-40B4-BE49-F238E27FC236}">
                      <a16:creationId xmlns:a16="http://schemas.microsoft.com/office/drawing/2014/main" id="{56434E64-4025-4F0F-8CD3-3E4634A24431}"/>
                    </a:ext>
                  </a:extLst>
                </p:cNvPr>
                <p:cNvSpPr txBox="1">
                  <a:spLocks noRot="1" noChangeAspect="1" noMove="1" noResize="1" noEditPoints="1" noAdjustHandles="1" noChangeArrowheads="1" noChangeShapeType="1" noTextEdit="1"/>
                </p:cNvSpPr>
                <p:nvPr/>
              </p:nvSpPr>
              <p:spPr>
                <a:xfrm>
                  <a:off x="1680942" y="3433184"/>
                  <a:ext cx="261738" cy="369332"/>
                </a:xfrm>
                <a:prstGeom prst="rect">
                  <a:avLst/>
                </a:prstGeom>
                <a:blipFill>
                  <a:blip r:embed="rId8"/>
                  <a:stretch>
                    <a:fillRect l="-27907" r="-27907" b="-24590"/>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ED32C8CC-2F90-44EB-A90A-49FEE2FEA480}"/>
                </a:ext>
              </a:extLst>
            </p:cNvPr>
            <p:cNvSpPr txBox="1"/>
            <p:nvPr/>
          </p:nvSpPr>
          <p:spPr>
            <a:xfrm>
              <a:off x="-643882" y="2832412"/>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6" name="矩形 15">
              <a:extLst>
                <a:ext uri="{FF2B5EF4-FFF2-40B4-BE49-F238E27FC236}">
                  <a16:creationId xmlns:a16="http://schemas.microsoft.com/office/drawing/2014/main" id="{8A119D00-74BE-4220-A4A2-5718316D6B47}"/>
                </a:ext>
              </a:extLst>
            </p:cNvPr>
            <p:cNvSpPr/>
            <p:nvPr/>
          </p:nvSpPr>
          <p:spPr>
            <a:xfrm>
              <a:off x="1055197" y="4143811"/>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7" name="矩形 16">
              <a:extLst>
                <a:ext uri="{FF2B5EF4-FFF2-40B4-BE49-F238E27FC236}">
                  <a16:creationId xmlns:a16="http://schemas.microsoft.com/office/drawing/2014/main" id="{348633FC-757D-4AF7-A825-E2390914F825}"/>
                </a:ext>
              </a:extLst>
            </p:cNvPr>
            <p:cNvSpPr/>
            <p:nvPr/>
          </p:nvSpPr>
          <p:spPr>
            <a:xfrm>
              <a:off x="1080597" y="2545677"/>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8" name="群組 17">
              <a:extLst>
                <a:ext uri="{FF2B5EF4-FFF2-40B4-BE49-F238E27FC236}">
                  <a16:creationId xmlns:a16="http://schemas.microsoft.com/office/drawing/2014/main" id="{FE41A663-2C3E-4D4B-B520-8913D67006D1}"/>
                </a:ext>
              </a:extLst>
            </p:cNvPr>
            <p:cNvGrpSpPr/>
            <p:nvPr/>
          </p:nvGrpSpPr>
          <p:grpSpPr>
            <a:xfrm>
              <a:off x="1219033" y="5202980"/>
              <a:ext cx="1371435" cy="1193801"/>
              <a:chOff x="6553365" y="4851400"/>
              <a:chExt cx="1371435" cy="1193801"/>
            </a:xfrm>
          </p:grpSpPr>
          <p:sp>
            <p:nvSpPr>
              <p:cNvPr id="19" name="流程圖: 磁碟 18">
                <a:extLst>
                  <a:ext uri="{FF2B5EF4-FFF2-40B4-BE49-F238E27FC236}">
                    <a16:creationId xmlns:a16="http://schemas.microsoft.com/office/drawing/2014/main" id="{53FA6919-F094-4664-8E88-01F8BF54944E}"/>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0" name="矩形 19">
                <a:extLst>
                  <a:ext uri="{FF2B5EF4-FFF2-40B4-BE49-F238E27FC236}">
                    <a16:creationId xmlns:a16="http://schemas.microsoft.com/office/drawing/2014/main" id="{E5DFDFA4-F44A-4CC8-B109-BC902570C64C}"/>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28" name="直線單箭頭接點 27">
              <a:extLst>
                <a:ext uri="{FF2B5EF4-FFF2-40B4-BE49-F238E27FC236}">
                  <a16:creationId xmlns:a16="http://schemas.microsoft.com/office/drawing/2014/main" id="{86824265-117D-44BA-B980-B8E2361600A8}"/>
                </a:ext>
              </a:extLst>
            </p:cNvPr>
            <p:cNvCxnSpPr/>
            <p:nvPr/>
          </p:nvCxnSpPr>
          <p:spPr>
            <a:xfrm>
              <a:off x="687169" y="281597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1B90912-FF3C-4D4A-BD63-825E94FACB54}"/>
                </a:ext>
              </a:extLst>
            </p:cNvPr>
            <p:cNvCxnSpPr>
              <a:cxnSpLocks/>
            </p:cNvCxnSpPr>
            <p:nvPr/>
          </p:nvCxnSpPr>
          <p:spPr>
            <a:xfrm rot="16200000">
              <a:off x="1668330" y="3276817"/>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F604E777-06D3-4BBB-B368-F82A518CD62E}"/>
                </a:ext>
              </a:extLst>
            </p:cNvPr>
            <p:cNvCxnSpPr>
              <a:cxnSpLocks/>
            </p:cNvCxnSpPr>
            <p:nvPr/>
          </p:nvCxnSpPr>
          <p:spPr>
            <a:xfrm rot="16200000">
              <a:off x="1668330" y="3963811"/>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51D4DFFB-39F4-4A04-80DB-C0AC79C20CE0}"/>
                </a:ext>
              </a:extLst>
            </p:cNvPr>
            <p:cNvCxnSpPr>
              <a:cxnSpLocks/>
            </p:cNvCxnSpPr>
            <p:nvPr/>
          </p:nvCxnSpPr>
          <p:spPr>
            <a:xfrm rot="16200000">
              <a:off x="1607980" y="5119750"/>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5933429-1E12-42CC-8D10-DA5CFA7AEB80}"/>
                </a:ext>
              </a:extLst>
            </p:cNvPr>
            <p:cNvCxnSpPr>
              <a:cxnSpLocks/>
            </p:cNvCxnSpPr>
            <p:nvPr/>
          </p:nvCxnSpPr>
          <p:spPr>
            <a:xfrm flipV="1">
              <a:off x="1841980" y="2147067"/>
              <a:ext cx="0" cy="401625"/>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8A6B1AAE-987C-4E65-A228-3C82425FED9F}"/>
                    </a:ext>
                  </a:extLst>
                </p:cNvPr>
                <p:cNvSpPr txBox="1"/>
                <p:nvPr/>
              </p:nvSpPr>
              <p:spPr>
                <a:xfrm>
                  <a:off x="1722783" y="1772921"/>
                  <a:ext cx="251094" cy="384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9" name="文字方塊 38">
                  <a:extLst>
                    <a:ext uri="{FF2B5EF4-FFF2-40B4-BE49-F238E27FC236}">
                      <a16:creationId xmlns:a16="http://schemas.microsoft.com/office/drawing/2014/main" id="{8A6B1AAE-987C-4E65-A228-3C82425FED9F}"/>
                    </a:ext>
                  </a:extLst>
                </p:cNvPr>
                <p:cNvSpPr txBox="1">
                  <a:spLocks noRot="1" noChangeAspect="1" noMove="1" noResize="1" noEditPoints="1" noAdjustHandles="1" noChangeArrowheads="1" noChangeShapeType="1" noTextEdit="1"/>
                </p:cNvSpPr>
                <p:nvPr/>
              </p:nvSpPr>
              <p:spPr>
                <a:xfrm>
                  <a:off x="1722783" y="1772921"/>
                  <a:ext cx="251094" cy="384785"/>
                </a:xfrm>
                <a:prstGeom prst="rect">
                  <a:avLst/>
                </a:prstGeom>
                <a:blipFill>
                  <a:blip r:embed="rId9"/>
                  <a:stretch>
                    <a:fillRect l="-29268" t="-17460" r="-68293" b="-6349"/>
                  </a:stretch>
                </a:blipFill>
              </p:spPr>
              <p:txBody>
                <a:bodyPr/>
                <a:lstStyle/>
                <a:p>
                  <a:r>
                    <a:rPr lang="zh-TW" altLang="en-US">
                      <a:noFill/>
                    </a:rPr>
                    <a:t> </a:t>
                  </a:r>
                </a:p>
              </p:txBody>
            </p:sp>
          </mc:Fallback>
        </mc:AlternateContent>
        <p:cxnSp>
          <p:nvCxnSpPr>
            <p:cNvPr id="40" name="直線單箭頭接點 39">
              <a:extLst>
                <a:ext uri="{FF2B5EF4-FFF2-40B4-BE49-F238E27FC236}">
                  <a16:creationId xmlns:a16="http://schemas.microsoft.com/office/drawing/2014/main" id="{8217B449-BA80-4448-B7D8-A65B977CE0A0}"/>
                </a:ext>
              </a:extLst>
            </p:cNvPr>
            <p:cNvCxnSpPr>
              <a:cxnSpLocks/>
            </p:cNvCxnSpPr>
            <p:nvPr/>
          </p:nvCxnSpPr>
          <p:spPr>
            <a:xfrm>
              <a:off x="-411678" y="2807562"/>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73427D3-2C54-4CCB-A03E-76609AD6CEAF}"/>
                </a:ext>
              </a:extLst>
            </p:cNvPr>
            <p:cNvSpPr/>
            <p:nvPr/>
          </p:nvSpPr>
          <p:spPr>
            <a:xfrm>
              <a:off x="-1948378" y="2456197"/>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A76DFAFD-CA76-48AB-8EC0-70C14DA6600C}"/>
                    </a:ext>
                  </a:extLst>
                </p:cNvPr>
                <p:cNvSpPr txBox="1"/>
                <p:nvPr/>
              </p:nvSpPr>
              <p:spPr>
                <a:xfrm>
                  <a:off x="-1953834" y="3818715"/>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42" name="文字方塊 41">
                  <a:extLst>
                    <a:ext uri="{FF2B5EF4-FFF2-40B4-BE49-F238E27FC236}">
                      <a16:creationId xmlns:a16="http://schemas.microsoft.com/office/drawing/2014/main" id="{A76DFAFD-CA76-48AB-8EC0-70C14DA6600C}"/>
                    </a:ext>
                  </a:extLst>
                </p:cNvPr>
                <p:cNvSpPr txBox="1">
                  <a:spLocks noRot="1" noChangeAspect="1" noMove="1" noResize="1" noEditPoints="1" noAdjustHandles="1" noChangeArrowheads="1" noChangeShapeType="1" noTextEdit="1"/>
                </p:cNvSpPr>
                <p:nvPr/>
              </p:nvSpPr>
              <p:spPr>
                <a:xfrm>
                  <a:off x="-1953834" y="3818715"/>
                  <a:ext cx="2253978" cy="1200329"/>
                </a:xfrm>
                <a:prstGeom prst="rect">
                  <a:avLst/>
                </a:prstGeom>
                <a:blipFill>
                  <a:blip r:embed="rId11"/>
                  <a:stretch>
                    <a:fillRect l="-4054" t="-4082" b="-11224"/>
                  </a:stretch>
                </a:blipFill>
              </p:spPr>
              <p:txBody>
                <a:bodyPr/>
                <a:lstStyle/>
                <a:p>
                  <a:r>
                    <a:rPr lang="zh-TW" altLang="en-US">
                      <a:noFill/>
                    </a:rPr>
                    <a:t> </a:t>
                  </a:r>
                </a:p>
              </p:txBody>
            </p:sp>
          </mc:Fallback>
        </mc:AlternateContent>
        <p:cxnSp>
          <p:nvCxnSpPr>
            <p:cNvPr id="44" name="直線單箭頭接點 43">
              <a:extLst>
                <a:ext uri="{FF2B5EF4-FFF2-40B4-BE49-F238E27FC236}">
                  <a16:creationId xmlns:a16="http://schemas.microsoft.com/office/drawing/2014/main" id="{8A5FDE97-92FD-4DFF-B549-C4B347B2569B}"/>
                </a:ext>
              </a:extLst>
            </p:cNvPr>
            <p:cNvCxnSpPr>
              <a:cxnSpLocks/>
            </p:cNvCxnSpPr>
            <p:nvPr/>
          </p:nvCxnSpPr>
          <p:spPr>
            <a:xfrm flipH="1">
              <a:off x="419330" y="3022815"/>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F1BAD248-CBDF-48A5-B2F4-DF929AB4F454}"/>
                </a:ext>
              </a:extLst>
            </p:cNvPr>
            <p:cNvCxnSpPr>
              <a:cxnSpLocks/>
            </p:cNvCxnSpPr>
            <p:nvPr/>
          </p:nvCxnSpPr>
          <p:spPr>
            <a:xfrm>
              <a:off x="419937" y="4514782"/>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08887686-735C-496E-B3EC-06FD9F28EC24}"/>
                </a:ext>
              </a:extLst>
            </p:cNvPr>
            <p:cNvSpPr/>
            <p:nvPr/>
          </p:nvSpPr>
          <p:spPr>
            <a:xfrm>
              <a:off x="-296949" y="2609369"/>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76A0A141-43D2-40EC-AAEC-7B910545F5C1}"/>
                </a:ext>
              </a:extLst>
            </p:cNvPr>
            <p:cNvSpPr txBox="1"/>
            <p:nvPr/>
          </p:nvSpPr>
          <p:spPr>
            <a:xfrm>
              <a:off x="-2078314" y="5199591"/>
              <a:ext cx="3172546" cy="830997"/>
            </a:xfrm>
            <a:prstGeom prst="rect">
              <a:avLst/>
            </a:prstGeom>
            <a:noFill/>
          </p:spPr>
          <p:txBody>
            <a:bodyPr wrap="square" rtlCol="0">
              <a:spAutoFit/>
            </a:bodyPr>
            <a:lstStyle/>
            <a:p>
              <a:r>
                <a:rPr lang="en-US" altLang="zh-TW" sz="2400" dirty="0"/>
                <a:t>Only focus on initialization parameter</a:t>
              </a:r>
              <a:endParaRPr lang="zh-TW" altLang="en-US" sz="2400" dirty="0"/>
            </a:p>
          </p:txBody>
        </p:sp>
        <p:grpSp>
          <p:nvGrpSpPr>
            <p:cNvPr id="49" name="群組 48">
              <a:extLst>
                <a:ext uri="{FF2B5EF4-FFF2-40B4-BE49-F238E27FC236}">
                  <a16:creationId xmlns:a16="http://schemas.microsoft.com/office/drawing/2014/main" id="{F1B74313-475A-4D62-B040-27B7E17962B3}"/>
                </a:ext>
              </a:extLst>
            </p:cNvPr>
            <p:cNvGrpSpPr/>
            <p:nvPr/>
          </p:nvGrpSpPr>
          <p:grpSpPr>
            <a:xfrm>
              <a:off x="-41737" y="6014855"/>
              <a:ext cx="519373" cy="561935"/>
              <a:chOff x="2201456" y="6196263"/>
              <a:chExt cx="519373" cy="561935"/>
            </a:xfrm>
          </p:grpSpPr>
          <p:sp>
            <p:nvSpPr>
              <p:cNvPr id="50" name="矩形 49">
                <a:extLst>
                  <a:ext uri="{FF2B5EF4-FFF2-40B4-BE49-F238E27FC236}">
                    <a16:creationId xmlns:a16="http://schemas.microsoft.com/office/drawing/2014/main" id="{6117FD78-4989-49F5-AA36-38BA7502CEBB}"/>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72C9756A-6550-4081-ACF6-597805E7D119}"/>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51" name="矩形 50">
                    <a:extLst>
                      <a:ext uri="{FF2B5EF4-FFF2-40B4-BE49-F238E27FC236}">
                        <a16:creationId xmlns:a16="http://schemas.microsoft.com/office/drawing/2014/main" id="{72C9756A-6550-4081-ACF6-597805E7D119}"/>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2"/>
                    <a:stretch>
                      <a:fillRect/>
                    </a:stretch>
                  </a:blipFill>
                </p:spPr>
                <p:txBody>
                  <a:bodyPr/>
                  <a:lstStyle/>
                  <a:p>
                    <a:r>
                      <a:rPr lang="zh-TW" altLang="en-US">
                        <a:noFill/>
                      </a:rPr>
                      <a:t> </a:t>
                    </a:r>
                  </a:p>
                </p:txBody>
              </p:sp>
            </mc:Fallback>
          </mc:AlternateContent>
        </p:grpSp>
        <p:grpSp>
          <p:nvGrpSpPr>
            <p:cNvPr id="52" name="群組 51">
              <a:extLst>
                <a:ext uri="{FF2B5EF4-FFF2-40B4-BE49-F238E27FC236}">
                  <a16:creationId xmlns:a16="http://schemas.microsoft.com/office/drawing/2014/main" id="{ABE7337A-71D8-4769-A88D-B410738BD3B0}"/>
                </a:ext>
              </a:extLst>
            </p:cNvPr>
            <p:cNvGrpSpPr/>
            <p:nvPr/>
          </p:nvGrpSpPr>
          <p:grpSpPr>
            <a:xfrm>
              <a:off x="182426" y="2521130"/>
              <a:ext cx="519373" cy="561935"/>
              <a:chOff x="2201456" y="6196263"/>
              <a:chExt cx="519373" cy="561935"/>
            </a:xfrm>
          </p:grpSpPr>
          <p:sp>
            <p:nvSpPr>
              <p:cNvPr id="53" name="矩形 52">
                <a:extLst>
                  <a:ext uri="{FF2B5EF4-FFF2-40B4-BE49-F238E27FC236}">
                    <a16:creationId xmlns:a16="http://schemas.microsoft.com/office/drawing/2014/main" id="{B56A1F3A-0E90-418A-A8ED-161740847A66}"/>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7158951-8A85-485F-80B8-1C5CAC0E97CB}"/>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54" name="矩形 53">
                    <a:extLst>
                      <a:ext uri="{FF2B5EF4-FFF2-40B4-BE49-F238E27FC236}">
                        <a16:creationId xmlns:a16="http://schemas.microsoft.com/office/drawing/2014/main" id="{C7158951-8A85-485F-80B8-1C5CAC0E97CB}"/>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3"/>
                    <a:stretch>
                      <a:fillRect/>
                    </a:stretch>
                  </a:blipFill>
                </p:spPr>
                <p:txBody>
                  <a:bodyPr/>
                  <a:lstStyle/>
                  <a:p>
                    <a:r>
                      <a:rPr lang="zh-TW" altLang="en-US">
                        <a:noFill/>
                      </a:rPr>
                      <a:t> </a:t>
                    </a:r>
                  </a:p>
                </p:txBody>
              </p:sp>
            </mc:Fallback>
          </mc:AlternateContent>
        </p:grpSp>
      </p:grpSp>
      <p:sp>
        <p:nvSpPr>
          <p:cNvPr id="3" name="文字方塊 2">
            <a:extLst>
              <a:ext uri="{FF2B5EF4-FFF2-40B4-BE49-F238E27FC236}">
                <a16:creationId xmlns:a16="http://schemas.microsoft.com/office/drawing/2014/main" id="{955C6F23-3BAB-43E9-8933-DA04446B5911}"/>
              </a:ext>
            </a:extLst>
          </p:cNvPr>
          <p:cNvSpPr txBox="1"/>
          <p:nvPr/>
        </p:nvSpPr>
        <p:spPr>
          <a:xfrm>
            <a:off x="2340137" y="10310"/>
            <a:ext cx="6733403" cy="1938992"/>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Fast … Fast …</a:t>
            </a:r>
            <a:r>
              <a:rPr lang="zh-TW" altLang="en-US" sz="2400" dirty="0"/>
              <a:t> </a:t>
            </a:r>
            <a:r>
              <a:rPr lang="en-US" altLang="zh-TW" sz="2400" dirty="0"/>
              <a:t>Fast …</a:t>
            </a:r>
          </a:p>
          <a:p>
            <a:pPr marL="285750" indent="-285750">
              <a:buFont typeface="Arial" panose="020B0604020202020204" pitchFamily="34" charset="0"/>
              <a:buChar char="•"/>
            </a:pPr>
            <a:r>
              <a:rPr lang="en-US" altLang="zh-TW" sz="2400" dirty="0"/>
              <a:t>Good to truly train a model with one step. </a:t>
            </a:r>
            <a:r>
              <a:rPr lang="en-US" altLang="zh-TW" sz="2400" dirty="0">
                <a:sym typeface="Wingdings" panose="05000000000000000000" pitchFamily="2" charset="2"/>
              </a:rPr>
              <a:t></a:t>
            </a:r>
            <a:endParaRPr lang="en-US" altLang="zh-TW" sz="2400" dirty="0"/>
          </a:p>
          <a:p>
            <a:pPr marL="285750" indent="-285750">
              <a:buFont typeface="Arial" panose="020B0604020202020204" pitchFamily="34" charset="0"/>
              <a:buChar char="•"/>
            </a:pPr>
            <a:r>
              <a:rPr lang="en-US" altLang="zh-TW" sz="2400" dirty="0"/>
              <a:t>When using the algorithm, still update many times.</a:t>
            </a:r>
          </a:p>
          <a:p>
            <a:pPr marL="285750" indent="-285750">
              <a:buFont typeface="Arial" panose="020B0604020202020204" pitchFamily="34" charset="0"/>
              <a:buChar char="•"/>
            </a:pPr>
            <a:r>
              <a:rPr lang="en-US" altLang="zh-TW" sz="2400" dirty="0"/>
              <a:t>Few-shot learning has limited data.</a:t>
            </a:r>
          </a:p>
          <a:p>
            <a:pPr marL="285750" indent="-285750">
              <a:buFont typeface="Arial" panose="020B0604020202020204" pitchFamily="34" charset="0"/>
              <a:buChar char="•"/>
            </a:pPr>
            <a:endParaRPr lang="zh-TW" altLang="en-US" sz="2400" dirty="0"/>
          </a:p>
        </p:txBody>
      </p:sp>
    </p:spTree>
    <p:extLst>
      <p:ext uri="{BB962C8B-B14F-4D97-AF65-F5344CB8AC3E}">
        <p14:creationId xmlns:p14="http://schemas.microsoft.com/office/powerpoint/2010/main" val="370168221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73A79B-CF3E-49C8-811F-053EA2054C79}"/>
              </a:ext>
            </a:extLst>
          </p:cNvPr>
          <p:cNvSpPr>
            <a:spLocks noGrp="1"/>
          </p:cNvSpPr>
          <p:nvPr>
            <p:ph type="title"/>
          </p:nvPr>
        </p:nvSpPr>
        <p:spPr/>
        <p:txBody>
          <a:bodyPr/>
          <a:lstStyle/>
          <a:p>
            <a:r>
              <a:rPr lang="en-US" altLang="zh-TW" dirty="0"/>
              <a:t>Toy Example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E3AD173-93CA-4534-B16E-8DAC6C5D597A}"/>
                  </a:ext>
                </a:extLst>
              </p:cNvPr>
              <p:cNvSpPr>
                <a:spLocks noGrp="1"/>
              </p:cNvSpPr>
              <p:nvPr>
                <p:ph idx="1"/>
              </p:nvPr>
            </p:nvSpPr>
            <p:spPr/>
            <p:txBody>
              <a:bodyPr>
                <a:normAutofit/>
              </a:bodyPr>
              <a:lstStyle/>
              <a:p>
                <a:pPr marL="0" indent="0">
                  <a:buNone/>
                </a:pPr>
                <a:r>
                  <a:rPr lang="en-US" altLang="zh-TW" sz="2400" dirty="0"/>
                  <a:t>Each task: </a:t>
                </a:r>
              </a:p>
              <a:p>
                <a:r>
                  <a:rPr lang="en-US" altLang="zh-TW" sz="2400" dirty="0"/>
                  <a:t>Given a target sine function </a:t>
                </a:r>
                <a14:m>
                  <m:oMath xmlns:m="http://schemas.openxmlformats.org/officeDocument/2006/math">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m:t>
                    </m:r>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𝑠𝑖𝑛</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oMath>
                </a14:m>
                <a:r>
                  <a:rPr lang="en-US" altLang="zh-TW" sz="2400" dirty="0"/>
                  <a:t> </a:t>
                </a:r>
              </a:p>
              <a:p>
                <a:r>
                  <a:rPr lang="en-US" altLang="zh-TW" sz="2400" dirty="0"/>
                  <a:t>Sample K points from the target function</a:t>
                </a:r>
              </a:p>
              <a:p>
                <a:r>
                  <a:rPr lang="en-US" altLang="zh-TW" sz="2400" dirty="0"/>
                  <a:t>Use</a:t>
                </a:r>
                <a:r>
                  <a:rPr lang="zh-TW" altLang="en-US" sz="2400" dirty="0"/>
                  <a:t> </a:t>
                </a:r>
                <a:r>
                  <a:rPr lang="en-US" altLang="zh-TW" sz="2400" dirty="0"/>
                  <a:t>the samples to estimate the target function</a:t>
                </a:r>
              </a:p>
            </p:txBody>
          </p:sp>
        </mc:Choice>
        <mc:Fallback xmlns="">
          <p:sp>
            <p:nvSpPr>
              <p:cNvPr id="3" name="內容版面配置區 2">
                <a:extLst>
                  <a:ext uri="{FF2B5EF4-FFF2-40B4-BE49-F238E27FC236}">
                    <a16:creationId xmlns:a16="http://schemas.microsoft.com/office/drawing/2014/main" id="{6E3AD173-93CA-4534-B16E-8DAC6C5D597A}"/>
                  </a:ext>
                </a:extLst>
              </p:cNvPr>
              <p:cNvSpPr>
                <a:spLocks noGrp="1" noRot="1" noChangeAspect="1" noMove="1" noResize="1" noEditPoints="1" noAdjustHandles="1" noChangeArrowheads="1" noChangeShapeType="1" noTextEdit="1"/>
              </p:cNvSpPr>
              <p:nvPr>
                <p:ph idx="1"/>
              </p:nvPr>
            </p:nvSpPr>
            <p:spPr>
              <a:blipFill>
                <a:blip r:embed="rId3"/>
                <a:stretch>
                  <a:fillRect l="-1159" t="-1961"/>
                </a:stretch>
              </a:blipFill>
            </p:spPr>
            <p:txBody>
              <a:bodyPr/>
              <a:lstStyle/>
              <a:p>
                <a:r>
                  <a:rPr lang="zh-TW" altLang="en-US">
                    <a:noFill/>
                  </a:rPr>
                  <a:t> </a:t>
                </a:r>
              </a:p>
            </p:txBody>
          </p:sp>
        </mc:Fallback>
      </mc:AlternateContent>
      <p:pic>
        <p:nvPicPr>
          <p:cNvPr id="2050" name="Picture 2" descr="https://cdn-images-1.medium.com/max/1200/1*qCPnRIMiRD_AXwsxfojSMg.png">
            <a:extLst>
              <a:ext uri="{FF2B5EF4-FFF2-40B4-BE49-F238E27FC236}">
                <a16:creationId xmlns:a16="http://schemas.microsoft.com/office/drawing/2014/main" id="{6F7B62CF-C946-450E-AFD7-0C582483D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701" y="3609790"/>
            <a:ext cx="4711699" cy="314541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062FCCF0-D257-4298-A29F-4AC7C990D7E6}"/>
              </a:ext>
            </a:extLst>
          </p:cNvPr>
          <p:cNvSpPr/>
          <p:nvPr/>
        </p:nvSpPr>
        <p:spPr>
          <a:xfrm>
            <a:off x="3949701" y="412650"/>
            <a:ext cx="5299076" cy="923330"/>
          </a:xfrm>
          <a:prstGeom prst="rect">
            <a:avLst/>
          </a:prstGeom>
        </p:spPr>
        <p:txBody>
          <a:bodyPr wrap="square">
            <a:spAutoFit/>
          </a:bodyPr>
          <a:lstStyle/>
          <a:p>
            <a:r>
              <a:rPr lang="en-US" altLang="zh-TW" dirty="0"/>
              <a:t>Source of images https://towardsdatascience.com/paper-repro-deep-metalearning-using-maml-and-reptile-fd1df1cc81b0</a:t>
            </a:r>
            <a:endParaRPr lang="zh-TW"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B517A3D-4C3D-428B-ADF9-23A1823DD17A}"/>
                  </a:ext>
                </a:extLst>
              </p:cNvPr>
              <p:cNvSpPr/>
              <p:nvPr/>
            </p:nvSpPr>
            <p:spPr>
              <a:xfrm>
                <a:off x="1012851" y="4639839"/>
                <a:ext cx="2552649" cy="830997"/>
              </a:xfrm>
              <a:prstGeom prst="rect">
                <a:avLst/>
              </a:prstGeom>
            </p:spPr>
            <p:txBody>
              <a:bodyPr wrap="square">
                <a:spAutoFit/>
              </a:bodyPr>
              <a:lstStyle/>
              <a:p>
                <a:r>
                  <a:rPr lang="en-US" altLang="zh-TW" sz="2400" dirty="0"/>
                  <a:t>Sample </a:t>
                </a:r>
                <a14:m>
                  <m:oMath xmlns:m="http://schemas.openxmlformats.org/officeDocument/2006/math">
                    <m:r>
                      <a:rPr lang="en-US" altLang="zh-TW" sz="2400" i="1">
                        <a:latin typeface="Cambria Math" panose="02040503050406030204" pitchFamily="18" charset="0"/>
                      </a:rPr>
                      <m:t>𝑎</m:t>
                    </m:r>
                  </m:oMath>
                </a14:m>
                <a:r>
                  <a:rPr lang="en-US" altLang="zh-TW" sz="2400" dirty="0"/>
                  <a:t> and </a:t>
                </a:r>
                <a14:m>
                  <m:oMath xmlns:m="http://schemas.openxmlformats.org/officeDocument/2006/math">
                    <m:r>
                      <a:rPr lang="en-US" altLang="zh-TW" sz="2400" i="1">
                        <a:latin typeface="Cambria Math" panose="02040503050406030204" pitchFamily="18" charset="0"/>
                      </a:rPr>
                      <m:t>𝑏</m:t>
                    </m:r>
                  </m:oMath>
                </a14:m>
                <a:r>
                  <a:rPr lang="en-US" altLang="zh-TW" sz="2400" dirty="0"/>
                  <a:t> to form a task</a:t>
                </a:r>
                <a:endParaRPr lang="zh-TW" altLang="en-US" sz="2400" dirty="0"/>
              </a:p>
            </p:txBody>
          </p:sp>
        </mc:Choice>
        <mc:Fallback xmlns="">
          <p:sp>
            <p:nvSpPr>
              <p:cNvPr id="6" name="矩形 5">
                <a:extLst>
                  <a:ext uri="{FF2B5EF4-FFF2-40B4-BE49-F238E27FC236}">
                    <a16:creationId xmlns:a16="http://schemas.microsoft.com/office/drawing/2014/main" id="{3B517A3D-4C3D-428B-ADF9-23A1823DD17A}"/>
                  </a:ext>
                </a:extLst>
              </p:cNvPr>
              <p:cNvSpPr>
                <a:spLocks noRot="1" noChangeAspect="1" noMove="1" noResize="1" noEditPoints="1" noAdjustHandles="1" noChangeArrowheads="1" noChangeShapeType="1" noTextEdit="1"/>
              </p:cNvSpPr>
              <p:nvPr/>
            </p:nvSpPr>
            <p:spPr>
              <a:xfrm>
                <a:off x="1012851" y="4639839"/>
                <a:ext cx="2552649" cy="830997"/>
              </a:xfrm>
              <a:prstGeom prst="rect">
                <a:avLst/>
              </a:prstGeom>
              <a:blipFill>
                <a:blip r:embed="rId5"/>
                <a:stretch>
                  <a:fillRect l="-3580" t="-5882" r="-2148" b="-1617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650731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3E39D3-1A95-4584-A66E-1B8CE6D80BF4}"/>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788FB000-D149-4991-ADB1-D4D893DF8681}"/>
              </a:ext>
            </a:extLst>
          </p:cNvPr>
          <p:cNvSpPr>
            <a:spLocks noGrp="1"/>
          </p:cNvSpPr>
          <p:nvPr>
            <p:ph idx="1"/>
          </p:nvPr>
        </p:nvSpPr>
        <p:spPr>
          <a:xfrm>
            <a:off x="628650" y="1825625"/>
            <a:ext cx="7886700" cy="4351338"/>
          </a:xfrm>
        </p:spPr>
        <p:txBody>
          <a:bodyPr/>
          <a:lstStyle/>
          <a:p>
            <a:r>
              <a:rPr lang="en-US" altLang="zh-TW" dirty="0"/>
              <a:t>Meta learning = Learn to learn</a:t>
            </a:r>
          </a:p>
          <a:p>
            <a:endParaRPr lang="en-US" altLang="zh-TW" dirty="0"/>
          </a:p>
          <a:p>
            <a:endParaRPr lang="en-US" altLang="zh-TW" dirty="0"/>
          </a:p>
          <a:p>
            <a:endParaRPr lang="zh-TW" altLang="en-US" dirty="0"/>
          </a:p>
        </p:txBody>
      </p:sp>
      <p:pic>
        <p:nvPicPr>
          <p:cNvPr id="4" name="圖片 3">
            <a:extLst>
              <a:ext uri="{FF2B5EF4-FFF2-40B4-BE49-F238E27FC236}">
                <a16:creationId xmlns:a16="http://schemas.microsoft.com/office/drawing/2014/main" id="{3929B026-BD90-44CC-A113-CB16AA84AE29}"/>
              </a:ext>
            </a:extLst>
          </p:cNvPr>
          <p:cNvPicPr>
            <a:picLocks noChangeAspect="1"/>
          </p:cNvPicPr>
          <p:nvPr/>
        </p:nvPicPr>
        <p:blipFill>
          <a:blip r:embed="rId3"/>
          <a:stretch>
            <a:fillRect/>
          </a:stretch>
        </p:blipFill>
        <p:spPr>
          <a:xfrm flipH="1">
            <a:off x="494608" y="3363316"/>
            <a:ext cx="1112269" cy="1888457"/>
          </a:xfrm>
          <a:prstGeom prst="rect">
            <a:avLst/>
          </a:prstGeom>
        </p:spPr>
      </p:pic>
      <p:sp>
        <p:nvSpPr>
          <p:cNvPr id="5" name="語音泡泡: 圓角矩形 4">
            <a:extLst>
              <a:ext uri="{FF2B5EF4-FFF2-40B4-BE49-F238E27FC236}">
                <a16:creationId xmlns:a16="http://schemas.microsoft.com/office/drawing/2014/main" id="{3715FF6F-F06F-4245-9CC4-535ED91D76AD}"/>
              </a:ext>
            </a:extLst>
          </p:cNvPr>
          <p:cNvSpPr/>
          <p:nvPr/>
        </p:nvSpPr>
        <p:spPr>
          <a:xfrm>
            <a:off x="1712884" y="2494679"/>
            <a:ext cx="1819174" cy="995857"/>
          </a:xfrm>
          <a:prstGeom prst="wedgeRoundRectCallout">
            <a:avLst>
              <a:gd name="adj1" fmla="val -69510"/>
              <a:gd name="adj2" fmla="val 80371"/>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800" dirty="0"/>
              <a:t>Learning </a:t>
            </a:r>
          </a:p>
          <a:p>
            <a:pPr algn="ctr"/>
            <a:r>
              <a:rPr lang="en-US" altLang="zh-TW" sz="2800" dirty="0"/>
              <a:t>task 1</a:t>
            </a:r>
            <a:endParaRPr lang="zh-TW" altLang="en-US" sz="2800" dirty="0"/>
          </a:p>
        </p:txBody>
      </p:sp>
      <p:pic>
        <p:nvPicPr>
          <p:cNvPr id="6" name="圖片 5">
            <a:extLst>
              <a:ext uri="{FF2B5EF4-FFF2-40B4-BE49-F238E27FC236}">
                <a16:creationId xmlns:a16="http://schemas.microsoft.com/office/drawing/2014/main" id="{2E1747BE-66E7-45BA-92F2-1579A064E4CB}"/>
              </a:ext>
            </a:extLst>
          </p:cNvPr>
          <p:cNvPicPr>
            <a:picLocks noChangeAspect="1"/>
          </p:cNvPicPr>
          <p:nvPr/>
        </p:nvPicPr>
        <p:blipFill>
          <a:blip r:embed="rId3"/>
          <a:stretch>
            <a:fillRect/>
          </a:stretch>
        </p:blipFill>
        <p:spPr>
          <a:xfrm flipH="1">
            <a:off x="4606369" y="3363316"/>
            <a:ext cx="1112269" cy="1888457"/>
          </a:xfrm>
          <a:prstGeom prst="rect">
            <a:avLst/>
          </a:prstGeom>
        </p:spPr>
      </p:pic>
      <p:sp>
        <p:nvSpPr>
          <p:cNvPr id="7" name="語音泡泡: 圓角矩形 6">
            <a:extLst>
              <a:ext uri="{FF2B5EF4-FFF2-40B4-BE49-F238E27FC236}">
                <a16:creationId xmlns:a16="http://schemas.microsoft.com/office/drawing/2014/main" id="{16300EAF-9FFF-43D4-9D7F-DB2139C9F684}"/>
              </a:ext>
            </a:extLst>
          </p:cNvPr>
          <p:cNvSpPr/>
          <p:nvPr/>
        </p:nvSpPr>
        <p:spPr>
          <a:xfrm>
            <a:off x="1712884" y="5472527"/>
            <a:ext cx="1819174" cy="995857"/>
          </a:xfrm>
          <a:prstGeom prst="wedgeRoundRectCallout">
            <a:avLst>
              <a:gd name="adj1" fmla="val -73221"/>
              <a:gd name="adj2" fmla="val -152738"/>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t>Learning </a:t>
            </a:r>
          </a:p>
          <a:p>
            <a:pPr algn="ctr"/>
            <a:r>
              <a:rPr lang="en-US" altLang="zh-TW" sz="2800" dirty="0"/>
              <a:t>task 100</a:t>
            </a:r>
            <a:endParaRPr lang="zh-TW" altLang="en-US" sz="2800" dirty="0"/>
          </a:p>
        </p:txBody>
      </p:sp>
      <p:sp>
        <p:nvSpPr>
          <p:cNvPr id="8" name="語音泡泡: 圓角矩形 7">
            <a:extLst>
              <a:ext uri="{FF2B5EF4-FFF2-40B4-BE49-F238E27FC236}">
                <a16:creationId xmlns:a16="http://schemas.microsoft.com/office/drawing/2014/main" id="{F52A1551-E62F-4436-813C-783862BD63DF}"/>
              </a:ext>
            </a:extLst>
          </p:cNvPr>
          <p:cNvSpPr/>
          <p:nvPr/>
        </p:nvSpPr>
        <p:spPr>
          <a:xfrm>
            <a:off x="5045578" y="2336123"/>
            <a:ext cx="3844869" cy="1466803"/>
          </a:xfrm>
          <a:prstGeom prst="wedgeRoundRectCallout">
            <a:avLst>
              <a:gd name="adj1" fmla="val -39043"/>
              <a:gd name="adj2" fmla="val 6780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800" dirty="0"/>
              <a:t>I can learn task 101 better because I learn some </a:t>
            </a:r>
            <a:r>
              <a:rPr lang="en-US" altLang="zh-TW" sz="2800" b="1" dirty="0"/>
              <a:t>learning skills</a:t>
            </a:r>
            <a:endParaRPr lang="zh-TW" altLang="en-US" sz="2800" b="1" dirty="0"/>
          </a:p>
        </p:txBody>
      </p:sp>
      <p:sp>
        <p:nvSpPr>
          <p:cNvPr id="9" name="文字方塊 8">
            <a:extLst>
              <a:ext uri="{FF2B5EF4-FFF2-40B4-BE49-F238E27FC236}">
                <a16:creationId xmlns:a16="http://schemas.microsoft.com/office/drawing/2014/main" id="{ED76866D-366F-4B5C-9254-4C570E1BB513}"/>
              </a:ext>
            </a:extLst>
          </p:cNvPr>
          <p:cNvSpPr txBox="1"/>
          <p:nvPr/>
        </p:nvSpPr>
        <p:spPr>
          <a:xfrm>
            <a:off x="4388511" y="5318495"/>
            <a:ext cx="4352894" cy="830997"/>
          </a:xfrm>
          <a:prstGeom prst="rect">
            <a:avLst/>
          </a:prstGeom>
          <a:noFill/>
        </p:spPr>
        <p:txBody>
          <a:bodyPr wrap="square" rtlCol="0">
            <a:spAutoFit/>
          </a:bodyPr>
          <a:lstStyle/>
          <a:p>
            <a:r>
              <a:rPr lang="en-US" altLang="zh-TW" sz="2400" b="1" dirty="0"/>
              <a:t>Life-long</a:t>
            </a:r>
            <a:r>
              <a:rPr lang="en-US" altLang="zh-TW" sz="2400" dirty="0"/>
              <a:t>: one model for all the tasks</a:t>
            </a:r>
            <a:endParaRPr lang="zh-TW" altLang="en-US" sz="2400" dirty="0"/>
          </a:p>
        </p:txBody>
      </p:sp>
      <p:sp>
        <p:nvSpPr>
          <p:cNvPr id="12" name="文字方塊 11">
            <a:extLst>
              <a:ext uri="{FF2B5EF4-FFF2-40B4-BE49-F238E27FC236}">
                <a16:creationId xmlns:a16="http://schemas.microsoft.com/office/drawing/2014/main" id="{E199F40C-F9BB-4D1D-9F76-E6A08329961D}"/>
              </a:ext>
            </a:extLst>
          </p:cNvPr>
          <p:cNvSpPr txBox="1"/>
          <p:nvPr/>
        </p:nvSpPr>
        <p:spPr>
          <a:xfrm>
            <a:off x="4388511" y="6112867"/>
            <a:ext cx="4352894" cy="461665"/>
          </a:xfrm>
          <a:prstGeom prst="rect">
            <a:avLst/>
          </a:prstGeom>
          <a:noFill/>
        </p:spPr>
        <p:txBody>
          <a:bodyPr wrap="square" rtlCol="0">
            <a:spAutoFit/>
          </a:bodyPr>
          <a:lstStyle/>
          <a:p>
            <a:r>
              <a:rPr lang="en-US" altLang="zh-TW" sz="2400" b="1" dirty="0"/>
              <a:t>Meta</a:t>
            </a:r>
            <a:r>
              <a:rPr lang="en-US" altLang="zh-TW" sz="2400" dirty="0"/>
              <a:t>: How to learn a new model </a:t>
            </a:r>
            <a:endParaRPr lang="zh-TW" altLang="en-US" sz="2400" dirty="0"/>
          </a:p>
        </p:txBody>
      </p:sp>
      <p:sp>
        <p:nvSpPr>
          <p:cNvPr id="13" name="語音泡泡: 圓角矩形 12">
            <a:extLst>
              <a:ext uri="{FF2B5EF4-FFF2-40B4-BE49-F238E27FC236}">
                <a16:creationId xmlns:a16="http://schemas.microsoft.com/office/drawing/2014/main" id="{E4D9438A-FB5F-4E13-B474-B624308ECB58}"/>
              </a:ext>
            </a:extLst>
          </p:cNvPr>
          <p:cNvSpPr/>
          <p:nvPr/>
        </p:nvSpPr>
        <p:spPr>
          <a:xfrm>
            <a:off x="1712884" y="3633538"/>
            <a:ext cx="1819174" cy="995857"/>
          </a:xfrm>
          <a:prstGeom prst="wedgeRoundRectCallout">
            <a:avLst>
              <a:gd name="adj1" fmla="val -75463"/>
              <a:gd name="adj2" fmla="val 1150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Learning </a:t>
            </a:r>
          </a:p>
          <a:p>
            <a:pPr algn="ctr"/>
            <a:r>
              <a:rPr lang="en-US" altLang="zh-TW" sz="2800" dirty="0"/>
              <a:t>task 2</a:t>
            </a:r>
            <a:endParaRPr lang="zh-TW" altLang="en-US" sz="2800" dirty="0"/>
          </a:p>
        </p:txBody>
      </p:sp>
      <p:sp>
        <p:nvSpPr>
          <p:cNvPr id="14" name="文字方塊 13">
            <a:extLst>
              <a:ext uri="{FF2B5EF4-FFF2-40B4-BE49-F238E27FC236}">
                <a16:creationId xmlns:a16="http://schemas.microsoft.com/office/drawing/2014/main" id="{E009CF12-3D10-4C9D-A37E-0A56D3AED7B5}"/>
              </a:ext>
            </a:extLst>
          </p:cNvPr>
          <p:cNvSpPr txBox="1"/>
          <p:nvPr/>
        </p:nvSpPr>
        <p:spPr>
          <a:xfrm rot="5400000">
            <a:off x="2378287" y="4801383"/>
            <a:ext cx="693307" cy="523220"/>
          </a:xfrm>
          <a:prstGeom prst="rect">
            <a:avLst/>
          </a:prstGeom>
          <a:noFill/>
        </p:spPr>
        <p:txBody>
          <a:bodyPr wrap="square" rtlCol="0">
            <a:spAutoFit/>
          </a:bodyPr>
          <a:lstStyle/>
          <a:p>
            <a:r>
              <a:rPr lang="en-US" altLang="zh-TW" sz="2800" b="1" dirty="0"/>
              <a:t>……</a:t>
            </a:r>
            <a:endParaRPr lang="zh-TW" altLang="en-US" sz="2800" b="1" dirty="0"/>
          </a:p>
        </p:txBody>
      </p:sp>
      <p:sp>
        <p:nvSpPr>
          <p:cNvPr id="15" name="文字方塊 14">
            <a:extLst>
              <a:ext uri="{FF2B5EF4-FFF2-40B4-BE49-F238E27FC236}">
                <a16:creationId xmlns:a16="http://schemas.microsoft.com/office/drawing/2014/main" id="{E9393B6E-4A59-4E21-BC4A-C93543C681DE}"/>
              </a:ext>
            </a:extLst>
          </p:cNvPr>
          <p:cNvSpPr txBox="1"/>
          <p:nvPr/>
        </p:nvSpPr>
        <p:spPr>
          <a:xfrm>
            <a:off x="5602748" y="4368454"/>
            <a:ext cx="2543976" cy="461665"/>
          </a:xfrm>
          <a:prstGeom prst="rect">
            <a:avLst/>
          </a:prstGeom>
          <a:noFill/>
        </p:spPr>
        <p:txBody>
          <a:bodyPr wrap="square" rtlCol="0">
            <a:spAutoFit/>
          </a:bodyPr>
          <a:lstStyle/>
          <a:p>
            <a:r>
              <a:rPr lang="en-US" altLang="zh-TW" sz="2400" dirty="0"/>
              <a:t>Be a better learner</a:t>
            </a:r>
            <a:endParaRPr lang="zh-TW" altLang="en-US" sz="2400" dirty="0"/>
          </a:p>
        </p:txBody>
      </p:sp>
      <p:sp>
        <p:nvSpPr>
          <p:cNvPr id="16" name="右大括弧 15">
            <a:extLst>
              <a:ext uri="{FF2B5EF4-FFF2-40B4-BE49-F238E27FC236}">
                <a16:creationId xmlns:a16="http://schemas.microsoft.com/office/drawing/2014/main" id="{5ED0A6A1-2A11-4C32-8604-E9D1F93AF541}"/>
              </a:ext>
            </a:extLst>
          </p:cNvPr>
          <p:cNvSpPr/>
          <p:nvPr/>
        </p:nvSpPr>
        <p:spPr>
          <a:xfrm>
            <a:off x="3723983" y="2494679"/>
            <a:ext cx="738902" cy="3973705"/>
          </a:xfrm>
          <a:prstGeom prst="rightBrace">
            <a:avLst>
              <a:gd name="adj1" fmla="val 27873"/>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6237BCF0-F3E5-42CA-919D-2C4C0A8146B3}"/>
              </a:ext>
            </a:extLst>
          </p:cNvPr>
          <p:cNvSpPr txBox="1"/>
          <p:nvPr/>
        </p:nvSpPr>
        <p:spPr>
          <a:xfrm>
            <a:off x="5712748" y="43906"/>
            <a:ext cx="3500544" cy="461665"/>
          </a:xfrm>
          <a:prstGeom prst="rect">
            <a:avLst/>
          </a:prstGeom>
          <a:noFill/>
        </p:spPr>
        <p:txBody>
          <a:bodyPr wrap="square" rtlCol="0">
            <a:spAutoFit/>
          </a:bodyPr>
          <a:lstStyle/>
          <a:p>
            <a:r>
              <a:rPr lang="en-US" altLang="zh-TW" sz="2400" dirty="0"/>
              <a:t>Task 1: speech recognition </a:t>
            </a:r>
            <a:endParaRPr lang="zh-TW" altLang="en-US" sz="2400" dirty="0"/>
          </a:p>
        </p:txBody>
      </p:sp>
      <p:sp>
        <p:nvSpPr>
          <p:cNvPr id="19" name="文字方塊 18">
            <a:extLst>
              <a:ext uri="{FF2B5EF4-FFF2-40B4-BE49-F238E27FC236}">
                <a16:creationId xmlns:a16="http://schemas.microsoft.com/office/drawing/2014/main" id="{A6CD1A21-70E0-49E4-A2DC-6BA179EBE18D}"/>
              </a:ext>
            </a:extLst>
          </p:cNvPr>
          <p:cNvSpPr txBox="1"/>
          <p:nvPr/>
        </p:nvSpPr>
        <p:spPr>
          <a:xfrm>
            <a:off x="5734894" y="432663"/>
            <a:ext cx="3500545" cy="461665"/>
          </a:xfrm>
          <a:prstGeom prst="rect">
            <a:avLst/>
          </a:prstGeom>
          <a:noFill/>
        </p:spPr>
        <p:txBody>
          <a:bodyPr wrap="square" rtlCol="0">
            <a:spAutoFit/>
          </a:bodyPr>
          <a:lstStyle/>
          <a:p>
            <a:r>
              <a:rPr lang="en-US" altLang="zh-TW" sz="2400" dirty="0"/>
              <a:t>Task 2: image recognition </a:t>
            </a:r>
            <a:endParaRPr lang="zh-TW" altLang="en-US" sz="2400" dirty="0"/>
          </a:p>
        </p:txBody>
      </p:sp>
      <p:sp>
        <p:nvSpPr>
          <p:cNvPr id="20" name="文字方塊 19">
            <a:extLst>
              <a:ext uri="{FF2B5EF4-FFF2-40B4-BE49-F238E27FC236}">
                <a16:creationId xmlns:a16="http://schemas.microsoft.com/office/drawing/2014/main" id="{6FBFAC00-048B-4BF5-851A-ED63ED95490A}"/>
              </a:ext>
            </a:extLst>
          </p:cNvPr>
          <p:cNvSpPr txBox="1"/>
          <p:nvPr/>
        </p:nvSpPr>
        <p:spPr>
          <a:xfrm>
            <a:off x="5454302" y="1368608"/>
            <a:ext cx="3588098" cy="461665"/>
          </a:xfrm>
          <a:prstGeom prst="rect">
            <a:avLst/>
          </a:prstGeom>
          <a:noFill/>
        </p:spPr>
        <p:txBody>
          <a:bodyPr wrap="square" rtlCol="0">
            <a:spAutoFit/>
          </a:bodyPr>
          <a:lstStyle/>
          <a:p>
            <a:r>
              <a:rPr lang="en-US" altLang="zh-TW" sz="2400" dirty="0"/>
              <a:t>Task 100: text classification </a:t>
            </a:r>
            <a:endParaRPr lang="zh-TW" altLang="en-US" sz="2400" dirty="0"/>
          </a:p>
        </p:txBody>
      </p:sp>
      <p:sp>
        <p:nvSpPr>
          <p:cNvPr id="21" name="文字方塊 20">
            <a:extLst>
              <a:ext uri="{FF2B5EF4-FFF2-40B4-BE49-F238E27FC236}">
                <a16:creationId xmlns:a16="http://schemas.microsoft.com/office/drawing/2014/main" id="{83B4E618-0AA3-43D9-B2E4-5C71E7308319}"/>
              </a:ext>
            </a:extLst>
          </p:cNvPr>
          <p:cNvSpPr txBox="1"/>
          <p:nvPr/>
        </p:nvSpPr>
        <p:spPr>
          <a:xfrm rot="5400000">
            <a:off x="6457895" y="836520"/>
            <a:ext cx="497014" cy="523220"/>
          </a:xfrm>
          <a:prstGeom prst="rect">
            <a:avLst/>
          </a:prstGeom>
          <a:noFill/>
        </p:spPr>
        <p:txBody>
          <a:bodyPr wrap="square" rtlCol="0">
            <a:spAutoFit/>
          </a:bodyPr>
          <a:lstStyle/>
          <a:p>
            <a:r>
              <a:rPr lang="en-US" altLang="zh-TW" sz="2800" dirty="0"/>
              <a:t>…</a:t>
            </a:r>
            <a:endParaRPr lang="zh-TW" altLang="en-US" sz="2800" dirty="0"/>
          </a:p>
        </p:txBody>
      </p:sp>
      <p:cxnSp>
        <p:nvCxnSpPr>
          <p:cNvPr id="23" name="直線接點 22">
            <a:extLst>
              <a:ext uri="{FF2B5EF4-FFF2-40B4-BE49-F238E27FC236}">
                <a16:creationId xmlns:a16="http://schemas.microsoft.com/office/drawing/2014/main" id="{51B28D1D-AE64-4322-A23D-C61144DEF657}"/>
              </a:ext>
            </a:extLst>
          </p:cNvPr>
          <p:cNvCxnSpPr>
            <a:cxnSpLocks/>
          </p:cNvCxnSpPr>
          <p:nvPr/>
        </p:nvCxnSpPr>
        <p:spPr>
          <a:xfrm>
            <a:off x="5733371" y="1389719"/>
            <a:ext cx="32275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71146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2" grpId="0"/>
      <p:bldP spid="13" grpId="0" animBg="1"/>
      <p:bldP spid="14" grpId="0"/>
      <p:bldP spid="15" grpId="0"/>
      <p:bldP spid="16" grpId="0" animBg="1"/>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00AF2B-0CF5-4DDA-81B9-CB1817E5E3D4}"/>
              </a:ext>
            </a:extLst>
          </p:cNvPr>
          <p:cNvSpPr>
            <a:spLocks noGrp="1"/>
          </p:cNvSpPr>
          <p:nvPr>
            <p:ph type="title"/>
          </p:nvPr>
        </p:nvSpPr>
        <p:spPr/>
        <p:txBody>
          <a:bodyPr/>
          <a:lstStyle/>
          <a:p>
            <a:r>
              <a:rPr lang="en-US" altLang="zh-TW" dirty="0"/>
              <a:t>Toy Example</a:t>
            </a:r>
            <a:endParaRPr lang="zh-TW" altLang="en-US" dirty="0"/>
          </a:p>
        </p:txBody>
      </p:sp>
      <p:pic>
        <p:nvPicPr>
          <p:cNvPr id="3074" name="Picture 2" descr="https://cdn-images-1.medium.com/max/1200/1*mpzVEQR9uNUoII03fPQ4sA.png">
            <a:extLst>
              <a:ext uri="{FF2B5EF4-FFF2-40B4-BE49-F238E27FC236}">
                <a16:creationId xmlns:a16="http://schemas.microsoft.com/office/drawing/2014/main" id="{CABA3548-48B4-4C9B-9A71-C4AFE9DEC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930" y="125178"/>
            <a:ext cx="5083841" cy="33038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dn-images-1.medium.com/max/1200/1*7I7P9ZCqftQLigyjZylhgg.png">
            <a:extLst>
              <a:ext uri="{FF2B5EF4-FFF2-40B4-BE49-F238E27FC236}">
                <a16:creationId xmlns:a16="http://schemas.microsoft.com/office/drawing/2014/main" id="{5EAA15A0-DD9C-4DFE-8BF5-AF74DC719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930" y="3429000"/>
            <a:ext cx="5140198" cy="334044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32E8A939-A120-4978-8F7B-9EAB5CF088E7}"/>
              </a:ext>
            </a:extLst>
          </p:cNvPr>
          <p:cNvSpPr/>
          <p:nvPr/>
        </p:nvSpPr>
        <p:spPr>
          <a:xfrm>
            <a:off x="416941" y="2631040"/>
            <a:ext cx="3416320" cy="584775"/>
          </a:xfrm>
          <a:prstGeom prst="rect">
            <a:avLst/>
          </a:prstGeom>
        </p:spPr>
        <p:txBody>
          <a:bodyPr wrap="none">
            <a:spAutoFit/>
          </a:bodyPr>
          <a:lstStyle/>
          <a:p>
            <a:r>
              <a:rPr lang="en-US" altLang="zh-TW" sz="3200" b="1" i="1" u="sng" dirty="0"/>
              <a:t>Model Pre-training</a:t>
            </a:r>
            <a:endParaRPr lang="zh-TW" altLang="en-US" sz="3200" b="1" i="1" u="sng" dirty="0"/>
          </a:p>
        </p:txBody>
      </p:sp>
      <p:sp>
        <p:nvSpPr>
          <p:cNvPr id="7" name="矩形 6">
            <a:extLst>
              <a:ext uri="{FF2B5EF4-FFF2-40B4-BE49-F238E27FC236}">
                <a16:creationId xmlns:a16="http://schemas.microsoft.com/office/drawing/2014/main" id="{6E83A074-0C63-4965-979B-7F037F32276D}"/>
              </a:ext>
            </a:extLst>
          </p:cNvPr>
          <p:cNvSpPr/>
          <p:nvPr/>
        </p:nvSpPr>
        <p:spPr>
          <a:xfrm>
            <a:off x="2442528" y="5767475"/>
            <a:ext cx="1324402" cy="584775"/>
          </a:xfrm>
          <a:prstGeom prst="rect">
            <a:avLst/>
          </a:prstGeom>
        </p:spPr>
        <p:txBody>
          <a:bodyPr wrap="none">
            <a:spAutoFit/>
          </a:bodyPr>
          <a:lstStyle/>
          <a:p>
            <a:r>
              <a:rPr lang="en-US" altLang="zh-TW" sz="3200" b="1" i="1" u="sng" dirty="0"/>
              <a:t>MAML</a:t>
            </a:r>
            <a:endParaRPr lang="zh-TW" altLang="en-US" sz="3200" b="1" i="1" u="sng" dirty="0"/>
          </a:p>
        </p:txBody>
      </p:sp>
      <p:sp>
        <p:nvSpPr>
          <p:cNvPr id="4" name="矩形 3">
            <a:extLst>
              <a:ext uri="{FF2B5EF4-FFF2-40B4-BE49-F238E27FC236}">
                <a16:creationId xmlns:a16="http://schemas.microsoft.com/office/drawing/2014/main" id="{D5545401-6512-4AAB-9A4F-CF4DE2A3D694}"/>
              </a:ext>
            </a:extLst>
          </p:cNvPr>
          <p:cNvSpPr/>
          <p:nvPr/>
        </p:nvSpPr>
        <p:spPr>
          <a:xfrm>
            <a:off x="224304" y="4567146"/>
            <a:ext cx="3801595" cy="1200329"/>
          </a:xfrm>
          <a:prstGeom prst="rect">
            <a:avLst/>
          </a:prstGeom>
        </p:spPr>
        <p:txBody>
          <a:bodyPr wrap="square">
            <a:spAutoFit/>
          </a:bodyPr>
          <a:lstStyle/>
          <a:p>
            <a:r>
              <a:rPr lang="en-US" altLang="zh-TW" dirty="0"/>
              <a:t>Source of images https://towardsdatascience.com/paper-repro-deep-metalearning-using-maml-and-reptile-fd1df1cc81b0</a:t>
            </a:r>
            <a:endParaRPr lang="zh-TW" altLang="en-US" dirty="0"/>
          </a:p>
        </p:txBody>
      </p:sp>
    </p:spTree>
    <p:extLst>
      <p:ext uri="{BB962C8B-B14F-4D97-AF65-F5344CB8AC3E}">
        <p14:creationId xmlns:p14="http://schemas.microsoft.com/office/powerpoint/2010/main" val="38821284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91934F-6F64-4285-93AB-B85E9A453B21}"/>
              </a:ext>
            </a:extLst>
          </p:cNvPr>
          <p:cNvSpPr>
            <a:spLocks noGrp="1"/>
          </p:cNvSpPr>
          <p:nvPr>
            <p:ph type="title"/>
          </p:nvPr>
        </p:nvSpPr>
        <p:spPr/>
        <p:txBody>
          <a:bodyPr/>
          <a:lstStyle/>
          <a:p>
            <a:r>
              <a:rPr lang="en-US" altLang="zh-TW" dirty="0" err="1"/>
              <a:t>Omniglot</a:t>
            </a:r>
            <a:r>
              <a:rPr lang="en-US" altLang="zh-TW" dirty="0"/>
              <a:t> &amp; Mini-ImageNet</a:t>
            </a:r>
            <a:endParaRPr lang="zh-TW" altLang="en-US" dirty="0"/>
          </a:p>
        </p:txBody>
      </p:sp>
      <p:sp>
        <p:nvSpPr>
          <p:cNvPr id="3" name="內容版面配置區 2">
            <a:extLst>
              <a:ext uri="{FF2B5EF4-FFF2-40B4-BE49-F238E27FC236}">
                <a16:creationId xmlns:a16="http://schemas.microsoft.com/office/drawing/2014/main" id="{3441A49F-C4DD-4231-A0C5-E91E7494F7FC}"/>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68505150-004E-43F8-9C0F-59EC5B3010DD}"/>
              </a:ext>
            </a:extLst>
          </p:cNvPr>
          <p:cNvPicPr>
            <a:picLocks noChangeAspect="1"/>
          </p:cNvPicPr>
          <p:nvPr/>
        </p:nvPicPr>
        <p:blipFill>
          <a:blip r:embed="rId2"/>
          <a:stretch>
            <a:fillRect/>
          </a:stretch>
        </p:blipFill>
        <p:spPr>
          <a:xfrm>
            <a:off x="0" y="1877858"/>
            <a:ext cx="9144000" cy="2169144"/>
          </a:xfrm>
          <a:prstGeom prst="rect">
            <a:avLst/>
          </a:prstGeom>
        </p:spPr>
      </p:pic>
      <p:pic>
        <p:nvPicPr>
          <p:cNvPr id="5" name="圖片 4">
            <a:extLst>
              <a:ext uri="{FF2B5EF4-FFF2-40B4-BE49-F238E27FC236}">
                <a16:creationId xmlns:a16="http://schemas.microsoft.com/office/drawing/2014/main" id="{7774CBF3-D54C-4EDA-A0D0-F164C5B68EBD}"/>
              </a:ext>
            </a:extLst>
          </p:cNvPr>
          <p:cNvPicPr>
            <a:picLocks noChangeAspect="1"/>
          </p:cNvPicPr>
          <p:nvPr/>
        </p:nvPicPr>
        <p:blipFill>
          <a:blip r:embed="rId3"/>
          <a:stretch>
            <a:fillRect/>
          </a:stretch>
        </p:blipFill>
        <p:spPr>
          <a:xfrm>
            <a:off x="0" y="4001294"/>
            <a:ext cx="7626095" cy="2066885"/>
          </a:xfrm>
          <a:prstGeom prst="rect">
            <a:avLst/>
          </a:prstGeom>
        </p:spPr>
      </p:pic>
      <p:sp>
        <p:nvSpPr>
          <p:cNvPr id="6" name="矩形 5">
            <a:extLst>
              <a:ext uri="{FF2B5EF4-FFF2-40B4-BE49-F238E27FC236}">
                <a16:creationId xmlns:a16="http://schemas.microsoft.com/office/drawing/2014/main" id="{7AE7C718-67E2-452B-B9EB-4D8B8D077826}"/>
              </a:ext>
            </a:extLst>
          </p:cNvPr>
          <p:cNvSpPr/>
          <p:nvPr/>
        </p:nvSpPr>
        <p:spPr>
          <a:xfrm>
            <a:off x="5658849" y="6179466"/>
            <a:ext cx="3312702" cy="369332"/>
          </a:xfrm>
          <a:prstGeom prst="rect">
            <a:avLst/>
          </a:prstGeom>
        </p:spPr>
        <p:txBody>
          <a:bodyPr wrap="none">
            <a:spAutoFit/>
          </a:bodyPr>
          <a:lstStyle/>
          <a:p>
            <a:r>
              <a:rPr lang="en-US" altLang="zh-TW" dirty="0">
                <a:hlinkClick r:id="rId4"/>
              </a:rPr>
              <a:t>https://arxiv.org/abs/1703.03400</a:t>
            </a:r>
            <a:endParaRPr lang="zh-TW" altLang="en-US" dirty="0"/>
          </a:p>
        </p:txBody>
      </p:sp>
    </p:spTree>
    <p:extLst>
      <p:ext uri="{BB962C8B-B14F-4D97-AF65-F5344CB8AC3E}">
        <p14:creationId xmlns:p14="http://schemas.microsoft.com/office/powerpoint/2010/main" val="18847814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2086C6-F860-4435-9B9C-03193B90A7D5}"/>
              </a:ext>
            </a:extLst>
          </p:cNvPr>
          <p:cNvSpPr>
            <a:spLocks noGrp="1"/>
          </p:cNvSpPr>
          <p:nvPr>
            <p:ph type="ctrTitle"/>
          </p:nvPr>
        </p:nvSpPr>
        <p:spPr/>
        <p:txBody>
          <a:bodyPr/>
          <a:lstStyle/>
          <a:p>
            <a:r>
              <a:rPr lang="en-US" altLang="zh-TW" dirty="0"/>
              <a:t>Warning of Math</a:t>
            </a:r>
            <a:endParaRPr lang="zh-TW" altLang="en-US" dirty="0"/>
          </a:p>
        </p:txBody>
      </p:sp>
      <p:sp>
        <p:nvSpPr>
          <p:cNvPr id="3" name="副標題 2">
            <a:extLst>
              <a:ext uri="{FF2B5EF4-FFF2-40B4-BE49-F238E27FC236}">
                <a16:creationId xmlns:a16="http://schemas.microsoft.com/office/drawing/2014/main" id="{E08C90D9-BAD3-4C00-A926-7ACEEACA3DA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49481168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群組 54">
            <a:extLst>
              <a:ext uri="{FF2B5EF4-FFF2-40B4-BE49-F238E27FC236}">
                <a16:creationId xmlns:a16="http://schemas.microsoft.com/office/drawing/2014/main" id="{07195CE9-17E3-4849-AE70-0FD495617C20}"/>
              </a:ext>
            </a:extLst>
          </p:cNvPr>
          <p:cNvGrpSpPr/>
          <p:nvPr/>
        </p:nvGrpSpPr>
        <p:grpSpPr>
          <a:xfrm>
            <a:off x="214484" y="4466783"/>
            <a:ext cx="3214838" cy="2042419"/>
            <a:chOff x="-344055" y="4016246"/>
            <a:chExt cx="3214838" cy="2042419"/>
          </a:xfrm>
        </p:grpSpPr>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C876DB0C-1DBE-4691-9B97-18C247920462}"/>
                    </a:ext>
                  </a:extLst>
                </p:cNvPr>
                <p:cNvSpPr/>
                <p:nvPr/>
              </p:nvSpPr>
              <p:spPr>
                <a:xfrm>
                  <a:off x="-344055" y="4776967"/>
                  <a:ext cx="1191608" cy="52097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6" name="矩形 55">
                  <a:extLst>
                    <a:ext uri="{FF2B5EF4-FFF2-40B4-BE49-F238E27FC236}">
                      <a16:creationId xmlns:a16="http://schemas.microsoft.com/office/drawing/2014/main" id="{C876DB0C-1DBE-4691-9B97-18C247920462}"/>
                    </a:ext>
                  </a:extLst>
                </p:cNvPr>
                <p:cNvSpPr>
                  <a:spLocks noRot="1" noChangeAspect="1" noMove="1" noResize="1" noEditPoints="1" noAdjustHandles="1" noChangeArrowheads="1" noChangeShapeType="1" noTextEdit="1"/>
                </p:cNvSpPr>
                <p:nvPr/>
              </p:nvSpPr>
              <p:spPr>
                <a:xfrm>
                  <a:off x="-344055" y="4776967"/>
                  <a:ext cx="1191608" cy="520976"/>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44991B29-9084-456F-A274-0859A4FF6BF5}"/>
                    </a:ext>
                  </a:extLst>
                </p:cNvPr>
                <p:cNvSpPr/>
                <p:nvPr/>
              </p:nvSpPr>
              <p:spPr>
                <a:xfrm>
                  <a:off x="646969" y="4016246"/>
                  <a:ext cx="2223814" cy="204241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7" name="矩形 56">
                  <a:extLst>
                    <a:ext uri="{FF2B5EF4-FFF2-40B4-BE49-F238E27FC236}">
                      <a16:creationId xmlns:a16="http://schemas.microsoft.com/office/drawing/2014/main" id="{44991B29-9084-456F-A274-0859A4FF6BF5}"/>
                    </a:ext>
                  </a:extLst>
                </p:cNvPr>
                <p:cNvSpPr>
                  <a:spLocks noRot="1" noChangeAspect="1" noMove="1" noResize="1" noEditPoints="1" noAdjustHandles="1" noChangeArrowheads="1" noChangeShapeType="1" noTextEdit="1"/>
                </p:cNvSpPr>
                <p:nvPr/>
              </p:nvSpPr>
              <p:spPr>
                <a:xfrm>
                  <a:off x="646969" y="4016246"/>
                  <a:ext cx="2223814" cy="2042419"/>
                </a:xfrm>
                <a:prstGeom prst="rect">
                  <a:avLst/>
                </a:prstGeom>
                <a:blipFill>
                  <a:blip r:embed="rId4"/>
                  <a:stretch>
                    <a:fillRect/>
                  </a:stretch>
                </a:blipFill>
              </p:spPr>
              <p:txBody>
                <a:bodyPr/>
                <a:lstStyle/>
                <a:p>
                  <a:r>
                    <a:rPr lang="zh-TW" altLang="en-US">
                      <a:noFill/>
                    </a:rPr>
                    <a:t> </a:t>
                  </a:r>
                </a:p>
              </p:txBody>
            </p:sp>
          </mc:Fallback>
        </mc:AlternateContent>
      </p:grpSp>
      <p:sp>
        <p:nvSpPr>
          <p:cNvPr id="34" name="矩形 33">
            <a:extLst>
              <a:ext uri="{FF2B5EF4-FFF2-40B4-BE49-F238E27FC236}">
                <a16:creationId xmlns:a16="http://schemas.microsoft.com/office/drawing/2014/main" id="{717F88A8-9D62-4E99-9C75-25F21269654F}"/>
              </a:ext>
            </a:extLst>
          </p:cNvPr>
          <p:cNvSpPr/>
          <p:nvPr/>
        </p:nvSpPr>
        <p:spPr>
          <a:xfrm>
            <a:off x="3294391" y="116546"/>
            <a:ext cx="5616628" cy="117979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85C264C3-6B60-44B5-91A5-D73738DFE4B8}"/>
              </a:ext>
            </a:extLst>
          </p:cNvPr>
          <p:cNvSpPr/>
          <p:nvPr/>
        </p:nvSpPr>
        <p:spPr>
          <a:xfrm>
            <a:off x="213360" y="113340"/>
            <a:ext cx="2852086" cy="267343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E40A54A-52FD-47C7-A207-2BAF8378AF3F}"/>
                  </a:ext>
                </a:extLst>
              </p:cNvPr>
              <p:cNvSpPr txBox="1"/>
              <p:nvPr/>
            </p:nvSpPr>
            <p:spPr>
              <a:xfrm>
                <a:off x="3157464" y="164951"/>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8E40A54A-52FD-47C7-A207-2BAF8378AF3F}"/>
                  </a:ext>
                </a:extLst>
              </p:cNvPr>
              <p:cNvSpPr txBox="1">
                <a:spLocks noRot="1" noChangeAspect="1" noMove="1" noResize="1" noEditPoints="1" noAdjustHandles="1" noChangeArrowheads="1" noChangeShapeType="1" noTextEdit="1"/>
              </p:cNvSpPr>
              <p:nvPr/>
            </p:nvSpPr>
            <p:spPr>
              <a:xfrm>
                <a:off x="3157464" y="164951"/>
                <a:ext cx="3856192" cy="103848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1C7DE21-8144-4DB2-844C-AD40C08A13DC}"/>
                  </a:ext>
                </a:extLst>
              </p:cNvPr>
              <p:cNvSpPr txBox="1"/>
              <p:nvPr/>
            </p:nvSpPr>
            <p:spPr>
              <a:xfrm>
                <a:off x="5919573" y="177685"/>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1C7DE21-8144-4DB2-844C-AD40C08A13DC}"/>
                  </a:ext>
                </a:extLst>
              </p:cNvPr>
              <p:cNvSpPr txBox="1">
                <a:spLocks noRot="1" noChangeAspect="1" noMove="1" noResize="1" noEditPoints="1" noAdjustHandles="1" noChangeArrowheads="1" noChangeShapeType="1" noTextEdit="1"/>
              </p:cNvSpPr>
              <p:nvPr/>
            </p:nvSpPr>
            <p:spPr>
              <a:xfrm>
                <a:off x="5919573" y="177685"/>
                <a:ext cx="3856192" cy="1038489"/>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3D7B16A-9CD0-4761-A11A-1E55601B1865}"/>
                  </a:ext>
                </a:extLst>
              </p:cNvPr>
              <p:cNvSpPr txBox="1"/>
              <p:nvPr/>
            </p:nvSpPr>
            <p:spPr>
              <a:xfrm>
                <a:off x="45950" y="832039"/>
                <a:ext cx="3248441"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23D7B16A-9CD0-4761-A11A-1E55601B1865}"/>
                  </a:ext>
                </a:extLst>
              </p:cNvPr>
              <p:cNvSpPr txBox="1">
                <a:spLocks noRot="1" noChangeAspect="1" noMove="1" noResize="1" noEditPoints="1" noAdjustHandles="1" noChangeArrowheads="1" noChangeShapeType="1" noTextEdit="1"/>
              </p:cNvSpPr>
              <p:nvPr/>
            </p:nvSpPr>
            <p:spPr>
              <a:xfrm>
                <a:off x="45950" y="832039"/>
                <a:ext cx="3248441" cy="103848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4D93481-004F-4C19-8B8C-189E568D3A88}"/>
                  </a:ext>
                </a:extLst>
              </p:cNvPr>
              <p:cNvSpPr txBox="1"/>
              <p:nvPr/>
            </p:nvSpPr>
            <p:spPr>
              <a:xfrm>
                <a:off x="-384925" y="267309"/>
                <a:ext cx="4110193" cy="40222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𝜂</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4D93481-004F-4C19-8B8C-189E568D3A88}"/>
                  </a:ext>
                </a:extLst>
              </p:cNvPr>
              <p:cNvSpPr txBox="1">
                <a:spLocks noRot="1" noChangeAspect="1" noMove="1" noResize="1" noEditPoints="1" noAdjustHandles="1" noChangeArrowheads="1" noChangeShapeType="1" noTextEdit="1"/>
              </p:cNvSpPr>
              <p:nvPr/>
            </p:nvSpPr>
            <p:spPr>
              <a:xfrm>
                <a:off x="-384925" y="267309"/>
                <a:ext cx="4110193" cy="402226"/>
              </a:xfrm>
              <a:prstGeom prst="rect">
                <a:avLst/>
              </a:prstGeom>
              <a:blipFill>
                <a:blip r:embed="rId8"/>
                <a:stretch>
                  <a:fillRect b="-25758"/>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32FAD062-B4F8-4705-A42A-4173A4FE92DE}"/>
              </a:ext>
            </a:extLst>
          </p:cNvPr>
          <p:cNvCxnSpPr>
            <a:cxnSpLocks/>
          </p:cNvCxnSpPr>
          <p:nvPr/>
        </p:nvCxnSpPr>
        <p:spPr>
          <a:xfrm>
            <a:off x="7517778" y="899663"/>
            <a:ext cx="13246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77F92767-9A57-4AB0-B354-DB853D881D19}"/>
                  </a:ext>
                </a:extLst>
              </p:cNvPr>
              <p:cNvSpPr txBox="1"/>
              <p:nvPr/>
            </p:nvSpPr>
            <p:spPr>
              <a:xfrm>
                <a:off x="-148194" y="2123726"/>
                <a:ext cx="3213640" cy="426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6" name="文字方塊 25">
                <a:extLst>
                  <a:ext uri="{FF2B5EF4-FFF2-40B4-BE49-F238E27FC236}">
                    <a16:creationId xmlns:a16="http://schemas.microsoft.com/office/drawing/2014/main" id="{77F92767-9A57-4AB0-B354-DB853D881D19}"/>
                  </a:ext>
                </a:extLst>
              </p:cNvPr>
              <p:cNvSpPr txBox="1">
                <a:spLocks noRot="1" noChangeAspect="1" noMove="1" noResize="1" noEditPoints="1" noAdjustHandles="1" noChangeArrowheads="1" noChangeShapeType="1" noTextEdit="1"/>
              </p:cNvSpPr>
              <p:nvPr/>
            </p:nvSpPr>
            <p:spPr>
              <a:xfrm>
                <a:off x="-148194" y="2123726"/>
                <a:ext cx="3213640" cy="426207"/>
              </a:xfrm>
              <a:prstGeom prst="rect">
                <a:avLst/>
              </a:prstGeom>
              <a:blipFill>
                <a:blip r:embed="rId9"/>
                <a:stretch>
                  <a:fillRect/>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1DC1D8EA-095D-4D9A-863C-088D579C1F8F}"/>
              </a:ext>
            </a:extLst>
          </p:cNvPr>
          <p:cNvGrpSpPr/>
          <p:nvPr/>
        </p:nvGrpSpPr>
        <p:grpSpPr>
          <a:xfrm>
            <a:off x="3954388" y="3758003"/>
            <a:ext cx="4296633" cy="2940769"/>
            <a:chOff x="3913043" y="4001428"/>
            <a:chExt cx="4296633" cy="2940769"/>
          </a:xfrm>
        </p:grpSpPr>
        <p:grpSp>
          <p:nvGrpSpPr>
            <p:cNvPr id="7" name="群組 6">
              <a:extLst>
                <a:ext uri="{FF2B5EF4-FFF2-40B4-BE49-F238E27FC236}">
                  <a16:creationId xmlns:a16="http://schemas.microsoft.com/office/drawing/2014/main" id="{7FD2D917-A56D-4024-99F3-EE775E2E9E57}"/>
                </a:ext>
              </a:extLst>
            </p:cNvPr>
            <p:cNvGrpSpPr/>
            <p:nvPr/>
          </p:nvGrpSpPr>
          <p:grpSpPr>
            <a:xfrm>
              <a:off x="3913043" y="4897488"/>
              <a:ext cx="4296633" cy="2044709"/>
              <a:chOff x="4043878" y="4683606"/>
              <a:chExt cx="4296633" cy="2044709"/>
            </a:xfrm>
          </p:grpSpPr>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BC5846B4-B639-4CD7-BD89-4ACA59E8628F}"/>
                      </a:ext>
                    </a:extLst>
                  </p:cNvPr>
                  <p:cNvSpPr/>
                  <p:nvPr/>
                </p:nvSpPr>
                <p:spPr>
                  <a:xfrm>
                    <a:off x="4043878" y="4711338"/>
                    <a:ext cx="562590"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8" name="矩形 17">
                    <a:extLst>
                      <a:ext uri="{FF2B5EF4-FFF2-40B4-BE49-F238E27FC236}">
                        <a16:creationId xmlns:a16="http://schemas.microsoft.com/office/drawing/2014/main" id="{BC5846B4-B639-4CD7-BD89-4ACA59E8628F}"/>
                      </a:ext>
                    </a:extLst>
                  </p:cNvPr>
                  <p:cNvSpPr>
                    <a:spLocks noRot="1" noChangeAspect="1" noMove="1" noResize="1" noEditPoints="1" noAdjustHandles="1" noChangeArrowheads="1" noChangeShapeType="1" noTextEdit="1"/>
                  </p:cNvSpPr>
                  <p:nvPr/>
                </p:nvSpPr>
                <p:spPr>
                  <a:xfrm>
                    <a:off x="4043878" y="4711338"/>
                    <a:ext cx="562590" cy="461665"/>
                  </a:xfrm>
                  <a:prstGeom prst="rect">
                    <a:avLst/>
                  </a:prstGeom>
                  <a:blipFill>
                    <a:blip r:embed="rId10"/>
                    <a:stretch>
                      <a:fillRect l="-2174"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69D6FF3-6E2C-4349-ADB9-1E495BDB8C4B}"/>
                      </a:ext>
                    </a:extLst>
                  </p:cNvPr>
                  <p:cNvSpPr/>
                  <p:nvPr/>
                </p:nvSpPr>
                <p:spPr>
                  <a:xfrm>
                    <a:off x="7520736" y="4683606"/>
                    <a:ext cx="819775" cy="50917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9" name="矩形 18">
                    <a:extLst>
                      <a:ext uri="{FF2B5EF4-FFF2-40B4-BE49-F238E27FC236}">
                        <a16:creationId xmlns:a16="http://schemas.microsoft.com/office/drawing/2014/main" id="{F69D6FF3-6E2C-4349-ADB9-1E495BDB8C4B}"/>
                      </a:ext>
                    </a:extLst>
                  </p:cNvPr>
                  <p:cNvSpPr>
                    <a:spLocks noRot="1" noChangeAspect="1" noMove="1" noResize="1" noEditPoints="1" noAdjustHandles="1" noChangeArrowheads="1" noChangeShapeType="1" noTextEdit="1"/>
                  </p:cNvSpPr>
                  <p:nvPr/>
                </p:nvSpPr>
                <p:spPr>
                  <a:xfrm>
                    <a:off x="7520736" y="4683606"/>
                    <a:ext cx="819775" cy="509178"/>
                  </a:xfrm>
                  <a:prstGeom prst="rect">
                    <a:avLst/>
                  </a:prstGeom>
                  <a:blipFill>
                    <a:blip r:embed="rId11"/>
                    <a:stretch>
                      <a:fillRect/>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DD23D1C7-474E-414C-B235-FA1DD21715A5}"/>
                  </a:ext>
                </a:extLst>
              </p:cNvPr>
              <p:cNvSpPr txBox="1"/>
              <p:nvPr/>
            </p:nvSpPr>
            <p:spPr>
              <a:xfrm rot="5400000">
                <a:off x="5794958" y="5139715"/>
                <a:ext cx="81422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6" name="文字方塊 15">
                <a:extLst>
                  <a:ext uri="{FF2B5EF4-FFF2-40B4-BE49-F238E27FC236}">
                    <a16:creationId xmlns:a16="http://schemas.microsoft.com/office/drawing/2014/main" id="{D0901436-630B-4759-8EE1-8CF8C691A42A}"/>
                  </a:ext>
                </a:extLst>
              </p:cNvPr>
              <p:cNvSpPr txBox="1"/>
              <p:nvPr/>
            </p:nvSpPr>
            <p:spPr>
              <a:xfrm rot="5400000">
                <a:off x="5781285" y="6059595"/>
                <a:ext cx="814220"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2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grpSp>
        <p:cxnSp>
          <p:nvCxnSpPr>
            <p:cNvPr id="12" name="直線單箭頭接點 11">
              <a:extLst>
                <a:ext uri="{FF2B5EF4-FFF2-40B4-BE49-F238E27FC236}">
                  <a16:creationId xmlns:a16="http://schemas.microsoft.com/office/drawing/2014/main" id="{77D1A20F-A344-43B0-8899-08768F77AB68}"/>
                </a:ext>
              </a:extLst>
            </p:cNvPr>
            <p:cNvCxnSpPr>
              <a:cxnSpLocks/>
              <a:stCxn id="18" idx="3"/>
            </p:cNvCxnSpPr>
            <p:nvPr/>
          </p:nvCxnSpPr>
          <p:spPr>
            <a:xfrm flipV="1">
              <a:off x="4475633" y="4279006"/>
              <a:ext cx="1279908" cy="877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8B252F1C-2D7A-4D65-B1B5-1269EADC1FDD}"/>
                </a:ext>
              </a:extLst>
            </p:cNvPr>
            <p:cNvCxnSpPr>
              <a:cxnSpLocks/>
              <a:stCxn id="18" idx="3"/>
            </p:cNvCxnSpPr>
            <p:nvPr/>
          </p:nvCxnSpPr>
          <p:spPr>
            <a:xfrm flipV="1">
              <a:off x="4475633" y="4897488"/>
              <a:ext cx="1279908" cy="2585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CFD8D0B1-B855-4E0E-9A43-C85BEDC82934}"/>
                </a:ext>
              </a:extLst>
            </p:cNvPr>
            <p:cNvCxnSpPr>
              <a:cxnSpLocks/>
              <a:stCxn id="18" idx="3"/>
            </p:cNvCxnSpPr>
            <p:nvPr/>
          </p:nvCxnSpPr>
          <p:spPr>
            <a:xfrm>
              <a:off x="4475633" y="5156053"/>
              <a:ext cx="1279908" cy="7080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6167A6CB-3428-4382-958F-3E5BEB29D89A}"/>
                </a:ext>
              </a:extLst>
            </p:cNvPr>
            <p:cNvCxnSpPr>
              <a:cxnSpLocks/>
              <a:endCxn id="19" idx="1"/>
            </p:cNvCxnSpPr>
            <p:nvPr/>
          </p:nvCxnSpPr>
          <p:spPr>
            <a:xfrm>
              <a:off x="6274888" y="4279006"/>
              <a:ext cx="1115013" cy="8730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6C2CAC76-313F-480B-BE68-CF0CA3926E9D}"/>
                </a:ext>
              </a:extLst>
            </p:cNvPr>
            <p:cNvCxnSpPr>
              <a:cxnSpLocks/>
              <a:endCxn id="19" idx="1"/>
            </p:cNvCxnSpPr>
            <p:nvPr/>
          </p:nvCxnSpPr>
          <p:spPr>
            <a:xfrm>
              <a:off x="6274888" y="4925220"/>
              <a:ext cx="1115013" cy="2268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01F44B4-6B9F-4AC0-9FB5-FB4673BD2FD7}"/>
                </a:ext>
              </a:extLst>
            </p:cNvPr>
            <p:cNvCxnSpPr>
              <a:cxnSpLocks/>
              <a:endCxn id="19" idx="1"/>
            </p:cNvCxnSpPr>
            <p:nvPr/>
          </p:nvCxnSpPr>
          <p:spPr>
            <a:xfrm flipV="1">
              <a:off x="6274888" y="5152077"/>
              <a:ext cx="1115013" cy="7120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30A3444A-F6C2-485F-8B8E-7CE8A3C9ACE5}"/>
                    </a:ext>
                  </a:extLst>
                </p:cNvPr>
                <p:cNvSpPr txBox="1"/>
                <p:nvPr/>
              </p:nvSpPr>
              <p:spPr>
                <a:xfrm>
                  <a:off x="5766729" y="4001428"/>
                  <a:ext cx="366702" cy="38478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 name="文字方塊 1">
                  <a:extLst>
                    <a:ext uri="{FF2B5EF4-FFF2-40B4-BE49-F238E27FC236}">
                      <a16:creationId xmlns:a16="http://schemas.microsoft.com/office/drawing/2014/main" id="{30A3444A-F6C2-485F-8B8E-7CE8A3C9ACE5}"/>
                    </a:ext>
                  </a:extLst>
                </p:cNvPr>
                <p:cNvSpPr txBox="1">
                  <a:spLocks noRot="1" noChangeAspect="1" noMove="1" noResize="1" noEditPoints="1" noAdjustHandles="1" noChangeArrowheads="1" noChangeShapeType="1" noTextEdit="1"/>
                </p:cNvSpPr>
                <p:nvPr/>
              </p:nvSpPr>
              <p:spPr>
                <a:xfrm>
                  <a:off x="5766729" y="4001428"/>
                  <a:ext cx="366702" cy="384785"/>
                </a:xfrm>
                <a:prstGeom prst="rect">
                  <a:avLst/>
                </a:prstGeom>
                <a:blipFill>
                  <a:blip r:embed="rId12"/>
                  <a:stretch>
                    <a:fillRect l="-20000" t="-15625" r="-46667" b="-125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5230E62A-E721-4997-91DA-0168F9C44F30}"/>
                    </a:ext>
                  </a:extLst>
                </p:cNvPr>
                <p:cNvSpPr txBox="1"/>
                <p:nvPr/>
              </p:nvSpPr>
              <p:spPr>
                <a:xfrm>
                  <a:off x="5805814" y="4712201"/>
                  <a:ext cx="373820" cy="38478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8" name="文字方塊 27">
                  <a:extLst>
                    <a:ext uri="{FF2B5EF4-FFF2-40B4-BE49-F238E27FC236}">
                      <a16:creationId xmlns:a16="http://schemas.microsoft.com/office/drawing/2014/main" id="{5230E62A-E721-4997-91DA-0168F9C44F30}"/>
                    </a:ext>
                  </a:extLst>
                </p:cNvPr>
                <p:cNvSpPr txBox="1">
                  <a:spLocks noRot="1" noChangeAspect="1" noMove="1" noResize="1" noEditPoints="1" noAdjustHandles="1" noChangeArrowheads="1" noChangeShapeType="1" noTextEdit="1"/>
                </p:cNvSpPr>
                <p:nvPr/>
              </p:nvSpPr>
              <p:spPr>
                <a:xfrm>
                  <a:off x="5805814" y="4712201"/>
                  <a:ext cx="373820" cy="384785"/>
                </a:xfrm>
                <a:prstGeom prst="rect">
                  <a:avLst/>
                </a:prstGeom>
                <a:blipFill>
                  <a:blip r:embed="rId13"/>
                  <a:stretch>
                    <a:fillRect l="-17742" t="-15873" r="-45161"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43B23D37-4C3D-4369-B73D-3C065A9989AF}"/>
                    </a:ext>
                  </a:extLst>
                </p:cNvPr>
                <p:cNvSpPr txBox="1"/>
                <p:nvPr/>
              </p:nvSpPr>
              <p:spPr>
                <a:xfrm>
                  <a:off x="5766729" y="5686103"/>
                  <a:ext cx="330090" cy="423065"/>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9" name="文字方塊 28">
                  <a:extLst>
                    <a:ext uri="{FF2B5EF4-FFF2-40B4-BE49-F238E27FC236}">
                      <a16:creationId xmlns:a16="http://schemas.microsoft.com/office/drawing/2014/main" id="{43B23D37-4C3D-4369-B73D-3C065A9989AF}"/>
                    </a:ext>
                  </a:extLst>
                </p:cNvPr>
                <p:cNvSpPr txBox="1">
                  <a:spLocks noRot="1" noChangeAspect="1" noMove="1" noResize="1" noEditPoints="1" noAdjustHandles="1" noChangeArrowheads="1" noChangeShapeType="1" noTextEdit="1"/>
                </p:cNvSpPr>
                <p:nvPr/>
              </p:nvSpPr>
              <p:spPr>
                <a:xfrm>
                  <a:off x="5766729" y="5686103"/>
                  <a:ext cx="330090" cy="423065"/>
                </a:xfrm>
                <a:prstGeom prst="rect">
                  <a:avLst/>
                </a:prstGeom>
                <a:blipFill>
                  <a:blip r:embed="rId14"/>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17E3F7D4-F298-4916-BA91-C861476839AE}"/>
                  </a:ext>
                </a:extLst>
              </p:cNvPr>
              <p:cNvSpPr txBox="1"/>
              <p:nvPr/>
            </p:nvSpPr>
            <p:spPr>
              <a:xfrm>
                <a:off x="2573165" y="1797851"/>
                <a:ext cx="5665504" cy="9960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den>
                          </m:f>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9" name="文字方塊 48">
                <a:extLst>
                  <a:ext uri="{FF2B5EF4-FFF2-40B4-BE49-F238E27FC236}">
                    <a16:creationId xmlns:a16="http://schemas.microsoft.com/office/drawing/2014/main" id="{17E3F7D4-F298-4916-BA91-C861476839AE}"/>
                  </a:ext>
                </a:extLst>
              </p:cNvPr>
              <p:cNvSpPr txBox="1">
                <a:spLocks noRot="1" noChangeAspect="1" noMove="1" noResize="1" noEditPoints="1" noAdjustHandles="1" noChangeArrowheads="1" noChangeShapeType="1" noTextEdit="1"/>
              </p:cNvSpPr>
              <p:nvPr/>
            </p:nvSpPr>
            <p:spPr>
              <a:xfrm>
                <a:off x="2573165" y="1797851"/>
                <a:ext cx="5665504" cy="996042"/>
              </a:xfrm>
              <a:prstGeom prst="rect">
                <a:avLst/>
              </a:prstGeom>
              <a:blipFill>
                <a:blip r:embed="rId15"/>
                <a:stretch>
                  <a:fillRect/>
                </a:stretch>
              </a:blipFill>
            </p:spPr>
            <p:txBody>
              <a:bodyPr/>
              <a:lstStyle/>
              <a:p>
                <a:r>
                  <a:rPr lang="zh-TW" altLang="en-US">
                    <a:noFill/>
                  </a:rPr>
                  <a:t> </a:t>
                </a:r>
              </a:p>
            </p:txBody>
          </p:sp>
        </mc:Fallback>
      </mc:AlternateContent>
      <p:sp>
        <p:nvSpPr>
          <p:cNvPr id="51" name="矩形 50">
            <a:extLst>
              <a:ext uri="{FF2B5EF4-FFF2-40B4-BE49-F238E27FC236}">
                <a16:creationId xmlns:a16="http://schemas.microsoft.com/office/drawing/2014/main" id="{4264D603-8E54-4D88-80EA-E4B360D9FBE2}"/>
              </a:ext>
            </a:extLst>
          </p:cNvPr>
          <p:cNvSpPr/>
          <p:nvPr/>
        </p:nvSpPr>
        <p:spPr>
          <a:xfrm>
            <a:off x="1723300" y="5715202"/>
            <a:ext cx="1434164" cy="449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2017832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0" grpId="0"/>
      <p:bldP spid="11" grpId="0"/>
      <p:bldP spid="49" grpId="0"/>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6C20CFAE-B4BC-4FA0-AFD6-8591E152C40E}"/>
                  </a:ext>
                </a:extLst>
              </p:cNvPr>
              <p:cNvSpPr txBox="1"/>
              <p:nvPr/>
            </p:nvSpPr>
            <p:spPr>
              <a:xfrm>
                <a:off x="4956609" y="5599612"/>
                <a:ext cx="4433668" cy="87254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zh-TW" sz="2400" i="1" smtClean="0">
                              <a:latin typeface="Cambria Math" panose="02040503050406030204" pitchFamily="18" charset="0"/>
                            </a:rPr>
                          </m:ctrlPr>
                        </m:fPr>
                        <m:num>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lang="en-US" altLang="zh-TW" sz="2400" i="1">
                                  <a:latin typeface="Cambria Math" panose="02040503050406030204" pitchFamily="18" charset="0"/>
                                </a:rPr>
                                <m:t>𝑗</m:t>
                              </m:r>
                            </m:sub>
                          </m:sSub>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den>
                      </m:f>
                      <m:r>
                        <a:rPr lang="zh-TW" altLang="en-US" sz="2400" i="1" smtClean="0">
                          <a:latin typeface="Cambria Math" panose="02040503050406030204" pitchFamily="18" charset="0"/>
                        </a:rPr>
                        <m:t>＝</m:t>
                      </m:r>
                      <m:r>
                        <a:rPr lang="en-US" altLang="zh-TW" sz="2400" b="0" i="1" smtClean="0">
                          <a:latin typeface="Cambria Math" panose="02040503050406030204" pitchFamily="18" charset="0"/>
                        </a:rPr>
                        <m:t>1</m:t>
                      </m:r>
                      <m:r>
                        <a:rPr lang="zh-TW" altLang="en-US" sz="2400" i="1" smtClean="0">
                          <a:latin typeface="Cambria Math" panose="02040503050406030204" pitchFamily="18" charset="0"/>
                        </a:rPr>
                        <m:t>－</m:t>
                      </m:r>
                      <m:r>
                        <a:rPr lang="zh-TW" altLang="en-US" sz="2400" i="1" smtClean="0">
                          <a:latin typeface="Cambria Math" panose="02040503050406030204" pitchFamily="18" charset="0"/>
                        </a:rPr>
                        <m:t>𝜀</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𝑗</m:t>
                              </m:r>
                            </m:sub>
                          </m:sSub>
                        </m:den>
                      </m:f>
                    </m:oMath>
                  </m:oMathPara>
                </a14:m>
                <a:endParaRPr lang="zh-TW" altLang="en-US" sz="2400" dirty="0"/>
              </a:p>
            </p:txBody>
          </p:sp>
        </mc:Choice>
        <mc:Fallback xmlns="">
          <p:sp>
            <p:nvSpPr>
              <p:cNvPr id="43" name="文字方塊 42">
                <a:extLst>
                  <a:ext uri="{FF2B5EF4-FFF2-40B4-BE49-F238E27FC236}">
                    <a16:creationId xmlns:a16="http://schemas.microsoft.com/office/drawing/2014/main" id="{6C20CFAE-B4BC-4FA0-AFD6-8591E152C40E}"/>
                  </a:ext>
                </a:extLst>
              </p:cNvPr>
              <p:cNvSpPr txBox="1">
                <a:spLocks noRot="1" noChangeAspect="1" noMove="1" noResize="1" noEditPoints="1" noAdjustHandles="1" noChangeArrowheads="1" noChangeShapeType="1" noTextEdit="1"/>
              </p:cNvSpPr>
              <p:nvPr/>
            </p:nvSpPr>
            <p:spPr>
              <a:xfrm>
                <a:off x="4956609" y="5599612"/>
                <a:ext cx="4433668" cy="87254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040C12B1-02B6-482A-B345-F95D2863C41B}"/>
                  </a:ext>
                </a:extLst>
              </p:cNvPr>
              <p:cNvSpPr txBox="1"/>
              <p:nvPr/>
            </p:nvSpPr>
            <p:spPr>
              <a:xfrm>
                <a:off x="4956609" y="4237293"/>
                <a:ext cx="4433668" cy="87254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lang="en-US" altLang="zh-TW" sz="2400" i="1">
                                  <a:latin typeface="Cambria Math" panose="02040503050406030204" pitchFamily="18" charset="0"/>
                                </a:rPr>
                                <m:t>𝑗</m:t>
                              </m:r>
                            </m:sub>
                          </m:sSub>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den>
                      </m:f>
                      <m:r>
                        <a:rPr lang="zh-TW" altLang="en-US" sz="2400" i="1" smtClean="0">
                          <a:latin typeface="Cambria Math" panose="02040503050406030204" pitchFamily="18" charset="0"/>
                        </a:rPr>
                        <m:t>＝－</m:t>
                      </m:r>
                      <m:r>
                        <a:rPr lang="zh-TW" altLang="en-US" sz="2400" i="1" smtClean="0">
                          <a:latin typeface="Cambria Math" panose="02040503050406030204" pitchFamily="18" charset="0"/>
                        </a:rPr>
                        <m:t>𝜀</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num>
                        <m:den>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𝑗</m:t>
                              </m:r>
                            </m:sub>
                          </m:sSub>
                        </m:den>
                      </m:f>
                    </m:oMath>
                  </m:oMathPara>
                </a14:m>
                <a:endParaRPr lang="zh-TW" altLang="en-US" sz="2400" dirty="0"/>
              </a:p>
            </p:txBody>
          </p:sp>
        </mc:Choice>
        <mc:Fallback xmlns="">
          <p:sp>
            <p:nvSpPr>
              <p:cNvPr id="40" name="文字方塊 39">
                <a:extLst>
                  <a:ext uri="{FF2B5EF4-FFF2-40B4-BE49-F238E27FC236}">
                    <a16:creationId xmlns:a16="http://schemas.microsoft.com/office/drawing/2014/main" id="{040C12B1-02B6-482A-B345-F95D2863C41B}"/>
                  </a:ext>
                </a:extLst>
              </p:cNvPr>
              <p:cNvSpPr txBox="1">
                <a:spLocks noRot="1" noChangeAspect="1" noMove="1" noResize="1" noEditPoints="1" noAdjustHandles="1" noChangeArrowheads="1" noChangeShapeType="1" noTextEdit="1"/>
              </p:cNvSpPr>
              <p:nvPr/>
            </p:nvSpPr>
            <p:spPr>
              <a:xfrm>
                <a:off x="4956609" y="4237293"/>
                <a:ext cx="4433668" cy="87254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DB31EF16-387C-4948-BA76-9750177B27D6}"/>
                  </a:ext>
                </a:extLst>
              </p:cNvPr>
              <p:cNvSpPr txBox="1"/>
              <p:nvPr/>
            </p:nvSpPr>
            <p:spPr>
              <a:xfrm>
                <a:off x="7292499" y="5830274"/>
                <a:ext cx="11160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42" name="文字方塊 41">
                <a:extLst>
                  <a:ext uri="{FF2B5EF4-FFF2-40B4-BE49-F238E27FC236}">
                    <a16:creationId xmlns:a16="http://schemas.microsoft.com/office/drawing/2014/main" id="{DB31EF16-387C-4948-BA76-9750177B27D6}"/>
                  </a:ext>
                </a:extLst>
              </p:cNvPr>
              <p:cNvSpPr txBox="1">
                <a:spLocks noRot="1" noChangeAspect="1" noMove="1" noResize="1" noEditPoints="1" noAdjustHandles="1" noChangeArrowheads="1" noChangeShapeType="1" noTextEdit="1"/>
              </p:cNvSpPr>
              <p:nvPr/>
            </p:nvSpPr>
            <p:spPr>
              <a:xfrm>
                <a:off x="7292499" y="5830274"/>
                <a:ext cx="1116075" cy="46166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D74555F4-35B0-4707-9B61-5D1BA1253907}"/>
                  </a:ext>
                </a:extLst>
              </p:cNvPr>
              <p:cNvSpPr txBox="1"/>
              <p:nvPr/>
            </p:nvSpPr>
            <p:spPr>
              <a:xfrm>
                <a:off x="7295363" y="4466348"/>
                <a:ext cx="11160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m:t>
                      </m:r>
                      <m:r>
                        <a:rPr lang="en-US" altLang="zh-TW" sz="2400" b="0" i="1" smtClean="0">
                          <a:latin typeface="Cambria Math" panose="02040503050406030204" pitchFamily="18" charset="0"/>
                        </a:rPr>
                        <m:t>0</m:t>
                      </m:r>
                    </m:oMath>
                  </m:oMathPara>
                </a14:m>
                <a:endParaRPr lang="zh-TW" altLang="en-US" sz="2400" dirty="0"/>
              </a:p>
            </p:txBody>
          </p:sp>
        </mc:Choice>
        <mc:Fallback xmlns="">
          <p:sp>
            <p:nvSpPr>
              <p:cNvPr id="41" name="文字方塊 40">
                <a:extLst>
                  <a:ext uri="{FF2B5EF4-FFF2-40B4-BE49-F238E27FC236}">
                    <a16:creationId xmlns:a16="http://schemas.microsoft.com/office/drawing/2014/main" id="{D74555F4-35B0-4707-9B61-5D1BA1253907}"/>
                  </a:ext>
                </a:extLst>
              </p:cNvPr>
              <p:cNvSpPr txBox="1">
                <a:spLocks noRot="1" noChangeAspect="1" noMove="1" noResize="1" noEditPoints="1" noAdjustHandles="1" noChangeArrowheads="1" noChangeShapeType="1" noTextEdit="1"/>
              </p:cNvSpPr>
              <p:nvPr/>
            </p:nvSpPr>
            <p:spPr>
              <a:xfrm>
                <a:off x="7295363" y="4466348"/>
                <a:ext cx="1116075" cy="461665"/>
              </a:xfrm>
              <a:prstGeom prst="rect">
                <a:avLst/>
              </a:prstGeom>
              <a:blipFill>
                <a:blip r:embed="rId6"/>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717F88A8-9D62-4E99-9C75-25F21269654F}"/>
              </a:ext>
            </a:extLst>
          </p:cNvPr>
          <p:cNvSpPr/>
          <p:nvPr/>
        </p:nvSpPr>
        <p:spPr>
          <a:xfrm>
            <a:off x="3294391" y="116546"/>
            <a:ext cx="5616628" cy="117979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85C264C3-6B60-44B5-91A5-D73738DFE4B8}"/>
              </a:ext>
            </a:extLst>
          </p:cNvPr>
          <p:cNvSpPr/>
          <p:nvPr/>
        </p:nvSpPr>
        <p:spPr>
          <a:xfrm>
            <a:off x="213360" y="113340"/>
            <a:ext cx="2852086" cy="267343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E40A54A-52FD-47C7-A207-2BAF8378AF3F}"/>
                  </a:ext>
                </a:extLst>
              </p:cNvPr>
              <p:cNvSpPr txBox="1"/>
              <p:nvPr/>
            </p:nvSpPr>
            <p:spPr>
              <a:xfrm>
                <a:off x="3157464" y="164951"/>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8E40A54A-52FD-47C7-A207-2BAF8378AF3F}"/>
                  </a:ext>
                </a:extLst>
              </p:cNvPr>
              <p:cNvSpPr txBox="1">
                <a:spLocks noRot="1" noChangeAspect="1" noMove="1" noResize="1" noEditPoints="1" noAdjustHandles="1" noChangeArrowheads="1" noChangeShapeType="1" noTextEdit="1"/>
              </p:cNvSpPr>
              <p:nvPr/>
            </p:nvSpPr>
            <p:spPr>
              <a:xfrm>
                <a:off x="3157464" y="164951"/>
                <a:ext cx="3856192" cy="103848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1C7DE21-8144-4DB2-844C-AD40C08A13DC}"/>
                  </a:ext>
                </a:extLst>
              </p:cNvPr>
              <p:cNvSpPr txBox="1"/>
              <p:nvPr/>
            </p:nvSpPr>
            <p:spPr>
              <a:xfrm>
                <a:off x="5919573" y="177685"/>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1C7DE21-8144-4DB2-844C-AD40C08A13DC}"/>
                  </a:ext>
                </a:extLst>
              </p:cNvPr>
              <p:cNvSpPr txBox="1">
                <a:spLocks noRot="1" noChangeAspect="1" noMove="1" noResize="1" noEditPoints="1" noAdjustHandles="1" noChangeArrowheads="1" noChangeShapeType="1" noTextEdit="1"/>
              </p:cNvSpPr>
              <p:nvPr/>
            </p:nvSpPr>
            <p:spPr>
              <a:xfrm>
                <a:off x="5919573" y="177685"/>
                <a:ext cx="3856192" cy="1038489"/>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3D7B16A-9CD0-4761-A11A-1E55601B1865}"/>
                  </a:ext>
                </a:extLst>
              </p:cNvPr>
              <p:cNvSpPr txBox="1"/>
              <p:nvPr/>
            </p:nvSpPr>
            <p:spPr>
              <a:xfrm>
                <a:off x="45950" y="832039"/>
                <a:ext cx="3248441"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23D7B16A-9CD0-4761-A11A-1E55601B1865}"/>
                  </a:ext>
                </a:extLst>
              </p:cNvPr>
              <p:cNvSpPr txBox="1">
                <a:spLocks noRot="1" noChangeAspect="1" noMove="1" noResize="1" noEditPoints="1" noAdjustHandles="1" noChangeArrowheads="1" noChangeShapeType="1" noTextEdit="1"/>
              </p:cNvSpPr>
              <p:nvPr/>
            </p:nvSpPr>
            <p:spPr>
              <a:xfrm>
                <a:off x="45950" y="832039"/>
                <a:ext cx="3248441" cy="1038489"/>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4D93481-004F-4C19-8B8C-189E568D3A88}"/>
                  </a:ext>
                </a:extLst>
              </p:cNvPr>
              <p:cNvSpPr txBox="1"/>
              <p:nvPr/>
            </p:nvSpPr>
            <p:spPr>
              <a:xfrm>
                <a:off x="-384925" y="267309"/>
                <a:ext cx="4110193" cy="40222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𝜂</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4D93481-004F-4C19-8B8C-189E568D3A88}"/>
                  </a:ext>
                </a:extLst>
              </p:cNvPr>
              <p:cNvSpPr txBox="1">
                <a:spLocks noRot="1" noChangeAspect="1" noMove="1" noResize="1" noEditPoints="1" noAdjustHandles="1" noChangeArrowheads="1" noChangeShapeType="1" noTextEdit="1"/>
              </p:cNvSpPr>
              <p:nvPr/>
            </p:nvSpPr>
            <p:spPr>
              <a:xfrm>
                <a:off x="-384925" y="267309"/>
                <a:ext cx="4110193" cy="402226"/>
              </a:xfrm>
              <a:prstGeom prst="rect">
                <a:avLst/>
              </a:prstGeom>
              <a:blipFill>
                <a:blip r:embed="rId10"/>
                <a:stretch>
                  <a:fillRect b="-25758"/>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32FAD062-B4F8-4705-A42A-4173A4FE92DE}"/>
              </a:ext>
            </a:extLst>
          </p:cNvPr>
          <p:cNvCxnSpPr>
            <a:cxnSpLocks/>
          </p:cNvCxnSpPr>
          <p:nvPr/>
        </p:nvCxnSpPr>
        <p:spPr>
          <a:xfrm>
            <a:off x="7517778" y="899663"/>
            <a:ext cx="13246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77F92767-9A57-4AB0-B354-DB853D881D19}"/>
                  </a:ext>
                </a:extLst>
              </p:cNvPr>
              <p:cNvSpPr txBox="1"/>
              <p:nvPr/>
            </p:nvSpPr>
            <p:spPr>
              <a:xfrm>
                <a:off x="-148194" y="2123726"/>
                <a:ext cx="3213640" cy="426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6" name="文字方塊 25">
                <a:extLst>
                  <a:ext uri="{FF2B5EF4-FFF2-40B4-BE49-F238E27FC236}">
                    <a16:creationId xmlns:a16="http://schemas.microsoft.com/office/drawing/2014/main" id="{77F92767-9A57-4AB0-B354-DB853D881D19}"/>
                  </a:ext>
                </a:extLst>
              </p:cNvPr>
              <p:cNvSpPr txBox="1">
                <a:spLocks noRot="1" noChangeAspect="1" noMove="1" noResize="1" noEditPoints="1" noAdjustHandles="1" noChangeArrowheads="1" noChangeShapeType="1" noTextEdit="1"/>
              </p:cNvSpPr>
              <p:nvPr/>
            </p:nvSpPr>
            <p:spPr>
              <a:xfrm>
                <a:off x="-148194" y="2123726"/>
                <a:ext cx="3213640" cy="42620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D9AEA1BE-97D9-45F9-8A3F-1DC587E419F1}"/>
                  </a:ext>
                </a:extLst>
              </p:cNvPr>
              <p:cNvSpPr txBox="1"/>
              <p:nvPr/>
            </p:nvSpPr>
            <p:spPr>
              <a:xfrm>
                <a:off x="2573165" y="1797851"/>
                <a:ext cx="5665504" cy="9960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den>
                          </m:f>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9" name="文字方塊 38">
                <a:extLst>
                  <a:ext uri="{FF2B5EF4-FFF2-40B4-BE49-F238E27FC236}">
                    <a16:creationId xmlns:a16="http://schemas.microsoft.com/office/drawing/2014/main" id="{D9AEA1BE-97D9-45F9-8A3F-1DC587E419F1}"/>
                  </a:ext>
                </a:extLst>
              </p:cNvPr>
              <p:cNvSpPr txBox="1">
                <a:spLocks noRot="1" noChangeAspect="1" noMove="1" noResize="1" noEditPoints="1" noAdjustHandles="1" noChangeArrowheads="1" noChangeShapeType="1" noTextEdit="1"/>
              </p:cNvSpPr>
              <p:nvPr/>
            </p:nvSpPr>
            <p:spPr>
              <a:xfrm>
                <a:off x="2573165" y="1797851"/>
                <a:ext cx="5665504" cy="99604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F2EE5356-8D7A-4A8F-BBDB-0B396FE801FC}"/>
                  </a:ext>
                </a:extLst>
              </p:cNvPr>
              <p:cNvSpPr/>
              <p:nvPr/>
            </p:nvSpPr>
            <p:spPr>
              <a:xfrm>
                <a:off x="6935876" y="1790420"/>
                <a:ext cx="1302793" cy="94346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6" name="矩形 45">
                <a:extLst>
                  <a:ext uri="{FF2B5EF4-FFF2-40B4-BE49-F238E27FC236}">
                    <a16:creationId xmlns:a16="http://schemas.microsoft.com/office/drawing/2014/main" id="{F2EE5356-8D7A-4A8F-BBDB-0B396FE801FC}"/>
                  </a:ext>
                </a:extLst>
              </p:cNvPr>
              <p:cNvSpPr>
                <a:spLocks noRot="1" noChangeAspect="1" noMove="1" noResize="1" noEditPoints="1" noAdjustHandles="1" noChangeArrowheads="1" noChangeShapeType="1" noTextEdit="1"/>
              </p:cNvSpPr>
              <p:nvPr/>
            </p:nvSpPr>
            <p:spPr>
              <a:xfrm>
                <a:off x="6935876" y="1790420"/>
                <a:ext cx="1302793" cy="94346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407DB5C2-EEEB-4E76-BD5E-CD85485D353B}"/>
                  </a:ext>
                </a:extLst>
              </p:cNvPr>
              <p:cNvSpPr txBox="1"/>
              <p:nvPr/>
            </p:nvSpPr>
            <p:spPr>
              <a:xfrm>
                <a:off x="3847587" y="2997396"/>
                <a:ext cx="4433668" cy="820994"/>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lang="en-US" altLang="zh-TW" sz="2400" b="0" i="1" smtClean="0">
                              <a:solidFill>
                                <a:srgbClr val="00B050"/>
                              </a:solidFill>
                              <a:latin typeface="Cambria Math" panose="02040503050406030204" pitchFamily="18" charset="0"/>
                            </a:rPr>
                            <m:t>𝑗</m:t>
                          </m:r>
                        </m:sub>
                      </m:sSub>
                      <m:r>
                        <a:rPr lang="zh-TW" altLang="en-US" sz="240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b="0" i="1" smtClean="0">
                              <a:solidFill>
                                <a:schemeClr val="tx1"/>
                              </a:solidFill>
                              <a:latin typeface="Cambria Math" panose="02040503050406030204" pitchFamily="18" charset="0"/>
                            </a:rPr>
                            <m:t>𝑗</m:t>
                          </m:r>
                        </m:sub>
                      </m:sSub>
                      <m:r>
                        <a:rPr lang="zh-TW" altLang="en-US" sz="2400" i="1" smtClean="0">
                          <a:latin typeface="Cambria Math" panose="02040503050406030204" pitchFamily="18" charset="0"/>
                        </a:rPr>
                        <m:t>－</m:t>
                      </m:r>
                      <m:r>
                        <a:rPr lang="zh-TW" altLang="en-US" sz="2400" i="1" smtClean="0">
                          <a:latin typeface="Cambria Math" panose="02040503050406030204" pitchFamily="18" charset="0"/>
                        </a:rPr>
                        <m:t>𝜀</m:t>
                      </m:r>
                      <m:f>
                        <m:fPr>
                          <m:ctrlPr>
                            <a:rPr lang="en-US" altLang="zh-TW" sz="2400" i="1" smtClean="0">
                              <a:latin typeface="Cambria Math" panose="02040503050406030204" pitchFamily="18" charset="0"/>
                            </a:rPr>
                          </m:ctrlPr>
                        </m:fPr>
                        <m:num>
                          <m:r>
                            <a:rPr lang="en-US" altLang="zh-TW" sz="2400" i="1" smtClean="0">
                              <a:latin typeface="Cambria Math" panose="02040503050406030204" pitchFamily="18" charset="0"/>
                            </a:rPr>
                            <m:t>𝜕</m:t>
                          </m:r>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zh-TW" altLang="en-US" sz="2400" i="1">
                                  <a:solidFill>
                                    <a:srgbClr val="0000FF"/>
                                  </a:solidFill>
                                  <a:latin typeface="Cambria Math" panose="02040503050406030204" pitchFamily="18" charset="0"/>
                                </a:rPr>
                                <m:t>𝜙</m:t>
                              </m:r>
                            </m:e>
                          </m:d>
                        </m:num>
                        <m:den>
                          <m:r>
                            <a:rPr lang="en-US" altLang="zh-TW" sz="240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solidFill>
                                    <a:srgbClr val="0000FF"/>
                                  </a:solidFill>
                                  <a:latin typeface="Cambria Math" panose="02040503050406030204" pitchFamily="18" charset="0"/>
                                </a:rPr>
                                <m:t>𝜙</m:t>
                              </m:r>
                            </m:e>
                            <m:sub>
                              <m:r>
                                <a:rPr lang="en-US" altLang="zh-TW" sz="2400" i="1">
                                  <a:latin typeface="Cambria Math" panose="02040503050406030204" pitchFamily="18" charset="0"/>
                                </a:rPr>
                                <m:t>𝑗</m:t>
                              </m:r>
                            </m:sub>
                          </m:sSub>
                        </m:den>
                      </m:f>
                    </m:oMath>
                  </m:oMathPara>
                </a14:m>
                <a:endParaRPr lang="zh-TW" altLang="en-US" sz="2400" dirty="0"/>
              </a:p>
            </p:txBody>
          </p:sp>
        </mc:Choice>
        <mc:Fallback xmlns="">
          <p:sp>
            <p:nvSpPr>
              <p:cNvPr id="32" name="文字方塊 31">
                <a:extLst>
                  <a:ext uri="{FF2B5EF4-FFF2-40B4-BE49-F238E27FC236}">
                    <a16:creationId xmlns:a16="http://schemas.microsoft.com/office/drawing/2014/main" id="{407DB5C2-EEEB-4E76-BD5E-CD85485D353B}"/>
                  </a:ext>
                </a:extLst>
              </p:cNvPr>
              <p:cNvSpPr txBox="1">
                <a:spLocks noRot="1" noChangeAspect="1" noMove="1" noResize="1" noEditPoints="1" noAdjustHandles="1" noChangeArrowheads="1" noChangeShapeType="1" noTextEdit="1"/>
              </p:cNvSpPr>
              <p:nvPr/>
            </p:nvSpPr>
            <p:spPr>
              <a:xfrm>
                <a:off x="3847587" y="2997396"/>
                <a:ext cx="4433668" cy="820994"/>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5432F194-A7FD-4C6E-A2CB-722FE7027040}"/>
                  </a:ext>
                </a:extLst>
              </p:cNvPr>
              <p:cNvSpPr txBox="1"/>
              <p:nvPr/>
            </p:nvSpPr>
            <p:spPr>
              <a:xfrm>
                <a:off x="3882407" y="3969561"/>
                <a:ext cx="7742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5" name="文字方塊 34">
                <a:extLst>
                  <a:ext uri="{FF2B5EF4-FFF2-40B4-BE49-F238E27FC236}">
                    <a16:creationId xmlns:a16="http://schemas.microsoft.com/office/drawing/2014/main" id="{5432F194-A7FD-4C6E-A2CB-722FE7027040}"/>
                  </a:ext>
                </a:extLst>
              </p:cNvPr>
              <p:cNvSpPr txBox="1">
                <a:spLocks noRot="1" noChangeAspect="1" noMove="1" noResize="1" noEditPoints="1" noAdjustHandles="1" noChangeArrowheads="1" noChangeShapeType="1" noTextEdit="1"/>
              </p:cNvSpPr>
              <p:nvPr/>
            </p:nvSpPr>
            <p:spPr>
              <a:xfrm>
                <a:off x="3882407" y="3969561"/>
                <a:ext cx="774251" cy="369332"/>
              </a:xfrm>
              <a:prstGeom prst="rect">
                <a:avLst/>
              </a:prstGeom>
              <a:blipFill>
                <a:blip r:embed="rId15"/>
                <a:stretch>
                  <a:fillRect l="-9449" r="-3150" b="-3278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6A95227-74D8-4A3C-98B6-4F037688AC2C}"/>
                  </a:ext>
                </a:extLst>
              </p:cNvPr>
              <p:cNvSpPr txBox="1"/>
              <p:nvPr/>
            </p:nvSpPr>
            <p:spPr>
              <a:xfrm>
                <a:off x="3886750" y="5083594"/>
                <a:ext cx="7742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𝑖</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38" name="文字方塊 37">
                <a:extLst>
                  <a:ext uri="{FF2B5EF4-FFF2-40B4-BE49-F238E27FC236}">
                    <a16:creationId xmlns:a16="http://schemas.microsoft.com/office/drawing/2014/main" id="{06A95227-74D8-4A3C-98B6-4F037688AC2C}"/>
                  </a:ext>
                </a:extLst>
              </p:cNvPr>
              <p:cNvSpPr txBox="1">
                <a:spLocks noRot="1" noChangeAspect="1" noMove="1" noResize="1" noEditPoints="1" noAdjustHandles="1" noChangeArrowheads="1" noChangeShapeType="1" noTextEdit="1"/>
              </p:cNvSpPr>
              <p:nvPr/>
            </p:nvSpPr>
            <p:spPr>
              <a:xfrm>
                <a:off x="3886750" y="5083594"/>
                <a:ext cx="774251" cy="369332"/>
              </a:xfrm>
              <a:prstGeom prst="rect">
                <a:avLst/>
              </a:prstGeom>
              <a:blipFill>
                <a:blip r:embed="rId16"/>
                <a:stretch>
                  <a:fillRect l="-9449" r="-3150" b="-32787"/>
                </a:stretch>
              </a:blipFill>
            </p:spPr>
            <p:txBody>
              <a:bodyPr/>
              <a:lstStyle/>
              <a:p>
                <a:r>
                  <a:rPr lang="zh-TW" altLang="en-US">
                    <a:noFill/>
                  </a:rPr>
                  <a:t> </a:t>
                </a:r>
              </a:p>
            </p:txBody>
          </p:sp>
        </mc:Fallback>
      </mc:AlternateContent>
      <p:grpSp>
        <p:nvGrpSpPr>
          <p:cNvPr id="30" name="群組 29">
            <a:extLst>
              <a:ext uri="{FF2B5EF4-FFF2-40B4-BE49-F238E27FC236}">
                <a16:creationId xmlns:a16="http://schemas.microsoft.com/office/drawing/2014/main" id="{756EF8F0-90B3-43A7-8A4B-EC9F393E24C4}"/>
              </a:ext>
            </a:extLst>
          </p:cNvPr>
          <p:cNvGrpSpPr/>
          <p:nvPr/>
        </p:nvGrpSpPr>
        <p:grpSpPr>
          <a:xfrm>
            <a:off x="214484" y="4466783"/>
            <a:ext cx="3214838" cy="2042419"/>
            <a:chOff x="-344055" y="4016246"/>
            <a:chExt cx="3214838" cy="2042419"/>
          </a:xfrm>
        </p:grpSpPr>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25B044A9-C4F1-4078-A868-178A2E6B9B31}"/>
                    </a:ext>
                  </a:extLst>
                </p:cNvPr>
                <p:cNvSpPr/>
                <p:nvPr/>
              </p:nvSpPr>
              <p:spPr>
                <a:xfrm>
                  <a:off x="-344055" y="4776967"/>
                  <a:ext cx="1191608" cy="52097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3" name="矩形 32">
                  <a:extLst>
                    <a:ext uri="{FF2B5EF4-FFF2-40B4-BE49-F238E27FC236}">
                      <a16:creationId xmlns:a16="http://schemas.microsoft.com/office/drawing/2014/main" id="{25B044A9-C4F1-4078-A868-178A2E6B9B31}"/>
                    </a:ext>
                  </a:extLst>
                </p:cNvPr>
                <p:cNvSpPr>
                  <a:spLocks noRot="1" noChangeAspect="1" noMove="1" noResize="1" noEditPoints="1" noAdjustHandles="1" noChangeArrowheads="1" noChangeShapeType="1" noTextEdit="1"/>
                </p:cNvSpPr>
                <p:nvPr/>
              </p:nvSpPr>
              <p:spPr>
                <a:xfrm>
                  <a:off x="-344055" y="4776967"/>
                  <a:ext cx="1191608" cy="520976"/>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385536B4-F59F-42F0-9C9B-CC90284CB2FB}"/>
                    </a:ext>
                  </a:extLst>
                </p:cNvPr>
                <p:cNvSpPr/>
                <p:nvPr/>
              </p:nvSpPr>
              <p:spPr>
                <a:xfrm>
                  <a:off x="646969" y="4016246"/>
                  <a:ext cx="2223814" cy="204241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6" name="矩形 35">
                  <a:extLst>
                    <a:ext uri="{FF2B5EF4-FFF2-40B4-BE49-F238E27FC236}">
                      <a16:creationId xmlns:a16="http://schemas.microsoft.com/office/drawing/2014/main" id="{385536B4-F59F-42F0-9C9B-CC90284CB2FB}"/>
                    </a:ext>
                  </a:extLst>
                </p:cNvPr>
                <p:cNvSpPr>
                  <a:spLocks noRot="1" noChangeAspect="1" noMove="1" noResize="1" noEditPoints="1" noAdjustHandles="1" noChangeArrowheads="1" noChangeShapeType="1" noTextEdit="1"/>
                </p:cNvSpPr>
                <p:nvPr/>
              </p:nvSpPr>
              <p:spPr>
                <a:xfrm>
                  <a:off x="646969" y="4016246"/>
                  <a:ext cx="2223814" cy="2042419"/>
                </a:xfrm>
                <a:prstGeom prst="rect">
                  <a:avLst/>
                </a:prstGeom>
                <a:blipFill>
                  <a:blip r:embed="rId18"/>
                  <a:stretch>
                    <a:fillRect/>
                  </a:stretch>
                </a:blipFill>
              </p:spPr>
              <p:txBody>
                <a:bodyPr/>
                <a:lstStyle/>
                <a:p>
                  <a:r>
                    <a:rPr lang="zh-TW" altLang="en-US">
                      <a:noFill/>
                    </a:rPr>
                    <a:t> </a:t>
                  </a:r>
                </a:p>
              </p:txBody>
            </p:sp>
          </mc:Fallback>
        </mc:AlternateContent>
      </p:grpSp>
      <p:sp>
        <p:nvSpPr>
          <p:cNvPr id="37" name="矩形 36">
            <a:extLst>
              <a:ext uri="{FF2B5EF4-FFF2-40B4-BE49-F238E27FC236}">
                <a16:creationId xmlns:a16="http://schemas.microsoft.com/office/drawing/2014/main" id="{CC4ACD7F-E607-48E5-9421-4FBF5165DAB9}"/>
              </a:ext>
            </a:extLst>
          </p:cNvPr>
          <p:cNvSpPr/>
          <p:nvPr/>
        </p:nvSpPr>
        <p:spPr>
          <a:xfrm>
            <a:off x="1723300" y="5715202"/>
            <a:ext cx="1434164" cy="4491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4" name="矩形 43">
            <a:extLst>
              <a:ext uri="{FF2B5EF4-FFF2-40B4-BE49-F238E27FC236}">
                <a16:creationId xmlns:a16="http://schemas.microsoft.com/office/drawing/2014/main" id="{6DCB1B59-70AC-45E9-A810-DBB3B8D1FC71}"/>
              </a:ext>
            </a:extLst>
          </p:cNvPr>
          <p:cNvSpPr/>
          <p:nvPr/>
        </p:nvSpPr>
        <p:spPr>
          <a:xfrm>
            <a:off x="6297316" y="1790297"/>
            <a:ext cx="638560" cy="9334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5" name="矩形 44">
            <a:extLst>
              <a:ext uri="{FF2B5EF4-FFF2-40B4-BE49-F238E27FC236}">
                <a16:creationId xmlns:a16="http://schemas.microsoft.com/office/drawing/2014/main" id="{606FA692-8A6D-476B-9A82-9E3D68F5D520}"/>
              </a:ext>
            </a:extLst>
          </p:cNvPr>
          <p:cNvSpPr/>
          <p:nvPr/>
        </p:nvSpPr>
        <p:spPr>
          <a:xfrm>
            <a:off x="318669" y="2033203"/>
            <a:ext cx="2254495" cy="598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47" name="直線接點 46">
            <a:extLst>
              <a:ext uri="{FF2B5EF4-FFF2-40B4-BE49-F238E27FC236}">
                <a16:creationId xmlns:a16="http://schemas.microsoft.com/office/drawing/2014/main" id="{8203EEC4-C98C-4AC0-877B-8433F58459AF}"/>
              </a:ext>
            </a:extLst>
          </p:cNvPr>
          <p:cNvCxnSpPr>
            <a:cxnSpLocks/>
          </p:cNvCxnSpPr>
          <p:nvPr/>
        </p:nvCxnSpPr>
        <p:spPr>
          <a:xfrm>
            <a:off x="5989661" y="4434939"/>
            <a:ext cx="1253870" cy="6175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6E811408-8334-4995-B458-1E967B3B7BBD}"/>
              </a:ext>
            </a:extLst>
          </p:cNvPr>
          <p:cNvCxnSpPr>
            <a:cxnSpLocks/>
          </p:cNvCxnSpPr>
          <p:nvPr/>
        </p:nvCxnSpPr>
        <p:spPr>
          <a:xfrm>
            <a:off x="6263908" y="5755002"/>
            <a:ext cx="1253870" cy="61758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578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0" grpId="0"/>
      <p:bldP spid="42" grpId="0"/>
      <p:bldP spid="41" grpId="0"/>
      <p:bldP spid="46" grpId="0"/>
      <p:bldP spid="32" grpId="0"/>
      <p:bldP spid="35" grpId="0"/>
      <p:bldP spid="38" grpId="0"/>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717F88A8-9D62-4E99-9C75-25F21269654F}"/>
              </a:ext>
            </a:extLst>
          </p:cNvPr>
          <p:cNvSpPr/>
          <p:nvPr/>
        </p:nvSpPr>
        <p:spPr>
          <a:xfrm>
            <a:off x="3294391" y="116546"/>
            <a:ext cx="5616628" cy="117979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31" name="矩形 30">
            <a:extLst>
              <a:ext uri="{FF2B5EF4-FFF2-40B4-BE49-F238E27FC236}">
                <a16:creationId xmlns:a16="http://schemas.microsoft.com/office/drawing/2014/main" id="{85C264C3-6B60-44B5-91A5-D73738DFE4B8}"/>
              </a:ext>
            </a:extLst>
          </p:cNvPr>
          <p:cNvSpPr/>
          <p:nvPr/>
        </p:nvSpPr>
        <p:spPr>
          <a:xfrm>
            <a:off x="213360" y="113340"/>
            <a:ext cx="2852086" cy="267343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E40A54A-52FD-47C7-A207-2BAF8378AF3F}"/>
                  </a:ext>
                </a:extLst>
              </p:cNvPr>
              <p:cNvSpPr txBox="1"/>
              <p:nvPr/>
            </p:nvSpPr>
            <p:spPr>
              <a:xfrm>
                <a:off x="3157464" y="164951"/>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0" name="文字方塊 9">
                <a:extLst>
                  <a:ext uri="{FF2B5EF4-FFF2-40B4-BE49-F238E27FC236}">
                    <a16:creationId xmlns:a16="http://schemas.microsoft.com/office/drawing/2014/main" id="{8E40A54A-52FD-47C7-A207-2BAF8378AF3F}"/>
                  </a:ext>
                </a:extLst>
              </p:cNvPr>
              <p:cNvSpPr txBox="1">
                <a:spLocks noRot="1" noChangeAspect="1" noMove="1" noResize="1" noEditPoints="1" noAdjustHandles="1" noChangeArrowheads="1" noChangeShapeType="1" noTextEdit="1"/>
              </p:cNvSpPr>
              <p:nvPr/>
            </p:nvSpPr>
            <p:spPr>
              <a:xfrm>
                <a:off x="3157464" y="164951"/>
                <a:ext cx="3856192" cy="1038489"/>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01C7DE21-8144-4DB2-844C-AD40C08A13DC}"/>
                  </a:ext>
                </a:extLst>
              </p:cNvPr>
              <p:cNvSpPr txBox="1"/>
              <p:nvPr/>
            </p:nvSpPr>
            <p:spPr>
              <a:xfrm>
                <a:off x="5919573" y="177685"/>
                <a:ext cx="3856192"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𝑁</m:t>
                          </m:r>
                        </m:sup>
                        <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1" name="文字方塊 10">
                <a:extLst>
                  <a:ext uri="{FF2B5EF4-FFF2-40B4-BE49-F238E27FC236}">
                    <a16:creationId xmlns:a16="http://schemas.microsoft.com/office/drawing/2014/main" id="{01C7DE21-8144-4DB2-844C-AD40C08A13DC}"/>
                  </a:ext>
                </a:extLst>
              </p:cNvPr>
              <p:cNvSpPr txBox="1">
                <a:spLocks noRot="1" noChangeAspect="1" noMove="1" noResize="1" noEditPoints="1" noAdjustHandles="1" noChangeArrowheads="1" noChangeShapeType="1" noTextEdit="1"/>
              </p:cNvSpPr>
              <p:nvPr/>
            </p:nvSpPr>
            <p:spPr>
              <a:xfrm>
                <a:off x="5919573" y="177685"/>
                <a:ext cx="3856192" cy="1038489"/>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3D7B16A-9CD0-4761-A11A-1E55601B1865}"/>
                  </a:ext>
                </a:extLst>
              </p:cNvPr>
              <p:cNvSpPr txBox="1"/>
              <p:nvPr/>
            </p:nvSpPr>
            <p:spPr>
              <a:xfrm>
                <a:off x="45950" y="832039"/>
                <a:ext cx="3248441" cy="103848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sup>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acc>
                                    <m:accPr>
                                      <m:chr m:val="̂"/>
                                      <m:ctrlPr>
                                        <a:rPr kumimoji="0" lang="en-US" altLang="zh-TW" sz="2400" b="0" i="1" u="none" strike="noStrike" kern="1200" cap="none" spc="0" normalizeH="0" baseline="0" noProof="0" smtClean="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e>
                          </m:d>
                          <m:r>
                            <m:rPr>
                              <m:nor/>
                            </m:rPr>
                            <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m:t> </m:t>
                          </m:r>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3" name="文字方塊 12">
                <a:extLst>
                  <a:ext uri="{FF2B5EF4-FFF2-40B4-BE49-F238E27FC236}">
                    <a16:creationId xmlns:a16="http://schemas.microsoft.com/office/drawing/2014/main" id="{23D7B16A-9CD0-4761-A11A-1E55601B1865}"/>
                  </a:ext>
                </a:extLst>
              </p:cNvPr>
              <p:cNvSpPr txBox="1">
                <a:spLocks noRot="1" noChangeAspect="1" noMove="1" noResize="1" noEditPoints="1" noAdjustHandles="1" noChangeArrowheads="1" noChangeShapeType="1" noTextEdit="1"/>
              </p:cNvSpPr>
              <p:nvPr/>
            </p:nvSpPr>
            <p:spPr>
              <a:xfrm>
                <a:off x="45950" y="832039"/>
                <a:ext cx="3248441" cy="103848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4D93481-004F-4C19-8B8C-189E568D3A88}"/>
                  </a:ext>
                </a:extLst>
              </p:cNvPr>
              <p:cNvSpPr txBox="1"/>
              <p:nvPr/>
            </p:nvSpPr>
            <p:spPr>
              <a:xfrm>
                <a:off x="-384925" y="267309"/>
                <a:ext cx="4110193" cy="402226"/>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𝜂</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𝐿</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4" name="文字方塊 13">
                <a:extLst>
                  <a:ext uri="{FF2B5EF4-FFF2-40B4-BE49-F238E27FC236}">
                    <a16:creationId xmlns:a16="http://schemas.microsoft.com/office/drawing/2014/main" id="{E4D93481-004F-4C19-8B8C-189E568D3A88}"/>
                  </a:ext>
                </a:extLst>
              </p:cNvPr>
              <p:cNvSpPr txBox="1">
                <a:spLocks noRot="1" noChangeAspect="1" noMove="1" noResize="1" noEditPoints="1" noAdjustHandles="1" noChangeArrowheads="1" noChangeShapeType="1" noTextEdit="1"/>
              </p:cNvSpPr>
              <p:nvPr/>
            </p:nvSpPr>
            <p:spPr>
              <a:xfrm>
                <a:off x="-384925" y="267309"/>
                <a:ext cx="4110193" cy="402226"/>
              </a:xfrm>
              <a:prstGeom prst="rect">
                <a:avLst/>
              </a:prstGeom>
              <a:blipFill>
                <a:blip r:embed="rId6"/>
                <a:stretch>
                  <a:fillRect b="-25758"/>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32FAD062-B4F8-4705-A42A-4173A4FE92DE}"/>
              </a:ext>
            </a:extLst>
          </p:cNvPr>
          <p:cNvCxnSpPr>
            <a:cxnSpLocks/>
          </p:cNvCxnSpPr>
          <p:nvPr/>
        </p:nvCxnSpPr>
        <p:spPr>
          <a:xfrm>
            <a:off x="7517778" y="899663"/>
            <a:ext cx="13246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D2567EE0-96C5-4F77-8650-94ABA64635F5}"/>
              </a:ext>
            </a:extLst>
          </p:cNvPr>
          <p:cNvGrpSpPr/>
          <p:nvPr/>
        </p:nvGrpSpPr>
        <p:grpSpPr>
          <a:xfrm>
            <a:off x="214484" y="4466783"/>
            <a:ext cx="3214838" cy="2042419"/>
            <a:chOff x="-344055" y="4016246"/>
            <a:chExt cx="3214838" cy="2042419"/>
          </a:xfrm>
        </p:grpSpPr>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270646C-E4DE-4EF3-B61E-DC0E3E97696F}"/>
                    </a:ext>
                  </a:extLst>
                </p:cNvPr>
                <p:cNvSpPr/>
                <p:nvPr/>
              </p:nvSpPr>
              <p:spPr>
                <a:xfrm>
                  <a:off x="-344055" y="4776967"/>
                  <a:ext cx="1191608" cy="52097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5" name="矩形 4">
                  <a:extLst>
                    <a:ext uri="{FF2B5EF4-FFF2-40B4-BE49-F238E27FC236}">
                      <a16:creationId xmlns:a16="http://schemas.microsoft.com/office/drawing/2014/main" id="{E270646C-E4DE-4EF3-B61E-DC0E3E97696F}"/>
                    </a:ext>
                  </a:extLst>
                </p:cNvPr>
                <p:cNvSpPr>
                  <a:spLocks noRot="1" noChangeAspect="1" noMove="1" noResize="1" noEditPoints="1" noAdjustHandles="1" noChangeArrowheads="1" noChangeShapeType="1" noTextEdit="1"/>
                </p:cNvSpPr>
                <p:nvPr/>
              </p:nvSpPr>
              <p:spPr>
                <a:xfrm>
                  <a:off x="-344055" y="4776967"/>
                  <a:ext cx="1191608" cy="520976"/>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0082EC6-1989-4183-B057-B4125DE9515D}"/>
                    </a:ext>
                  </a:extLst>
                </p:cNvPr>
                <p:cNvSpPr/>
                <p:nvPr/>
              </p:nvSpPr>
              <p:spPr>
                <a:xfrm>
                  <a:off x="646969" y="4016246"/>
                  <a:ext cx="2223814" cy="204241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17" name="矩形 16">
                  <a:extLst>
                    <a:ext uri="{FF2B5EF4-FFF2-40B4-BE49-F238E27FC236}">
                      <a16:creationId xmlns:a16="http://schemas.microsoft.com/office/drawing/2014/main" id="{90082EC6-1989-4183-B057-B4125DE9515D}"/>
                    </a:ext>
                  </a:extLst>
                </p:cNvPr>
                <p:cNvSpPr>
                  <a:spLocks noRot="1" noChangeAspect="1" noMove="1" noResize="1" noEditPoints="1" noAdjustHandles="1" noChangeArrowheads="1" noChangeShapeType="1" noTextEdit="1"/>
                </p:cNvSpPr>
                <p:nvPr/>
              </p:nvSpPr>
              <p:spPr>
                <a:xfrm>
                  <a:off x="646969" y="4016246"/>
                  <a:ext cx="2223814" cy="2042419"/>
                </a:xfrm>
                <a:prstGeom prst="rect">
                  <a:avLst/>
                </a:prstGeom>
                <a:blipFill>
                  <a:blip r:embed="rId8"/>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77F92767-9A57-4AB0-B354-DB853D881D19}"/>
                  </a:ext>
                </a:extLst>
              </p:cNvPr>
              <p:cNvSpPr txBox="1"/>
              <p:nvPr/>
            </p:nvSpPr>
            <p:spPr>
              <a:xfrm>
                <a:off x="-148194" y="2123726"/>
                <a:ext cx="3213640" cy="42620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zh-TW" altLang="en-US" sz="2400" b="0" i="1" u="none" strike="noStrike" kern="1200" cap="none" spc="0" normalizeH="0" baseline="0" noProof="0">
                              <a:ln>
                                <a:noFill/>
                              </a:ln>
                              <a:solidFill>
                                <a:srgbClr val="0000FF"/>
                              </a:solidFill>
                              <a:effectLst/>
                              <a:uLnTx/>
                              <a:uFillTx/>
                              <a:latin typeface="Cambria Math" panose="02040503050406030204" pitchFamily="18" charset="0"/>
                              <a:cs typeface="+mn-cs"/>
                            </a:rPr>
                            <m:t>𝜙</m:t>
                          </m: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6" name="文字方塊 25">
                <a:extLst>
                  <a:ext uri="{FF2B5EF4-FFF2-40B4-BE49-F238E27FC236}">
                    <a16:creationId xmlns:a16="http://schemas.microsoft.com/office/drawing/2014/main" id="{77F92767-9A57-4AB0-B354-DB853D881D19}"/>
                  </a:ext>
                </a:extLst>
              </p:cNvPr>
              <p:cNvSpPr txBox="1">
                <a:spLocks noRot="1" noChangeAspect="1" noMove="1" noResize="1" noEditPoints="1" noAdjustHandles="1" noChangeArrowheads="1" noChangeShapeType="1" noTextEdit="1"/>
              </p:cNvSpPr>
              <p:nvPr/>
            </p:nvSpPr>
            <p:spPr>
              <a:xfrm>
                <a:off x="-148194" y="2123726"/>
                <a:ext cx="3213640" cy="42620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D9AEA1BE-97D9-45F9-8A3F-1DC587E419F1}"/>
                  </a:ext>
                </a:extLst>
              </p:cNvPr>
              <p:cNvSpPr txBox="1"/>
              <p:nvPr/>
            </p:nvSpPr>
            <p:spPr>
              <a:xfrm>
                <a:off x="2573165" y="1797851"/>
                <a:ext cx="5665504" cy="996042"/>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supHide m:val="o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7"/>
                            </m:r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up/>
                        <m:e>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den>
                          </m:f>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sub>
                              </m:sSub>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zh-TW" altLang="en-US"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𝜙</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𝑖</m:t>
                                  </m:r>
                                </m:sub>
                              </m:sSub>
                            </m:den>
                          </m:f>
                        </m:e>
                      </m:nary>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39" name="文字方塊 38">
                <a:extLst>
                  <a:ext uri="{FF2B5EF4-FFF2-40B4-BE49-F238E27FC236}">
                    <a16:creationId xmlns:a16="http://schemas.microsoft.com/office/drawing/2014/main" id="{D9AEA1BE-97D9-45F9-8A3F-1DC587E419F1}"/>
                  </a:ext>
                </a:extLst>
              </p:cNvPr>
              <p:cNvSpPr txBox="1">
                <a:spLocks noRot="1" noChangeAspect="1" noMove="1" noResize="1" noEditPoints="1" noAdjustHandles="1" noChangeArrowheads="1" noChangeShapeType="1" noTextEdit="1"/>
              </p:cNvSpPr>
              <p:nvPr/>
            </p:nvSpPr>
            <p:spPr>
              <a:xfrm>
                <a:off x="2573165" y="1797851"/>
                <a:ext cx="5665504" cy="9960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F2EE5356-8D7A-4A8F-BBDB-0B396FE801FC}"/>
                  </a:ext>
                </a:extLst>
              </p:cNvPr>
              <p:cNvSpPr/>
              <p:nvPr/>
            </p:nvSpPr>
            <p:spPr>
              <a:xfrm>
                <a:off x="6935876" y="1790420"/>
                <a:ext cx="1302793" cy="943463"/>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den>
                      </m:f>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46" name="矩形 45">
                <a:extLst>
                  <a:ext uri="{FF2B5EF4-FFF2-40B4-BE49-F238E27FC236}">
                    <a16:creationId xmlns:a16="http://schemas.microsoft.com/office/drawing/2014/main" id="{F2EE5356-8D7A-4A8F-BBDB-0B396FE801FC}"/>
                  </a:ext>
                </a:extLst>
              </p:cNvPr>
              <p:cNvSpPr>
                <a:spLocks noRot="1" noChangeAspect="1" noMove="1" noResize="1" noEditPoints="1" noAdjustHandles="1" noChangeArrowheads="1" noChangeShapeType="1" noTextEdit="1"/>
              </p:cNvSpPr>
              <p:nvPr/>
            </p:nvSpPr>
            <p:spPr>
              <a:xfrm>
                <a:off x="6935876" y="1790420"/>
                <a:ext cx="1302793" cy="943463"/>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3F1294B0-8546-43CB-8704-41E7A78B0781}"/>
                  </a:ext>
                </a:extLst>
              </p:cNvPr>
              <p:cNvSpPr/>
              <p:nvPr/>
            </p:nvSpPr>
            <p:spPr>
              <a:xfrm>
                <a:off x="3294391" y="4466783"/>
                <a:ext cx="2223814" cy="2042419"/>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eqArr>
                            <m:eqArr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eqArrPr>
                            <m:e>
                              <m:f>
                                <m:fPr>
                                  <m:type m:val="lin"/>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den>
                              </m:f>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2</m:t>
                                      </m:r>
                                    </m:sub>
                                  </m:sSub>
                                </m:den>
                              </m:f>
                            </m:e>
                            <m:e>
                              <m:r>
                                <a:rPr kumimoji="0" lang="zh-TW"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e>
                              <m:f>
                                <m:fPr>
                                  <m:type m:val="lin"/>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num>
                                <m:den>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b>
                                      <m:r>
                                        <a:rPr kumimoji="0" lang="en-US" altLang="zh-TW"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den>
                              </m:f>
                            </m:e>
                            <m:e>
                              <m:r>
                                <a:rPr kumimoji="0" lang="zh-TW"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e>
                          </m:eqArr>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3" name="矩形 22">
                <a:extLst>
                  <a:ext uri="{FF2B5EF4-FFF2-40B4-BE49-F238E27FC236}">
                    <a16:creationId xmlns:a16="http://schemas.microsoft.com/office/drawing/2014/main" id="{3F1294B0-8546-43CB-8704-41E7A78B0781}"/>
                  </a:ext>
                </a:extLst>
              </p:cNvPr>
              <p:cNvSpPr>
                <a:spLocks noRot="1" noChangeAspect="1" noMove="1" noResize="1" noEditPoints="1" noAdjustHandles="1" noChangeArrowheads="1" noChangeShapeType="1" noTextEdit="1"/>
              </p:cNvSpPr>
              <p:nvPr/>
            </p:nvSpPr>
            <p:spPr>
              <a:xfrm>
                <a:off x="3294391" y="4466783"/>
                <a:ext cx="2223814" cy="204241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AA5ED037-D54D-4C76-A70B-68064DFBDBAC}"/>
                  </a:ext>
                </a:extLst>
              </p:cNvPr>
              <p:cNvSpPr/>
              <p:nvPr/>
            </p:nvSpPr>
            <p:spPr>
              <a:xfrm>
                <a:off x="5317621" y="5227504"/>
                <a:ext cx="1506310" cy="52097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e>
                        <m:sub>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sub>
                      </m:s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𝑙</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400" b="0" i="1" u="none" strike="noStrike" kern="1200" cap="none" spc="0" normalizeH="0" baseline="0" noProof="0">
                                  <a:ln>
                                    <a:noFill/>
                                  </a:ln>
                                  <a:solidFill>
                                    <a:srgbClr val="00B050"/>
                                  </a:solidFill>
                                  <a:effectLst/>
                                  <a:uLnTx/>
                                  <a:uFillTx/>
                                  <a:latin typeface="Cambria Math" panose="02040503050406030204" pitchFamily="18" charset="0"/>
                                  <a:cs typeface="+mn-cs"/>
                                </a:rPr>
                              </m:ctrlPr>
                            </m:accPr>
                            <m:e>
                              <m:r>
                                <a:rPr kumimoji="0" lang="zh-TW" altLang="en-US" sz="2400" b="0" i="1" u="none" strike="noStrike" kern="1200" cap="none" spc="0" normalizeH="0" baseline="0" noProof="0">
                                  <a:ln>
                                    <a:noFill/>
                                  </a:ln>
                                  <a:solidFill>
                                    <a:srgbClr val="00B050"/>
                                  </a:solidFill>
                                  <a:effectLst/>
                                  <a:uLnTx/>
                                  <a:uFillTx/>
                                  <a:latin typeface="Cambria Math" panose="02040503050406030204" pitchFamily="18" charset="0"/>
                                  <a:cs typeface="+mn-cs"/>
                                </a:rPr>
                                <m:t>𝜃</m:t>
                              </m:r>
                            </m:e>
                          </m:acc>
                        </m:e>
                      </m:d>
                    </m:oMath>
                  </m:oMathPara>
                </a14:m>
                <a:endParaRPr kumimoji="0" lang="zh-TW" altLang="en-US" sz="24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mc:Choice>
        <mc:Fallback xmlns="">
          <p:sp>
            <p:nvSpPr>
              <p:cNvPr id="24" name="矩形 23">
                <a:extLst>
                  <a:ext uri="{FF2B5EF4-FFF2-40B4-BE49-F238E27FC236}">
                    <a16:creationId xmlns:a16="http://schemas.microsoft.com/office/drawing/2014/main" id="{AA5ED037-D54D-4C76-A70B-68064DFBDBAC}"/>
                  </a:ext>
                </a:extLst>
              </p:cNvPr>
              <p:cNvSpPr>
                <a:spLocks noRot="1" noChangeAspect="1" noMove="1" noResize="1" noEditPoints="1" noAdjustHandles="1" noChangeArrowheads="1" noChangeShapeType="1" noTextEdit="1"/>
              </p:cNvSpPr>
              <p:nvPr/>
            </p:nvSpPr>
            <p:spPr>
              <a:xfrm>
                <a:off x="5317621" y="5227504"/>
                <a:ext cx="1506310" cy="520976"/>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6E3E8B2-7309-4EB6-AD42-996A9BCAAA97}"/>
                  </a:ext>
                </a:extLst>
              </p:cNvPr>
              <p:cNvSpPr/>
              <p:nvPr/>
            </p:nvSpPr>
            <p:spPr>
              <a:xfrm>
                <a:off x="7634401" y="1194194"/>
                <a:ext cx="442799" cy="47711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solidFill>
                                <a:prstClr val="black"/>
                              </a:solidFill>
                              <a:latin typeface="Cambria Math" panose="02040503050406030204" pitchFamily="18" charset="0"/>
                            </a:rPr>
                          </m:ctrlPr>
                        </m:sSupPr>
                        <m:e>
                          <m:acc>
                            <m:accPr>
                              <m:chr m:val="̂"/>
                              <m:ctrlPr>
                                <a:rPr lang="en-US" altLang="zh-TW" sz="2400" i="1">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e>
                        <m:sup>
                          <m:r>
                            <a:rPr lang="en-US" altLang="zh-TW" sz="2400" i="1">
                              <a:solidFill>
                                <a:prstClr val="black"/>
                              </a:solidFill>
                              <a:latin typeface="Cambria Math" panose="02040503050406030204" pitchFamily="18" charset="0"/>
                            </a:rPr>
                            <m:t>𝑛</m:t>
                          </m:r>
                        </m:sup>
                      </m:sSup>
                    </m:oMath>
                  </m:oMathPara>
                </a14:m>
                <a:endParaRPr lang="zh-TW" altLang="en-US" sz="2400" dirty="0"/>
              </a:p>
            </p:txBody>
          </p:sp>
        </mc:Choice>
        <mc:Fallback xmlns="">
          <p:sp>
            <p:nvSpPr>
              <p:cNvPr id="2" name="矩形 1">
                <a:extLst>
                  <a:ext uri="{FF2B5EF4-FFF2-40B4-BE49-F238E27FC236}">
                    <a16:creationId xmlns:a16="http://schemas.microsoft.com/office/drawing/2014/main" id="{B6E3E8B2-7309-4EB6-AD42-996A9BCAAA97}"/>
                  </a:ext>
                </a:extLst>
              </p:cNvPr>
              <p:cNvSpPr>
                <a:spLocks noRot="1" noChangeAspect="1" noMove="1" noResize="1" noEditPoints="1" noAdjustHandles="1" noChangeArrowheads="1" noChangeShapeType="1" noTextEdit="1"/>
              </p:cNvSpPr>
              <p:nvPr/>
            </p:nvSpPr>
            <p:spPr>
              <a:xfrm>
                <a:off x="7634401" y="1194194"/>
                <a:ext cx="442799" cy="477118"/>
              </a:xfrm>
              <a:prstGeom prst="rect">
                <a:avLst/>
              </a:prstGeom>
              <a:blipFill>
                <a:blip r:embed="rId14"/>
                <a:stretch>
                  <a:fillRect l="-2703" t="-3797" r="-8108"/>
                </a:stretch>
              </a:blipFill>
            </p:spPr>
            <p:txBody>
              <a:bodyPr/>
              <a:lstStyle/>
              <a:p>
                <a:r>
                  <a:rPr lang="zh-TW" altLang="en-US">
                    <a:noFill/>
                  </a:rPr>
                  <a:t> </a:t>
                </a:r>
              </a:p>
            </p:txBody>
          </p:sp>
        </mc:Fallback>
      </mc:AlternateContent>
      <p:cxnSp>
        <p:nvCxnSpPr>
          <p:cNvPr id="7" name="直線單箭頭接點 6">
            <a:extLst>
              <a:ext uri="{FF2B5EF4-FFF2-40B4-BE49-F238E27FC236}">
                <a16:creationId xmlns:a16="http://schemas.microsoft.com/office/drawing/2014/main" id="{0BDD8B7B-DA63-4E1F-B28F-CFCC86F0335D}"/>
              </a:ext>
            </a:extLst>
          </p:cNvPr>
          <p:cNvCxnSpPr>
            <a:cxnSpLocks/>
          </p:cNvCxnSpPr>
          <p:nvPr/>
        </p:nvCxnSpPr>
        <p:spPr>
          <a:xfrm>
            <a:off x="7847669" y="926606"/>
            <a:ext cx="0" cy="2895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圖片 32">
            <a:extLst>
              <a:ext uri="{FF2B5EF4-FFF2-40B4-BE49-F238E27FC236}">
                <a16:creationId xmlns:a16="http://schemas.microsoft.com/office/drawing/2014/main" id="{D68A43C7-A71D-4485-96E0-E5685E74038A}"/>
              </a:ext>
            </a:extLst>
          </p:cNvPr>
          <p:cNvPicPr>
            <a:picLocks noChangeAspect="1"/>
          </p:cNvPicPr>
          <p:nvPr/>
        </p:nvPicPr>
        <p:blipFill>
          <a:blip r:embed="rId15"/>
          <a:stretch>
            <a:fillRect/>
          </a:stretch>
        </p:blipFill>
        <p:spPr>
          <a:xfrm>
            <a:off x="3332274" y="2878415"/>
            <a:ext cx="5510147" cy="1443836"/>
          </a:xfrm>
          <a:prstGeom prst="rect">
            <a:avLst/>
          </a:prstGeom>
        </p:spPr>
      </p:pic>
      <p:cxnSp>
        <p:nvCxnSpPr>
          <p:cNvPr id="36" name="直線接點 35">
            <a:extLst>
              <a:ext uri="{FF2B5EF4-FFF2-40B4-BE49-F238E27FC236}">
                <a16:creationId xmlns:a16="http://schemas.microsoft.com/office/drawing/2014/main" id="{48923613-F268-486B-A045-0DADF05E9E83}"/>
              </a:ext>
            </a:extLst>
          </p:cNvPr>
          <p:cNvCxnSpPr>
            <a:cxnSpLocks/>
          </p:cNvCxnSpPr>
          <p:nvPr/>
        </p:nvCxnSpPr>
        <p:spPr>
          <a:xfrm>
            <a:off x="5611233" y="3947663"/>
            <a:ext cx="30247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6519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2086C6-F860-4435-9B9C-03193B90A7D5}"/>
              </a:ext>
            </a:extLst>
          </p:cNvPr>
          <p:cNvSpPr>
            <a:spLocks noGrp="1"/>
          </p:cNvSpPr>
          <p:nvPr>
            <p:ph type="ctrTitle"/>
          </p:nvPr>
        </p:nvSpPr>
        <p:spPr/>
        <p:txBody>
          <a:bodyPr/>
          <a:lstStyle/>
          <a:p>
            <a:r>
              <a:rPr lang="en-US" altLang="zh-TW" dirty="0"/>
              <a:t>End of Warning</a:t>
            </a:r>
            <a:endParaRPr lang="zh-TW" altLang="en-US" dirty="0"/>
          </a:p>
        </p:txBody>
      </p:sp>
      <p:sp>
        <p:nvSpPr>
          <p:cNvPr id="3" name="副標題 2">
            <a:extLst>
              <a:ext uri="{FF2B5EF4-FFF2-40B4-BE49-F238E27FC236}">
                <a16:creationId xmlns:a16="http://schemas.microsoft.com/office/drawing/2014/main" id="{E08C90D9-BAD3-4C00-A926-7ACEEACA3DA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0634789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59441A-1E99-479C-AD56-6F9AE8CCFD06}"/>
              </a:ext>
            </a:extLst>
          </p:cNvPr>
          <p:cNvSpPr>
            <a:spLocks noGrp="1"/>
          </p:cNvSpPr>
          <p:nvPr>
            <p:ph type="title"/>
          </p:nvPr>
        </p:nvSpPr>
        <p:spPr>
          <a:xfrm>
            <a:off x="628650" y="365126"/>
            <a:ext cx="7886700" cy="1325563"/>
          </a:xfrm>
        </p:spPr>
        <p:txBody>
          <a:bodyPr/>
          <a:lstStyle/>
          <a:p>
            <a:r>
              <a:rPr lang="en-US" altLang="zh-TW" dirty="0"/>
              <a:t>MAML – Real Implementation</a:t>
            </a:r>
            <a:endParaRPr lang="zh-TW" altLang="en-US" dirty="0"/>
          </a:p>
        </p:txBody>
      </p:sp>
      <p:sp>
        <p:nvSpPr>
          <p:cNvPr id="8" name="橢圓 7">
            <a:extLst>
              <a:ext uri="{FF2B5EF4-FFF2-40B4-BE49-F238E27FC236}">
                <a16:creationId xmlns:a16="http://schemas.microsoft.com/office/drawing/2014/main" id="{C054BC19-7402-49DA-B80A-1FE067565F04}"/>
              </a:ext>
            </a:extLst>
          </p:cNvPr>
          <p:cNvSpPr/>
          <p:nvPr/>
        </p:nvSpPr>
        <p:spPr>
          <a:xfrm>
            <a:off x="1242213" y="3734207"/>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2F80E174-4C72-4C2F-A275-2B9A10522F4C}"/>
                  </a:ext>
                </a:extLst>
              </p:cNvPr>
              <p:cNvSpPr txBox="1"/>
              <p:nvPr/>
            </p:nvSpPr>
            <p:spPr>
              <a:xfrm>
                <a:off x="1151715" y="3234942"/>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9" name="文字方塊 8">
                <a:extLst>
                  <a:ext uri="{FF2B5EF4-FFF2-40B4-BE49-F238E27FC236}">
                    <a16:creationId xmlns:a16="http://schemas.microsoft.com/office/drawing/2014/main" id="{2F80E174-4C72-4C2F-A275-2B9A10522F4C}"/>
                  </a:ext>
                </a:extLst>
              </p:cNvPr>
              <p:cNvSpPr txBox="1">
                <a:spLocks noRot="1" noChangeAspect="1" noMove="1" noResize="1" noEditPoints="1" noAdjustHandles="1" noChangeArrowheads="1" noChangeShapeType="1" noTextEdit="1"/>
              </p:cNvSpPr>
              <p:nvPr/>
            </p:nvSpPr>
            <p:spPr>
              <a:xfrm>
                <a:off x="1151715" y="3234942"/>
                <a:ext cx="508857" cy="430887"/>
              </a:xfrm>
              <a:prstGeom prst="rect">
                <a:avLst/>
              </a:prstGeom>
              <a:blipFill>
                <a:blip r:embed="rId2"/>
                <a:stretch>
                  <a:fillRect/>
                </a:stretch>
              </a:blipFill>
            </p:spPr>
            <p:txBody>
              <a:bodyPr/>
              <a:lstStyle/>
              <a:p>
                <a:r>
                  <a:rPr lang="zh-TW" altLang="en-US">
                    <a:noFill/>
                  </a:rPr>
                  <a:t> </a:t>
                </a:r>
              </a:p>
            </p:txBody>
          </p:sp>
        </mc:Fallback>
      </mc:AlternateContent>
      <p:cxnSp>
        <p:nvCxnSpPr>
          <p:cNvPr id="10" name="直線單箭頭接點 9">
            <a:extLst>
              <a:ext uri="{FF2B5EF4-FFF2-40B4-BE49-F238E27FC236}">
                <a16:creationId xmlns:a16="http://schemas.microsoft.com/office/drawing/2014/main" id="{A17064D1-2700-4890-A256-61790F464D38}"/>
              </a:ext>
            </a:extLst>
          </p:cNvPr>
          <p:cNvCxnSpPr>
            <a:cxnSpLocks/>
          </p:cNvCxnSpPr>
          <p:nvPr/>
        </p:nvCxnSpPr>
        <p:spPr>
          <a:xfrm flipV="1">
            <a:off x="1460081" y="2607059"/>
            <a:ext cx="894296" cy="11493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1CCBCD92-EAAB-4FEB-8E3E-C1279FE941F8}"/>
              </a:ext>
            </a:extLst>
          </p:cNvPr>
          <p:cNvCxnSpPr>
            <a:cxnSpLocks/>
          </p:cNvCxnSpPr>
          <p:nvPr/>
        </p:nvCxnSpPr>
        <p:spPr>
          <a:xfrm>
            <a:off x="2629883" y="2510083"/>
            <a:ext cx="1707026" cy="12365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889205EF-C53E-4101-BD13-86FC2952BDA3}"/>
              </a:ext>
            </a:extLst>
          </p:cNvPr>
          <p:cNvCxnSpPr>
            <a:cxnSpLocks/>
          </p:cNvCxnSpPr>
          <p:nvPr/>
        </p:nvCxnSpPr>
        <p:spPr>
          <a:xfrm>
            <a:off x="1509017" y="3911959"/>
            <a:ext cx="1650902" cy="163599"/>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a:extLst>
              <a:ext uri="{FF2B5EF4-FFF2-40B4-BE49-F238E27FC236}">
                <a16:creationId xmlns:a16="http://schemas.microsoft.com/office/drawing/2014/main" id="{6076A6C3-1D08-43EF-AAB7-6224A3422B6A}"/>
              </a:ext>
            </a:extLst>
          </p:cNvPr>
          <p:cNvSpPr/>
          <p:nvPr/>
        </p:nvSpPr>
        <p:spPr>
          <a:xfrm>
            <a:off x="3144455" y="3952880"/>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6FD362A3-E398-469F-9B45-455E861E41FD}"/>
                  </a:ext>
                </a:extLst>
              </p:cNvPr>
              <p:cNvSpPr txBox="1"/>
              <p:nvPr/>
            </p:nvSpPr>
            <p:spPr>
              <a:xfrm>
                <a:off x="2986792" y="3476119"/>
                <a:ext cx="501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16" name="文字方塊 15">
                <a:extLst>
                  <a:ext uri="{FF2B5EF4-FFF2-40B4-BE49-F238E27FC236}">
                    <a16:creationId xmlns:a16="http://schemas.microsoft.com/office/drawing/2014/main" id="{6FD362A3-E398-469F-9B45-455E861E41FD}"/>
                  </a:ext>
                </a:extLst>
              </p:cNvPr>
              <p:cNvSpPr txBox="1">
                <a:spLocks noRot="1" noChangeAspect="1" noMove="1" noResize="1" noEditPoints="1" noAdjustHandles="1" noChangeArrowheads="1" noChangeShapeType="1" noTextEdit="1"/>
              </p:cNvSpPr>
              <p:nvPr/>
            </p:nvSpPr>
            <p:spPr>
              <a:xfrm>
                <a:off x="2986792" y="3476119"/>
                <a:ext cx="501163" cy="430887"/>
              </a:xfrm>
              <a:prstGeom prst="rect">
                <a:avLst/>
              </a:prstGeom>
              <a:blipFill>
                <a:blip r:embed="rId3"/>
                <a:stretch>
                  <a:fillRect/>
                </a:stretch>
              </a:blipFill>
            </p:spPr>
            <p:txBody>
              <a:bodyPr/>
              <a:lstStyle/>
              <a:p>
                <a:r>
                  <a:rPr lang="zh-TW" altLang="en-US">
                    <a:noFill/>
                  </a:rPr>
                  <a:t> </a:t>
                </a:r>
              </a:p>
            </p:txBody>
          </p:sp>
        </mc:Fallback>
      </mc:AlternateContent>
      <p:cxnSp>
        <p:nvCxnSpPr>
          <p:cNvPr id="19" name="直線單箭頭接點 18">
            <a:extLst>
              <a:ext uri="{FF2B5EF4-FFF2-40B4-BE49-F238E27FC236}">
                <a16:creationId xmlns:a16="http://schemas.microsoft.com/office/drawing/2014/main" id="{0E8D1F65-9891-41B1-B19D-9817C1243E2E}"/>
              </a:ext>
            </a:extLst>
          </p:cNvPr>
          <p:cNvCxnSpPr>
            <a:cxnSpLocks/>
          </p:cNvCxnSpPr>
          <p:nvPr/>
        </p:nvCxnSpPr>
        <p:spPr>
          <a:xfrm flipH="1">
            <a:off x="2697362" y="4245069"/>
            <a:ext cx="489843" cy="7960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17AC9B71-C5F4-439F-AB43-540A3FAB8503}"/>
              </a:ext>
            </a:extLst>
          </p:cNvPr>
          <p:cNvCxnSpPr>
            <a:cxnSpLocks/>
          </p:cNvCxnSpPr>
          <p:nvPr/>
        </p:nvCxnSpPr>
        <p:spPr>
          <a:xfrm>
            <a:off x="2715321" y="5210678"/>
            <a:ext cx="1182775" cy="121863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F68EBF5F-4356-4C37-A9C1-F4FFECAE29A6}"/>
              </a:ext>
            </a:extLst>
          </p:cNvPr>
          <p:cNvCxnSpPr>
            <a:cxnSpLocks/>
          </p:cNvCxnSpPr>
          <p:nvPr/>
        </p:nvCxnSpPr>
        <p:spPr>
          <a:xfrm>
            <a:off x="3428088" y="4205252"/>
            <a:ext cx="1039855" cy="102688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5894F744-6568-421C-A042-02AA6929DFBE}"/>
              </a:ext>
            </a:extLst>
          </p:cNvPr>
          <p:cNvSpPr/>
          <p:nvPr/>
        </p:nvSpPr>
        <p:spPr>
          <a:xfrm>
            <a:off x="4450603" y="5136640"/>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B8CF523-460B-473B-AF25-A23CF5453A2E}"/>
                  </a:ext>
                </a:extLst>
              </p:cNvPr>
              <p:cNvSpPr txBox="1"/>
              <p:nvPr/>
            </p:nvSpPr>
            <p:spPr>
              <a:xfrm>
                <a:off x="4665424" y="4705753"/>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25" name="文字方塊 24">
                <a:extLst>
                  <a:ext uri="{FF2B5EF4-FFF2-40B4-BE49-F238E27FC236}">
                    <a16:creationId xmlns:a16="http://schemas.microsoft.com/office/drawing/2014/main" id="{DB8CF523-460B-473B-AF25-A23CF5453A2E}"/>
                  </a:ext>
                </a:extLst>
              </p:cNvPr>
              <p:cNvSpPr txBox="1">
                <a:spLocks noRot="1" noChangeAspect="1" noMove="1" noResize="1" noEditPoints="1" noAdjustHandles="1" noChangeArrowheads="1" noChangeShapeType="1" noTextEdit="1"/>
              </p:cNvSpPr>
              <p:nvPr/>
            </p:nvSpPr>
            <p:spPr>
              <a:xfrm>
                <a:off x="4665424" y="4705753"/>
                <a:ext cx="508857" cy="43088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C7F35069-F394-4C86-BF12-26E94D2B64D8}"/>
                  </a:ext>
                </a:extLst>
              </p:cNvPr>
              <p:cNvSpPr txBox="1"/>
              <p:nvPr/>
            </p:nvSpPr>
            <p:spPr>
              <a:xfrm>
                <a:off x="2132527" y="4696615"/>
                <a:ext cx="490519"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27" name="文字方塊 26">
                <a:extLst>
                  <a:ext uri="{FF2B5EF4-FFF2-40B4-BE49-F238E27FC236}">
                    <a16:creationId xmlns:a16="http://schemas.microsoft.com/office/drawing/2014/main" id="{C7F35069-F394-4C86-BF12-26E94D2B64D8}"/>
                  </a:ext>
                </a:extLst>
              </p:cNvPr>
              <p:cNvSpPr txBox="1">
                <a:spLocks noRot="1" noChangeAspect="1" noMove="1" noResize="1" noEditPoints="1" noAdjustHandles="1" noChangeArrowheads="1" noChangeShapeType="1" noTextEdit="1"/>
              </p:cNvSpPr>
              <p:nvPr/>
            </p:nvSpPr>
            <p:spPr>
              <a:xfrm>
                <a:off x="2132527" y="4696615"/>
                <a:ext cx="490519" cy="449162"/>
              </a:xfrm>
              <a:prstGeom prst="rect">
                <a:avLst/>
              </a:prstGeom>
              <a:blipFill>
                <a:blip r:embed="rId5"/>
                <a:stretch>
                  <a:fillRect/>
                </a:stretch>
              </a:blipFill>
            </p:spPr>
            <p:txBody>
              <a:bodyPr/>
              <a:lstStyle/>
              <a:p>
                <a:r>
                  <a:rPr lang="zh-TW" altLang="en-US">
                    <a:noFill/>
                  </a:rPr>
                  <a:t> </a:t>
                </a:r>
              </a:p>
            </p:txBody>
          </p:sp>
        </mc:Fallback>
      </mc:AlternateContent>
      <p:sp>
        <p:nvSpPr>
          <p:cNvPr id="28" name="橢圓 27">
            <a:extLst>
              <a:ext uri="{FF2B5EF4-FFF2-40B4-BE49-F238E27FC236}">
                <a16:creationId xmlns:a16="http://schemas.microsoft.com/office/drawing/2014/main" id="{14C0DB84-E048-4DE0-8DBA-71ECAD459ECB}"/>
              </a:ext>
            </a:extLst>
          </p:cNvPr>
          <p:cNvSpPr/>
          <p:nvPr/>
        </p:nvSpPr>
        <p:spPr>
          <a:xfrm>
            <a:off x="2518936" y="5046791"/>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727534FD-877F-43B1-974F-5C51E03FE7FB}"/>
              </a:ext>
            </a:extLst>
          </p:cNvPr>
          <p:cNvSpPr txBox="1"/>
          <p:nvPr/>
        </p:nvSpPr>
        <p:spPr>
          <a:xfrm>
            <a:off x="2986792" y="1511527"/>
            <a:ext cx="2093664" cy="830997"/>
          </a:xfrm>
          <a:prstGeom prst="rect">
            <a:avLst/>
          </a:prstGeom>
          <a:noFill/>
        </p:spPr>
        <p:txBody>
          <a:bodyPr wrap="square" rtlCol="0">
            <a:spAutoFit/>
          </a:bodyPr>
          <a:lstStyle/>
          <a:p>
            <a:r>
              <a:rPr lang="en-US" altLang="zh-TW" sz="2400" dirty="0"/>
              <a:t>Sample a training task m</a:t>
            </a:r>
            <a:endParaRPr lang="zh-TW" altLang="en-US" sz="2400" dirty="0"/>
          </a:p>
        </p:txBody>
      </p:sp>
      <p:sp>
        <p:nvSpPr>
          <p:cNvPr id="30" name="文字方塊 29">
            <a:extLst>
              <a:ext uri="{FF2B5EF4-FFF2-40B4-BE49-F238E27FC236}">
                <a16:creationId xmlns:a16="http://schemas.microsoft.com/office/drawing/2014/main" id="{26AA60FB-E034-47C7-80F2-7534D364A933}"/>
              </a:ext>
            </a:extLst>
          </p:cNvPr>
          <p:cNvSpPr txBox="1"/>
          <p:nvPr/>
        </p:nvSpPr>
        <p:spPr>
          <a:xfrm>
            <a:off x="396118" y="4795179"/>
            <a:ext cx="2016769" cy="830997"/>
          </a:xfrm>
          <a:prstGeom prst="rect">
            <a:avLst/>
          </a:prstGeom>
          <a:noFill/>
        </p:spPr>
        <p:txBody>
          <a:bodyPr wrap="square" rtlCol="0">
            <a:spAutoFit/>
          </a:bodyPr>
          <a:lstStyle/>
          <a:p>
            <a:r>
              <a:rPr lang="en-US" altLang="zh-TW" sz="2400" dirty="0"/>
              <a:t>Sample a training task n</a:t>
            </a:r>
            <a:endParaRPr lang="zh-TW" altLang="en-US" sz="2400" dirty="0"/>
          </a:p>
        </p:txBody>
      </p: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A591F83E-71CC-4E02-B482-3525F9D6DB71}"/>
                  </a:ext>
                </a:extLst>
              </p:cNvPr>
              <p:cNvSpPr txBox="1"/>
              <p:nvPr/>
            </p:nvSpPr>
            <p:spPr>
              <a:xfrm>
                <a:off x="2021849" y="1977045"/>
                <a:ext cx="565861"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32" name="文字方塊 31">
                <a:extLst>
                  <a:ext uri="{FF2B5EF4-FFF2-40B4-BE49-F238E27FC236}">
                    <a16:creationId xmlns:a16="http://schemas.microsoft.com/office/drawing/2014/main" id="{A591F83E-71CC-4E02-B482-3525F9D6DB71}"/>
                  </a:ext>
                </a:extLst>
              </p:cNvPr>
              <p:cNvSpPr txBox="1">
                <a:spLocks noRot="1" noChangeAspect="1" noMove="1" noResize="1" noEditPoints="1" noAdjustHandles="1" noChangeArrowheads="1" noChangeShapeType="1" noTextEdit="1"/>
              </p:cNvSpPr>
              <p:nvPr/>
            </p:nvSpPr>
            <p:spPr>
              <a:xfrm>
                <a:off x="2021849" y="1977045"/>
                <a:ext cx="565861" cy="449162"/>
              </a:xfrm>
              <a:prstGeom prst="rect">
                <a:avLst/>
              </a:prstGeom>
              <a:blipFill>
                <a:blip r:embed="rId6"/>
                <a:stretch>
                  <a:fillRect/>
                </a:stretch>
              </a:blipFill>
            </p:spPr>
            <p:txBody>
              <a:bodyPr/>
              <a:lstStyle/>
              <a:p>
                <a:r>
                  <a:rPr lang="zh-TW" altLang="en-US">
                    <a:noFill/>
                  </a:rPr>
                  <a:t> </a:t>
                </a:r>
              </a:p>
            </p:txBody>
          </p:sp>
        </mc:Fallback>
      </mc:AlternateContent>
      <p:sp>
        <p:nvSpPr>
          <p:cNvPr id="33" name="橢圓 32">
            <a:extLst>
              <a:ext uri="{FF2B5EF4-FFF2-40B4-BE49-F238E27FC236}">
                <a16:creationId xmlns:a16="http://schemas.microsoft.com/office/drawing/2014/main" id="{F164A998-7208-430F-82E3-7328AC936504}"/>
              </a:ext>
            </a:extLst>
          </p:cNvPr>
          <p:cNvSpPr/>
          <p:nvPr/>
        </p:nvSpPr>
        <p:spPr>
          <a:xfrm>
            <a:off x="2317710" y="2337632"/>
            <a:ext cx="270000" cy="27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866D52F1-B09C-4C22-A29D-20A97E8C0F7A}"/>
              </a:ext>
            </a:extLst>
          </p:cNvPr>
          <p:cNvSpPr/>
          <p:nvPr/>
        </p:nvSpPr>
        <p:spPr>
          <a:xfrm>
            <a:off x="5935976" y="5331827"/>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A93EAF2D-49EE-454D-B7FE-4E42F61F749B}"/>
                  </a:ext>
                </a:extLst>
              </p:cNvPr>
              <p:cNvSpPr txBox="1"/>
              <p:nvPr/>
            </p:nvSpPr>
            <p:spPr>
              <a:xfrm>
                <a:off x="5845478" y="4832562"/>
                <a:ext cx="27000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44" name="文字方塊 43">
                <a:extLst>
                  <a:ext uri="{FF2B5EF4-FFF2-40B4-BE49-F238E27FC236}">
                    <a16:creationId xmlns:a16="http://schemas.microsoft.com/office/drawing/2014/main" id="{A93EAF2D-49EE-454D-B7FE-4E42F61F749B}"/>
                  </a:ext>
                </a:extLst>
              </p:cNvPr>
              <p:cNvSpPr txBox="1">
                <a:spLocks noRot="1" noChangeAspect="1" noMove="1" noResize="1" noEditPoints="1" noAdjustHandles="1" noChangeArrowheads="1" noChangeShapeType="1" noTextEdit="1"/>
              </p:cNvSpPr>
              <p:nvPr/>
            </p:nvSpPr>
            <p:spPr>
              <a:xfrm>
                <a:off x="5845478" y="4832562"/>
                <a:ext cx="270001" cy="430887"/>
              </a:xfrm>
              <a:prstGeom prst="rect">
                <a:avLst/>
              </a:prstGeom>
              <a:blipFill>
                <a:blip r:embed="rId7"/>
                <a:stretch>
                  <a:fillRect r="-45455"/>
                </a:stretch>
              </a:blipFill>
            </p:spPr>
            <p:txBody>
              <a:bodyPr/>
              <a:lstStyle/>
              <a:p>
                <a:r>
                  <a:rPr lang="zh-TW" altLang="en-US">
                    <a:noFill/>
                  </a:rPr>
                  <a:t> </a:t>
                </a:r>
              </a:p>
            </p:txBody>
          </p:sp>
        </mc:Fallback>
      </mc:AlternateContent>
      <p:cxnSp>
        <p:nvCxnSpPr>
          <p:cNvPr id="45" name="直線單箭頭接點 44">
            <a:extLst>
              <a:ext uri="{FF2B5EF4-FFF2-40B4-BE49-F238E27FC236}">
                <a16:creationId xmlns:a16="http://schemas.microsoft.com/office/drawing/2014/main" id="{0C3C3D04-F6CF-4EC9-928A-22FF1C0B58F3}"/>
              </a:ext>
            </a:extLst>
          </p:cNvPr>
          <p:cNvCxnSpPr>
            <a:cxnSpLocks/>
          </p:cNvCxnSpPr>
          <p:nvPr/>
        </p:nvCxnSpPr>
        <p:spPr>
          <a:xfrm flipV="1">
            <a:off x="6153844" y="4204679"/>
            <a:ext cx="894296" cy="11493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6FA53C88-047D-452A-8683-C40DEE4EAB21}"/>
                  </a:ext>
                </a:extLst>
              </p:cNvPr>
              <p:cNvSpPr txBox="1"/>
              <p:nvPr/>
            </p:nvSpPr>
            <p:spPr>
              <a:xfrm>
                <a:off x="6715612" y="3574665"/>
                <a:ext cx="565861"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46" name="文字方塊 45">
                <a:extLst>
                  <a:ext uri="{FF2B5EF4-FFF2-40B4-BE49-F238E27FC236}">
                    <a16:creationId xmlns:a16="http://schemas.microsoft.com/office/drawing/2014/main" id="{6FA53C88-047D-452A-8683-C40DEE4EAB21}"/>
                  </a:ext>
                </a:extLst>
              </p:cNvPr>
              <p:cNvSpPr txBox="1">
                <a:spLocks noRot="1" noChangeAspect="1" noMove="1" noResize="1" noEditPoints="1" noAdjustHandles="1" noChangeArrowheads="1" noChangeShapeType="1" noTextEdit="1"/>
              </p:cNvSpPr>
              <p:nvPr/>
            </p:nvSpPr>
            <p:spPr>
              <a:xfrm>
                <a:off x="6715612" y="3574665"/>
                <a:ext cx="565861" cy="449162"/>
              </a:xfrm>
              <a:prstGeom prst="rect">
                <a:avLst/>
              </a:prstGeom>
              <a:blipFill>
                <a:blip r:embed="rId8"/>
                <a:stretch>
                  <a:fillRect/>
                </a:stretch>
              </a:blipFill>
            </p:spPr>
            <p:txBody>
              <a:bodyPr/>
              <a:lstStyle/>
              <a:p>
                <a:r>
                  <a:rPr lang="zh-TW" altLang="en-US">
                    <a:noFill/>
                  </a:rPr>
                  <a:t> </a:t>
                </a:r>
              </a:p>
            </p:txBody>
          </p:sp>
        </mc:Fallback>
      </mc:AlternateContent>
      <p:sp>
        <p:nvSpPr>
          <p:cNvPr id="47" name="橢圓 46">
            <a:extLst>
              <a:ext uri="{FF2B5EF4-FFF2-40B4-BE49-F238E27FC236}">
                <a16:creationId xmlns:a16="http://schemas.microsoft.com/office/drawing/2014/main" id="{6A4D24B9-278A-4DB3-AEA5-E75D4D1097A9}"/>
              </a:ext>
            </a:extLst>
          </p:cNvPr>
          <p:cNvSpPr/>
          <p:nvPr/>
        </p:nvSpPr>
        <p:spPr>
          <a:xfrm>
            <a:off x="7011473" y="3935252"/>
            <a:ext cx="270000" cy="27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a:extLst>
              <a:ext uri="{FF2B5EF4-FFF2-40B4-BE49-F238E27FC236}">
                <a16:creationId xmlns:a16="http://schemas.microsoft.com/office/drawing/2014/main" id="{C3D6F6B7-016C-40DA-934E-43B56DB47141}"/>
              </a:ext>
            </a:extLst>
          </p:cNvPr>
          <p:cNvCxnSpPr>
            <a:cxnSpLocks/>
          </p:cNvCxnSpPr>
          <p:nvPr/>
        </p:nvCxnSpPr>
        <p:spPr>
          <a:xfrm flipV="1">
            <a:off x="6029452" y="4727958"/>
            <a:ext cx="571540" cy="773396"/>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9CA27C3D-29A0-4B86-BDF5-EFE58BBB0C3B}"/>
                  </a:ext>
                </a:extLst>
              </p:cNvPr>
              <p:cNvSpPr txBox="1"/>
              <p:nvPr/>
            </p:nvSpPr>
            <p:spPr>
              <a:xfrm>
                <a:off x="6214449" y="4160449"/>
                <a:ext cx="501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51" name="文字方塊 50">
                <a:extLst>
                  <a:ext uri="{FF2B5EF4-FFF2-40B4-BE49-F238E27FC236}">
                    <a16:creationId xmlns:a16="http://schemas.microsoft.com/office/drawing/2014/main" id="{9CA27C3D-29A0-4B86-BDF5-EFE58BBB0C3B}"/>
                  </a:ext>
                </a:extLst>
              </p:cNvPr>
              <p:cNvSpPr txBox="1">
                <a:spLocks noRot="1" noChangeAspect="1" noMove="1" noResize="1" noEditPoints="1" noAdjustHandles="1" noChangeArrowheads="1" noChangeShapeType="1" noTextEdit="1"/>
              </p:cNvSpPr>
              <p:nvPr/>
            </p:nvSpPr>
            <p:spPr>
              <a:xfrm>
                <a:off x="6214449" y="4160449"/>
                <a:ext cx="501163" cy="430887"/>
              </a:xfrm>
              <a:prstGeom prst="rect">
                <a:avLst/>
              </a:prstGeom>
              <a:blipFill>
                <a:blip r:embed="rId9"/>
                <a:stretch>
                  <a:fillRect/>
                </a:stretch>
              </a:blipFill>
            </p:spPr>
            <p:txBody>
              <a:bodyPr/>
              <a:lstStyle/>
              <a:p>
                <a:r>
                  <a:rPr lang="zh-TW" altLang="en-US">
                    <a:noFill/>
                  </a:rPr>
                  <a:t> </a:t>
                </a:r>
              </a:p>
            </p:txBody>
          </p:sp>
        </mc:Fallback>
      </mc:AlternateContent>
      <p:sp>
        <p:nvSpPr>
          <p:cNvPr id="52" name="橢圓 51">
            <a:extLst>
              <a:ext uri="{FF2B5EF4-FFF2-40B4-BE49-F238E27FC236}">
                <a16:creationId xmlns:a16="http://schemas.microsoft.com/office/drawing/2014/main" id="{9F22E834-ED31-487B-89F1-33B104EFE92A}"/>
              </a:ext>
            </a:extLst>
          </p:cNvPr>
          <p:cNvSpPr/>
          <p:nvPr/>
        </p:nvSpPr>
        <p:spPr>
          <a:xfrm>
            <a:off x="6526597" y="4524647"/>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4" name="直線單箭頭接點 53">
            <a:extLst>
              <a:ext uri="{FF2B5EF4-FFF2-40B4-BE49-F238E27FC236}">
                <a16:creationId xmlns:a16="http://schemas.microsoft.com/office/drawing/2014/main" id="{E5B1EBBE-E4AF-48FE-8D3D-075229559CBB}"/>
              </a:ext>
            </a:extLst>
          </p:cNvPr>
          <p:cNvCxnSpPr>
            <a:cxnSpLocks/>
          </p:cNvCxnSpPr>
          <p:nvPr/>
        </p:nvCxnSpPr>
        <p:spPr>
          <a:xfrm>
            <a:off x="6769419" y="4725621"/>
            <a:ext cx="1252639" cy="53782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a:extLst>
              <a:ext uri="{FF2B5EF4-FFF2-40B4-BE49-F238E27FC236}">
                <a16:creationId xmlns:a16="http://schemas.microsoft.com/office/drawing/2014/main" id="{22499403-243A-46E5-93A9-9FB9C193E50D}"/>
              </a:ext>
            </a:extLst>
          </p:cNvPr>
          <p:cNvSpPr/>
          <p:nvPr/>
        </p:nvSpPr>
        <p:spPr>
          <a:xfrm>
            <a:off x="8022058" y="5196827"/>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77C37920-6C9E-4DB9-979C-83F1E5B24F5A}"/>
                  </a:ext>
                </a:extLst>
              </p:cNvPr>
              <p:cNvSpPr txBox="1"/>
              <p:nvPr/>
            </p:nvSpPr>
            <p:spPr>
              <a:xfrm>
                <a:off x="8194710" y="4792474"/>
                <a:ext cx="490519"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58" name="文字方塊 57">
                <a:extLst>
                  <a:ext uri="{FF2B5EF4-FFF2-40B4-BE49-F238E27FC236}">
                    <a16:creationId xmlns:a16="http://schemas.microsoft.com/office/drawing/2014/main" id="{77C37920-6C9E-4DB9-979C-83F1E5B24F5A}"/>
                  </a:ext>
                </a:extLst>
              </p:cNvPr>
              <p:cNvSpPr txBox="1">
                <a:spLocks noRot="1" noChangeAspect="1" noMove="1" noResize="1" noEditPoints="1" noAdjustHandles="1" noChangeArrowheads="1" noChangeShapeType="1" noTextEdit="1"/>
              </p:cNvSpPr>
              <p:nvPr/>
            </p:nvSpPr>
            <p:spPr>
              <a:xfrm>
                <a:off x="8194710" y="4792474"/>
                <a:ext cx="490519" cy="449162"/>
              </a:xfrm>
              <a:prstGeom prst="rect">
                <a:avLst/>
              </a:prstGeom>
              <a:blipFill>
                <a:blip r:embed="rId10"/>
                <a:stretch>
                  <a:fillRect/>
                </a:stretch>
              </a:blipFill>
            </p:spPr>
            <p:txBody>
              <a:bodyPr/>
              <a:lstStyle/>
              <a:p>
                <a:r>
                  <a:rPr lang="zh-TW" altLang="en-US">
                    <a:noFill/>
                  </a:rPr>
                  <a:t> </a:t>
                </a:r>
              </a:p>
            </p:txBody>
          </p:sp>
        </mc:Fallback>
      </mc:AlternateContent>
      <p:cxnSp>
        <p:nvCxnSpPr>
          <p:cNvPr id="59" name="直線單箭頭接點 58">
            <a:extLst>
              <a:ext uri="{FF2B5EF4-FFF2-40B4-BE49-F238E27FC236}">
                <a16:creationId xmlns:a16="http://schemas.microsoft.com/office/drawing/2014/main" id="{7BBB432F-906B-42EF-BAE9-5A90AE231191}"/>
              </a:ext>
            </a:extLst>
          </p:cNvPr>
          <p:cNvCxnSpPr>
            <a:cxnSpLocks/>
          </p:cNvCxnSpPr>
          <p:nvPr/>
        </p:nvCxnSpPr>
        <p:spPr>
          <a:xfrm>
            <a:off x="6761545" y="4715942"/>
            <a:ext cx="748605" cy="332063"/>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61" name="橢圓 60">
            <a:extLst>
              <a:ext uri="{FF2B5EF4-FFF2-40B4-BE49-F238E27FC236}">
                <a16:creationId xmlns:a16="http://schemas.microsoft.com/office/drawing/2014/main" id="{93B31F2B-9F25-4CDE-A643-C1EF452900DF}"/>
              </a:ext>
            </a:extLst>
          </p:cNvPr>
          <p:cNvSpPr/>
          <p:nvPr/>
        </p:nvSpPr>
        <p:spPr>
          <a:xfrm>
            <a:off x="7441311" y="4913005"/>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C24BAC82-CEAB-437F-BC6C-F66521C136BC}"/>
                  </a:ext>
                </a:extLst>
              </p:cNvPr>
              <p:cNvSpPr txBox="1"/>
              <p:nvPr/>
            </p:nvSpPr>
            <p:spPr>
              <a:xfrm>
                <a:off x="7172532" y="5220424"/>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62" name="文字方塊 61">
                <a:extLst>
                  <a:ext uri="{FF2B5EF4-FFF2-40B4-BE49-F238E27FC236}">
                    <a16:creationId xmlns:a16="http://schemas.microsoft.com/office/drawing/2014/main" id="{C24BAC82-CEAB-437F-BC6C-F66521C136BC}"/>
                  </a:ext>
                </a:extLst>
              </p:cNvPr>
              <p:cNvSpPr txBox="1">
                <a:spLocks noRot="1" noChangeAspect="1" noMove="1" noResize="1" noEditPoints="1" noAdjustHandles="1" noChangeArrowheads="1" noChangeShapeType="1" noTextEdit="1"/>
              </p:cNvSpPr>
              <p:nvPr/>
            </p:nvSpPr>
            <p:spPr>
              <a:xfrm>
                <a:off x="7172532" y="5220424"/>
                <a:ext cx="508857" cy="430887"/>
              </a:xfrm>
              <a:prstGeom prst="rect">
                <a:avLst/>
              </a:prstGeom>
              <a:blipFill>
                <a:blip r:embed="rId11"/>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64674A8B-425D-47F4-9A8A-A81966886FA2}"/>
              </a:ext>
            </a:extLst>
          </p:cNvPr>
          <p:cNvSpPr txBox="1"/>
          <p:nvPr/>
        </p:nvSpPr>
        <p:spPr>
          <a:xfrm>
            <a:off x="5632212" y="2653321"/>
            <a:ext cx="3298522" cy="523220"/>
          </a:xfrm>
          <a:prstGeom prst="rect">
            <a:avLst/>
          </a:prstGeom>
          <a:noFill/>
        </p:spPr>
        <p:txBody>
          <a:bodyPr wrap="square" rtlCol="0">
            <a:spAutoFit/>
          </a:bodyPr>
          <a:lstStyle/>
          <a:p>
            <a:r>
              <a:rPr lang="en-US" altLang="zh-TW" sz="2800" b="1" i="1" u="sng" dirty="0"/>
              <a:t>Model Pre-training</a:t>
            </a:r>
            <a:endParaRPr lang="zh-TW" altLang="en-US" sz="2800" b="1" i="1" u="sng" dirty="0"/>
          </a:p>
        </p:txBody>
      </p:sp>
    </p:spTree>
    <p:extLst>
      <p:ext uri="{BB962C8B-B14F-4D97-AF65-F5344CB8AC3E}">
        <p14:creationId xmlns:p14="http://schemas.microsoft.com/office/powerpoint/2010/main" val="19646865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5" grpId="0" animBg="1"/>
      <p:bldP spid="16" grpId="0"/>
      <p:bldP spid="24" grpId="0" animBg="1"/>
      <p:bldP spid="25" grpId="0"/>
      <p:bldP spid="27" grpId="0"/>
      <p:bldP spid="28" grpId="0" animBg="1"/>
      <p:bldP spid="29" grpId="0"/>
      <p:bldP spid="30" grpId="0"/>
      <p:bldP spid="32" grpId="0"/>
      <p:bldP spid="33" grpId="0" animBg="1"/>
      <p:bldP spid="43" grpId="0" animBg="1"/>
      <p:bldP spid="44" grpId="0"/>
      <p:bldP spid="46" grpId="0"/>
      <p:bldP spid="47" grpId="0" animBg="1"/>
      <p:bldP spid="51" grpId="0"/>
      <p:bldP spid="52" grpId="0" animBg="1"/>
      <p:bldP spid="57" grpId="0" animBg="1"/>
      <p:bldP spid="58" grpId="0"/>
      <p:bldP spid="61" grpId="0" animBg="1"/>
      <p:bldP spid="62" grpId="0"/>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8C8C1-E3D7-4D43-880E-8DE80090A2F2}"/>
              </a:ext>
            </a:extLst>
          </p:cNvPr>
          <p:cNvSpPr>
            <a:spLocks noGrp="1"/>
          </p:cNvSpPr>
          <p:nvPr>
            <p:ph type="title"/>
          </p:nvPr>
        </p:nvSpPr>
        <p:spPr/>
        <p:txBody>
          <a:bodyPr/>
          <a:lstStyle/>
          <a:p>
            <a:r>
              <a:rPr lang="en-US" altLang="zh-TW" dirty="0"/>
              <a:t>Translation</a:t>
            </a:r>
            <a:endParaRPr lang="zh-TW" altLang="en-US" dirty="0"/>
          </a:p>
        </p:txBody>
      </p:sp>
      <p:sp>
        <p:nvSpPr>
          <p:cNvPr id="3" name="內容版面配置區 2">
            <a:extLst>
              <a:ext uri="{FF2B5EF4-FFF2-40B4-BE49-F238E27FC236}">
                <a16:creationId xmlns:a16="http://schemas.microsoft.com/office/drawing/2014/main" id="{9A9FCAAD-4543-463C-956F-7151A8BEC893}"/>
              </a:ext>
            </a:extLst>
          </p:cNvPr>
          <p:cNvSpPr>
            <a:spLocks noGrp="1"/>
          </p:cNvSpPr>
          <p:nvPr>
            <p:ph idx="1"/>
          </p:nvPr>
        </p:nvSpPr>
        <p:spPr/>
        <p:txBody>
          <a:bodyPr/>
          <a:lstStyle/>
          <a:p>
            <a:endParaRPr lang="zh-TW" altLang="en-US" dirty="0"/>
          </a:p>
        </p:txBody>
      </p:sp>
      <p:sp>
        <p:nvSpPr>
          <p:cNvPr id="4" name="文字方塊 3">
            <a:extLst>
              <a:ext uri="{FF2B5EF4-FFF2-40B4-BE49-F238E27FC236}">
                <a16:creationId xmlns:a16="http://schemas.microsoft.com/office/drawing/2014/main" id="{F07D7B18-61E4-4D1C-ABEF-DEEC9DCCD41B}"/>
              </a:ext>
            </a:extLst>
          </p:cNvPr>
          <p:cNvSpPr txBox="1"/>
          <p:nvPr/>
        </p:nvSpPr>
        <p:spPr>
          <a:xfrm>
            <a:off x="4064000" y="79648"/>
            <a:ext cx="4705350" cy="830997"/>
          </a:xfrm>
          <a:prstGeom prst="rect">
            <a:avLst/>
          </a:prstGeom>
          <a:noFill/>
        </p:spPr>
        <p:txBody>
          <a:bodyPr wrap="square" rtlCol="0">
            <a:spAutoFit/>
          </a:bodyPr>
          <a:lstStyle/>
          <a:p>
            <a:r>
              <a:rPr lang="en-US" altLang="zh-TW" sz="2400" dirty="0"/>
              <a:t>18 training tasks: 18 different languages translating to English</a:t>
            </a:r>
            <a:endParaRPr lang="zh-TW" altLang="en-US" sz="2400" dirty="0"/>
          </a:p>
        </p:txBody>
      </p:sp>
      <p:sp>
        <p:nvSpPr>
          <p:cNvPr id="5" name="文字方塊 4">
            <a:extLst>
              <a:ext uri="{FF2B5EF4-FFF2-40B4-BE49-F238E27FC236}">
                <a16:creationId xmlns:a16="http://schemas.microsoft.com/office/drawing/2014/main" id="{8DC26C16-FF34-40A6-80CE-C11B2BE054AF}"/>
              </a:ext>
            </a:extLst>
          </p:cNvPr>
          <p:cNvSpPr txBox="1"/>
          <p:nvPr/>
        </p:nvSpPr>
        <p:spPr>
          <a:xfrm>
            <a:off x="4064000" y="859692"/>
            <a:ext cx="4705350" cy="830997"/>
          </a:xfrm>
          <a:prstGeom prst="rect">
            <a:avLst/>
          </a:prstGeom>
          <a:noFill/>
        </p:spPr>
        <p:txBody>
          <a:bodyPr wrap="square" rtlCol="0">
            <a:spAutoFit/>
          </a:bodyPr>
          <a:lstStyle/>
          <a:p>
            <a:r>
              <a:rPr lang="en-US" altLang="zh-TW" sz="2400" dirty="0"/>
              <a:t>2 validation tasks: 2 different languages translating to English</a:t>
            </a:r>
            <a:endParaRPr lang="zh-TW" altLang="en-US" sz="2400" dirty="0"/>
          </a:p>
        </p:txBody>
      </p:sp>
      <p:pic>
        <p:nvPicPr>
          <p:cNvPr id="6" name="圖片 5">
            <a:extLst>
              <a:ext uri="{FF2B5EF4-FFF2-40B4-BE49-F238E27FC236}">
                <a16:creationId xmlns:a16="http://schemas.microsoft.com/office/drawing/2014/main" id="{EC9DAFED-CCCC-41D1-9A0E-4A78F6CAD5F8}"/>
              </a:ext>
            </a:extLst>
          </p:cNvPr>
          <p:cNvPicPr>
            <a:picLocks noChangeAspect="1"/>
          </p:cNvPicPr>
          <p:nvPr/>
        </p:nvPicPr>
        <p:blipFill>
          <a:blip r:embed="rId2"/>
          <a:stretch>
            <a:fillRect/>
          </a:stretch>
        </p:blipFill>
        <p:spPr>
          <a:xfrm>
            <a:off x="628650" y="1653187"/>
            <a:ext cx="6096851" cy="5125165"/>
          </a:xfrm>
          <a:prstGeom prst="rect">
            <a:avLst/>
          </a:prstGeom>
        </p:spPr>
      </p:pic>
      <p:sp>
        <p:nvSpPr>
          <p:cNvPr id="7" name="矩形 6">
            <a:extLst>
              <a:ext uri="{FF2B5EF4-FFF2-40B4-BE49-F238E27FC236}">
                <a16:creationId xmlns:a16="http://schemas.microsoft.com/office/drawing/2014/main" id="{98D16759-E48F-47F7-9A7E-15CCA112CD09}"/>
              </a:ext>
            </a:extLst>
          </p:cNvPr>
          <p:cNvSpPr/>
          <p:nvPr/>
        </p:nvSpPr>
        <p:spPr>
          <a:xfrm>
            <a:off x="6858999" y="5580576"/>
            <a:ext cx="1910351" cy="646331"/>
          </a:xfrm>
          <a:prstGeom prst="rect">
            <a:avLst/>
          </a:prstGeom>
        </p:spPr>
        <p:txBody>
          <a:bodyPr wrap="square">
            <a:spAutoFit/>
          </a:bodyPr>
          <a:lstStyle/>
          <a:p>
            <a:r>
              <a:rPr lang="en-US" altLang="zh-TW" dirty="0">
                <a:hlinkClick r:id="rId3"/>
              </a:rPr>
              <a:t>https://arxiv.org/abs/1808.08437</a:t>
            </a:r>
            <a:endParaRPr lang="zh-TW" altLang="en-US" dirty="0"/>
          </a:p>
        </p:txBody>
      </p:sp>
      <p:sp>
        <p:nvSpPr>
          <p:cNvPr id="8" name="矩形 7">
            <a:extLst>
              <a:ext uri="{FF2B5EF4-FFF2-40B4-BE49-F238E27FC236}">
                <a16:creationId xmlns:a16="http://schemas.microsoft.com/office/drawing/2014/main" id="{D8364E4A-33C2-45E8-84F1-A313FA5C3CC0}"/>
              </a:ext>
            </a:extLst>
          </p:cNvPr>
          <p:cNvSpPr/>
          <p:nvPr/>
        </p:nvSpPr>
        <p:spPr>
          <a:xfrm>
            <a:off x="6858999" y="4517522"/>
            <a:ext cx="1576072" cy="461665"/>
          </a:xfrm>
          <a:prstGeom prst="rect">
            <a:avLst/>
          </a:prstGeom>
        </p:spPr>
        <p:txBody>
          <a:bodyPr wrap="none">
            <a:spAutoFit/>
          </a:bodyPr>
          <a:lstStyle/>
          <a:p>
            <a:r>
              <a:rPr lang="en-US" altLang="zh-TW" sz="2400" dirty="0">
                <a:latin typeface="NimbusRomNo9L-Regu"/>
              </a:rPr>
              <a:t>Fi = Finnish</a:t>
            </a:r>
            <a:endParaRPr lang="zh-TW" altLang="en-US" sz="2400" dirty="0"/>
          </a:p>
        </p:txBody>
      </p:sp>
      <p:sp>
        <p:nvSpPr>
          <p:cNvPr id="9" name="矩形 8">
            <a:extLst>
              <a:ext uri="{FF2B5EF4-FFF2-40B4-BE49-F238E27FC236}">
                <a16:creationId xmlns:a16="http://schemas.microsoft.com/office/drawing/2014/main" id="{78D90353-1268-48CE-9A4D-B01D649E2B99}"/>
              </a:ext>
            </a:extLst>
          </p:cNvPr>
          <p:cNvSpPr/>
          <p:nvPr/>
        </p:nvSpPr>
        <p:spPr>
          <a:xfrm>
            <a:off x="6786360" y="2624756"/>
            <a:ext cx="2055627" cy="461665"/>
          </a:xfrm>
          <a:prstGeom prst="rect">
            <a:avLst/>
          </a:prstGeom>
        </p:spPr>
        <p:txBody>
          <a:bodyPr wrap="none">
            <a:spAutoFit/>
          </a:bodyPr>
          <a:lstStyle/>
          <a:p>
            <a:r>
              <a:rPr lang="en-US" altLang="zh-TW" sz="2400" dirty="0">
                <a:latin typeface="NimbusRomNo9L-Regu"/>
              </a:rPr>
              <a:t>Ro = Romanian</a:t>
            </a:r>
            <a:endParaRPr lang="zh-TW" altLang="en-US" sz="2400" dirty="0"/>
          </a:p>
        </p:txBody>
      </p:sp>
    </p:spTree>
    <p:extLst>
      <p:ext uri="{BB962C8B-B14F-4D97-AF65-F5344CB8AC3E}">
        <p14:creationId xmlns:p14="http://schemas.microsoft.com/office/powerpoint/2010/main" val="219031521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CA0D980-9E54-4308-AC63-0CD6D9371E0C}"/>
              </a:ext>
            </a:extLst>
          </p:cNvPr>
          <p:cNvSpPr>
            <a:spLocks noGrp="1"/>
          </p:cNvSpPr>
          <p:nvPr>
            <p:ph idx="1"/>
          </p:nvPr>
        </p:nvSpPr>
        <p:spPr/>
        <p:txBody>
          <a:bodyPr>
            <a:normAutofit/>
          </a:bodyPr>
          <a:lstStyle/>
          <a:p>
            <a:r>
              <a:rPr lang="en-US" altLang="zh-TW" sz="3200" b="1" dirty="0"/>
              <a:t>MAML</a:t>
            </a:r>
          </a:p>
          <a:p>
            <a:pPr lvl="1"/>
            <a:r>
              <a:rPr lang="en-US" altLang="zh-TW" dirty="0"/>
              <a:t>Chelsea Finn, Pieter </a:t>
            </a:r>
            <a:r>
              <a:rPr lang="en-US" altLang="zh-TW" dirty="0" err="1"/>
              <a:t>Abbeel</a:t>
            </a:r>
            <a:r>
              <a:rPr lang="en-US" altLang="zh-TW" dirty="0"/>
              <a:t>, and Sergey Levine, “Model-Agnostic Meta-Learning for Fast Adaptation of Deep Networks”, ICML, 2017</a:t>
            </a:r>
            <a:endParaRPr lang="zh-TW" altLang="zh-TW" dirty="0"/>
          </a:p>
          <a:p>
            <a:endParaRPr lang="en-US" altLang="zh-TW" dirty="0"/>
          </a:p>
          <a:p>
            <a:r>
              <a:rPr lang="en-US" altLang="zh-TW" sz="3200" b="1" dirty="0"/>
              <a:t>Reptile</a:t>
            </a:r>
          </a:p>
          <a:p>
            <a:pPr lvl="1"/>
            <a:r>
              <a:rPr lang="en-US" altLang="zh-TW" dirty="0"/>
              <a:t>Alex Nichol, Joshua </a:t>
            </a:r>
            <a:r>
              <a:rPr lang="en-US" altLang="zh-TW" dirty="0" err="1"/>
              <a:t>Achiam</a:t>
            </a:r>
            <a:r>
              <a:rPr lang="en-US" altLang="zh-TW" dirty="0"/>
              <a:t>, John Schulman, On First-Order Meta-Learning Algorithms, </a:t>
            </a:r>
            <a:r>
              <a:rPr lang="en-US" altLang="zh-TW" dirty="0" err="1"/>
              <a:t>arXiv</a:t>
            </a:r>
            <a:r>
              <a:rPr lang="en-US" altLang="zh-TW" dirty="0"/>
              <a:t>, 2018</a:t>
            </a:r>
          </a:p>
          <a:p>
            <a:endParaRPr lang="zh-TW" altLang="zh-TW" dirty="0"/>
          </a:p>
          <a:p>
            <a:endParaRPr lang="zh-TW" altLang="en-US" dirty="0"/>
          </a:p>
          <a:p>
            <a:endParaRPr lang="zh-TW" altLang="en-US" dirty="0"/>
          </a:p>
        </p:txBody>
      </p:sp>
      <p:pic>
        <p:nvPicPr>
          <p:cNvPr id="5" name="Picture 2" descr="ãReptileãçåçæå°çµæ">
            <a:extLst>
              <a:ext uri="{FF2B5EF4-FFF2-40B4-BE49-F238E27FC236}">
                <a16:creationId xmlns:a16="http://schemas.microsoft.com/office/drawing/2014/main" id="{027C8DA5-61FD-4F48-B536-A9767F0A9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834" y="5237748"/>
            <a:ext cx="4287176" cy="241525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F22348FA-5624-42FB-B2D4-054844F3361A}"/>
              </a:ext>
            </a:extLst>
          </p:cNvPr>
          <p:cNvSpPr>
            <a:spLocks noGrp="1"/>
          </p:cNvSpPr>
          <p:nvPr>
            <p:ph type="title"/>
          </p:nvPr>
        </p:nvSpPr>
        <p:spPr/>
        <p:txBody>
          <a:bodyPr/>
          <a:lstStyle/>
          <a:p>
            <a:r>
              <a:rPr lang="en-US" altLang="zh-TW" dirty="0"/>
              <a:t>Techniques Today</a:t>
            </a:r>
            <a:endParaRPr lang="zh-TW" altLang="en-US" dirty="0"/>
          </a:p>
        </p:txBody>
      </p:sp>
      <p:pic>
        <p:nvPicPr>
          <p:cNvPr id="1026" name="Picture 2" descr="ãcat pngãçåçæå°çµæ">
            <a:extLst>
              <a:ext uri="{FF2B5EF4-FFF2-40B4-BE49-F238E27FC236}">
                <a16:creationId xmlns:a16="http://schemas.microsoft.com/office/drawing/2014/main" id="{A286F8E5-EC9B-40F1-81B0-8B8B07E11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150" y="595396"/>
            <a:ext cx="3031958" cy="178338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D8D3A970-B314-482B-99D0-798468090663}"/>
              </a:ext>
            </a:extLst>
          </p:cNvPr>
          <p:cNvSpPr/>
          <p:nvPr/>
        </p:nvSpPr>
        <p:spPr>
          <a:xfrm>
            <a:off x="628650" y="3893010"/>
            <a:ext cx="7886700" cy="13447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矩形 6">
            <a:extLst>
              <a:ext uri="{FF2B5EF4-FFF2-40B4-BE49-F238E27FC236}">
                <a16:creationId xmlns:a16="http://schemas.microsoft.com/office/drawing/2014/main" id="{F02D3966-1AB0-4BEA-8181-4FC37AE078DA}"/>
              </a:ext>
            </a:extLst>
          </p:cNvPr>
          <p:cNvSpPr/>
          <p:nvPr/>
        </p:nvSpPr>
        <p:spPr>
          <a:xfrm>
            <a:off x="1384174" y="5807631"/>
            <a:ext cx="3302251" cy="369332"/>
          </a:xfrm>
          <a:prstGeom prst="rect">
            <a:avLst/>
          </a:prstGeom>
        </p:spPr>
        <p:txBody>
          <a:bodyPr wrap="none">
            <a:spAutoFit/>
          </a:bodyPr>
          <a:lstStyle/>
          <a:p>
            <a:r>
              <a:rPr lang="en-US" altLang="zh-TW" dirty="0">
                <a:hlinkClick r:id="rId5"/>
              </a:rPr>
              <a:t>https://openai.com/blog/reptile/</a:t>
            </a:r>
            <a:endParaRPr lang="zh-TW" altLang="en-US" dirty="0"/>
          </a:p>
        </p:txBody>
      </p:sp>
    </p:spTree>
    <p:extLst>
      <p:ext uri="{BB962C8B-B14F-4D97-AF65-F5344CB8AC3E}">
        <p14:creationId xmlns:p14="http://schemas.microsoft.com/office/powerpoint/2010/main" val="318905424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FBD3F2F-23B3-42B7-B3ED-F17A9177B75F}"/>
              </a:ext>
            </a:extLst>
          </p:cNvPr>
          <p:cNvSpPr/>
          <p:nvPr/>
        </p:nvSpPr>
        <p:spPr>
          <a:xfrm>
            <a:off x="1630701" y="4587555"/>
            <a:ext cx="3665199" cy="1770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 name="標題 1">
            <a:extLst>
              <a:ext uri="{FF2B5EF4-FFF2-40B4-BE49-F238E27FC236}">
                <a16:creationId xmlns:a16="http://schemas.microsoft.com/office/drawing/2014/main" id="{7A988683-CF33-43DF-9EBF-152CDAB7D1A1}"/>
              </a:ext>
            </a:extLst>
          </p:cNvPr>
          <p:cNvSpPr>
            <a:spLocks noGrp="1"/>
          </p:cNvSpPr>
          <p:nvPr>
            <p:ph type="title"/>
          </p:nvPr>
        </p:nvSpPr>
        <p:spPr/>
        <p:txBody>
          <a:bodyPr/>
          <a:lstStyle/>
          <a:p>
            <a:r>
              <a:rPr lang="en-US" altLang="zh-TW" dirty="0"/>
              <a:t>Meta Learning </a:t>
            </a:r>
            <a:endParaRPr lang="zh-TW" altLang="en-US" dirty="0"/>
          </a:p>
        </p:txBody>
      </p:sp>
      <p:grpSp>
        <p:nvGrpSpPr>
          <p:cNvPr id="5" name="群組 4">
            <a:extLst>
              <a:ext uri="{FF2B5EF4-FFF2-40B4-BE49-F238E27FC236}">
                <a16:creationId xmlns:a16="http://schemas.microsoft.com/office/drawing/2014/main" id="{C8B1C56C-F73C-4FA7-B065-AD3268292A71}"/>
              </a:ext>
            </a:extLst>
          </p:cNvPr>
          <p:cNvGrpSpPr/>
          <p:nvPr/>
        </p:nvGrpSpPr>
        <p:grpSpPr>
          <a:xfrm>
            <a:off x="1786022" y="4742486"/>
            <a:ext cx="3333649" cy="1089332"/>
            <a:chOff x="1455822" y="4798189"/>
            <a:chExt cx="3333649" cy="1089332"/>
          </a:xfrm>
        </p:grpSpPr>
        <p:pic>
          <p:nvPicPr>
            <p:cNvPr id="3074" name="Picture 2" descr="ãcatãçåçæå°çµæ">
              <a:extLst>
                <a:ext uri="{FF2B5EF4-FFF2-40B4-BE49-F238E27FC236}">
                  <a16:creationId xmlns:a16="http://schemas.microsoft.com/office/drawing/2014/main" id="{D154835C-7AE1-47CB-9652-3254F96FE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22" y="4798853"/>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ãcatãçåçæå°çµæ">
              <a:extLst>
                <a:ext uri="{FF2B5EF4-FFF2-40B4-BE49-F238E27FC236}">
                  <a16:creationId xmlns:a16="http://schemas.microsoft.com/office/drawing/2014/main" id="{D054EC6C-665B-4C04-86CE-3CB54E385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997" y="47981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ãdogãçåçæå°çµæ">
              <a:extLst>
                <a:ext uri="{FF2B5EF4-FFF2-40B4-BE49-F238E27FC236}">
                  <a16:creationId xmlns:a16="http://schemas.microsoft.com/office/drawing/2014/main" id="{EC724730-DDB1-4EDB-918C-BAC83551D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296" y="479885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ãdogãçåçæå°çµæ">
              <a:extLst>
                <a:ext uri="{FF2B5EF4-FFF2-40B4-BE49-F238E27FC236}">
                  <a16:creationId xmlns:a16="http://schemas.microsoft.com/office/drawing/2014/main" id="{A83E88D0-CE10-4491-BC71-2A808C3E0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471" y="47981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D39C1712-DDC6-46D1-906E-9DC1AA3CC98B}"/>
                </a:ext>
              </a:extLst>
            </p:cNvPr>
            <p:cNvSpPr txBox="1"/>
            <p:nvPr/>
          </p:nvSpPr>
          <p:spPr>
            <a:xfrm>
              <a:off x="1503109"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1" name="文字方塊 10">
              <a:extLst>
                <a:ext uri="{FF2B5EF4-FFF2-40B4-BE49-F238E27FC236}">
                  <a16:creationId xmlns:a16="http://schemas.microsoft.com/office/drawing/2014/main" id="{18E0D926-6D2E-4C69-8216-711E6B281AA4}"/>
                </a:ext>
              </a:extLst>
            </p:cNvPr>
            <p:cNvSpPr txBox="1"/>
            <p:nvPr/>
          </p:nvSpPr>
          <p:spPr>
            <a:xfrm>
              <a:off x="3279897"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2" name="文字方塊 11">
              <a:extLst>
                <a:ext uri="{FF2B5EF4-FFF2-40B4-BE49-F238E27FC236}">
                  <a16:creationId xmlns:a16="http://schemas.microsoft.com/office/drawing/2014/main" id="{EC7147C7-1140-4986-BC50-0245AD6F43BB}"/>
                </a:ext>
              </a:extLst>
            </p:cNvPr>
            <p:cNvSpPr txBox="1"/>
            <p:nvPr/>
          </p:nvSpPr>
          <p:spPr>
            <a:xfrm>
              <a:off x="2401809" y="5518189"/>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13" name="文字方塊 12">
              <a:extLst>
                <a:ext uri="{FF2B5EF4-FFF2-40B4-BE49-F238E27FC236}">
                  <a16:creationId xmlns:a16="http://schemas.microsoft.com/office/drawing/2014/main" id="{3A78DDDF-6327-45B5-AB69-17357781F0A4}"/>
                </a:ext>
              </a:extLst>
            </p:cNvPr>
            <p:cNvSpPr txBox="1"/>
            <p:nvPr/>
          </p:nvSpPr>
          <p:spPr>
            <a:xfrm>
              <a:off x="4141183" y="551818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6" name="文字方塊 5">
            <a:extLst>
              <a:ext uri="{FF2B5EF4-FFF2-40B4-BE49-F238E27FC236}">
                <a16:creationId xmlns:a16="http://schemas.microsoft.com/office/drawing/2014/main" id="{04C7CE09-93F4-49A0-8F13-CB7D8622BD8F}"/>
              </a:ext>
            </a:extLst>
          </p:cNvPr>
          <p:cNvSpPr txBox="1"/>
          <p:nvPr/>
        </p:nvSpPr>
        <p:spPr>
          <a:xfrm>
            <a:off x="2146022" y="5831818"/>
            <a:ext cx="2667000" cy="461665"/>
          </a:xfrm>
          <a:prstGeom prst="rect">
            <a:avLst/>
          </a:prstGeom>
          <a:noFill/>
        </p:spPr>
        <p:txBody>
          <a:bodyPr wrap="square" rtlCol="0">
            <a:spAutoFit/>
          </a:bodyPr>
          <a:lstStyle/>
          <a:p>
            <a:pPr algn="ctr"/>
            <a:r>
              <a:rPr lang="en-US" altLang="zh-TW" sz="2400" dirty="0"/>
              <a:t>Training Data</a:t>
            </a:r>
            <a:endParaRPr lang="zh-TW" altLang="en-US" sz="2400" dirty="0"/>
          </a:p>
        </p:txBody>
      </p:sp>
      <p:sp>
        <p:nvSpPr>
          <p:cNvPr id="8" name="矩形 7">
            <a:extLst>
              <a:ext uri="{FF2B5EF4-FFF2-40B4-BE49-F238E27FC236}">
                <a16:creationId xmlns:a16="http://schemas.microsoft.com/office/drawing/2014/main" id="{839A699E-A8DC-412F-9A21-DEC889368700}"/>
              </a:ext>
            </a:extLst>
          </p:cNvPr>
          <p:cNvSpPr/>
          <p:nvPr/>
        </p:nvSpPr>
        <p:spPr>
          <a:xfrm>
            <a:off x="2473600" y="3119001"/>
            <a:ext cx="1979396" cy="9793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a:t>
            </a:r>
            <a:endParaRPr lang="zh-TW" altLang="en-US" sz="2400" dirty="0"/>
          </a:p>
        </p:txBody>
      </p:sp>
      <p:sp>
        <p:nvSpPr>
          <p:cNvPr id="18" name="矩形 17">
            <a:extLst>
              <a:ext uri="{FF2B5EF4-FFF2-40B4-BE49-F238E27FC236}">
                <a16:creationId xmlns:a16="http://schemas.microsoft.com/office/drawing/2014/main" id="{289E94AB-5D4A-4A68-9740-A8DA79A1B76B}"/>
              </a:ext>
            </a:extLst>
          </p:cNvPr>
          <p:cNvSpPr/>
          <p:nvPr/>
        </p:nvSpPr>
        <p:spPr>
          <a:xfrm>
            <a:off x="1630699" y="1690689"/>
            <a:ext cx="3665199" cy="9793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Designed by Developers</a:t>
            </a:r>
            <a:endParaRPr lang="zh-TW" altLang="en-US" sz="2400" dirty="0"/>
          </a:p>
        </p:txBody>
      </p:sp>
      <p:grpSp>
        <p:nvGrpSpPr>
          <p:cNvPr id="14" name="群組 13">
            <a:extLst>
              <a:ext uri="{FF2B5EF4-FFF2-40B4-BE49-F238E27FC236}">
                <a16:creationId xmlns:a16="http://schemas.microsoft.com/office/drawing/2014/main" id="{89EF76C2-72A0-4BE4-A643-AD6A1AE451A7}"/>
              </a:ext>
            </a:extLst>
          </p:cNvPr>
          <p:cNvGrpSpPr/>
          <p:nvPr/>
        </p:nvGrpSpPr>
        <p:grpSpPr>
          <a:xfrm>
            <a:off x="6442959" y="3131701"/>
            <a:ext cx="1052833" cy="979347"/>
            <a:chOff x="5956300" y="3152705"/>
            <a:chExt cx="1052833" cy="979347"/>
          </a:xfrm>
        </p:grpSpPr>
        <p:sp>
          <p:nvSpPr>
            <p:cNvPr id="10" name="矩形 9">
              <a:extLst>
                <a:ext uri="{FF2B5EF4-FFF2-40B4-BE49-F238E27FC236}">
                  <a16:creationId xmlns:a16="http://schemas.microsoft.com/office/drawing/2014/main" id="{83F48B91-E4BE-42C1-8282-5E9CC55C62C6}"/>
                </a:ext>
              </a:extLst>
            </p:cNvPr>
            <p:cNvSpPr/>
            <p:nvPr/>
          </p:nvSpPr>
          <p:spPr>
            <a:xfrm>
              <a:off x="5956300" y="3152705"/>
              <a:ext cx="1052833" cy="9793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C638FF4D-8A42-4719-88FE-0DF71FF3628D}"/>
                    </a:ext>
                  </a:extLst>
                </p:cNvPr>
                <p:cNvSpPr txBox="1"/>
                <p:nvPr/>
              </p:nvSpPr>
              <p:spPr>
                <a:xfrm>
                  <a:off x="6337300" y="3429000"/>
                  <a:ext cx="442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9" name="文字方塊 8">
                  <a:extLst>
                    <a:ext uri="{FF2B5EF4-FFF2-40B4-BE49-F238E27FC236}">
                      <a16:creationId xmlns:a16="http://schemas.microsoft.com/office/drawing/2014/main" id="{C638FF4D-8A42-4719-88FE-0DF71FF3628D}"/>
                    </a:ext>
                  </a:extLst>
                </p:cNvPr>
                <p:cNvSpPr txBox="1">
                  <a:spLocks noRot="1" noChangeAspect="1" noMove="1" noResize="1" noEditPoints="1" noAdjustHandles="1" noChangeArrowheads="1" noChangeShapeType="1" noTextEdit="1"/>
                </p:cNvSpPr>
                <p:nvPr/>
              </p:nvSpPr>
              <p:spPr>
                <a:xfrm>
                  <a:off x="6337300" y="3429000"/>
                  <a:ext cx="442365" cy="430887"/>
                </a:xfrm>
                <a:prstGeom prst="rect">
                  <a:avLst/>
                </a:prstGeom>
                <a:blipFill>
                  <a:blip r:embed="rId6"/>
                  <a:stretch>
                    <a:fillRect/>
                  </a:stretch>
                </a:blipFill>
              </p:spPr>
              <p:txBody>
                <a:bodyPr/>
                <a:lstStyle/>
                <a:p>
                  <a:r>
                    <a:rPr lang="zh-TW" altLang="en-US">
                      <a:noFill/>
                    </a:rPr>
                    <a:t> </a:t>
                  </a:r>
                </a:p>
              </p:txBody>
            </p:sp>
          </mc:Fallback>
        </mc:AlternateContent>
      </p:grpSp>
      <p:pic>
        <p:nvPicPr>
          <p:cNvPr id="3086" name="Picture 14" descr="ãcatãçåçæå°çµæ">
            <a:extLst>
              <a:ext uri="{FF2B5EF4-FFF2-40B4-BE49-F238E27FC236}">
                <a16:creationId xmlns:a16="http://schemas.microsoft.com/office/drawing/2014/main" id="{8FB70C85-F9C7-4564-8E7B-09F67CD742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9375" y="4742486"/>
            <a:ext cx="900000" cy="900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單箭頭接點 15">
            <a:extLst>
              <a:ext uri="{FF2B5EF4-FFF2-40B4-BE49-F238E27FC236}">
                <a16:creationId xmlns:a16="http://schemas.microsoft.com/office/drawing/2014/main" id="{8EDC5910-E310-4125-BDB3-41B4D7F90E5A}"/>
              </a:ext>
            </a:extLst>
          </p:cNvPr>
          <p:cNvCxnSpPr>
            <a:cxnSpLocks/>
          </p:cNvCxnSpPr>
          <p:nvPr/>
        </p:nvCxnSpPr>
        <p:spPr>
          <a:xfrm>
            <a:off x="3463298" y="2670036"/>
            <a:ext cx="0" cy="461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512A8B01-70A2-4A1A-9463-DFD84D931A1C}"/>
              </a:ext>
            </a:extLst>
          </p:cNvPr>
          <p:cNvCxnSpPr>
            <a:cxnSpLocks/>
          </p:cNvCxnSpPr>
          <p:nvPr/>
        </p:nvCxnSpPr>
        <p:spPr>
          <a:xfrm flipV="1">
            <a:off x="3463298" y="4125890"/>
            <a:ext cx="0" cy="4616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ADC93114-A22C-4AC0-8FAA-FA239F7DD564}"/>
              </a:ext>
            </a:extLst>
          </p:cNvPr>
          <p:cNvSpPr txBox="1"/>
          <p:nvPr/>
        </p:nvSpPr>
        <p:spPr>
          <a:xfrm>
            <a:off x="6677275" y="2143232"/>
            <a:ext cx="584200" cy="400110"/>
          </a:xfrm>
          <a:prstGeom prst="rect">
            <a:avLst/>
          </a:prstGeom>
          <a:noFill/>
        </p:spPr>
        <p:txBody>
          <a:bodyPr wrap="square" rtlCol="0">
            <a:spAutoFit/>
          </a:bodyPr>
          <a:lstStyle/>
          <a:p>
            <a:pPr algn="ctr"/>
            <a:r>
              <a:rPr lang="en-US" altLang="zh-TW" sz="2000" dirty="0"/>
              <a:t>cat</a:t>
            </a:r>
            <a:endParaRPr lang="zh-TW" altLang="en-US" sz="2000" dirty="0"/>
          </a:p>
        </p:txBody>
      </p:sp>
      <p:sp>
        <p:nvSpPr>
          <p:cNvPr id="28" name="文字方塊 27">
            <a:extLst>
              <a:ext uri="{FF2B5EF4-FFF2-40B4-BE49-F238E27FC236}">
                <a16:creationId xmlns:a16="http://schemas.microsoft.com/office/drawing/2014/main" id="{EDA11424-9BC5-4DD0-8244-863A62522D56}"/>
              </a:ext>
            </a:extLst>
          </p:cNvPr>
          <p:cNvSpPr txBox="1"/>
          <p:nvPr/>
        </p:nvSpPr>
        <p:spPr>
          <a:xfrm>
            <a:off x="5921326" y="5698313"/>
            <a:ext cx="2049765" cy="461665"/>
          </a:xfrm>
          <a:prstGeom prst="rect">
            <a:avLst/>
          </a:prstGeom>
          <a:noFill/>
        </p:spPr>
        <p:txBody>
          <a:bodyPr wrap="square" rtlCol="0">
            <a:spAutoFit/>
          </a:bodyPr>
          <a:lstStyle/>
          <a:p>
            <a:pPr algn="ctr"/>
            <a:r>
              <a:rPr lang="en-US" altLang="zh-TW" sz="2400" dirty="0"/>
              <a:t>Testing Data</a:t>
            </a:r>
            <a:endParaRPr lang="zh-TW" altLang="en-US" sz="2400" dirty="0"/>
          </a:p>
        </p:txBody>
      </p:sp>
      <p:cxnSp>
        <p:nvCxnSpPr>
          <p:cNvPr id="29" name="直線單箭頭接點 28">
            <a:extLst>
              <a:ext uri="{FF2B5EF4-FFF2-40B4-BE49-F238E27FC236}">
                <a16:creationId xmlns:a16="http://schemas.microsoft.com/office/drawing/2014/main" id="{4CE921DD-1F21-45E8-862F-18A9F54FEA3F}"/>
              </a:ext>
            </a:extLst>
          </p:cNvPr>
          <p:cNvCxnSpPr>
            <a:cxnSpLocks/>
          </p:cNvCxnSpPr>
          <p:nvPr/>
        </p:nvCxnSpPr>
        <p:spPr>
          <a:xfrm flipV="1">
            <a:off x="6958908" y="4125890"/>
            <a:ext cx="0" cy="585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7371CBD2-7BAC-4768-AE2E-4909FA9D25BD}"/>
              </a:ext>
            </a:extLst>
          </p:cNvPr>
          <p:cNvCxnSpPr>
            <a:cxnSpLocks/>
          </p:cNvCxnSpPr>
          <p:nvPr/>
        </p:nvCxnSpPr>
        <p:spPr>
          <a:xfrm flipV="1">
            <a:off x="6956675" y="2533331"/>
            <a:ext cx="0" cy="5856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966560F6-8CF0-44F0-B758-30347E3C541C}"/>
              </a:ext>
            </a:extLst>
          </p:cNvPr>
          <p:cNvCxnSpPr>
            <a:cxnSpLocks/>
            <a:stCxn id="8" idx="3"/>
          </p:cNvCxnSpPr>
          <p:nvPr/>
        </p:nvCxnSpPr>
        <p:spPr>
          <a:xfrm>
            <a:off x="4452996" y="3608675"/>
            <a:ext cx="19899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A36FE4E9-67EC-4E1E-94EF-5B92B5E9E1E1}"/>
              </a:ext>
            </a:extLst>
          </p:cNvPr>
          <p:cNvSpPr txBox="1"/>
          <p:nvPr/>
        </p:nvSpPr>
        <p:spPr>
          <a:xfrm>
            <a:off x="995076" y="3167833"/>
            <a:ext cx="1765199" cy="830997"/>
          </a:xfrm>
          <a:prstGeom prst="rect">
            <a:avLst/>
          </a:prstGeom>
          <a:noFill/>
        </p:spPr>
        <p:txBody>
          <a:bodyPr wrap="square" rtlCol="0">
            <a:spAutoFit/>
          </a:bodyPr>
          <a:lstStyle/>
          <a:p>
            <a:r>
              <a:rPr lang="en-US" altLang="zh-TW" sz="2400" dirty="0"/>
              <a:t>It is also a function.</a:t>
            </a:r>
            <a:endParaRPr lang="zh-TW" altLang="en-US" sz="2400" dirty="0"/>
          </a:p>
        </p:txBody>
      </p:sp>
      <p:grpSp>
        <p:nvGrpSpPr>
          <p:cNvPr id="23" name="群組 22">
            <a:extLst>
              <a:ext uri="{FF2B5EF4-FFF2-40B4-BE49-F238E27FC236}">
                <a16:creationId xmlns:a16="http://schemas.microsoft.com/office/drawing/2014/main" id="{FF0A97FE-3571-4641-AB83-027B1734A357}"/>
              </a:ext>
            </a:extLst>
          </p:cNvPr>
          <p:cNvGrpSpPr/>
          <p:nvPr/>
        </p:nvGrpSpPr>
        <p:grpSpPr>
          <a:xfrm>
            <a:off x="4122189" y="3718128"/>
            <a:ext cx="690833" cy="696890"/>
            <a:chOff x="10071100" y="3429000"/>
            <a:chExt cx="690833" cy="696890"/>
          </a:xfrm>
        </p:grpSpPr>
        <p:sp>
          <p:nvSpPr>
            <p:cNvPr id="36" name="矩形 35">
              <a:extLst>
                <a:ext uri="{FF2B5EF4-FFF2-40B4-BE49-F238E27FC236}">
                  <a16:creationId xmlns:a16="http://schemas.microsoft.com/office/drawing/2014/main" id="{B3975B49-5ECE-46B4-9C60-0698A57C2F50}"/>
                </a:ext>
              </a:extLst>
            </p:cNvPr>
            <p:cNvSpPr/>
            <p:nvPr/>
          </p:nvSpPr>
          <p:spPr>
            <a:xfrm>
              <a:off x="10071100" y="3429000"/>
              <a:ext cx="690833" cy="6968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4766EE94-0C15-4F41-9FAF-E180E4AB5795}"/>
                    </a:ext>
                  </a:extLst>
                </p:cNvPr>
                <p:cNvSpPr txBox="1"/>
                <p:nvPr/>
              </p:nvSpPr>
              <p:spPr>
                <a:xfrm>
                  <a:off x="10296060" y="3599514"/>
                  <a:ext cx="31540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smtClean="0">
                            <a:latin typeface="Cambria Math" panose="02040503050406030204" pitchFamily="18" charset="0"/>
                          </a:rPr>
                          <m:t>𝐹</m:t>
                        </m:r>
                      </m:oMath>
                    </m:oMathPara>
                  </a14:m>
                  <a:endParaRPr lang="zh-TW" altLang="en-US" sz="2800" dirty="0"/>
                </a:p>
              </p:txBody>
            </p:sp>
          </mc:Choice>
          <mc:Fallback xmlns="">
            <p:sp>
              <p:nvSpPr>
                <p:cNvPr id="37" name="文字方塊 36">
                  <a:extLst>
                    <a:ext uri="{FF2B5EF4-FFF2-40B4-BE49-F238E27FC236}">
                      <a16:creationId xmlns:a16="http://schemas.microsoft.com/office/drawing/2014/main" id="{4766EE94-0C15-4F41-9FAF-E180E4AB5795}"/>
                    </a:ext>
                  </a:extLst>
                </p:cNvPr>
                <p:cNvSpPr txBox="1">
                  <a:spLocks noRot="1" noChangeAspect="1" noMove="1" noResize="1" noEditPoints="1" noAdjustHandles="1" noChangeArrowheads="1" noChangeShapeType="1" noTextEdit="1"/>
                </p:cNvSpPr>
                <p:nvPr/>
              </p:nvSpPr>
              <p:spPr>
                <a:xfrm>
                  <a:off x="10296060" y="3599514"/>
                  <a:ext cx="315406" cy="430887"/>
                </a:xfrm>
                <a:prstGeom prst="rect">
                  <a:avLst/>
                </a:prstGeom>
                <a:blipFill>
                  <a:blip r:embed="rId8"/>
                  <a:stretch>
                    <a:fillRect/>
                  </a:stretch>
                </a:blipFill>
              </p:spPr>
              <p:txBody>
                <a:bodyPr/>
                <a:lstStyle/>
                <a:p>
                  <a:r>
                    <a:rPr lang="zh-TW" altLang="en-US">
                      <a:noFill/>
                    </a:rPr>
                    <a:t> </a:t>
                  </a:r>
                </a:p>
              </p:txBody>
            </p:sp>
          </mc:Fallback>
        </mc:AlternateContent>
      </p:grpSp>
      <p:grpSp>
        <p:nvGrpSpPr>
          <p:cNvPr id="42" name="群組 41">
            <a:extLst>
              <a:ext uri="{FF2B5EF4-FFF2-40B4-BE49-F238E27FC236}">
                <a16:creationId xmlns:a16="http://schemas.microsoft.com/office/drawing/2014/main" id="{D69A31EE-762B-42CA-8A1D-9F74FD75F9CC}"/>
              </a:ext>
            </a:extLst>
          </p:cNvPr>
          <p:cNvGrpSpPr/>
          <p:nvPr/>
        </p:nvGrpSpPr>
        <p:grpSpPr>
          <a:xfrm>
            <a:off x="4516047" y="6036709"/>
            <a:ext cx="1035255" cy="515108"/>
            <a:chOff x="10269030" y="3561414"/>
            <a:chExt cx="1035255" cy="515108"/>
          </a:xfrm>
        </p:grpSpPr>
        <p:sp>
          <p:nvSpPr>
            <p:cNvPr id="43" name="矩形 42">
              <a:extLst>
                <a:ext uri="{FF2B5EF4-FFF2-40B4-BE49-F238E27FC236}">
                  <a16:creationId xmlns:a16="http://schemas.microsoft.com/office/drawing/2014/main" id="{5A3C60B1-731D-476E-8D99-C975396675FA}"/>
                </a:ext>
              </a:extLst>
            </p:cNvPr>
            <p:cNvSpPr/>
            <p:nvPr/>
          </p:nvSpPr>
          <p:spPr>
            <a:xfrm>
              <a:off x="10269030" y="3561414"/>
              <a:ext cx="1008226" cy="5151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186C70F3-3733-4EAE-BD74-22C0AF09DA17}"/>
                    </a:ext>
                  </a:extLst>
                </p:cNvPr>
                <p:cNvSpPr txBox="1"/>
                <p:nvPr/>
              </p:nvSpPr>
              <p:spPr>
                <a:xfrm>
                  <a:off x="10296060" y="3599514"/>
                  <a:ext cx="10082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𝑡𝑟𝑎𝑖𝑛</m:t>
                            </m:r>
                          </m:sub>
                        </m:sSub>
                      </m:oMath>
                    </m:oMathPara>
                  </a14:m>
                  <a:endParaRPr lang="zh-TW" altLang="en-US" sz="2800" dirty="0"/>
                </a:p>
              </p:txBody>
            </p:sp>
          </mc:Choice>
          <mc:Fallback xmlns="">
            <p:sp>
              <p:nvSpPr>
                <p:cNvPr id="44" name="文字方塊 43">
                  <a:extLst>
                    <a:ext uri="{FF2B5EF4-FFF2-40B4-BE49-F238E27FC236}">
                      <a16:creationId xmlns:a16="http://schemas.microsoft.com/office/drawing/2014/main" id="{186C70F3-3733-4EAE-BD74-22C0AF09DA17}"/>
                    </a:ext>
                  </a:extLst>
                </p:cNvPr>
                <p:cNvSpPr txBox="1">
                  <a:spLocks noRot="1" noChangeAspect="1" noMove="1" noResize="1" noEditPoints="1" noAdjustHandles="1" noChangeArrowheads="1" noChangeShapeType="1" noTextEdit="1"/>
                </p:cNvSpPr>
                <p:nvPr/>
              </p:nvSpPr>
              <p:spPr>
                <a:xfrm>
                  <a:off x="10296060" y="3599514"/>
                  <a:ext cx="1008225" cy="430887"/>
                </a:xfrm>
                <a:prstGeom prst="rect">
                  <a:avLst/>
                </a:prstGeom>
                <a:blipFill>
                  <a:blip r:embed="rId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0A3500C1-690E-4ECC-945B-2FAB6B0B3F59}"/>
                  </a:ext>
                </a:extLst>
              </p:cNvPr>
              <p:cNvSpPr txBox="1"/>
              <p:nvPr/>
            </p:nvSpPr>
            <p:spPr>
              <a:xfrm>
                <a:off x="5745480" y="423767"/>
                <a:ext cx="259932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𝑓</m:t>
                          </m:r>
                        </m:e>
                        <m:sup>
                          <m:r>
                            <a:rPr lang="en-US" altLang="zh-TW" sz="2400" i="1">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𝐷</m:t>
                              </m:r>
                            </m:e>
                            <m:sub>
                              <m:r>
                                <a:rPr lang="en-US" altLang="zh-TW" sz="2400" i="1">
                                  <a:latin typeface="Cambria Math" panose="02040503050406030204" pitchFamily="18" charset="0"/>
                                </a:rPr>
                                <m:t>𝑡𝑟𝑎𝑖𝑛</m:t>
                              </m:r>
                            </m:sub>
                          </m:sSub>
                          <m:r>
                            <m:rPr>
                              <m:nor/>
                            </m:rPr>
                            <a:rPr lang="zh-TW" altLang="en-US" sz="2400" dirty="0"/>
                            <m:t> </m:t>
                          </m:r>
                        </m:e>
                      </m:d>
                    </m:oMath>
                  </m:oMathPara>
                </a14:m>
                <a:endParaRPr lang="zh-TW" altLang="en-US" sz="2400" dirty="0"/>
              </a:p>
            </p:txBody>
          </p:sp>
        </mc:Choice>
        <mc:Fallback xmlns="">
          <p:sp>
            <p:nvSpPr>
              <p:cNvPr id="24" name="文字方塊 23">
                <a:extLst>
                  <a:ext uri="{FF2B5EF4-FFF2-40B4-BE49-F238E27FC236}">
                    <a16:creationId xmlns:a16="http://schemas.microsoft.com/office/drawing/2014/main" id="{0A3500C1-690E-4ECC-945B-2FAB6B0B3F59}"/>
                  </a:ext>
                </a:extLst>
              </p:cNvPr>
              <p:cNvSpPr txBox="1">
                <a:spLocks noRot="1" noChangeAspect="1" noMove="1" noResize="1" noEditPoints="1" noAdjustHandles="1" noChangeArrowheads="1" noChangeShapeType="1" noTextEdit="1"/>
              </p:cNvSpPr>
              <p:nvPr/>
            </p:nvSpPr>
            <p:spPr>
              <a:xfrm>
                <a:off x="5745480" y="423767"/>
                <a:ext cx="2599321" cy="369332"/>
              </a:xfrm>
              <a:prstGeom prst="rect">
                <a:avLst/>
              </a:prstGeom>
              <a:blipFill>
                <a:blip r:embed="rId10"/>
                <a:stretch>
                  <a:fillRect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9D240CFE-B3CF-42CB-8223-482909CD2A9A}"/>
                  </a:ext>
                </a:extLst>
              </p:cNvPr>
              <p:cNvSpPr txBox="1"/>
              <p:nvPr/>
            </p:nvSpPr>
            <p:spPr>
              <a:xfrm>
                <a:off x="5676515" y="965959"/>
                <a:ext cx="3169920" cy="830997"/>
              </a:xfrm>
              <a:prstGeom prst="rect">
                <a:avLst/>
              </a:prstGeom>
              <a:noFill/>
            </p:spPr>
            <p:txBody>
              <a:bodyPr wrap="square" rtlCol="0">
                <a:spAutoFit/>
              </a:bodyPr>
              <a:lstStyle/>
              <a:p>
                <a:r>
                  <a:rPr lang="en-US" altLang="zh-TW" sz="2400" dirty="0"/>
                  <a:t>Can machine find </a:t>
                </a:r>
                <a14:m>
                  <m:oMath xmlns:m="http://schemas.openxmlformats.org/officeDocument/2006/math">
                    <m:r>
                      <a:rPr lang="en-US" altLang="zh-TW" sz="2400" i="1">
                        <a:latin typeface="Cambria Math" panose="02040503050406030204" pitchFamily="18" charset="0"/>
                      </a:rPr>
                      <m:t>𝐹</m:t>
                    </m:r>
                  </m:oMath>
                </a14:m>
                <a:r>
                  <a:rPr lang="zh-TW" altLang="en-US" sz="2400" dirty="0"/>
                  <a:t> </a:t>
                </a:r>
                <a:r>
                  <a:rPr lang="en-US" altLang="zh-TW" sz="2400" dirty="0"/>
                  <a:t>from data?</a:t>
                </a:r>
                <a:endParaRPr lang="zh-TW" altLang="en-US" sz="2400" dirty="0"/>
              </a:p>
            </p:txBody>
          </p:sp>
        </mc:Choice>
        <mc:Fallback xmlns="">
          <p:sp>
            <p:nvSpPr>
              <p:cNvPr id="25" name="文字方塊 24">
                <a:extLst>
                  <a:ext uri="{FF2B5EF4-FFF2-40B4-BE49-F238E27FC236}">
                    <a16:creationId xmlns:a16="http://schemas.microsoft.com/office/drawing/2014/main" id="{9D240CFE-B3CF-42CB-8223-482909CD2A9A}"/>
                  </a:ext>
                </a:extLst>
              </p:cNvPr>
              <p:cNvSpPr txBox="1">
                <a:spLocks noRot="1" noChangeAspect="1" noMove="1" noResize="1" noEditPoints="1" noAdjustHandles="1" noChangeArrowheads="1" noChangeShapeType="1" noTextEdit="1"/>
              </p:cNvSpPr>
              <p:nvPr/>
            </p:nvSpPr>
            <p:spPr>
              <a:xfrm>
                <a:off x="5676515" y="965959"/>
                <a:ext cx="3169920" cy="830997"/>
              </a:xfrm>
              <a:prstGeom prst="rect">
                <a:avLst/>
              </a:prstGeom>
              <a:blipFill>
                <a:blip r:embed="rId11"/>
                <a:stretch>
                  <a:fillRect l="-2885" t="-5839" b="-15328"/>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CFB45CBB-C3C7-4B73-8E30-A55582DFF4ED}"/>
              </a:ext>
            </a:extLst>
          </p:cNvPr>
          <p:cNvSpPr/>
          <p:nvPr/>
        </p:nvSpPr>
        <p:spPr>
          <a:xfrm>
            <a:off x="4501604" y="5994675"/>
            <a:ext cx="1049697" cy="5911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A5829FED-C4A5-47B8-9A19-831BD1D84A3B}"/>
              </a:ext>
            </a:extLst>
          </p:cNvPr>
          <p:cNvSpPr/>
          <p:nvPr/>
        </p:nvSpPr>
        <p:spPr>
          <a:xfrm>
            <a:off x="6474758" y="3114877"/>
            <a:ext cx="963834" cy="9551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0547116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3" grpId="0" animBg="1"/>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線接點 30">
            <a:extLst>
              <a:ext uri="{FF2B5EF4-FFF2-40B4-BE49-F238E27FC236}">
                <a16:creationId xmlns:a16="http://schemas.microsoft.com/office/drawing/2014/main" id="{DFAC13E0-88F2-439C-BA08-E8B945A9CD3D}"/>
              </a:ext>
            </a:extLst>
          </p:cNvPr>
          <p:cNvCxnSpPr>
            <a:cxnSpLocks/>
            <a:endCxn id="42" idx="1"/>
          </p:cNvCxnSpPr>
          <p:nvPr/>
        </p:nvCxnSpPr>
        <p:spPr>
          <a:xfrm>
            <a:off x="3782362" y="2855748"/>
            <a:ext cx="2102332" cy="2019155"/>
          </a:xfrm>
          <a:prstGeom prst="line">
            <a:avLst/>
          </a:prstGeom>
          <a:ln w="5715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C838B134-E8C4-4EBD-8C86-A5FDBC3BB45F}"/>
              </a:ext>
            </a:extLst>
          </p:cNvPr>
          <p:cNvCxnSpPr>
            <a:cxnSpLocks/>
          </p:cNvCxnSpPr>
          <p:nvPr/>
        </p:nvCxnSpPr>
        <p:spPr>
          <a:xfrm>
            <a:off x="1837370" y="2617769"/>
            <a:ext cx="5216610" cy="475959"/>
          </a:xfrm>
          <a:prstGeom prst="line">
            <a:avLst/>
          </a:prstGeom>
          <a:ln w="5715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68C7CBEC-3ACB-4002-BDBC-59912DBCB57E}"/>
              </a:ext>
            </a:extLst>
          </p:cNvPr>
          <p:cNvSpPr>
            <a:spLocks noGrp="1"/>
          </p:cNvSpPr>
          <p:nvPr>
            <p:ph type="title"/>
          </p:nvPr>
        </p:nvSpPr>
        <p:spPr/>
        <p:txBody>
          <a:bodyPr/>
          <a:lstStyle/>
          <a:p>
            <a:r>
              <a:rPr lang="en-US" altLang="zh-TW" dirty="0"/>
              <a:t>Reptile</a:t>
            </a:r>
            <a:endParaRPr lang="zh-TW" altLang="en-US" dirty="0"/>
          </a:p>
        </p:txBody>
      </p:sp>
      <p:sp>
        <p:nvSpPr>
          <p:cNvPr id="4" name="橢圓 3">
            <a:extLst>
              <a:ext uri="{FF2B5EF4-FFF2-40B4-BE49-F238E27FC236}">
                <a16:creationId xmlns:a16="http://schemas.microsoft.com/office/drawing/2014/main" id="{9CCA3339-27B4-42DA-ABE4-C612E9DA9562}"/>
              </a:ext>
            </a:extLst>
          </p:cNvPr>
          <p:cNvSpPr/>
          <p:nvPr/>
        </p:nvSpPr>
        <p:spPr>
          <a:xfrm>
            <a:off x="1645619" y="2435482"/>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2C5D667-7C31-4837-8D5F-116F7AFF61F5}"/>
                  </a:ext>
                </a:extLst>
              </p:cNvPr>
              <p:cNvSpPr txBox="1"/>
              <p:nvPr/>
            </p:nvSpPr>
            <p:spPr>
              <a:xfrm>
                <a:off x="1555121" y="1936217"/>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0</m:t>
                          </m:r>
                        </m:sup>
                      </m:sSup>
                    </m:oMath>
                  </m:oMathPara>
                </a14:m>
                <a:endParaRPr lang="zh-TW" altLang="en-US" sz="2800" dirty="0"/>
              </a:p>
            </p:txBody>
          </p:sp>
        </mc:Choice>
        <mc:Fallback xmlns="">
          <p:sp>
            <p:nvSpPr>
              <p:cNvPr id="5" name="文字方塊 4">
                <a:extLst>
                  <a:ext uri="{FF2B5EF4-FFF2-40B4-BE49-F238E27FC236}">
                    <a16:creationId xmlns:a16="http://schemas.microsoft.com/office/drawing/2014/main" id="{F2C5D667-7C31-4837-8D5F-116F7AFF61F5}"/>
                  </a:ext>
                </a:extLst>
              </p:cNvPr>
              <p:cNvSpPr txBox="1">
                <a:spLocks noRot="1" noChangeAspect="1" noMove="1" noResize="1" noEditPoints="1" noAdjustHandles="1" noChangeArrowheads="1" noChangeShapeType="1" noTextEdit="1"/>
              </p:cNvSpPr>
              <p:nvPr/>
            </p:nvSpPr>
            <p:spPr>
              <a:xfrm>
                <a:off x="1555121" y="1936217"/>
                <a:ext cx="508857" cy="430887"/>
              </a:xfrm>
              <a:prstGeom prst="rect">
                <a:avLst/>
              </a:prstGeom>
              <a:blipFill>
                <a:blip r:embed="rId2"/>
                <a:stretch>
                  <a:fillRect/>
                </a:stretch>
              </a:blipFill>
            </p:spPr>
            <p:txBody>
              <a:bodyPr/>
              <a:lstStyle/>
              <a:p>
                <a:r>
                  <a:rPr lang="zh-TW" altLang="en-US">
                    <a:noFill/>
                  </a:rPr>
                  <a:t> </a:t>
                </a:r>
              </a:p>
            </p:txBody>
          </p:sp>
        </mc:Fallback>
      </mc:AlternateContent>
      <p:cxnSp>
        <p:nvCxnSpPr>
          <p:cNvPr id="7" name="直線單箭頭接點 6">
            <a:extLst>
              <a:ext uri="{FF2B5EF4-FFF2-40B4-BE49-F238E27FC236}">
                <a16:creationId xmlns:a16="http://schemas.microsoft.com/office/drawing/2014/main" id="{BCC601AB-AE28-44CF-BB12-E7C8B13DEC84}"/>
              </a:ext>
            </a:extLst>
          </p:cNvPr>
          <p:cNvCxnSpPr>
            <a:cxnSpLocks/>
          </p:cNvCxnSpPr>
          <p:nvPr/>
        </p:nvCxnSpPr>
        <p:spPr>
          <a:xfrm flipV="1">
            <a:off x="1915619" y="2004595"/>
            <a:ext cx="1221916" cy="5177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35562029-7509-4E96-9B1E-1A1AEC81F401}"/>
              </a:ext>
            </a:extLst>
          </p:cNvPr>
          <p:cNvCxnSpPr>
            <a:cxnSpLocks/>
          </p:cNvCxnSpPr>
          <p:nvPr/>
        </p:nvCxnSpPr>
        <p:spPr>
          <a:xfrm flipV="1">
            <a:off x="3137535" y="1069105"/>
            <a:ext cx="709863" cy="93549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CE5B009E-7E50-4940-A346-C4F5A17F5C95}"/>
              </a:ext>
            </a:extLst>
          </p:cNvPr>
          <p:cNvCxnSpPr>
            <a:cxnSpLocks/>
          </p:cNvCxnSpPr>
          <p:nvPr/>
        </p:nvCxnSpPr>
        <p:spPr>
          <a:xfrm>
            <a:off x="3847398" y="1069105"/>
            <a:ext cx="2129590" cy="7266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5C6C962-80DA-4ECF-8C66-56D897AF2ACE}"/>
              </a:ext>
            </a:extLst>
          </p:cNvPr>
          <p:cNvCxnSpPr>
            <a:cxnSpLocks/>
          </p:cNvCxnSpPr>
          <p:nvPr/>
        </p:nvCxnSpPr>
        <p:spPr>
          <a:xfrm>
            <a:off x="5976988" y="1795731"/>
            <a:ext cx="1143000" cy="124133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007DF547-E9D2-4C3A-9FD3-77EEF350D2E8}"/>
              </a:ext>
            </a:extLst>
          </p:cNvPr>
          <p:cNvCxnSpPr>
            <a:cxnSpLocks/>
          </p:cNvCxnSpPr>
          <p:nvPr/>
        </p:nvCxnSpPr>
        <p:spPr>
          <a:xfrm>
            <a:off x="1912423" y="2613234"/>
            <a:ext cx="1650902" cy="163599"/>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01242AAC-1F37-403E-A1E2-F1141CCE7254}"/>
              </a:ext>
            </a:extLst>
          </p:cNvPr>
          <p:cNvSpPr/>
          <p:nvPr/>
        </p:nvSpPr>
        <p:spPr>
          <a:xfrm>
            <a:off x="3547861" y="2654155"/>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568DE78A-4653-4B49-989C-76430FED6BA3}"/>
                  </a:ext>
                </a:extLst>
              </p:cNvPr>
              <p:cNvSpPr txBox="1"/>
              <p:nvPr/>
            </p:nvSpPr>
            <p:spPr>
              <a:xfrm>
                <a:off x="3390198" y="2177394"/>
                <a:ext cx="501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1" name="文字方塊 20">
                <a:extLst>
                  <a:ext uri="{FF2B5EF4-FFF2-40B4-BE49-F238E27FC236}">
                    <a16:creationId xmlns:a16="http://schemas.microsoft.com/office/drawing/2014/main" id="{568DE78A-4653-4B49-989C-76430FED6BA3}"/>
                  </a:ext>
                </a:extLst>
              </p:cNvPr>
              <p:cNvSpPr txBox="1">
                <a:spLocks noRot="1" noChangeAspect="1" noMove="1" noResize="1" noEditPoints="1" noAdjustHandles="1" noChangeArrowheads="1" noChangeShapeType="1" noTextEdit="1"/>
              </p:cNvSpPr>
              <p:nvPr/>
            </p:nvSpPr>
            <p:spPr>
              <a:xfrm>
                <a:off x="3390198" y="2177394"/>
                <a:ext cx="501163"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594348D0-1761-4BAF-9D9E-1A0523AD6EA1}"/>
                  </a:ext>
                </a:extLst>
              </p:cNvPr>
              <p:cNvSpPr txBox="1"/>
              <p:nvPr/>
            </p:nvSpPr>
            <p:spPr>
              <a:xfrm>
                <a:off x="7414394" y="2681946"/>
                <a:ext cx="565861"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22" name="文字方塊 21">
                <a:extLst>
                  <a:ext uri="{FF2B5EF4-FFF2-40B4-BE49-F238E27FC236}">
                    <a16:creationId xmlns:a16="http://schemas.microsoft.com/office/drawing/2014/main" id="{594348D0-1761-4BAF-9D9E-1A0523AD6EA1}"/>
                  </a:ext>
                </a:extLst>
              </p:cNvPr>
              <p:cNvSpPr txBox="1">
                <a:spLocks noRot="1" noChangeAspect="1" noMove="1" noResize="1" noEditPoints="1" noAdjustHandles="1" noChangeArrowheads="1" noChangeShapeType="1" noTextEdit="1"/>
              </p:cNvSpPr>
              <p:nvPr/>
            </p:nvSpPr>
            <p:spPr>
              <a:xfrm>
                <a:off x="7414394" y="2681946"/>
                <a:ext cx="565861" cy="449162"/>
              </a:xfrm>
              <a:prstGeom prst="rect">
                <a:avLst/>
              </a:prstGeom>
              <a:blipFill>
                <a:blip r:embed="rId4"/>
                <a:stretch>
                  <a:fillRect/>
                </a:stretch>
              </a:blipFill>
            </p:spPr>
            <p:txBody>
              <a:bodyPr/>
              <a:lstStyle/>
              <a:p>
                <a:r>
                  <a:rPr lang="zh-TW" altLang="en-US">
                    <a:noFill/>
                  </a:rPr>
                  <a:t> </a:t>
                </a:r>
              </a:p>
            </p:txBody>
          </p:sp>
        </mc:Fallback>
      </mc:AlternateContent>
      <p:sp>
        <p:nvSpPr>
          <p:cNvPr id="23" name="橢圓 22">
            <a:extLst>
              <a:ext uri="{FF2B5EF4-FFF2-40B4-BE49-F238E27FC236}">
                <a16:creationId xmlns:a16="http://schemas.microsoft.com/office/drawing/2014/main" id="{A399E2D2-F04A-45AF-A6E2-798A8B8ACE3E}"/>
              </a:ext>
            </a:extLst>
          </p:cNvPr>
          <p:cNvSpPr/>
          <p:nvPr/>
        </p:nvSpPr>
        <p:spPr>
          <a:xfrm>
            <a:off x="7119988" y="2991642"/>
            <a:ext cx="270000" cy="270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a:extLst>
              <a:ext uri="{FF2B5EF4-FFF2-40B4-BE49-F238E27FC236}">
                <a16:creationId xmlns:a16="http://schemas.microsoft.com/office/drawing/2014/main" id="{3D405193-6DB1-4343-AA8E-300B9D10C3FA}"/>
              </a:ext>
            </a:extLst>
          </p:cNvPr>
          <p:cNvCxnSpPr>
            <a:cxnSpLocks/>
          </p:cNvCxnSpPr>
          <p:nvPr/>
        </p:nvCxnSpPr>
        <p:spPr>
          <a:xfrm flipH="1">
            <a:off x="3100768" y="2946344"/>
            <a:ext cx="489843" cy="79609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9164B888-BD8E-40E2-8D43-B58379CDE47A}"/>
              </a:ext>
            </a:extLst>
          </p:cNvPr>
          <p:cNvCxnSpPr>
            <a:cxnSpLocks/>
          </p:cNvCxnSpPr>
          <p:nvPr/>
        </p:nvCxnSpPr>
        <p:spPr>
          <a:xfrm>
            <a:off x="3172562" y="3767085"/>
            <a:ext cx="264668" cy="70198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D520AD18-A0A6-4877-88B9-A68911ED620C}"/>
              </a:ext>
            </a:extLst>
          </p:cNvPr>
          <p:cNvCxnSpPr>
            <a:cxnSpLocks/>
          </p:cNvCxnSpPr>
          <p:nvPr/>
        </p:nvCxnSpPr>
        <p:spPr>
          <a:xfrm>
            <a:off x="3439364" y="4469066"/>
            <a:ext cx="840101" cy="517357"/>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CB096EC-6A55-4549-9A66-8C7513B4F2D3}"/>
              </a:ext>
            </a:extLst>
          </p:cNvPr>
          <p:cNvCxnSpPr>
            <a:cxnSpLocks/>
          </p:cNvCxnSpPr>
          <p:nvPr/>
        </p:nvCxnSpPr>
        <p:spPr>
          <a:xfrm>
            <a:off x="4346698" y="4962359"/>
            <a:ext cx="1484846" cy="2406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021DB01F-541E-4852-97C3-39BBA1B9985B}"/>
              </a:ext>
            </a:extLst>
          </p:cNvPr>
          <p:cNvCxnSpPr>
            <a:cxnSpLocks/>
          </p:cNvCxnSpPr>
          <p:nvPr/>
        </p:nvCxnSpPr>
        <p:spPr>
          <a:xfrm>
            <a:off x="3831494" y="2906527"/>
            <a:ext cx="1039855" cy="1026887"/>
          </a:xfrm>
          <a:prstGeom prst="straightConnector1">
            <a:avLst/>
          </a:prstGeom>
          <a:ln w="762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a:extLst>
              <a:ext uri="{FF2B5EF4-FFF2-40B4-BE49-F238E27FC236}">
                <a16:creationId xmlns:a16="http://schemas.microsoft.com/office/drawing/2014/main" id="{82564C36-211B-4214-A7B2-ABBB63D85617}"/>
              </a:ext>
            </a:extLst>
          </p:cNvPr>
          <p:cNvSpPr/>
          <p:nvPr/>
        </p:nvSpPr>
        <p:spPr>
          <a:xfrm>
            <a:off x="4854009" y="3837915"/>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3BC63485-1215-42E3-A974-6E5AF65B9B97}"/>
                  </a:ext>
                </a:extLst>
              </p:cNvPr>
              <p:cNvSpPr txBox="1"/>
              <p:nvPr/>
            </p:nvSpPr>
            <p:spPr>
              <a:xfrm>
                <a:off x="5068830" y="3407028"/>
                <a:ext cx="5088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zh-TW" altLang="en-US" sz="2800" i="1" smtClean="0">
                              <a:latin typeface="Cambria Math" panose="02040503050406030204" pitchFamily="18" charset="0"/>
                            </a:rPr>
                            <m:t>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9" name="文字方塊 38">
                <a:extLst>
                  <a:ext uri="{FF2B5EF4-FFF2-40B4-BE49-F238E27FC236}">
                    <a16:creationId xmlns:a16="http://schemas.microsoft.com/office/drawing/2014/main" id="{3BC63485-1215-42E3-A974-6E5AF65B9B97}"/>
                  </a:ext>
                </a:extLst>
              </p:cNvPr>
              <p:cNvSpPr txBox="1">
                <a:spLocks noRot="1" noChangeAspect="1" noMove="1" noResize="1" noEditPoints="1" noAdjustHandles="1" noChangeArrowheads="1" noChangeShapeType="1" noTextEdit="1"/>
              </p:cNvSpPr>
              <p:nvPr/>
            </p:nvSpPr>
            <p:spPr>
              <a:xfrm>
                <a:off x="5068830" y="3407028"/>
                <a:ext cx="508857" cy="430887"/>
              </a:xfrm>
              <a:prstGeom prst="rect">
                <a:avLst/>
              </a:prstGeom>
              <a:blipFill>
                <a:blip r:embed="rId5"/>
                <a:stretch>
                  <a:fillRect/>
                </a:stretch>
              </a:blipFill>
            </p:spPr>
            <p:txBody>
              <a:bodyPr/>
              <a:lstStyle/>
              <a:p>
                <a:r>
                  <a:rPr lang="zh-TW" altLang="en-US">
                    <a:noFill/>
                  </a:rPr>
                  <a:t> </a:t>
                </a:r>
              </a:p>
            </p:txBody>
          </p:sp>
        </mc:Fallback>
      </mc:AlternateContent>
      <p:grpSp>
        <p:nvGrpSpPr>
          <p:cNvPr id="12" name="群組 11">
            <a:extLst>
              <a:ext uri="{FF2B5EF4-FFF2-40B4-BE49-F238E27FC236}">
                <a16:creationId xmlns:a16="http://schemas.microsoft.com/office/drawing/2014/main" id="{4532F3C1-C2C9-40AE-833B-E712BB4BEA7F}"/>
              </a:ext>
            </a:extLst>
          </p:cNvPr>
          <p:cNvGrpSpPr/>
          <p:nvPr/>
        </p:nvGrpSpPr>
        <p:grpSpPr>
          <a:xfrm>
            <a:off x="5845153" y="4554114"/>
            <a:ext cx="760519" cy="551248"/>
            <a:chOff x="5754337" y="4685141"/>
            <a:chExt cx="760519" cy="551248"/>
          </a:xfrm>
        </p:grpSpPr>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FF26B9DF-3AFB-4CD7-9DD0-21FA35BFB06C}"/>
                    </a:ext>
                  </a:extLst>
                </p:cNvPr>
                <p:cNvSpPr txBox="1"/>
                <p:nvPr/>
              </p:nvSpPr>
              <p:spPr>
                <a:xfrm>
                  <a:off x="6024337" y="4685141"/>
                  <a:ext cx="490519" cy="449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smtClean="0">
                                    <a:latin typeface="Cambria Math" panose="02040503050406030204" pitchFamily="18" charset="0"/>
                                  </a:rPr>
                                </m:ctrlPr>
                              </m:accPr>
                              <m:e>
                                <m:r>
                                  <a:rPr lang="zh-TW" altLang="en-US" sz="2800" i="1" smtClean="0">
                                    <a:latin typeface="Cambria Math" panose="02040503050406030204" pitchFamily="18" charset="0"/>
                                  </a:rPr>
                                  <m:t>𝜃</m:t>
                                </m:r>
                              </m:e>
                            </m:acc>
                          </m:e>
                          <m:sup>
                            <m:r>
                              <a:rPr lang="en-US" altLang="zh-TW" sz="2800" b="0" i="1" smtClean="0">
                                <a:latin typeface="Cambria Math" panose="02040503050406030204" pitchFamily="18" charset="0"/>
                              </a:rPr>
                              <m:t>𝑛</m:t>
                            </m:r>
                          </m:sup>
                        </m:sSup>
                      </m:oMath>
                    </m:oMathPara>
                  </a14:m>
                  <a:endParaRPr lang="zh-TW" altLang="en-US" sz="2800" dirty="0"/>
                </a:p>
              </p:txBody>
            </p:sp>
          </mc:Choice>
          <mc:Fallback xmlns="">
            <p:sp>
              <p:nvSpPr>
                <p:cNvPr id="40" name="文字方塊 39">
                  <a:extLst>
                    <a:ext uri="{FF2B5EF4-FFF2-40B4-BE49-F238E27FC236}">
                      <a16:creationId xmlns:a16="http://schemas.microsoft.com/office/drawing/2014/main" id="{FF26B9DF-3AFB-4CD7-9DD0-21FA35BFB06C}"/>
                    </a:ext>
                  </a:extLst>
                </p:cNvPr>
                <p:cNvSpPr txBox="1">
                  <a:spLocks noRot="1" noChangeAspect="1" noMove="1" noResize="1" noEditPoints="1" noAdjustHandles="1" noChangeArrowheads="1" noChangeShapeType="1" noTextEdit="1"/>
                </p:cNvSpPr>
                <p:nvPr/>
              </p:nvSpPr>
              <p:spPr>
                <a:xfrm>
                  <a:off x="6024337" y="4685141"/>
                  <a:ext cx="490519" cy="449162"/>
                </a:xfrm>
                <a:prstGeom prst="rect">
                  <a:avLst/>
                </a:prstGeom>
                <a:blipFill>
                  <a:blip r:embed="rId6"/>
                  <a:stretch>
                    <a:fillRect/>
                  </a:stretch>
                </a:blipFill>
              </p:spPr>
              <p:txBody>
                <a:bodyPr/>
                <a:lstStyle/>
                <a:p>
                  <a:r>
                    <a:rPr lang="zh-TW" altLang="en-US">
                      <a:noFill/>
                    </a:rPr>
                    <a:t> </a:t>
                  </a:r>
                </a:p>
              </p:txBody>
            </p:sp>
          </mc:Fallback>
        </mc:AlternateContent>
        <p:sp>
          <p:nvSpPr>
            <p:cNvPr id="42" name="橢圓 41">
              <a:extLst>
                <a:ext uri="{FF2B5EF4-FFF2-40B4-BE49-F238E27FC236}">
                  <a16:creationId xmlns:a16="http://schemas.microsoft.com/office/drawing/2014/main" id="{F0386A3E-FED6-4257-ADF3-B8D612FF5FC3}"/>
                </a:ext>
              </a:extLst>
            </p:cNvPr>
            <p:cNvSpPr/>
            <p:nvPr/>
          </p:nvSpPr>
          <p:spPr>
            <a:xfrm>
              <a:off x="5754337" y="4966389"/>
              <a:ext cx="270000" cy="27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3" name="文字方塊 42">
            <a:extLst>
              <a:ext uri="{FF2B5EF4-FFF2-40B4-BE49-F238E27FC236}">
                <a16:creationId xmlns:a16="http://schemas.microsoft.com/office/drawing/2014/main" id="{76BDDAEE-5D53-4291-B742-3240A318CD53}"/>
              </a:ext>
            </a:extLst>
          </p:cNvPr>
          <p:cNvSpPr txBox="1"/>
          <p:nvPr/>
        </p:nvSpPr>
        <p:spPr>
          <a:xfrm>
            <a:off x="4240161" y="679497"/>
            <a:ext cx="3306241" cy="461665"/>
          </a:xfrm>
          <a:prstGeom prst="rect">
            <a:avLst/>
          </a:prstGeom>
          <a:noFill/>
        </p:spPr>
        <p:txBody>
          <a:bodyPr wrap="square" rtlCol="0">
            <a:spAutoFit/>
          </a:bodyPr>
          <a:lstStyle/>
          <a:p>
            <a:r>
              <a:rPr lang="en-US" altLang="zh-TW" sz="2400" dirty="0"/>
              <a:t>Sample a training task m</a:t>
            </a:r>
            <a:endParaRPr lang="zh-TW" altLang="en-US" sz="2400" dirty="0"/>
          </a:p>
        </p:txBody>
      </p:sp>
      <p:sp>
        <p:nvSpPr>
          <p:cNvPr id="44" name="文字方塊 43">
            <a:extLst>
              <a:ext uri="{FF2B5EF4-FFF2-40B4-BE49-F238E27FC236}">
                <a16:creationId xmlns:a16="http://schemas.microsoft.com/office/drawing/2014/main" id="{21DEE3C9-10AC-47D4-B46A-B5C11EACB28B}"/>
              </a:ext>
            </a:extLst>
          </p:cNvPr>
          <p:cNvSpPr txBox="1"/>
          <p:nvPr/>
        </p:nvSpPr>
        <p:spPr>
          <a:xfrm>
            <a:off x="1507608" y="4078210"/>
            <a:ext cx="2016769" cy="830997"/>
          </a:xfrm>
          <a:prstGeom prst="rect">
            <a:avLst/>
          </a:prstGeom>
          <a:noFill/>
        </p:spPr>
        <p:txBody>
          <a:bodyPr wrap="square" rtlCol="0">
            <a:spAutoFit/>
          </a:bodyPr>
          <a:lstStyle/>
          <a:p>
            <a:r>
              <a:rPr lang="en-US" altLang="zh-TW" sz="2400" dirty="0"/>
              <a:t>Sample a training task n</a:t>
            </a:r>
            <a:endParaRPr lang="zh-TW" altLang="en-US" sz="2400" dirty="0"/>
          </a:p>
        </p:txBody>
      </p:sp>
      <p:pic>
        <p:nvPicPr>
          <p:cNvPr id="45" name="圖片 44">
            <a:extLst>
              <a:ext uri="{FF2B5EF4-FFF2-40B4-BE49-F238E27FC236}">
                <a16:creationId xmlns:a16="http://schemas.microsoft.com/office/drawing/2014/main" id="{3A8D4DD5-A87D-4D9A-A4FD-A6A0F99C754D}"/>
              </a:ext>
            </a:extLst>
          </p:cNvPr>
          <p:cNvPicPr>
            <a:picLocks noChangeAspect="1"/>
          </p:cNvPicPr>
          <p:nvPr/>
        </p:nvPicPr>
        <p:blipFill>
          <a:blip r:embed="rId7"/>
          <a:stretch>
            <a:fillRect/>
          </a:stretch>
        </p:blipFill>
        <p:spPr>
          <a:xfrm>
            <a:off x="240631" y="5600011"/>
            <a:ext cx="8737567" cy="741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文字方塊 17">
            <a:extLst>
              <a:ext uri="{FF2B5EF4-FFF2-40B4-BE49-F238E27FC236}">
                <a16:creationId xmlns:a16="http://schemas.microsoft.com/office/drawing/2014/main" id="{E15CDBFD-E797-482F-B173-441B1B35E7C9}"/>
              </a:ext>
            </a:extLst>
          </p:cNvPr>
          <p:cNvSpPr txBox="1"/>
          <p:nvPr/>
        </p:nvSpPr>
        <p:spPr>
          <a:xfrm>
            <a:off x="3847398" y="6412669"/>
            <a:ext cx="5130800" cy="369332"/>
          </a:xfrm>
          <a:prstGeom prst="rect">
            <a:avLst/>
          </a:prstGeom>
          <a:noFill/>
        </p:spPr>
        <p:txBody>
          <a:bodyPr wrap="square" rtlCol="0">
            <a:spAutoFit/>
          </a:bodyPr>
          <a:lstStyle/>
          <a:p>
            <a:pPr algn="r"/>
            <a:r>
              <a:rPr lang="en-US" altLang="zh-TW" dirty="0"/>
              <a:t>(this sentence is removed in the updated version)</a:t>
            </a:r>
            <a:endParaRPr lang="zh-TW" altLang="en-US" dirty="0"/>
          </a:p>
        </p:txBody>
      </p:sp>
      <p:cxnSp>
        <p:nvCxnSpPr>
          <p:cNvPr id="25" name="直線接點 24">
            <a:extLst>
              <a:ext uri="{FF2B5EF4-FFF2-40B4-BE49-F238E27FC236}">
                <a16:creationId xmlns:a16="http://schemas.microsoft.com/office/drawing/2014/main" id="{0148B5B3-2717-4D10-8E34-BD1700ACA16D}"/>
              </a:ext>
            </a:extLst>
          </p:cNvPr>
          <p:cNvCxnSpPr/>
          <p:nvPr/>
        </p:nvCxnSpPr>
        <p:spPr>
          <a:xfrm>
            <a:off x="8148320" y="5803916"/>
            <a:ext cx="751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6563C0F4-6084-4C4F-97D4-E700688DAB35}"/>
              </a:ext>
            </a:extLst>
          </p:cNvPr>
          <p:cNvCxnSpPr>
            <a:cxnSpLocks/>
          </p:cNvCxnSpPr>
          <p:nvPr/>
        </p:nvCxnSpPr>
        <p:spPr>
          <a:xfrm>
            <a:off x="252730" y="6057916"/>
            <a:ext cx="28480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9885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animBg="1"/>
      <p:bldP spid="21" grpId="0"/>
      <p:bldP spid="22" grpId="0"/>
      <p:bldP spid="23" grpId="0" animBg="1"/>
      <p:bldP spid="38" grpId="0" animBg="1"/>
      <p:bldP spid="39" grpId="0"/>
      <p:bldP spid="43" grpId="0"/>
      <p:bldP spid="44"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6A94C8D-50C1-4858-B2AC-396D60A210F0}"/>
              </a:ext>
            </a:extLst>
          </p:cNvPr>
          <p:cNvPicPr>
            <a:picLocks noChangeAspect="1"/>
          </p:cNvPicPr>
          <p:nvPr/>
        </p:nvPicPr>
        <p:blipFill>
          <a:blip r:embed="rId2"/>
          <a:stretch>
            <a:fillRect/>
          </a:stretch>
        </p:blipFill>
        <p:spPr>
          <a:xfrm>
            <a:off x="596775" y="1916704"/>
            <a:ext cx="6113520" cy="4694438"/>
          </a:xfrm>
          <a:prstGeom prst="rect">
            <a:avLst/>
          </a:prstGeom>
        </p:spPr>
      </p:pic>
      <p:sp>
        <p:nvSpPr>
          <p:cNvPr id="18" name="矩形 17">
            <a:extLst>
              <a:ext uri="{FF2B5EF4-FFF2-40B4-BE49-F238E27FC236}">
                <a16:creationId xmlns:a16="http://schemas.microsoft.com/office/drawing/2014/main" id="{C97DF4C9-7858-407C-89C6-68BB9C76829C}"/>
              </a:ext>
            </a:extLst>
          </p:cNvPr>
          <p:cNvSpPr/>
          <p:nvPr/>
        </p:nvSpPr>
        <p:spPr>
          <a:xfrm>
            <a:off x="4655418" y="119558"/>
            <a:ext cx="4331368" cy="275523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59374601-E1F8-4B01-8F94-C02B0A1F9E25}"/>
              </a:ext>
            </a:extLst>
          </p:cNvPr>
          <p:cNvSpPr>
            <a:spLocks noGrp="1"/>
          </p:cNvSpPr>
          <p:nvPr>
            <p:ph type="title"/>
          </p:nvPr>
        </p:nvSpPr>
        <p:spPr/>
        <p:txBody>
          <a:bodyPr/>
          <a:lstStyle/>
          <a:p>
            <a:r>
              <a:rPr lang="en-US" altLang="zh-TW" dirty="0"/>
              <a:t>Reptile</a:t>
            </a:r>
            <a:endParaRPr lang="zh-TW" altLang="en-US" dirty="0"/>
          </a:p>
        </p:txBody>
      </p:sp>
      <p:sp>
        <p:nvSpPr>
          <p:cNvPr id="20" name="橢圓 19">
            <a:extLst>
              <a:ext uri="{FF2B5EF4-FFF2-40B4-BE49-F238E27FC236}">
                <a16:creationId xmlns:a16="http://schemas.microsoft.com/office/drawing/2014/main" id="{325F4583-79ED-4FAC-A03F-AA6EDF79803D}"/>
              </a:ext>
            </a:extLst>
          </p:cNvPr>
          <p:cNvSpPr/>
          <p:nvPr/>
        </p:nvSpPr>
        <p:spPr>
          <a:xfrm>
            <a:off x="5405610" y="1319414"/>
            <a:ext cx="270000" cy="27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97F118F0-3382-4873-B448-17872E75DD36}"/>
                  </a:ext>
                </a:extLst>
              </p:cNvPr>
              <p:cNvSpPr txBox="1"/>
              <p:nvPr/>
            </p:nvSpPr>
            <p:spPr>
              <a:xfrm>
                <a:off x="5036143" y="1066287"/>
                <a:ext cx="3347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21" name="文字方塊 20">
                <a:extLst>
                  <a:ext uri="{FF2B5EF4-FFF2-40B4-BE49-F238E27FC236}">
                    <a16:creationId xmlns:a16="http://schemas.microsoft.com/office/drawing/2014/main" id="{97F118F0-3382-4873-B448-17872E75DD36}"/>
                  </a:ext>
                </a:extLst>
              </p:cNvPr>
              <p:cNvSpPr txBox="1">
                <a:spLocks noRot="1" noChangeAspect="1" noMove="1" noResize="1" noEditPoints="1" noAdjustHandles="1" noChangeArrowheads="1" noChangeShapeType="1" noTextEdit="1"/>
              </p:cNvSpPr>
              <p:nvPr/>
            </p:nvSpPr>
            <p:spPr>
              <a:xfrm>
                <a:off x="5036143" y="1066287"/>
                <a:ext cx="334707" cy="430887"/>
              </a:xfrm>
              <a:prstGeom prst="rect">
                <a:avLst/>
              </a:prstGeom>
              <a:blipFill>
                <a:blip r:embed="rId3"/>
                <a:stretch>
                  <a:fillRect/>
                </a:stretch>
              </a:blipFill>
            </p:spPr>
            <p:txBody>
              <a:bodyPr/>
              <a:lstStyle/>
              <a:p>
                <a:r>
                  <a:rPr lang="zh-TW" altLang="en-US">
                    <a:noFill/>
                  </a:rPr>
                  <a:t> </a:t>
                </a:r>
              </a:p>
            </p:txBody>
          </p:sp>
        </mc:Fallback>
      </mc:AlternateContent>
      <p:cxnSp>
        <p:nvCxnSpPr>
          <p:cNvPr id="22" name="直線單箭頭接點 21">
            <a:extLst>
              <a:ext uri="{FF2B5EF4-FFF2-40B4-BE49-F238E27FC236}">
                <a16:creationId xmlns:a16="http://schemas.microsoft.com/office/drawing/2014/main" id="{5F96426F-7B68-42E2-A18F-60CF8B34C42F}"/>
              </a:ext>
            </a:extLst>
          </p:cNvPr>
          <p:cNvCxnSpPr>
            <a:cxnSpLocks/>
          </p:cNvCxnSpPr>
          <p:nvPr/>
        </p:nvCxnSpPr>
        <p:spPr>
          <a:xfrm flipV="1">
            <a:off x="5675610" y="485670"/>
            <a:ext cx="1859590" cy="92061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5FC7782-79E9-4A54-81B4-550801DF8DEC}"/>
              </a:ext>
            </a:extLst>
          </p:cNvPr>
          <p:cNvCxnSpPr>
            <a:cxnSpLocks/>
          </p:cNvCxnSpPr>
          <p:nvPr/>
        </p:nvCxnSpPr>
        <p:spPr>
          <a:xfrm>
            <a:off x="7560991" y="558963"/>
            <a:ext cx="929151" cy="64726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C76AC71B-F50D-4806-9395-126D4A88C9B7}"/>
              </a:ext>
            </a:extLst>
          </p:cNvPr>
          <p:cNvCxnSpPr>
            <a:cxnSpLocks/>
          </p:cNvCxnSpPr>
          <p:nvPr/>
        </p:nvCxnSpPr>
        <p:spPr>
          <a:xfrm>
            <a:off x="5649819" y="1577382"/>
            <a:ext cx="425861" cy="36312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013200D1-D534-44A9-B63B-FA770EFE4F27}"/>
              </a:ext>
            </a:extLst>
          </p:cNvPr>
          <p:cNvCxnSpPr>
            <a:cxnSpLocks/>
          </p:cNvCxnSpPr>
          <p:nvPr/>
        </p:nvCxnSpPr>
        <p:spPr>
          <a:xfrm flipV="1">
            <a:off x="5675610" y="1319414"/>
            <a:ext cx="1649750" cy="16311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0309FE23-C9D3-42A0-93E7-AAE523FD2E7E}"/>
              </a:ext>
            </a:extLst>
          </p:cNvPr>
          <p:cNvCxnSpPr>
            <a:cxnSpLocks/>
          </p:cNvCxnSpPr>
          <p:nvPr/>
        </p:nvCxnSpPr>
        <p:spPr>
          <a:xfrm flipV="1">
            <a:off x="5617904" y="727722"/>
            <a:ext cx="1179136" cy="62863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17ACD506-5088-41C4-AB98-83F7B57E9DF4}"/>
                  </a:ext>
                </a:extLst>
              </p:cNvPr>
              <p:cNvSpPr txBox="1"/>
              <p:nvPr/>
            </p:nvSpPr>
            <p:spPr>
              <a:xfrm>
                <a:off x="5305291" y="1972761"/>
                <a:ext cx="2091721" cy="830997"/>
              </a:xfrm>
              <a:prstGeom prst="rect">
                <a:avLst/>
              </a:prstGeom>
              <a:noFill/>
            </p:spPr>
            <p:txBody>
              <a:bodyPr wrap="square" rtlCol="0">
                <a:spAutoFit/>
              </a:bodyPr>
              <a:lstStyle/>
              <a:p>
                <a:r>
                  <a:rPr lang="en-US" altLang="zh-TW" sz="2400" dirty="0"/>
                  <a:t>MAML:</a:t>
                </a:r>
                <a:r>
                  <a:rPr lang="zh-TW" altLang="en-US" sz="2400" dirty="0"/>
                  <a:t>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𝑔</m:t>
                        </m:r>
                      </m:e>
                      <m:sub>
                        <m:r>
                          <a:rPr lang="en-US" altLang="zh-TW" sz="2400" i="1">
                            <a:latin typeface="Cambria Math" panose="02040503050406030204" pitchFamily="18" charset="0"/>
                          </a:rPr>
                          <m:t>2</m:t>
                        </m:r>
                      </m:sub>
                    </m:sSub>
                  </m:oMath>
                </a14:m>
                <a:endParaRPr lang="en-US" altLang="zh-TW" sz="2400" dirty="0"/>
              </a:p>
              <a:p>
                <a:r>
                  <a:rPr lang="en-US" altLang="zh-TW" sz="2400" dirty="0"/>
                  <a:t>(simplified)</a:t>
                </a:r>
                <a:endParaRPr lang="zh-TW" altLang="en-US" sz="2400" dirty="0"/>
              </a:p>
            </p:txBody>
          </p:sp>
        </mc:Choice>
        <mc:Fallback xmlns="">
          <p:sp>
            <p:nvSpPr>
              <p:cNvPr id="27" name="文字方塊 26">
                <a:extLst>
                  <a:ext uri="{FF2B5EF4-FFF2-40B4-BE49-F238E27FC236}">
                    <a16:creationId xmlns:a16="http://schemas.microsoft.com/office/drawing/2014/main" id="{17ACD506-5088-41C4-AB98-83F7B57E9DF4}"/>
                  </a:ext>
                </a:extLst>
              </p:cNvPr>
              <p:cNvSpPr txBox="1">
                <a:spLocks noRot="1" noChangeAspect="1" noMove="1" noResize="1" noEditPoints="1" noAdjustHandles="1" noChangeArrowheads="1" noChangeShapeType="1" noTextEdit="1"/>
              </p:cNvSpPr>
              <p:nvPr/>
            </p:nvSpPr>
            <p:spPr>
              <a:xfrm>
                <a:off x="5305291" y="1972761"/>
                <a:ext cx="2091721" cy="830997"/>
              </a:xfrm>
              <a:prstGeom prst="rect">
                <a:avLst/>
              </a:prstGeom>
              <a:blipFill>
                <a:blip r:embed="rId4"/>
                <a:stretch>
                  <a:fillRect l="-4373"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810E2DE4-8E8B-41A4-944C-CE5D42EE4671}"/>
                  </a:ext>
                </a:extLst>
              </p:cNvPr>
              <p:cNvSpPr txBox="1"/>
              <p:nvPr/>
            </p:nvSpPr>
            <p:spPr>
              <a:xfrm>
                <a:off x="7190634" y="1321998"/>
                <a:ext cx="1408973" cy="830997"/>
              </a:xfrm>
              <a:prstGeom prst="rect">
                <a:avLst/>
              </a:prstGeom>
              <a:noFill/>
            </p:spPr>
            <p:txBody>
              <a:bodyPr wrap="square" rtlCol="0">
                <a:spAutoFit/>
              </a:bodyPr>
              <a:lstStyle/>
              <a:p>
                <a:r>
                  <a:rPr lang="en-US" altLang="zh-TW" sz="2400" dirty="0"/>
                  <a:t>Reptile: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𝑔</m:t>
                        </m:r>
                      </m:e>
                      <m:sub>
                        <m:r>
                          <a:rPr lang="en-US" altLang="zh-TW" sz="2400" i="1">
                            <a:latin typeface="Cambria Math" panose="02040503050406030204" pitchFamily="18" charset="0"/>
                          </a:rPr>
                          <m:t>1</m:t>
                        </m:r>
                      </m:sub>
                    </m:sSub>
                    <m:r>
                      <a:rPr lang="en-US" altLang="zh-TW" sz="240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𝑔</m:t>
                        </m:r>
                      </m:e>
                      <m:sub>
                        <m:r>
                          <a:rPr lang="en-US" altLang="zh-TW" sz="2400" i="1">
                            <a:latin typeface="Cambria Math" panose="02040503050406030204" pitchFamily="18" charset="0"/>
                          </a:rPr>
                          <m:t>2</m:t>
                        </m:r>
                      </m:sub>
                    </m:sSub>
                  </m:oMath>
                </a14:m>
                <a:endParaRPr lang="zh-TW" altLang="en-US" sz="2400" dirty="0"/>
              </a:p>
            </p:txBody>
          </p:sp>
        </mc:Choice>
        <mc:Fallback xmlns="">
          <p:sp>
            <p:nvSpPr>
              <p:cNvPr id="28" name="文字方塊 27">
                <a:extLst>
                  <a:ext uri="{FF2B5EF4-FFF2-40B4-BE49-F238E27FC236}">
                    <a16:creationId xmlns:a16="http://schemas.microsoft.com/office/drawing/2014/main" id="{810E2DE4-8E8B-41A4-944C-CE5D42EE4671}"/>
                  </a:ext>
                </a:extLst>
              </p:cNvPr>
              <p:cNvSpPr txBox="1">
                <a:spLocks noRot="1" noChangeAspect="1" noMove="1" noResize="1" noEditPoints="1" noAdjustHandles="1" noChangeArrowheads="1" noChangeShapeType="1" noTextEdit="1"/>
              </p:cNvSpPr>
              <p:nvPr/>
            </p:nvSpPr>
            <p:spPr>
              <a:xfrm>
                <a:off x="7190634" y="1321998"/>
                <a:ext cx="1408973" cy="830997"/>
              </a:xfrm>
              <a:prstGeom prst="rect">
                <a:avLst/>
              </a:prstGeom>
              <a:blipFill>
                <a:blip r:embed="rId5"/>
                <a:stretch>
                  <a:fillRect l="-6926" t="-5882" b="-51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1D1608C4-80FA-45F7-9C75-39A7665D61FA}"/>
                  </a:ext>
                </a:extLst>
              </p:cNvPr>
              <p:cNvSpPr txBox="1"/>
              <p:nvPr/>
            </p:nvSpPr>
            <p:spPr>
              <a:xfrm>
                <a:off x="5114565" y="266057"/>
                <a:ext cx="2091722" cy="461665"/>
              </a:xfrm>
              <a:prstGeom prst="rect">
                <a:avLst/>
              </a:prstGeom>
              <a:noFill/>
            </p:spPr>
            <p:txBody>
              <a:bodyPr wrap="square" rtlCol="0">
                <a:spAutoFit/>
              </a:bodyPr>
              <a:lstStyle/>
              <a:p>
                <a:r>
                  <a:rPr lang="en-US" altLang="zh-TW" sz="2400" dirty="0"/>
                  <a:t>Pre-train: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𝑔</m:t>
                        </m:r>
                      </m:e>
                      <m:sub>
                        <m:r>
                          <a:rPr lang="en-US" altLang="zh-TW" sz="2400" i="1">
                            <a:latin typeface="Cambria Math" panose="02040503050406030204" pitchFamily="18" charset="0"/>
                          </a:rPr>
                          <m:t>1</m:t>
                        </m:r>
                      </m:sub>
                    </m:sSub>
                  </m:oMath>
                </a14:m>
                <a:endParaRPr lang="zh-TW" altLang="en-US" sz="2400" dirty="0"/>
              </a:p>
            </p:txBody>
          </p:sp>
        </mc:Choice>
        <mc:Fallback xmlns="">
          <p:sp>
            <p:nvSpPr>
              <p:cNvPr id="29" name="文字方塊 28">
                <a:extLst>
                  <a:ext uri="{FF2B5EF4-FFF2-40B4-BE49-F238E27FC236}">
                    <a16:creationId xmlns:a16="http://schemas.microsoft.com/office/drawing/2014/main" id="{1D1608C4-80FA-45F7-9C75-39A7665D61FA}"/>
                  </a:ext>
                </a:extLst>
              </p:cNvPr>
              <p:cNvSpPr txBox="1">
                <a:spLocks noRot="1" noChangeAspect="1" noMove="1" noResize="1" noEditPoints="1" noAdjustHandles="1" noChangeArrowheads="1" noChangeShapeType="1" noTextEdit="1"/>
              </p:cNvSpPr>
              <p:nvPr/>
            </p:nvSpPr>
            <p:spPr>
              <a:xfrm>
                <a:off x="5114565" y="266057"/>
                <a:ext cx="2091722" cy="461665"/>
              </a:xfrm>
              <a:prstGeom prst="rect">
                <a:avLst/>
              </a:prstGeom>
              <a:blipFill>
                <a:blip r:embed="rId6"/>
                <a:stretch>
                  <a:fillRect l="-4373"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807C6C2F-EF33-4EB0-B8C4-7662B5F8BB66}"/>
                  </a:ext>
                </a:extLst>
              </p:cNvPr>
              <p:cNvSpPr txBox="1"/>
              <p:nvPr/>
            </p:nvSpPr>
            <p:spPr>
              <a:xfrm>
                <a:off x="7206287" y="574613"/>
                <a:ext cx="3814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𝑔</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0" name="文字方塊 29">
                <a:extLst>
                  <a:ext uri="{FF2B5EF4-FFF2-40B4-BE49-F238E27FC236}">
                    <a16:creationId xmlns:a16="http://schemas.microsoft.com/office/drawing/2014/main" id="{807C6C2F-EF33-4EB0-B8C4-7662B5F8BB66}"/>
                  </a:ext>
                </a:extLst>
              </p:cNvPr>
              <p:cNvSpPr txBox="1">
                <a:spLocks noRot="1" noChangeAspect="1" noMove="1" noResize="1" noEditPoints="1" noAdjustHandles="1" noChangeArrowheads="1" noChangeShapeType="1" noTextEdit="1"/>
              </p:cNvSpPr>
              <p:nvPr/>
            </p:nvSpPr>
            <p:spPr>
              <a:xfrm>
                <a:off x="7206287" y="574613"/>
                <a:ext cx="381451" cy="369332"/>
              </a:xfrm>
              <a:prstGeom prst="rect">
                <a:avLst/>
              </a:prstGeom>
              <a:blipFill>
                <a:blip r:embed="rId7"/>
                <a:stretch>
                  <a:fillRect l="-19048" r="-6349"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337D862E-6CAC-45DC-BB3A-1EF772269E4E}"/>
                  </a:ext>
                </a:extLst>
              </p:cNvPr>
              <p:cNvSpPr txBox="1"/>
              <p:nvPr/>
            </p:nvSpPr>
            <p:spPr>
              <a:xfrm>
                <a:off x="8348396" y="642707"/>
                <a:ext cx="3885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𝑔</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1" name="文字方塊 30">
                <a:extLst>
                  <a:ext uri="{FF2B5EF4-FFF2-40B4-BE49-F238E27FC236}">
                    <a16:creationId xmlns:a16="http://schemas.microsoft.com/office/drawing/2014/main" id="{337D862E-6CAC-45DC-BB3A-1EF772269E4E}"/>
                  </a:ext>
                </a:extLst>
              </p:cNvPr>
              <p:cNvSpPr txBox="1">
                <a:spLocks noRot="1" noChangeAspect="1" noMove="1" noResize="1" noEditPoints="1" noAdjustHandles="1" noChangeArrowheads="1" noChangeShapeType="1" noTextEdit="1"/>
              </p:cNvSpPr>
              <p:nvPr/>
            </p:nvSpPr>
            <p:spPr>
              <a:xfrm>
                <a:off x="8348396" y="642707"/>
                <a:ext cx="388568" cy="369332"/>
              </a:xfrm>
              <a:prstGeom prst="rect">
                <a:avLst/>
              </a:prstGeom>
              <a:blipFill>
                <a:blip r:embed="rId8"/>
                <a:stretch>
                  <a:fillRect l="-18750" r="-6250" b="-24590"/>
                </a:stretch>
              </a:blipFill>
            </p:spPr>
            <p:txBody>
              <a:bodyPr/>
              <a:lstStyle/>
              <a:p>
                <a:r>
                  <a:rPr lang="zh-TW" altLang="en-US">
                    <a:noFill/>
                  </a:rPr>
                  <a:t> </a:t>
                </a:r>
              </a:p>
            </p:txBody>
          </p:sp>
        </mc:Fallback>
      </mc:AlternateContent>
      <p:sp>
        <p:nvSpPr>
          <p:cNvPr id="32" name="文字方塊 31">
            <a:extLst>
              <a:ext uri="{FF2B5EF4-FFF2-40B4-BE49-F238E27FC236}">
                <a16:creationId xmlns:a16="http://schemas.microsoft.com/office/drawing/2014/main" id="{C39C6E01-D700-47DE-8F30-A99E0CEA3C48}"/>
              </a:ext>
            </a:extLst>
          </p:cNvPr>
          <p:cNvSpPr txBox="1"/>
          <p:nvPr/>
        </p:nvSpPr>
        <p:spPr>
          <a:xfrm>
            <a:off x="1822475" y="4637256"/>
            <a:ext cx="1301750" cy="461665"/>
          </a:xfrm>
          <a:prstGeom prst="rect">
            <a:avLst/>
          </a:prstGeom>
          <a:noFill/>
        </p:spPr>
        <p:txBody>
          <a:bodyPr wrap="square" rtlCol="0">
            <a:spAutoFit/>
          </a:bodyPr>
          <a:lstStyle/>
          <a:p>
            <a:r>
              <a:rPr lang="en-US" altLang="zh-TW" sz="2400" dirty="0"/>
              <a:t>Pre-train</a:t>
            </a:r>
            <a:endParaRPr lang="zh-TW" altLang="en-US" sz="2400" dirty="0"/>
          </a:p>
        </p:txBody>
      </p:sp>
      <p:cxnSp>
        <p:nvCxnSpPr>
          <p:cNvPr id="33" name="直線單箭頭接點 32">
            <a:extLst>
              <a:ext uri="{FF2B5EF4-FFF2-40B4-BE49-F238E27FC236}">
                <a16:creationId xmlns:a16="http://schemas.microsoft.com/office/drawing/2014/main" id="{4C4AF45E-73A1-4C0A-84BE-621238333043}"/>
              </a:ext>
            </a:extLst>
          </p:cNvPr>
          <p:cNvCxnSpPr>
            <a:cxnSpLocks/>
          </p:cNvCxnSpPr>
          <p:nvPr/>
        </p:nvCxnSpPr>
        <p:spPr>
          <a:xfrm flipH="1">
            <a:off x="2473350" y="4371808"/>
            <a:ext cx="249599" cy="344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5288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7" grpId="0"/>
      <p:bldP spid="28" grpId="0"/>
      <p:bldP spid="29" grpId="0"/>
      <p:bldP spid="30" grpId="0"/>
      <p:bldP spid="31"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146C61B-261A-41FE-AABA-46B98D5D0B9E}"/>
              </a:ext>
            </a:extLst>
          </p:cNvPr>
          <p:cNvSpPr/>
          <p:nvPr/>
        </p:nvSpPr>
        <p:spPr>
          <a:xfrm>
            <a:off x="330200" y="2388228"/>
            <a:ext cx="8185134"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F7AB89CF-B482-4F0C-AC2C-C78212F55E7E}"/>
                  </a:ext>
                </a:extLst>
              </p:cNvPr>
              <p:cNvSpPr txBox="1"/>
              <p:nvPr/>
            </p:nvSpPr>
            <p:spPr>
              <a:xfrm>
                <a:off x="2698750" y="26607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6" name="文字方塊 5">
                <a:extLst>
                  <a:ext uri="{FF2B5EF4-FFF2-40B4-BE49-F238E27FC236}">
                    <a16:creationId xmlns:a16="http://schemas.microsoft.com/office/drawing/2014/main" id="{F7AB89CF-B482-4F0C-AC2C-C78212F55E7E}"/>
                  </a:ext>
                </a:extLst>
              </p:cNvPr>
              <p:cNvSpPr txBox="1">
                <a:spLocks noRot="1" noChangeAspect="1" noMove="1" noResize="1" noEditPoints="1" noAdjustHandles="1" noChangeArrowheads="1" noChangeShapeType="1" noTextEdit="1"/>
              </p:cNvSpPr>
              <p:nvPr/>
            </p:nvSpPr>
            <p:spPr>
              <a:xfrm>
                <a:off x="2698750" y="2660729"/>
                <a:ext cx="399725" cy="369332"/>
              </a:xfrm>
              <a:prstGeom prst="rect">
                <a:avLst/>
              </a:prstGeom>
              <a:blipFill>
                <a:blip r:embed="rId3"/>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95012611-92AB-473C-9014-86BF9B10A514}"/>
                  </a:ext>
                </a:extLst>
              </p:cNvPr>
              <p:cNvSpPr txBox="1"/>
              <p:nvPr/>
            </p:nvSpPr>
            <p:spPr>
              <a:xfrm>
                <a:off x="5395397" y="2660729"/>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文字方塊 6">
                <a:extLst>
                  <a:ext uri="{FF2B5EF4-FFF2-40B4-BE49-F238E27FC236}">
                    <a16:creationId xmlns:a16="http://schemas.microsoft.com/office/drawing/2014/main" id="{95012611-92AB-473C-9014-86BF9B10A514}"/>
                  </a:ext>
                </a:extLst>
              </p:cNvPr>
              <p:cNvSpPr txBox="1">
                <a:spLocks noRot="1" noChangeAspect="1" noMove="1" noResize="1" noEditPoints="1" noAdjustHandles="1" noChangeArrowheads="1" noChangeShapeType="1" noTextEdit="1"/>
              </p:cNvSpPr>
              <p:nvPr/>
            </p:nvSpPr>
            <p:spPr>
              <a:xfrm>
                <a:off x="5395397" y="2660729"/>
                <a:ext cx="393121" cy="369332"/>
              </a:xfrm>
              <a:prstGeom prst="rect">
                <a:avLst/>
              </a:prstGeom>
              <a:blipFill>
                <a:blip r:embed="rId4"/>
                <a:stretch>
                  <a:fillRect l="-16923" r="-4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C09517CF-3670-49B3-9285-DDA5B54E678E}"/>
                  </a:ext>
                </a:extLst>
              </p:cNvPr>
              <p:cNvSpPr txBox="1"/>
              <p:nvPr/>
            </p:nvSpPr>
            <p:spPr>
              <a:xfrm>
                <a:off x="3998268"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8" name="文字方塊 7">
                <a:extLst>
                  <a:ext uri="{FF2B5EF4-FFF2-40B4-BE49-F238E27FC236}">
                    <a16:creationId xmlns:a16="http://schemas.microsoft.com/office/drawing/2014/main" id="{C09517CF-3670-49B3-9285-DDA5B54E678E}"/>
                  </a:ext>
                </a:extLst>
              </p:cNvPr>
              <p:cNvSpPr txBox="1">
                <a:spLocks noRot="1" noChangeAspect="1" noMove="1" noResize="1" noEditPoints="1" noAdjustHandles="1" noChangeArrowheads="1" noChangeShapeType="1" noTextEdit="1"/>
              </p:cNvSpPr>
              <p:nvPr/>
            </p:nvSpPr>
            <p:spPr>
              <a:xfrm>
                <a:off x="3998268" y="3473532"/>
                <a:ext cx="433837" cy="369332"/>
              </a:xfrm>
              <a:prstGeom prst="rect">
                <a:avLst/>
              </a:prstGeom>
              <a:blipFill>
                <a:blip r:embed="rId5"/>
                <a:stretch>
                  <a:fillRect l="-16901" r="-14085" b="-6667"/>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7D0EAEA2-A60A-4536-A925-28DAC4B627ED}"/>
              </a:ext>
            </a:extLst>
          </p:cNvPr>
          <p:cNvSpPr txBox="1"/>
          <p:nvPr/>
        </p:nvSpPr>
        <p:spPr>
          <a:xfrm>
            <a:off x="1754724" y="2872760"/>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0" name="矩形 9">
            <a:extLst>
              <a:ext uri="{FF2B5EF4-FFF2-40B4-BE49-F238E27FC236}">
                <a16:creationId xmlns:a16="http://schemas.microsoft.com/office/drawing/2014/main" id="{3271B70F-D001-400A-9836-CB54143D888E}"/>
              </a:ext>
            </a:extLst>
          </p:cNvPr>
          <p:cNvSpPr/>
          <p:nvPr/>
        </p:nvSpPr>
        <p:spPr>
          <a:xfrm>
            <a:off x="3453803"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1" name="矩形 10">
            <a:extLst>
              <a:ext uri="{FF2B5EF4-FFF2-40B4-BE49-F238E27FC236}">
                <a16:creationId xmlns:a16="http://schemas.microsoft.com/office/drawing/2014/main" id="{B55FE752-88C5-4DF8-802F-B852E94146C6}"/>
              </a:ext>
            </a:extLst>
          </p:cNvPr>
          <p:cNvSpPr/>
          <p:nvPr/>
        </p:nvSpPr>
        <p:spPr>
          <a:xfrm>
            <a:off x="3479203"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2" name="群組 11">
            <a:extLst>
              <a:ext uri="{FF2B5EF4-FFF2-40B4-BE49-F238E27FC236}">
                <a16:creationId xmlns:a16="http://schemas.microsoft.com/office/drawing/2014/main" id="{FA3FBD65-DEDD-4470-84A8-C620601EC1FA}"/>
              </a:ext>
            </a:extLst>
          </p:cNvPr>
          <p:cNvGrpSpPr/>
          <p:nvPr/>
        </p:nvGrpSpPr>
        <p:grpSpPr>
          <a:xfrm>
            <a:off x="3617639" y="5243328"/>
            <a:ext cx="1371435" cy="1193801"/>
            <a:chOff x="6553365" y="4851400"/>
            <a:chExt cx="1371435" cy="1193801"/>
          </a:xfrm>
        </p:grpSpPr>
        <p:sp>
          <p:nvSpPr>
            <p:cNvPr id="13" name="流程圖: 磁碟 12">
              <a:extLst>
                <a:ext uri="{FF2B5EF4-FFF2-40B4-BE49-F238E27FC236}">
                  <a16:creationId xmlns:a16="http://schemas.microsoft.com/office/drawing/2014/main" id="{168E12D9-6F28-4A12-9740-464BA0FF1A19}"/>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14" name="矩形 13">
              <a:extLst>
                <a:ext uri="{FF2B5EF4-FFF2-40B4-BE49-F238E27FC236}">
                  <a16:creationId xmlns:a16="http://schemas.microsoft.com/office/drawing/2014/main" id="{AA70B870-0C58-460A-A02C-EA645EB9337F}"/>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296EBA9E-B6A9-4F0F-B7C3-98DBAB1C9669}"/>
                  </a:ext>
                </a:extLst>
              </p:cNvPr>
              <p:cNvSpPr txBox="1"/>
              <p:nvPr/>
            </p:nvSpPr>
            <p:spPr>
              <a:xfrm>
                <a:off x="8068422" y="26480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文字方塊 14">
                <a:extLst>
                  <a:ext uri="{FF2B5EF4-FFF2-40B4-BE49-F238E27FC236}">
                    <a16:creationId xmlns:a16="http://schemas.microsoft.com/office/drawing/2014/main" id="{296EBA9E-B6A9-4F0F-B7C3-98DBAB1C9669}"/>
                  </a:ext>
                </a:extLst>
              </p:cNvPr>
              <p:cNvSpPr txBox="1">
                <a:spLocks noRot="1" noChangeAspect="1" noMove="1" noResize="1" noEditPoints="1" noAdjustHandles="1" noChangeArrowheads="1" noChangeShapeType="1" noTextEdit="1"/>
              </p:cNvSpPr>
              <p:nvPr/>
            </p:nvSpPr>
            <p:spPr>
              <a:xfrm>
                <a:off x="8068422" y="2648029"/>
                <a:ext cx="399725" cy="369332"/>
              </a:xfrm>
              <a:prstGeom prst="rect">
                <a:avLst/>
              </a:prstGeom>
              <a:blipFill>
                <a:blip r:embed="rId6"/>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C6008F56-BB8D-489A-BE3C-C245691C7F1D}"/>
                  </a:ext>
                </a:extLst>
              </p:cNvPr>
              <p:cNvSpPr txBox="1"/>
              <p:nvPr/>
            </p:nvSpPr>
            <p:spPr>
              <a:xfrm>
                <a:off x="6645893" y="3473532"/>
                <a:ext cx="433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rPr>
                        <m:t>𝜃</m:t>
                      </m:r>
                    </m:oMath>
                  </m:oMathPara>
                </a14:m>
                <a:endParaRPr lang="zh-TW" altLang="en-US" sz="2400" dirty="0"/>
              </a:p>
            </p:txBody>
          </p:sp>
        </mc:Choice>
        <mc:Fallback xmlns="">
          <p:sp>
            <p:nvSpPr>
              <p:cNvPr id="16" name="文字方塊 15">
                <a:extLst>
                  <a:ext uri="{FF2B5EF4-FFF2-40B4-BE49-F238E27FC236}">
                    <a16:creationId xmlns:a16="http://schemas.microsoft.com/office/drawing/2014/main" id="{C6008F56-BB8D-489A-BE3C-C245691C7F1D}"/>
                  </a:ext>
                </a:extLst>
              </p:cNvPr>
              <p:cNvSpPr txBox="1">
                <a:spLocks noRot="1" noChangeAspect="1" noMove="1" noResize="1" noEditPoints="1" noAdjustHandles="1" noChangeArrowheads="1" noChangeShapeType="1" noTextEdit="1"/>
              </p:cNvSpPr>
              <p:nvPr/>
            </p:nvSpPr>
            <p:spPr>
              <a:xfrm>
                <a:off x="6645893" y="3473532"/>
                <a:ext cx="433837" cy="369332"/>
              </a:xfrm>
              <a:prstGeom prst="rect">
                <a:avLst/>
              </a:prstGeom>
              <a:blipFill>
                <a:blip r:embed="rId7"/>
                <a:stretch>
                  <a:fillRect l="-15493" r="-15493" b="-6667"/>
                </a:stretch>
              </a:blipFill>
            </p:spPr>
            <p:txBody>
              <a:bodyPr/>
              <a:lstStyle/>
              <a:p>
                <a:r>
                  <a:rPr lang="zh-TW" altLang="en-US">
                    <a:noFill/>
                  </a:rPr>
                  <a:t> </a:t>
                </a:r>
              </a:p>
            </p:txBody>
          </p:sp>
        </mc:Fallback>
      </mc:AlternateContent>
      <p:sp>
        <p:nvSpPr>
          <p:cNvPr id="17" name="矩形 16">
            <a:extLst>
              <a:ext uri="{FF2B5EF4-FFF2-40B4-BE49-F238E27FC236}">
                <a16:creationId xmlns:a16="http://schemas.microsoft.com/office/drawing/2014/main" id="{CA6A248F-1AEB-46C8-A2A1-977C8715B4EA}"/>
              </a:ext>
            </a:extLst>
          </p:cNvPr>
          <p:cNvSpPr/>
          <p:nvPr/>
        </p:nvSpPr>
        <p:spPr>
          <a:xfrm>
            <a:off x="6126828"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8" name="矩形 17">
            <a:extLst>
              <a:ext uri="{FF2B5EF4-FFF2-40B4-BE49-F238E27FC236}">
                <a16:creationId xmlns:a16="http://schemas.microsoft.com/office/drawing/2014/main" id="{C02F8750-B9D3-44B7-B686-100D4A8CDC44}"/>
              </a:ext>
            </a:extLst>
          </p:cNvPr>
          <p:cNvSpPr/>
          <p:nvPr/>
        </p:nvSpPr>
        <p:spPr>
          <a:xfrm>
            <a:off x="6126828"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9" name="群組 18">
            <a:extLst>
              <a:ext uri="{FF2B5EF4-FFF2-40B4-BE49-F238E27FC236}">
                <a16:creationId xmlns:a16="http://schemas.microsoft.com/office/drawing/2014/main" id="{CAFB520A-D56A-4AC6-B5DE-A0E398FC2D43}"/>
              </a:ext>
            </a:extLst>
          </p:cNvPr>
          <p:cNvGrpSpPr/>
          <p:nvPr/>
        </p:nvGrpSpPr>
        <p:grpSpPr>
          <a:xfrm>
            <a:off x="6215193" y="5243328"/>
            <a:ext cx="1371435" cy="1193801"/>
            <a:chOff x="6553365" y="4851400"/>
            <a:chExt cx="1371435" cy="1193801"/>
          </a:xfrm>
        </p:grpSpPr>
        <p:sp>
          <p:nvSpPr>
            <p:cNvPr id="20" name="流程圖: 磁碟 19">
              <a:extLst>
                <a:ext uri="{FF2B5EF4-FFF2-40B4-BE49-F238E27FC236}">
                  <a16:creationId xmlns:a16="http://schemas.microsoft.com/office/drawing/2014/main" id="{A4DCA9F9-7872-4938-BEAD-AFCBE316B9A3}"/>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1" name="矩形 20">
              <a:extLst>
                <a:ext uri="{FF2B5EF4-FFF2-40B4-BE49-F238E27FC236}">
                  <a16:creationId xmlns:a16="http://schemas.microsoft.com/office/drawing/2014/main" id="{51543448-2367-4CA6-8071-1A08DE997FCB}"/>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22" name="直線單箭頭接點 21">
            <a:extLst>
              <a:ext uri="{FF2B5EF4-FFF2-40B4-BE49-F238E27FC236}">
                <a16:creationId xmlns:a16="http://schemas.microsoft.com/office/drawing/2014/main" id="{4AC87593-B54F-401E-BF4D-BA9E68664B47}"/>
              </a:ext>
            </a:extLst>
          </p:cNvPr>
          <p:cNvCxnSpPr/>
          <p:nvPr/>
        </p:nvCxnSpPr>
        <p:spPr>
          <a:xfrm>
            <a:off x="3085775"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0A23844-8808-48EB-BC84-44244430A381}"/>
              </a:ext>
            </a:extLst>
          </p:cNvPr>
          <p:cNvCxnSpPr/>
          <p:nvPr/>
        </p:nvCxnSpPr>
        <p:spPr>
          <a:xfrm>
            <a:off x="5052769"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EC94EAA-9DBC-4EDE-9882-E52C164BB192}"/>
              </a:ext>
            </a:extLst>
          </p:cNvPr>
          <p:cNvCxnSpPr/>
          <p:nvPr/>
        </p:nvCxnSpPr>
        <p:spPr>
          <a:xfrm>
            <a:off x="5788518"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BBCC97B-7A7E-4D42-8A87-143705628A85}"/>
              </a:ext>
            </a:extLst>
          </p:cNvPr>
          <p:cNvCxnSpPr/>
          <p:nvPr/>
        </p:nvCxnSpPr>
        <p:spPr>
          <a:xfrm>
            <a:off x="7700394"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84902C2-177C-44AE-863D-38D4DE0D3332}"/>
              </a:ext>
            </a:extLst>
          </p:cNvPr>
          <p:cNvCxnSpPr>
            <a:cxnSpLocks/>
          </p:cNvCxnSpPr>
          <p:nvPr/>
        </p:nvCxnSpPr>
        <p:spPr>
          <a:xfrm rot="16200000">
            <a:off x="4066936"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B6CDF554-3694-437F-93CF-363B69508538}"/>
              </a:ext>
            </a:extLst>
          </p:cNvPr>
          <p:cNvCxnSpPr>
            <a:cxnSpLocks/>
          </p:cNvCxnSpPr>
          <p:nvPr/>
        </p:nvCxnSpPr>
        <p:spPr>
          <a:xfrm rot="16200000">
            <a:off x="6738747"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34A20D90-ACBE-4AD8-8641-57491A64FED8}"/>
              </a:ext>
            </a:extLst>
          </p:cNvPr>
          <p:cNvCxnSpPr>
            <a:cxnSpLocks/>
          </p:cNvCxnSpPr>
          <p:nvPr/>
        </p:nvCxnSpPr>
        <p:spPr>
          <a:xfrm rot="16200000">
            <a:off x="4066936" y="4004159"/>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B7942E1A-271F-4D5B-AEA0-91A71A8DEEEB}"/>
              </a:ext>
            </a:extLst>
          </p:cNvPr>
          <p:cNvCxnSpPr>
            <a:cxnSpLocks/>
          </p:cNvCxnSpPr>
          <p:nvPr/>
        </p:nvCxnSpPr>
        <p:spPr>
          <a:xfrm rot="16200000">
            <a:off x="6741840" y="400129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2CD12AFC-C914-4BBF-B39D-0167644C2C93}"/>
              </a:ext>
            </a:extLst>
          </p:cNvPr>
          <p:cNvCxnSpPr>
            <a:cxnSpLocks/>
          </p:cNvCxnSpPr>
          <p:nvPr/>
        </p:nvCxnSpPr>
        <p:spPr>
          <a:xfrm rot="16200000">
            <a:off x="4006586" y="5160098"/>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84D6DF3E-1E77-475D-A0F5-99C3DEA80066}"/>
              </a:ext>
            </a:extLst>
          </p:cNvPr>
          <p:cNvCxnSpPr>
            <a:cxnSpLocks/>
          </p:cNvCxnSpPr>
          <p:nvPr/>
        </p:nvCxnSpPr>
        <p:spPr>
          <a:xfrm rot="16200000">
            <a:off x="6684747" y="516009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E98E3A59-C7EB-492F-9582-95E0BC450481}"/>
              </a:ext>
            </a:extLst>
          </p:cNvPr>
          <p:cNvCxnSpPr>
            <a:cxnSpLocks/>
          </p:cNvCxnSpPr>
          <p:nvPr/>
        </p:nvCxnSpPr>
        <p:spPr>
          <a:xfrm flipV="1">
            <a:off x="8176047" y="2209800"/>
            <a:ext cx="0" cy="4016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29BC7477-AE5C-48C7-9761-DD7EBF36F861}"/>
                  </a:ext>
                </a:extLst>
              </p:cNvPr>
              <p:cNvSpPr txBox="1"/>
              <p:nvPr/>
            </p:nvSpPr>
            <p:spPr>
              <a:xfrm>
                <a:off x="8060394" y="1852209"/>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3" name="文字方塊 32">
                <a:extLst>
                  <a:ext uri="{FF2B5EF4-FFF2-40B4-BE49-F238E27FC236}">
                    <a16:creationId xmlns:a16="http://schemas.microsoft.com/office/drawing/2014/main" id="{29BC7477-AE5C-48C7-9761-DD7EBF36F861}"/>
                  </a:ext>
                </a:extLst>
              </p:cNvPr>
              <p:cNvSpPr txBox="1">
                <a:spLocks noRot="1" noChangeAspect="1" noMove="1" noResize="1" noEditPoints="1" noAdjustHandles="1" noChangeArrowheads="1" noChangeShapeType="1" noTextEdit="1"/>
              </p:cNvSpPr>
              <p:nvPr/>
            </p:nvSpPr>
            <p:spPr>
              <a:xfrm>
                <a:off x="8060394" y="1852209"/>
                <a:ext cx="251094" cy="384785"/>
              </a:xfrm>
              <a:prstGeom prst="rect">
                <a:avLst/>
              </a:prstGeom>
              <a:blipFill>
                <a:blip r:embed="rId8"/>
                <a:stretch>
                  <a:fillRect l="-26829" t="-17460" r="-70732" b="-6349"/>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B91A1A7D-FDF0-4B70-8EC6-42DB6A678160}"/>
              </a:ext>
            </a:extLst>
          </p:cNvPr>
          <p:cNvCxnSpPr>
            <a:cxnSpLocks/>
          </p:cNvCxnSpPr>
          <p:nvPr/>
        </p:nvCxnSpPr>
        <p:spPr>
          <a:xfrm>
            <a:off x="1986928" y="2847910"/>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651B955E-2286-417E-B2CF-A877BBF5DAF7}"/>
              </a:ext>
            </a:extLst>
          </p:cNvPr>
          <p:cNvSpPr/>
          <p:nvPr/>
        </p:nvSpPr>
        <p:spPr>
          <a:xfrm>
            <a:off x="450228" y="2496545"/>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309F1D1A-65E7-4E48-9F22-35F5F6A5E64F}"/>
                  </a:ext>
                </a:extLst>
              </p:cNvPr>
              <p:cNvSpPr txBox="1"/>
              <p:nvPr/>
            </p:nvSpPr>
            <p:spPr>
              <a:xfrm>
                <a:off x="444772" y="3859063"/>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36" name="文字方塊 35">
                <a:extLst>
                  <a:ext uri="{FF2B5EF4-FFF2-40B4-BE49-F238E27FC236}">
                    <a16:creationId xmlns:a16="http://schemas.microsoft.com/office/drawing/2014/main" id="{309F1D1A-65E7-4E48-9F22-35F5F6A5E64F}"/>
                  </a:ext>
                </a:extLst>
              </p:cNvPr>
              <p:cNvSpPr txBox="1">
                <a:spLocks noRot="1" noChangeAspect="1" noMove="1" noResize="1" noEditPoints="1" noAdjustHandles="1" noChangeArrowheads="1" noChangeShapeType="1" noTextEdit="1"/>
              </p:cNvSpPr>
              <p:nvPr/>
            </p:nvSpPr>
            <p:spPr>
              <a:xfrm>
                <a:off x="444772" y="3859063"/>
                <a:ext cx="2253978" cy="1200329"/>
              </a:xfrm>
              <a:prstGeom prst="rect">
                <a:avLst/>
              </a:prstGeom>
              <a:blipFill>
                <a:blip r:embed="rId9"/>
                <a:stretch>
                  <a:fillRect l="-4324" t="-4061" b="-10660"/>
                </a:stretch>
              </a:blipFill>
            </p:spPr>
            <p:txBody>
              <a:bodyPr/>
              <a:lstStyle/>
              <a:p>
                <a:r>
                  <a:rPr lang="zh-TW" altLang="en-US">
                    <a:noFill/>
                  </a:rPr>
                  <a:t> </a:t>
                </a:r>
              </a:p>
            </p:txBody>
          </p:sp>
        </mc:Fallback>
      </mc:AlternateContent>
      <p:cxnSp>
        <p:nvCxnSpPr>
          <p:cNvPr id="37" name="直線單箭頭接點 36">
            <a:extLst>
              <a:ext uri="{FF2B5EF4-FFF2-40B4-BE49-F238E27FC236}">
                <a16:creationId xmlns:a16="http://schemas.microsoft.com/office/drawing/2014/main" id="{1D7BAB44-0782-450E-BBAA-54A262FAA352}"/>
              </a:ext>
            </a:extLst>
          </p:cNvPr>
          <p:cNvCxnSpPr>
            <a:cxnSpLocks/>
          </p:cNvCxnSpPr>
          <p:nvPr/>
        </p:nvCxnSpPr>
        <p:spPr>
          <a:xfrm>
            <a:off x="5566965" y="4529728"/>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CE44D7D3-C216-487E-BC05-CF17DBA39909}"/>
              </a:ext>
            </a:extLst>
          </p:cNvPr>
          <p:cNvCxnSpPr>
            <a:cxnSpLocks/>
          </p:cNvCxnSpPr>
          <p:nvPr/>
        </p:nvCxnSpPr>
        <p:spPr>
          <a:xfrm flipH="1">
            <a:off x="2817936" y="3063163"/>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F1EA3C97-A4EE-43E2-9584-D99C44A57DAF}"/>
              </a:ext>
            </a:extLst>
          </p:cNvPr>
          <p:cNvCxnSpPr>
            <a:cxnSpLocks/>
          </p:cNvCxnSpPr>
          <p:nvPr/>
        </p:nvCxnSpPr>
        <p:spPr>
          <a:xfrm flipH="1">
            <a:off x="5541565" y="3030061"/>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A841826-F19A-4C48-972B-3877E6A0DB5B}"/>
              </a:ext>
            </a:extLst>
          </p:cNvPr>
          <p:cNvCxnSpPr>
            <a:cxnSpLocks/>
          </p:cNvCxnSpPr>
          <p:nvPr/>
        </p:nvCxnSpPr>
        <p:spPr>
          <a:xfrm>
            <a:off x="2818543" y="4555130"/>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08B5DA81-4B8F-498E-9F91-7CA0C7F29D40}"/>
              </a:ext>
            </a:extLst>
          </p:cNvPr>
          <p:cNvSpPr/>
          <p:nvPr/>
        </p:nvSpPr>
        <p:spPr>
          <a:xfrm>
            <a:off x="213859" y="54079"/>
            <a:ext cx="1491114" cy="584775"/>
          </a:xfrm>
          <a:prstGeom prst="rect">
            <a:avLst/>
          </a:prstGeom>
        </p:spPr>
        <p:txBody>
          <a:bodyPr wrap="none">
            <a:spAutoFit/>
          </a:bodyPr>
          <a:lstStyle/>
          <a:p>
            <a:r>
              <a:rPr lang="en-US" altLang="zh-TW" sz="3200" b="1" i="1" u="sng" dirty="0"/>
              <a:t>More …</a:t>
            </a:r>
            <a:endParaRPr lang="zh-TW" altLang="en-US" sz="3200" b="1" i="1" u="sng" dirty="0"/>
          </a:p>
        </p:txBody>
      </p:sp>
      <p:grpSp>
        <p:nvGrpSpPr>
          <p:cNvPr id="56" name="群組 55">
            <a:extLst>
              <a:ext uri="{FF2B5EF4-FFF2-40B4-BE49-F238E27FC236}">
                <a16:creationId xmlns:a16="http://schemas.microsoft.com/office/drawing/2014/main" id="{C73F83C7-9F06-4C0A-856B-897B79ED8F0E}"/>
              </a:ext>
            </a:extLst>
          </p:cNvPr>
          <p:cNvGrpSpPr/>
          <p:nvPr/>
        </p:nvGrpSpPr>
        <p:grpSpPr>
          <a:xfrm>
            <a:off x="2581032" y="2561478"/>
            <a:ext cx="519373" cy="561935"/>
            <a:chOff x="2201456" y="6196263"/>
            <a:chExt cx="519373" cy="561935"/>
          </a:xfrm>
        </p:grpSpPr>
        <p:sp>
          <p:nvSpPr>
            <p:cNvPr id="57" name="矩形 56">
              <a:extLst>
                <a:ext uri="{FF2B5EF4-FFF2-40B4-BE49-F238E27FC236}">
                  <a16:creationId xmlns:a16="http://schemas.microsoft.com/office/drawing/2014/main" id="{C0F22513-40B4-4E8A-8C80-0CAD48A4F2EB}"/>
                </a:ext>
              </a:extLst>
            </p:cNvPr>
            <p:cNvSpPr/>
            <p:nvPr/>
          </p:nvSpPr>
          <p:spPr>
            <a:xfrm>
              <a:off x="2225842" y="6208295"/>
              <a:ext cx="434808" cy="549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20E14C92-6C96-4F9B-A980-4453DF24B0EA}"/>
                    </a:ext>
                  </a:extLst>
                </p:cNvPr>
                <p:cNvSpPr/>
                <p:nvPr/>
              </p:nvSpPr>
              <p:spPr>
                <a:xfrm>
                  <a:off x="2201456" y="6196263"/>
                  <a:ext cx="5193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𝜙</m:t>
                        </m:r>
                      </m:oMath>
                    </m:oMathPara>
                  </a14:m>
                  <a:endParaRPr lang="zh-TW" altLang="en-US" sz="2800" dirty="0"/>
                </a:p>
              </p:txBody>
            </p:sp>
          </mc:Choice>
          <mc:Fallback xmlns="">
            <p:sp>
              <p:nvSpPr>
                <p:cNvPr id="58" name="矩形 57">
                  <a:extLst>
                    <a:ext uri="{FF2B5EF4-FFF2-40B4-BE49-F238E27FC236}">
                      <a16:creationId xmlns:a16="http://schemas.microsoft.com/office/drawing/2014/main" id="{20E14C92-6C96-4F9B-A980-4453DF24B0EA}"/>
                    </a:ext>
                  </a:extLst>
                </p:cNvPr>
                <p:cNvSpPr>
                  <a:spLocks noRot="1" noChangeAspect="1" noMove="1" noResize="1" noEditPoints="1" noAdjustHandles="1" noChangeArrowheads="1" noChangeShapeType="1" noTextEdit="1"/>
                </p:cNvSpPr>
                <p:nvPr/>
              </p:nvSpPr>
              <p:spPr>
                <a:xfrm>
                  <a:off x="2201456" y="6196263"/>
                  <a:ext cx="519373" cy="523220"/>
                </a:xfrm>
                <a:prstGeom prst="rect">
                  <a:avLst/>
                </a:prstGeom>
                <a:blipFill>
                  <a:blip r:embed="rId15"/>
                  <a:stretch>
                    <a:fillRect/>
                  </a:stretch>
                </a:blipFill>
              </p:spPr>
              <p:txBody>
                <a:bodyPr/>
                <a:lstStyle/>
                <a:p>
                  <a:r>
                    <a:rPr lang="zh-TW" altLang="en-US">
                      <a:noFill/>
                    </a:rPr>
                    <a:t> </a:t>
                  </a:r>
                </a:p>
              </p:txBody>
            </p:sp>
          </mc:Fallback>
        </mc:AlternateContent>
      </p:grpSp>
      <p:sp>
        <p:nvSpPr>
          <p:cNvPr id="2" name="文字方塊 1">
            <a:extLst>
              <a:ext uri="{FF2B5EF4-FFF2-40B4-BE49-F238E27FC236}">
                <a16:creationId xmlns:a16="http://schemas.microsoft.com/office/drawing/2014/main" id="{0F37CE7E-1917-488C-8B0C-72EAD4E01986}"/>
              </a:ext>
            </a:extLst>
          </p:cNvPr>
          <p:cNvSpPr txBox="1"/>
          <p:nvPr/>
        </p:nvSpPr>
        <p:spPr>
          <a:xfrm>
            <a:off x="1916821" y="5503975"/>
            <a:ext cx="1187260" cy="830997"/>
          </a:xfrm>
          <a:prstGeom prst="rect">
            <a:avLst/>
          </a:prstGeom>
          <a:noFill/>
        </p:spPr>
        <p:txBody>
          <a:bodyPr wrap="square" rtlCol="0">
            <a:spAutoFit/>
          </a:bodyPr>
          <a:lstStyle/>
          <a:p>
            <a:r>
              <a:rPr lang="en-US" altLang="zh-TW" sz="2400" dirty="0"/>
              <a:t>MAML, Reptile</a:t>
            </a:r>
            <a:endParaRPr lang="zh-TW" altLang="en-US" sz="2400" dirty="0"/>
          </a:p>
        </p:txBody>
      </p:sp>
      <p:sp>
        <p:nvSpPr>
          <p:cNvPr id="42" name="矩形 41">
            <a:extLst>
              <a:ext uri="{FF2B5EF4-FFF2-40B4-BE49-F238E27FC236}">
                <a16:creationId xmlns:a16="http://schemas.microsoft.com/office/drawing/2014/main" id="{A537836B-745F-4A85-900A-F762606BBF46}"/>
              </a:ext>
            </a:extLst>
          </p:cNvPr>
          <p:cNvSpPr/>
          <p:nvPr/>
        </p:nvSpPr>
        <p:spPr>
          <a:xfrm>
            <a:off x="2101657" y="2613621"/>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 name="直線單箭頭接點 4">
            <a:extLst>
              <a:ext uri="{FF2B5EF4-FFF2-40B4-BE49-F238E27FC236}">
                <a16:creationId xmlns:a16="http://schemas.microsoft.com/office/drawing/2014/main" id="{1F3B1A48-2CE7-4B7B-A508-E0AE94264E1A}"/>
              </a:ext>
            </a:extLst>
          </p:cNvPr>
          <p:cNvCxnSpPr>
            <a:cxnSpLocks/>
          </p:cNvCxnSpPr>
          <p:nvPr/>
        </p:nvCxnSpPr>
        <p:spPr>
          <a:xfrm>
            <a:off x="2435024" y="3324085"/>
            <a:ext cx="0" cy="2112353"/>
          </a:xfrm>
          <a:prstGeom prst="straightConnector1">
            <a:avLst/>
          </a:prstGeom>
          <a:ln w="381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文字方塊 51">
            <a:extLst>
              <a:ext uri="{FF2B5EF4-FFF2-40B4-BE49-F238E27FC236}">
                <a16:creationId xmlns:a16="http://schemas.microsoft.com/office/drawing/2014/main" id="{E0978EC4-63DA-42A9-9098-1640B04A79DE}"/>
              </a:ext>
            </a:extLst>
          </p:cNvPr>
          <p:cNvSpPr txBox="1"/>
          <p:nvPr/>
        </p:nvSpPr>
        <p:spPr>
          <a:xfrm>
            <a:off x="1832890" y="142456"/>
            <a:ext cx="7417350" cy="461665"/>
          </a:xfrm>
          <a:prstGeom prst="rect">
            <a:avLst/>
          </a:prstGeom>
          <a:noFill/>
        </p:spPr>
        <p:txBody>
          <a:bodyPr wrap="square" rtlCol="0">
            <a:spAutoFit/>
          </a:bodyPr>
          <a:lstStyle/>
          <a:p>
            <a:r>
              <a:rPr lang="en-US" altLang="zh-TW" sz="2400" dirty="0"/>
              <a:t>Video: https://www.youtube.com/watch?v=c10nxBcSH14</a:t>
            </a:r>
            <a:endParaRPr lang="zh-TW" altLang="en-US" sz="2400" dirty="0"/>
          </a:p>
        </p:txBody>
      </p:sp>
      <p:sp>
        <p:nvSpPr>
          <p:cNvPr id="59" name="文字方塊 58">
            <a:extLst>
              <a:ext uri="{FF2B5EF4-FFF2-40B4-BE49-F238E27FC236}">
                <a16:creationId xmlns:a16="http://schemas.microsoft.com/office/drawing/2014/main" id="{B3DD73B6-A9C0-493B-8F77-EE39EC9F7AC5}"/>
              </a:ext>
            </a:extLst>
          </p:cNvPr>
          <p:cNvSpPr txBox="1"/>
          <p:nvPr/>
        </p:nvSpPr>
        <p:spPr>
          <a:xfrm>
            <a:off x="1060920" y="762837"/>
            <a:ext cx="6068440" cy="461665"/>
          </a:xfrm>
          <a:prstGeom prst="rect">
            <a:avLst/>
          </a:prstGeom>
          <a:noFill/>
        </p:spPr>
        <p:txBody>
          <a:bodyPr wrap="square" rtlCol="0">
            <a:spAutoFit/>
          </a:bodyPr>
          <a:lstStyle/>
          <a:p>
            <a:pPr algn="ctr"/>
            <a:r>
              <a:rPr lang="en-US" altLang="zh-TW" sz="2400" dirty="0"/>
              <a:t>Training a network (by RL) to determine … </a:t>
            </a:r>
            <a:endParaRPr lang="zh-TW" altLang="en-US" sz="2400" dirty="0"/>
          </a:p>
        </p:txBody>
      </p:sp>
      <p:sp>
        <p:nvSpPr>
          <p:cNvPr id="60" name="文字方塊 59">
            <a:extLst>
              <a:ext uri="{FF2B5EF4-FFF2-40B4-BE49-F238E27FC236}">
                <a16:creationId xmlns:a16="http://schemas.microsoft.com/office/drawing/2014/main" id="{F85AD093-0B38-44CD-A96F-3381BD216DF2}"/>
              </a:ext>
            </a:extLst>
          </p:cNvPr>
          <p:cNvSpPr txBox="1"/>
          <p:nvPr/>
        </p:nvSpPr>
        <p:spPr>
          <a:xfrm>
            <a:off x="5235707" y="1444735"/>
            <a:ext cx="2350921" cy="461665"/>
          </a:xfrm>
          <a:prstGeom prst="rect">
            <a:avLst/>
          </a:prstGeom>
          <a:noFill/>
        </p:spPr>
        <p:txBody>
          <a:bodyPr wrap="square" rtlCol="0">
            <a:spAutoFit/>
          </a:bodyPr>
          <a:lstStyle/>
          <a:p>
            <a:r>
              <a:rPr lang="en-US" altLang="zh-TW" sz="2400" dirty="0"/>
              <a:t>How to update</a:t>
            </a:r>
            <a:endParaRPr lang="zh-TW" altLang="en-US" sz="2400" dirty="0"/>
          </a:p>
        </p:txBody>
      </p:sp>
      <p:sp>
        <p:nvSpPr>
          <p:cNvPr id="62" name="文字方塊 61">
            <a:extLst>
              <a:ext uri="{FF2B5EF4-FFF2-40B4-BE49-F238E27FC236}">
                <a16:creationId xmlns:a16="http://schemas.microsoft.com/office/drawing/2014/main" id="{0F52CF66-23D0-4FD5-84CF-9722243A227B}"/>
              </a:ext>
            </a:extLst>
          </p:cNvPr>
          <p:cNvSpPr txBox="1"/>
          <p:nvPr/>
        </p:nvSpPr>
        <p:spPr>
          <a:xfrm>
            <a:off x="775101" y="1251593"/>
            <a:ext cx="2350921" cy="830997"/>
          </a:xfrm>
          <a:prstGeom prst="rect">
            <a:avLst/>
          </a:prstGeom>
          <a:noFill/>
        </p:spPr>
        <p:txBody>
          <a:bodyPr wrap="square" rtlCol="0">
            <a:spAutoFit/>
          </a:bodyPr>
          <a:lstStyle/>
          <a:p>
            <a:r>
              <a:rPr lang="en-US" altLang="zh-TW" sz="2400" dirty="0"/>
              <a:t>Architecture </a:t>
            </a:r>
          </a:p>
          <a:p>
            <a:r>
              <a:rPr lang="en-US" altLang="zh-TW" sz="2400" dirty="0"/>
              <a:t>&amp; Activation</a:t>
            </a:r>
            <a:endParaRPr lang="zh-TW" altLang="en-US" sz="2400" dirty="0"/>
          </a:p>
        </p:txBody>
      </p:sp>
      <p:cxnSp>
        <p:nvCxnSpPr>
          <p:cNvPr id="63" name="直線單箭頭接點 62">
            <a:extLst>
              <a:ext uri="{FF2B5EF4-FFF2-40B4-BE49-F238E27FC236}">
                <a16:creationId xmlns:a16="http://schemas.microsoft.com/office/drawing/2014/main" id="{FEBA15A6-88C7-479B-9C18-825CD1C0103C}"/>
              </a:ext>
            </a:extLst>
          </p:cNvPr>
          <p:cNvCxnSpPr>
            <a:cxnSpLocks/>
          </p:cNvCxnSpPr>
          <p:nvPr/>
        </p:nvCxnSpPr>
        <p:spPr>
          <a:xfrm flipH="1">
            <a:off x="1678960" y="1217666"/>
            <a:ext cx="2319308" cy="1278879"/>
          </a:xfrm>
          <a:prstGeom prst="straightConnector1">
            <a:avLst/>
          </a:prstGeom>
          <a:ln w="381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2B1A408-19DA-436C-AC03-036CBDF06EE7}"/>
              </a:ext>
            </a:extLst>
          </p:cNvPr>
          <p:cNvCxnSpPr>
            <a:cxnSpLocks/>
          </p:cNvCxnSpPr>
          <p:nvPr/>
        </p:nvCxnSpPr>
        <p:spPr>
          <a:xfrm>
            <a:off x="4189415" y="1215906"/>
            <a:ext cx="2050992" cy="1371595"/>
          </a:xfrm>
          <a:prstGeom prst="straightConnector1">
            <a:avLst/>
          </a:prstGeom>
          <a:ln w="38100">
            <a:solidFill>
              <a:srgbClr val="0000FF"/>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3149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66B1FF-40F9-40DB-99EB-5BED21A57C40}"/>
              </a:ext>
            </a:extLst>
          </p:cNvPr>
          <p:cNvSpPr>
            <a:spLocks noGrp="1"/>
          </p:cNvSpPr>
          <p:nvPr>
            <p:ph type="title"/>
          </p:nvPr>
        </p:nvSpPr>
        <p:spPr/>
        <p:txBody>
          <a:bodyPr/>
          <a:lstStyle/>
          <a:p>
            <a:r>
              <a:rPr lang="en-US" altLang="zh-TW" dirty="0">
                <a:solidFill>
                  <a:srgbClr val="000000"/>
                </a:solidFill>
                <a:latin typeface="Linux Libertine"/>
              </a:rPr>
              <a:t>Turtles all the way down ……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0F7973E-5439-4068-AC95-C440FF479CD5}"/>
                  </a:ext>
                </a:extLst>
              </p:cNvPr>
              <p:cNvSpPr>
                <a:spLocks noGrp="1"/>
              </p:cNvSpPr>
              <p:nvPr>
                <p:ph idx="1"/>
              </p:nvPr>
            </p:nvSpPr>
            <p:spPr>
              <a:xfrm>
                <a:off x="4737100" y="1690689"/>
                <a:ext cx="3943350" cy="4351338"/>
              </a:xfrm>
            </p:spPr>
            <p:txBody>
              <a:bodyPr>
                <a:normAutofit/>
              </a:bodyPr>
              <a:lstStyle/>
              <a:p>
                <a:r>
                  <a:rPr lang="en-US" altLang="zh-TW" sz="2400" dirty="0"/>
                  <a:t>We learn the initialization parameter </a:t>
                </a:r>
                <a14:m>
                  <m:oMath xmlns:m="http://schemas.openxmlformats.org/officeDocument/2006/math">
                    <m:r>
                      <a:rPr lang="zh-TW" altLang="en-US" sz="2400" i="1" smtClean="0">
                        <a:latin typeface="Cambria Math" panose="02040503050406030204" pitchFamily="18" charset="0"/>
                      </a:rPr>
                      <m:t>𝜙</m:t>
                    </m:r>
                  </m:oMath>
                </a14:m>
                <a:r>
                  <a:rPr lang="en-US" altLang="zh-TW" sz="2400" dirty="0"/>
                  <a:t> by gradient descent</a:t>
                </a:r>
              </a:p>
              <a:p>
                <a:r>
                  <a:rPr lang="en-US" altLang="zh-TW" sz="2400" dirty="0"/>
                  <a:t>What is the initialization parameter </a:t>
                </a:r>
                <a14:m>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𝜙</m:t>
                        </m:r>
                      </m:e>
                      <m:sup>
                        <m:r>
                          <a:rPr lang="en-US" altLang="zh-TW" sz="2400" b="0" i="1" smtClean="0">
                            <a:latin typeface="Cambria Math" panose="02040503050406030204" pitchFamily="18" charset="0"/>
                          </a:rPr>
                          <m:t>0</m:t>
                        </m:r>
                      </m:sup>
                    </m:sSup>
                  </m:oMath>
                </a14:m>
                <a:r>
                  <a:rPr lang="en-US" altLang="zh-TW" sz="2400" dirty="0"/>
                  <a:t> for initialization parameter </a:t>
                </a:r>
                <a14:m>
                  <m:oMath xmlns:m="http://schemas.openxmlformats.org/officeDocument/2006/math">
                    <m:r>
                      <a:rPr lang="zh-TW" altLang="en-US" sz="2400" i="1">
                        <a:latin typeface="Cambria Math" panose="02040503050406030204" pitchFamily="18" charset="0"/>
                      </a:rPr>
                      <m:t>𝜙</m:t>
                    </m:r>
                  </m:oMath>
                </a14:m>
                <a:r>
                  <a:rPr lang="en-US" altLang="zh-TW" sz="2400" dirty="0"/>
                  <a:t>? </a:t>
                </a:r>
                <a:endParaRPr lang="zh-TW" altLang="en-US" sz="2400" dirty="0"/>
              </a:p>
            </p:txBody>
          </p:sp>
        </mc:Choice>
        <mc:Fallback xmlns="">
          <p:sp>
            <p:nvSpPr>
              <p:cNvPr id="3" name="內容版面配置區 2">
                <a:extLst>
                  <a:ext uri="{FF2B5EF4-FFF2-40B4-BE49-F238E27FC236}">
                    <a16:creationId xmlns:a16="http://schemas.microsoft.com/office/drawing/2014/main" id="{E0F7973E-5439-4068-AC95-C440FF479CD5}"/>
                  </a:ext>
                </a:extLst>
              </p:cNvPr>
              <p:cNvSpPr>
                <a:spLocks noGrp="1" noRot="1" noChangeAspect="1" noMove="1" noResize="1" noEditPoints="1" noAdjustHandles="1" noChangeArrowheads="1" noChangeShapeType="1" noTextEdit="1"/>
              </p:cNvSpPr>
              <p:nvPr>
                <p:ph idx="1"/>
              </p:nvPr>
            </p:nvSpPr>
            <p:spPr>
              <a:xfrm>
                <a:off x="4737100" y="1690689"/>
                <a:ext cx="3943350" cy="4351338"/>
              </a:xfrm>
              <a:blipFill>
                <a:blip r:embed="rId3"/>
                <a:stretch>
                  <a:fillRect l="-2009" t="-1961"/>
                </a:stretch>
              </a:blipFill>
            </p:spPr>
            <p:txBody>
              <a:bodyPr/>
              <a:lstStyle/>
              <a:p>
                <a:r>
                  <a:rPr lang="zh-TW" altLang="en-US">
                    <a:noFill/>
                  </a:rPr>
                  <a:t> </a:t>
                </a:r>
              </a:p>
            </p:txBody>
          </p:sp>
        </mc:Fallback>
      </mc:AlternateContent>
      <p:pic>
        <p:nvPicPr>
          <p:cNvPr id="2050" name="Picture 2" descr="Three turtles of varying sizes stacked on top of each other with the largest at the bottom">
            <a:extLst>
              <a:ext uri="{FF2B5EF4-FFF2-40B4-BE49-F238E27FC236}">
                <a16:creationId xmlns:a16="http://schemas.microsoft.com/office/drawing/2014/main" id="{139CB7A4-1FA2-40FF-A0CB-6FEC570EC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73369"/>
            <a:ext cx="3816350" cy="481950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0E11AC7D-A542-4604-8C0B-BA0D0C2AD4C7}"/>
              </a:ext>
            </a:extLst>
          </p:cNvPr>
          <p:cNvSpPr txBox="1"/>
          <p:nvPr/>
        </p:nvSpPr>
        <p:spPr>
          <a:xfrm>
            <a:off x="5003800" y="4368800"/>
            <a:ext cx="2235200" cy="523220"/>
          </a:xfrm>
          <a:prstGeom prst="rect">
            <a:avLst/>
          </a:prstGeom>
          <a:noFill/>
        </p:spPr>
        <p:txBody>
          <a:bodyPr wrap="square" rtlCol="0">
            <a:spAutoFit/>
          </a:bodyPr>
          <a:lstStyle/>
          <a:p>
            <a:r>
              <a:rPr lang="en-US" altLang="zh-TW" sz="2800" dirty="0"/>
              <a:t>Learn</a:t>
            </a:r>
            <a:endParaRPr lang="zh-TW" altLang="en-US" sz="2800" dirty="0"/>
          </a:p>
        </p:txBody>
      </p:sp>
      <p:sp>
        <p:nvSpPr>
          <p:cNvPr id="6" name="文字方塊 5">
            <a:extLst>
              <a:ext uri="{FF2B5EF4-FFF2-40B4-BE49-F238E27FC236}">
                <a16:creationId xmlns:a16="http://schemas.microsoft.com/office/drawing/2014/main" id="{3B70DA2A-DD4C-4665-B91A-B255243F6D04}"/>
              </a:ext>
            </a:extLst>
          </p:cNvPr>
          <p:cNvSpPr txBox="1"/>
          <p:nvPr/>
        </p:nvSpPr>
        <p:spPr>
          <a:xfrm>
            <a:off x="5257800" y="4905701"/>
            <a:ext cx="2235200" cy="523220"/>
          </a:xfrm>
          <a:prstGeom prst="rect">
            <a:avLst/>
          </a:prstGeom>
          <a:noFill/>
        </p:spPr>
        <p:txBody>
          <a:bodyPr wrap="square" rtlCol="0">
            <a:spAutoFit/>
          </a:bodyPr>
          <a:lstStyle/>
          <a:p>
            <a:r>
              <a:rPr lang="en-US" altLang="zh-TW" sz="2800" dirty="0"/>
              <a:t>Learn to learn</a:t>
            </a:r>
            <a:endParaRPr lang="zh-TW" altLang="en-US" sz="2800" dirty="0"/>
          </a:p>
        </p:txBody>
      </p:sp>
      <p:sp>
        <p:nvSpPr>
          <p:cNvPr id="7" name="文字方塊 6">
            <a:extLst>
              <a:ext uri="{FF2B5EF4-FFF2-40B4-BE49-F238E27FC236}">
                <a16:creationId xmlns:a16="http://schemas.microsoft.com/office/drawing/2014/main" id="{7D1A8383-ECC0-487D-8B09-CBCE5D0D2533}"/>
              </a:ext>
            </a:extLst>
          </p:cNvPr>
          <p:cNvSpPr txBox="1"/>
          <p:nvPr/>
        </p:nvSpPr>
        <p:spPr>
          <a:xfrm>
            <a:off x="5426074" y="5513114"/>
            <a:ext cx="3419475" cy="523220"/>
          </a:xfrm>
          <a:prstGeom prst="rect">
            <a:avLst/>
          </a:prstGeom>
          <a:noFill/>
        </p:spPr>
        <p:txBody>
          <a:bodyPr wrap="square" rtlCol="0">
            <a:spAutoFit/>
          </a:bodyPr>
          <a:lstStyle/>
          <a:p>
            <a:r>
              <a:rPr lang="en-US" altLang="zh-TW" sz="2800" dirty="0"/>
              <a:t>Learn to learn to learn</a:t>
            </a:r>
            <a:endParaRPr lang="zh-TW" altLang="en-US" sz="2800" dirty="0"/>
          </a:p>
        </p:txBody>
      </p:sp>
      <p:cxnSp>
        <p:nvCxnSpPr>
          <p:cNvPr id="8" name="直線單箭頭接點 7">
            <a:extLst>
              <a:ext uri="{FF2B5EF4-FFF2-40B4-BE49-F238E27FC236}">
                <a16:creationId xmlns:a16="http://schemas.microsoft.com/office/drawing/2014/main" id="{1C4B1EC8-3AA4-418E-9F30-B9A5F99EBF4C}"/>
              </a:ext>
            </a:extLst>
          </p:cNvPr>
          <p:cNvCxnSpPr>
            <a:endCxn id="4" idx="1"/>
          </p:cNvCxnSpPr>
          <p:nvPr/>
        </p:nvCxnSpPr>
        <p:spPr>
          <a:xfrm>
            <a:off x="3048000" y="2921000"/>
            <a:ext cx="1955800" cy="17094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8966F9C4-9BFE-4FF8-8D9E-B3A1894F1E1E}"/>
              </a:ext>
            </a:extLst>
          </p:cNvPr>
          <p:cNvCxnSpPr>
            <a:cxnSpLocks/>
          </p:cNvCxnSpPr>
          <p:nvPr/>
        </p:nvCxnSpPr>
        <p:spPr>
          <a:xfrm>
            <a:off x="2908301" y="3906510"/>
            <a:ext cx="2260599" cy="12781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ECE40E-6E84-4670-BB8B-D24677FAB7D9}"/>
              </a:ext>
            </a:extLst>
          </p:cNvPr>
          <p:cNvCxnSpPr>
            <a:cxnSpLocks/>
            <a:endCxn id="7" idx="1"/>
          </p:cNvCxnSpPr>
          <p:nvPr/>
        </p:nvCxnSpPr>
        <p:spPr>
          <a:xfrm>
            <a:off x="3121025" y="5338909"/>
            <a:ext cx="2305049" cy="4358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36928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95C19883-BEDC-4666-9719-C944BBBB5D00}"/>
              </a:ext>
            </a:extLst>
          </p:cNvPr>
          <p:cNvSpPr/>
          <p:nvPr/>
        </p:nvSpPr>
        <p:spPr>
          <a:xfrm>
            <a:off x="2550515" y="3025416"/>
            <a:ext cx="4321066" cy="16429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FD0CC14F-5550-4614-9F3E-4284A2902A7E}"/>
              </a:ext>
            </a:extLst>
          </p:cNvPr>
          <p:cNvSpPr/>
          <p:nvPr/>
        </p:nvSpPr>
        <p:spPr>
          <a:xfrm>
            <a:off x="5809991" y="3438355"/>
            <a:ext cx="831444" cy="823101"/>
          </a:xfrm>
          <a:prstGeom prst="rect">
            <a:avLst/>
          </a:prstGeom>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F955738F-9D5E-4674-A9DF-111A09247373}"/>
              </a:ext>
            </a:extLst>
          </p:cNvPr>
          <p:cNvSpPr>
            <a:spLocks noGrp="1"/>
          </p:cNvSpPr>
          <p:nvPr>
            <p:ph type="title"/>
          </p:nvPr>
        </p:nvSpPr>
        <p:spPr/>
        <p:txBody>
          <a:bodyPr/>
          <a:lstStyle/>
          <a:p>
            <a:r>
              <a:rPr lang="en-US" altLang="zh-TW" dirty="0"/>
              <a:t>Crazy Idea?</a:t>
            </a:r>
            <a:endParaRPr lang="zh-TW" altLang="en-US" dirty="0"/>
          </a:p>
        </p:txBody>
      </p:sp>
      <p:sp>
        <p:nvSpPr>
          <p:cNvPr id="3" name="內容版面配置區 2">
            <a:extLst>
              <a:ext uri="{FF2B5EF4-FFF2-40B4-BE49-F238E27FC236}">
                <a16:creationId xmlns:a16="http://schemas.microsoft.com/office/drawing/2014/main" id="{1BA5F111-FC7F-4305-B131-B7A26B832CDC}"/>
              </a:ext>
            </a:extLst>
          </p:cNvPr>
          <p:cNvSpPr>
            <a:spLocks noGrp="1"/>
          </p:cNvSpPr>
          <p:nvPr>
            <p:ph idx="1"/>
          </p:nvPr>
        </p:nvSpPr>
        <p:spPr>
          <a:xfrm>
            <a:off x="628650" y="1825625"/>
            <a:ext cx="7886700" cy="4351338"/>
          </a:xfrm>
        </p:spPr>
        <p:txBody>
          <a:bodyPr/>
          <a:lstStyle/>
          <a:p>
            <a:r>
              <a:rPr lang="en-US" altLang="zh-TW" dirty="0"/>
              <a:t>How about learning algorithm beyond gradient descent?</a:t>
            </a:r>
            <a:endParaRPr lang="zh-TW" altLang="en-US" dirty="0"/>
          </a:p>
        </p:txBody>
      </p:sp>
      <p:sp>
        <p:nvSpPr>
          <p:cNvPr id="4" name="文字方塊 3">
            <a:extLst>
              <a:ext uri="{FF2B5EF4-FFF2-40B4-BE49-F238E27FC236}">
                <a16:creationId xmlns:a16="http://schemas.microsoft.com/office/drawing/2014/main" id="{B0D4FDA5-95D5-47A2-9DE4-2D7AC7E81215}"/>
              </a:ext>
            </a:extLst>
          </p:cNvPr>
          <p:cNvSpPr txBox="1"/>
          <p:nvPr/>
        </p:nvSpPr>
        <p:spPr>
          <a:xfrm>
            <a:off x="4908884" y="770022"/>
            <a:ext cx="2598821" cy="584775"/>
          </a:xfrm>
          <a:prstGeom prst="rect">
            <a:avLst/>
          </a:prstGeom>
          <a:noFill/>
        </p:spPr>
        <p:txBody>
          <a:bodyPr wrap="square" rtlCol="0">
            <a:spAutoFit/>
          </a:bodyPr>
          <a:lstStyle/>
          <a:p>
            <a:pPr algn="ctr"/>
            <a:r>
              <a:rPr lang="zh-TW" altLang="en-US" sz="3200" dirty="0">
                <a:latin typeface="微軟正黑體" panose="020B0604030504040204" pitchFamily="34" charset="-120"/>
                <a:ea typeface="微軟正黑體" panose="020B0604030504040204" pitchFamily="34" charset="-120"/>
              </a:rPr>
              <a:t>下回分解 </a:t>
            </a:r>
            <a:r>
              <a:rPr lang="en-US" altLang="zh-TW" sz="3200" dirty="0">
                <a:latin typeface="微軟正黑體" panose="020B0604030504040204" pitchFamily="34" charset="-120"/>
                <a:ea typeface="微軟正黑體" panose="020B0604030504040204" pitchFamily="34" charset="-120"/>
                <a:sym typeface="Wingdings" panose="05000000000000000000" pitchFamily="2" charset="2"/>
              </a:rPr>
              <a:t></a:t>
            </a:r>
            <a:endParaRPr lang="zh-TW" altLang="en-US" sz="3200" dirty="0">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4E7B5B3B-967D-480A-9D7B-E7E93A3502FB}"/>
              </a:ext>
            </a:extLst>
          </p:cNvPr>
          <p:cNvSpPr/>
          <p:nvPr/>
        </p:nvSpPr>
        <p:spPr>
          <a:xfrm>
            <a:off x="2741716" y="3230932"/>
            <a:ext cx="1850401" cy="1271737"/>
          </a:xfrm>
          <a:prstGeom prst="rect">
            <a:avLst/>
          </a:prstGeom>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82055D51-815C-495F-905A-F7EB14813A75}"/>
                  </a:ext>
                </a:extLst>
              </p:cNvPr>
              <p:cNvSpPr txBox="1"/>
              <p:nvPr/>
            </p:nvSpPr>
            <p:spPr>
              <a:xfrm>
                <a:off x="2571792" y="3259429"/>
                <a:ext cx="2228475" cy="1200329"/>
              </a:xfrm>
              <a:prstGeom prst="rect">
                <a:avLst/>
              </a:prstGeom>
              <a:noFill/>
            </p:spPr>
            <p:txBody>
              <a:bodyPr wrap="square" rtlCol="0">
                <a:spAutoFit/>
              </a:bodyPr>
              <a:lstStyle/>
              <a:p>
                <a:pPr algn="ctr"/>
                <a:r>
                  <a:rPr lang="en-US" altLang="zh-TW" sz="2400" dirty="0"/>
                  <a:t>Learning Algorithm</a:t>
                </a:r>
              </a:p>
              <a:p>
                <a:pPr algn="ctr"/>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10" name="文字方塊 9">
                <a:extLst>
                  <a:ext uri="{FF2B5EF4-FFF2-40B4-BE49-F238E27FC236}">
                    <a16:creationId xmlns:a16="http://schemas.microsoft.com/office/drawing/2014/main" id="{82055D51-815C-495F-905A-F7EB14813A75}"/>
                  </a:ext>
                </a:extLst>
              </p:cNvPr>
              <p:cNvSpPr txBox="1">
                <a:spLocks noRot="1" noChangeAspect="1" noMove="1" noResize="1" noEditPoints="1" noAdjustHandles="1" noChangeArrowheads="1" noChangeShapeType="1" noTextEdit="1"/>
              </p:cNvSpPr>
              <p:nvPr/>
            </p:nvSpPr>
            <p:spPr>
              <a:xfrm>
                <a:off x="2571792" y="3259429"/>
                <a:ext cx="2228475" cy="1200329"/>
              </a:xfrm>
              <a:prstGeom prst="rect">
                <a:avLst/>
              </a:prstGeom>
              <a:blipFill>
                <a:blip r:embed="rId2"/>
                <a:stretch>
                  <a:fillRect t="-4061" b="-1066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5B182C5F-25AA-4216-B28F-AB73F05F7797}"/>
                  </a:ext>
                </a:extLst>
              </p:cNvPr>
              <p:cNvSpPr txBox="1"/>
              <p:nvPr/>
            </p:nvSpPr>
            <p:spPr>
              <a:xfrm>
                <a:off x="6126291" y="3703293"/>
                <a:ext cx="248253" cy="384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12" name="文字方塊 11">
                <a:extLst>
                  <a:ext uri="{FF2B5EF4-FFF2-40B4-BE49-F238E27FC236}">
                    <a16:creationId xmlns:a16="http://schemas.microsoft.com/office/drawing/2014/main" id="{5B182C5F-25AA-4216-B28F-AB73F05F7797}"/>
                  </a:ext>
                </a:extLst>
              </p:cNvPr>
              <p:cNvSpPr txBox="1">
                <a:spLocks noRot="1" noChangeAspect="1" noMove="1" noResize="1" noEditPoints="1" noAdjustHandles="1" noChangeArrowheads="1" noChangeShapeType="1" noTextEdit="1"/>
              </p:cNvSpPr>
              <p:nvPr/>
            </p:nvSpPr>
            <p:spPr>
              <a:xfrm>
                <a:off x="6126291" y="3703293"/>
                <a:ext cx="248253" cy="384785"/>
              </a:xfrm>
              <a:prstGeom prst="rect">
                <a:avLst/>
              </a:prstGeom>
              <a:blipFill>
                <a:blip r:embed="rId3"/>
                <a:stretch>
                  <a:fillRect l="-29268" t="-15625" r="-68293" b="-6250"/>
                </a:stretch>
              </a:blipFill>
            </p:spPr>
            <p:txBody>
              <a:bodyPr/>
              <a:lstStyle/>
              <a:p>
                <a:r>
                  <a:rPr lang="zh-TW" altLang="en-US">
                    <a:noFill/>
                  </a:rPr>
                  <a:t> </a:t>
                </a:r>
              </a:p>
            </p:txBody>
          </p:sp>
        </mc:Fallback>
      </mc:AlternateContent>
      <p:cxnSp>
        <p:nvCxnSpPr>
          <p:cNvPr id="14" name="直線單箭頭接點 13">
            <a:extLst>
              <a:ext uri="{FF2B5EF4-FFF2-40B4-BE49-F238E27FC236}">
                <a16:creationId xmlns:a16="http://schemas.microsoft.com/office/drawing/2014/main" id="{926A0910-F092-41C0-A040-BCAE78F926ED}"/>
              </a:ext>
            </a:extLst>
          </p:cNvPr>
          <p:cNvCxnSpPr>
            <a:cxnSpLocks/>
            <a:endCxn id="19" idx="1"/>
          </p:cNvCxnSpPr>
          <p:nvPr/>
        </p:nvCxnSpPr>
        <p:spPr>
          <a:xfrm>
            <a:off x="4613293" y="3849906"/>
            <a:ext cx="119669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EF613D59-D507-4C6F-9171-307FBDA94519}"/>
              </a:ext>
            </a:extLst>
          </p:cNvPr>
          <p:cNvCxnSpPr>
            <a:cxnSpLocks/>
            <a:stCxn id="37" idx="0"/>
          </p:cNvCxnSpPr>
          <p:nvPr/>
        </p:nvCxnSpPr>
        <p:spPr>
          <a:xfrm flipV="1">
            <a:off x="6249283" y="4261458"/>
            <a:ext cx="3494" cy="8212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群組 25">
            <a:extLst>
              <a:ext uri="{FF2B5EF4-FFF2-40B4-BE49-F238E27FC236}">
                <a16:creationId xmlns:a16="http://schemas.microsoft.com/office/drawing/2014/main" id="{313D094F-8CEC-45DD-AA18-DEDA9DB692DF}"/>
              </a:ext>
            </a:extLst>
          </p:cNvPr>
          <p:cNvGrpSpPr/>
          <p:nvPr/>
        </p:nvGrpSpPr>
        <p:grpSpPr>
          <a:xfrm>
            <a:off x="2814442" y="4970669"/>
            <a:ext cx="1720899" cy="1099596"/>
            <a:chOff x="-1042093" y="5506078"/>
            <a:chExt cx="1740593" cy="1099596"/>
          </a:xfrm>
        </p:grpSpPr>
        <p:sp>
          <p:nvSpPr>
            <p:cNvPr id="27" name="矩形 26">
              <a:extLst>
                <a:ext uri="{FF2B5EF4-FFF2-40B4-BE49-F238E27FC236}">
                  <a16:creationId xmlns:a16="http://schemas.microsoft.com/office/drawing/2014/main" id="{0248B8C6-B434-4E85-8A54-4E4334CA50B3}"/>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28" name="Picture 4" descr="ãcatãçåçæå°çµæ">
              <a:extLst>
                <a:ext uri="{FF2B5EF4-FFF2-40B4-BE49-F238E27FC236}">
                  <a16:creationId xmlns:a16="http://schemas.microsoft.com/office/drawing/2014/main" id="{8B3E018F-5E1D-4227-A890-C404D49DEF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ãdogãçåçæå°çµæ">
              <a:extLst>
                <a:ext uri="{FF2B5EF4-FFF2-40B4-BE49-F238E27FC236}">
                  <a16:creationId xmlns:a16="http://schemas.microsoft.com/office/drawing/2014/main" id="{85159296-ED0C-4179-800D-FD034AEB8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a:extLst>
                <a:ext uri="{FF2B5EF4-FFF2-40B4-BE49-F238E27FC236}">
                  <a16:creationId xmlns:a16="http://schemas.microsoft.com/office/drawing/2014/main" id="{C1FA3D80-5E27-4090-B1F1-40E8D11C55F4}"/>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31" name="文字方塊 30">
              <a:extLst>
                <a:ext uri="{FF2B5EF4-FFF2-40B4-BE49-F238E27FC236}">
                  <a16:creationId xmlns:a16="http://schemas.microsoft.com/office/drawing/2014/main" id="{A44B3F8F-402F-4718-96D2-DFE936BA8771}"/>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32" name="矩形 31">
            <a:extLst>
              <a:ext uri="{FF2B5EF4-FFF2-40B4-BE49-F238E27FC236}">
                <a16:creationId xmlns:a16="http://schemas.microsoft.com/office/drawing/2014/main" id="{136FA846-9D65-4D4A-B09C-47B063B26FA7}"/>
              </a:ext>
            </a:extLst>
          </p:cNvPr>
          <p:cNvSpPr/>
          <p:nvPr/>
        </p:nvSpPr>
        <p:spPr>
          <a:xfrm>
            <a:off x="2640693" y="6085508"/>
            <a:ext cx="2064464" cy="461665"/>
          </a:xfrm>
          <a:prstGeom prst="rect">
            <a:avLst/>
          </a:prstGeom>
        </p:spPr>
        <p:txBody>
          <a:bodyPr wrap="square">
            <a:spAutoFit/>
          </a:bodyPr>
          <a:lstStyle/>
          <a:p>
            <a:pPr algn="ctr"/>
            <a:r>
              <a:rPr lang="en-US" altLang="zh-TW" sz="2400" dirty="0"/>
              <a:t>Training Data</a:t>
            </a:r>
            <a:endParaRPr lang="zh-TW" altLang="en-US" sz="2400" dirty="0"/>
          </a:p>
        </p:txBody>
      </p:sp>
      <p:sp>
        <p:nvSpPr>
          <p:cNvPr id="34" name="矩形 33">
            <a:extLst>
              <a:ext uri="{FF2B5EF4-FFF2-40B4-BE49-F238E27FC236}">
                <a16:creationId xmlns:a16="http://schemas.microsoft.com/office/drawing/2014/main" id="{9E0EDCF1-E704-4BB0-AB61-A2844C0CF9C8}"/>
              </a:ext>
            </a:extLst>
          </p:cNvPr>
          <p:cNvSpPr/>
          <p:nvPr/>
        </p:nvSpPr>
        <p:spPr>
          <a:xfrm>
            <a:off x="5145627" y="6081066"/>
            <a:ext cx="2228475" cy="461665"/>
          </a:xfrm>
          <a:prstGeom prst="rect">
            <a:avLst/>
          </a:prstGeom>
        </p:spPr>
        <p:txBody>
          <a:bodyPr wrap="square">
            <a:spAutoFit/>
          </a:bodyPr>
          <a:lstStyle/>
          <a:p>
            <a:pPr algn="ctr"/>
            <a:r>
              <a:rPr lang="en-US" altLang="zh-TW" sz="2400" dirty="0"/>
              <a:t>Testing Data</a:t>
            </a:r>
            <a:endParaRPr lang="zh-TW" altLang="en-US" sz="2400" dirty="0"/>
          </a:p>
        </p:txBody>
      </p:sp>
      <p:sp>
        <p:nvSpPr>
          <p:cNvPr id="35" name="文字方塊 34">
            <a:extLst>
              <a:ext uri="{FF2B5EF4-FFF2-40B4-BE49-F238E27FC236}">
                <a16:creationId xmlns:a16="http://schemas.microsoft.com/office/drawing/2014/main" id="{E95F2495-9462-4EC2-8714-2B476EC43B88}"/>
              </a:ext>
            </a:extLst>
          </p:cNvPr>
          <p:cNvSpPr txBox="1"/>
          <p:nvPr/>
        </p:nvSpPr>
        <p:spPr>
          <a:xfrm>
            <a:off x="5959739" y="2322405"/>
            <a:ext cx="577590" cy="461665"/>
          </a:xfrm>
          <a:prstGeom prst="rect">
            <a:avLst/>
          </a:prstGeom>
          <a:noFill/>
        </p:spPr>
        <p:txBody>
          <a:bodyPr wrap="square" rtlCol="0">
            <a:spAutoFit/>
          </a:bodyPr>
          <a:lstStyle/>
          <a:p>
            <a:pPr algn="ctr"/>
            <a:r>
              <a:rPr lang="en-US" altLang="zh-TW" sz="2400" dirty="0"/>
              <a:t>cat</a:t>
            </a:r>
            <a:endParaRPr lang="zh-TW" altLang="en-US" sz="2400" dirty="0"/>
          </a:p>
        </p:txBody>
      </p:sp>
      <p:grpSp>
        <p:nvGrpSpPr>
          <p:cNvPr id="41" name="群組 40">
            <a:extLst>
              <a:ext uri="{FF2B5EF4-FFF2-40B4-BE49-F238E27FC236}">
                <a16:creationId xmlns:a16="http://schemas.microsoft.com/office/drawing/2014/main" id="{43D0E959-759D-4CA4-8957-D2D3F080E20F}"/>
              </a:ext>
            </a:extLst>
          </p:cNvPr>
          <p:cNvGrpSpPr/>
          <p:nvPr/>
        </p:nvGrpSpPr>
        <p:grpSpPr>
          <a:xfrm>
            <a:off x="5790494" y="5082688"/>
            <a:ext cx="917577" cy="899693"/>
            <a:chOff x="5357354" y="5072754"/>
            <a:chExt cx="928078" cy="899693"/>
          </a:xfrm>
        </p:grpSpPr>
        <p:sp>
          <p:nvSpPr>
            <p:cNvPr id="37" name="矩形 36">
              <a:extLst>
                <a:ext uri="{FF2B5EF4-FFF2-40B4-BE49-F238E27FC236}">
                  <a16:creationId xmlns:a16="http://schemas.microsoft.com/office/drawing/2014/main" id="{E6909C81-6AA7-4D5F-A39C-4AAA318BAA1F}"/>
                </a:ext>
              </a:extLst>
            </p:cNvPr>
            <p:cNvSpPr/>
            <p:nvPr/>
          </p:nvSpPr>
          <p:spPr>
            <a:xfrm>
              <a:off x="5357354" y="5072754"/>
              <a:ext cx="928078" cy="89969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36" name="Picture 2" descr="ãcatãçåçæå°çµæ">
              <a:extLst>
                <a:ext uri="{FF2B5EF4-FFF2-40B4-BE49-F238E27FC236}">
                  <a16:creationId xmlns:a16="http://schemas.microsoft.com/office/drawing/2014/main" id="{324A1DB5-AC21-4DC8-8E08-590690A305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1393" y="5178689"/>
              <a:ext cx="720000" cy="7193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直線單箭頭接點 37">
            <a:extLst>
              <a:ext uri="{FF2B5EF4-FFF2-40B4-BE49-F238E27FC236}">
                <a16:creationId xmlns:a16="http://schemas.microsoft.com/office/drawing/2014/main" id="{2FBADE7D-8D68-48F7-82AD-34F942757D3B}"/>
              </a:ext>
            </a:extLst>
          </p:cNvPr>
          <p:cNvCxnSpPr>
            <a:cxnSpLocks/>
          </p:cNvCxnSpPr>
          <p:nvPr/>
        </p:nvCxnSpPr>
        <p:spPr>
          <a:xfrm flipV="1">
            <a:off x="3696770" y="4502669"/>
            <a:ext cx="0" cy="4161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7C214B2-AB1E-4CDF-9EB1-9F50D78B880A}"/>
              </a:ext>
            </a:extLst>
          </p:cNvPr>
          <p:cNvCxnSpPr>
            <a:cxnSpLocks/>
          </p:cNvCxnSpPr>
          <p:nvPr/>
        </p:nvCxnSpPr>
        <p:spPr>
          <a:xfrm flipV="1">
            <a:off x="6231216" y="2727457"/>
            <a:ext cx="0" cy="7108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B632C8CE-21CB-4742-9764-3A8F2F7CE0EB}"/>
              </a:ext>
            </a:extLst>
          </p:cNvPr>
          <p:cNvSpPr txBox="1"/>
          <p:nvPr/>
        </p:nvSpPr>
        <p:spPr>
          <a:xfrm>
            <a:off x="370218" y="4181371"/>
            <a:ext cx="2065751" cy="461665"/>
          </a:xfrm>
          <a:prstGeom prst="rect">
            <a:avLst/>
          </a:prstGeom>
          <a:noFill/>
        </p:spPr>
        <p:txBody>
          <a:bodyPr wrap="square" rtlCol="0">
            <a:spAutoFit/>
          </a:bodyPr>
          <a:lstStyle/>
          <a:p>
            <a:r>
              <a:rPr lang="en-US" altLang="zh-TW" sz="2400" dirty="0"/>
              <a:t>Just a network</a:t>
            </a:r>
            <a:endParaRPr lang="zh-TW" altLang="en-US" sz="2400" dirty="0"/>
          </a:p>
        </p:txBody>
      </p:sp>
      <p:cxnSp>
        <p:nvCxnSpPr>
          <p:cNvPr id="7" name="直線單箭頭接點 6">
            <a:extLst>
              <a:ext uri="{FF2B5EF4-FFF2-40B4-BE49-F238E27FC236}">
                <a16:creationId xmlns:a16="http://schemas.microsoft.com/office/drawing/2014/main" id="{7F1CC64B-B9EE-4C95-8E98-96F57E072C60}"/>
              </a:ext>
            </a:extLst>
          </p:cNvPr>
          <p:cNvCxnSpPr>
            <a:cxnSpLocks/>
          </p:cNvCxnSpPr>
          <p:nvPr/>
        </p:nvCxnSpPr>
        <p:spPr>
          <a:xfrm flipH="1">
            <a:off x="1586227" y="3846872"/>
            <a:ext cx="1155489" cy="4145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B22FFEC2-2870-441B-9786-B3D8A57687EE}"/>
                  </a:ext>
                </a:extLst>
              </p:cNvPr>
              <p:cNvSpPr txBox="1"/>
              <p:nvPr/>
            </p:nvSpPr>
            <p:spPr>
              <a:xfrm>
                <a:off x="140048" y="4742238"/>
                <a:ext cx="2396433" cy="1569660"/>
              </a:xfrm>
              <a:prstGeom prst="rect">
                <a:avLst/>
              </a:prstGeom>
              <a:noFill/>
            </p:spPr>
            <p:txBody>
              <a:bodyPr wrap="square" rtlCol="0">
                <a:spAutoFit/>
              </a:bodyPr>
              <a:lstStyle/>
              <a:p>
                <a:r>
                  <a:rPr lang="en-US" altLang="zh-TW" sz="2400" dirty="0"/>
                  <a:t>Design network architecture</a:t>
                </a:r>
              </a:p>
              <a:p>
                <a14:m>
                  <m:oMath xmlns:m="http://schemas.openxmlformats.org/officeDocument/2006/math">
                    <m:r>
                      <a:rPr lang="en-US" altLang="zh-TW" sz="2400" b="0" i="1" smtClean="0">
                        <a:latin typeface="Cambria Math" panose="02040503050406030204" pitchFamily="18" charset="0"/>
                      </a:rPr>
                      <m:t>=</m:t>
                    </m:r>
                  </m:oMath>
                </a14:m>
                <a:r>
                  <a:rPr lang="zh-TW" altLang="en-US" sz="2400" dirty="0"/>
                  <a:t> </a:t>
                </a:r>
                <a:r>
                  <a:rPr lang="en-US" altLang="zh-TW" sz="2400" dirty="0"/>
                  <a:t>Design training algorithm?</a:t>
                </a:r>
                <a:endParaRPr lang="zh-TW" altLang="en-US" sz="2400" dirty="0"/>
              </a:p>
            </p:txBody>
          </p:sp>
        </mc:Choice>
        <mc:Fallback xmlns="">
          <p:sp>
            <p:nvSpPr>
              <p:cNvPr id="33" name="文字方塊 32">
                <a:extLst>
                  <a:ext uri="{FF2B5EF4-FFF2-40B4-BE49-F238E27FC236}">
                    <a16:creationId xmlns:a16="http://schemas.microsoft.com/office/drawing/2014/main" id="{B22FFEC2-2870-441B-9786-B3D8A57687EE}"/>
                  </a:ext>
                </a:extLst>
              </p:cNvPr>
              <p:cNvSpPr txBox="1">
                <a:spLocks noRot="1" noChangeAspect="1" noMove="1" noResize="1" noEditPoints="1" noAdjustHandles="1" noChangeArrowheads="1" noChangeShapeType="1" noTextEdit="1"/>
              </p:cNvSpPr>
              <p:nvPr/>
            </p:nvSpPr>
            <p:spPr>
              <a:xfrm>
                <a:off x="140048" y="4742238"/>
                <a:ext cx="2396433" cy="1569660"/>
              </a:xfrm>
              <a:prstGeom prst="rect">
                <a:avLst/>
              </a:prstGeom>
              <a:blipFill>
                <a:blip r:embed="rId7"/>
                <a:stretch>
                  <a:fillRect l="-4071" t="-3113" r="-3817" b="-8171"/>
                </a:stretch>
              </a:blipFill>
            </p:spPr>
            <p:txBody>
              <a:bodyPr/>
              <a:lstStyle/>
              <a:p>
                <a:r>
                  <a:rPr lang="zh-TW" altLang="en-US">
                    <a:noFill/>
                  </a:rPr>
                  <a:t> </a:t>
                </a:r>
              </a:p>
            </p:txBody>
          </p:sp>
        </mc:Fallback>
      </mc:AlternateContent>
      <p:cxnSp>
        <p:nvCxnSpPr>
          <p:cNvPr id="39" name="直線單箭頭接點 38">
            <a:extLst>
              <a:ext uri="{FF2B5EF4-FFF2-40B4-BE49-F238E27FC236}">
                <a16:creationId xmlns:a16="http://schemas.microsoft.com/office/drawing/2014/main" id="{D995446F-E929-4B8E-B29A-8260BC65B410}"/>
              </a:ext>
            </a:extLst>
          </p:cNvPr>
          <p:cNvCxnSpPr>
            <a:cxnSpLocks/>
          </p:cNvCxnSpPr>
          <p:nvPr/>
        </p:nvCxnSpPr>
        <p:spPr>
          <a:xfrm>
            <a:off x="6869957" y="4264160"/>
            <a:ext cx="637748" cy="64551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1516E2FC-7CD0-4E58-BDF5-6C677961F229}"/>
              </a:ext>
            </a:extLst>
          </p:cNvPr>
          <p:cNvSpPr txBox="1"/>
          <p:nvPr/>
        </p:nvSpPr>
        <p:spPr>
          <a:xfrm>
            <a:off x="6910705" y="4840923"/>
            <a:ext cx="2396433" cy="830997"/>
          </a:xfrm>
          <a:prstGeom prst="rect">
            <a:avLst/>
          </a:prstGeom>
          <a:noFill/>
        </p:spPr>
        <p:txBody>
          <a:bodyPr wrap="square" rtlCol="0">
            <a:spAutoFit/>
          </a:bodyPr>
          <a:lstStyle/>
          <a:p>
            <a:r>
              <a:rPr lang="en-US" altLang="zh-TW" sz="2400" dirty="0"/>
              <a:t>Learn an even bigger function</a:t>
            </a:r>
            <a:endParaRPr lang="zh-TW" altLang="en-US" sz="2400" dirty="0"/>
          </a:p>
        </p:txBody>
      </p:sp>
    </p:spTree>
    <p:extLst>
      <p:ext uri="{BB962C8B-B14F-4D97-AF65-F5344CB8AC3E}">
        <p14:creationId xmlns:p14="http://schemas.microsoft.com/office/powerpoint/2010/main" val="6188319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 grpId="0"/>
      <p:bldP spid="34" grpId="0"/>
      <p:bldP spid="35" grpId="0"/>
      <p:bldP spid="5" grpId="0"/>
      <p:bldP spid="33"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DBC646-7390-4B85-9E3A-42CAAA0B1D52}"/>
              </a:ext>
            </a:extLst>
          </p:cNvPr>
          <p:cNvSpPr>
            <a:spLocks noGrp="1"/>
          </p:cNvSpPr>
          <p:nvPr>
            <p:ph type="title"/>
          </p:nvPr>
        </p:nvSpPr>
        <p:spPr/>
        <p:txBody>
          <a:bodyPr/>
          <a:lstStyle/>
          <a:p>
            <a:r>
              <a:rPr lang="en-US" altLang="zh-TW" dirty="0"/>
              <a:t>Meta Learning </a:t>
            </a:r>
            <a:endParaRPr lang="zh-TW" altLang="en-US" dirty="0"/>
          </a:p>
        </p:txBody>
      </p:sp>
      <p:sp>
        <p:nvSpPr>
          <p:cNvPr id="4" name="矩形 3">
            <a:extLst>
              <a:ext uri="{FF2B5EF4-FFF2-40B4-BE49-F238E27FC236}">
                <a16:creationId xmlns:a16="http://schemas.microsoft.com/office/drawing/2014/main" id="{AE8123B9-CCA0-497B-96A5-005C5D36D3BB}"/>
              </a:ext>
            </a:extLst>
          </p:cNvPr>
          <p:cNvSpPr/>
          <p:nvPr/>
        </p:nvSpPr>
        <p:spPr>
          <a:xfrm>
            <a:off x="664163" y="1835646"/>
            <a:ext cx="7086600" cy="461665"/>
          </a:xfrm>
          <a:prstGeom prst="rect">
            <a:avLst/>
          </a:prstGeom>
        </p:spPr>
        <p:txBody>
          <a:bodyPr wrap="square">
            <a:spAutoFit/>
          </a:bodyPr>
          <a:lstStyle/>
          <a:p>
            <a:r>
              <a:rPr lang="en-US" altLang="zh-TW" sz="2400" b="1" u="sng" dirty="0">
                <a:latin typeface="微軟正黑體" panose="020B0604030504040204" pitchFamily="34" charset="-120"/>
                <a:ea typeface="微軟正黑體" panose="020B0604030504040204" pitchFamily="34" charset="-120"/>
              </a:rPr>
              <a:t>Machine Learning</a:t>
            </a:r>
            <a:endParaRPr lang="zh-TW" altLang="en-US" sz="2400" b="1" u="sng" dirty="0"/>
          </a:p>
        </p:txBody>
      </p:sp>
      <p:sp>
        <p:nvSpPr>
          <p:cNvPr id="8" name="矩形 7">
            <a:extLst>
              <a:ext uri="{FF2B5EF4-FFF2-40B4-BE49-F238E27FC236}">
                <a16:creationId xmlns:a16="http://schemas.microsoft.com/office/drawing/2014/main" id="{E62BC852-1762-4E86-97DA-D1C12453DE57}"/>
              </a:ext>
            </a:extLst>
          </p:cNvPr>
          <p:cNvSpPr/>
          <p:nvPr/>
        </p:nvSpPr>
        <p:spPr>
          <a:xfrm>
            <a:off x="3371038" y="1846390"/>
            <a:ext cx="4379725" cy="461665"/>
          </a:xfrm>
          <a:prstGeom prst="rect">
            <a:avLst/>
          </a:prstGeom>
        </p:spPr>
        <p:txBody>
          <a:bodyPr wrap="none">
            <a:spAutoFit/>
          </a:bodyPr>
          <a:lstStyle/>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根據資料找一個函數 </a:t>
            </a:r>
            <a:r>
              <a:rPr lang="en-US" altLang="zh-TW" sz="2400" dirty="0">
                <a:latin typeface="微軟正黑體" panose="020B0604030504040204" pitchFamily="34" charset="-120"/>
                <a:ea typeface="微軟正黑體" panose="020B0604030504040204" pitchFamily="34" charset="-120"/>
              </a:rPr>
              <a:t>f </a:t>
            </a:r>
            <a:r>
              <a:rPr lang="zh-TW" altLang="en-US" sz="2400" dirty="0">
                <a:latin typeface="微軟正黑體" panose="020B0604030504040204" pitchFamily="34" charset="-120"/>
                <a:ea typeface="微軟正黑體" panose="020B0604030504040204" pitchFamily="34" charset="-120"/>
              </a:rPr>
              <a:t>的能力</a:t>
            </a:r>
            <a:endParaRPr lang="zh-TW" altLang="en-US" sz="2400" dirty="0"/>
          </a:p>
        </p:txBody>
      </p:sp>
      <p:sp>
        <p:nvSpPr>
          <p:cNvPr id="9" name="矩形 8">
            <a:extLst>
              <a:ext uri="{FF2B5EF4-FFF2-40B4-BE49-F238E27FC236}">
                <a16:creationId xmlns:a16="http://schemas.microsoft.com/office/drawing/2014/main" id="{FE18FB67-AD75-434E-B463-43FB22A6BD75}"/>
              </a:ext>
            </a:extLst>
          </p:cNvPr>
          <p:cNvSpPr/>
          <p:nvPr/>
        </p:nvSpPr>
        <p:spPr>
          <a:xfrm>
            <a:off x="681331" y="3253760"/>
            <a:ext cx="2409237" cy="461665"/>
          </a:xfrm>
          <a:prstGeom prst="rect">
            <a:avLst/>
          </a:prstGeom>
        </p:spPr>
        <p:txBody>
          <a:bodyPr wrap="square">
            <a:spAutoFit/>
          </a:bodyPr>
          <a:lstStyle/>
          <a:p>
            <a:r>
              <a:rPr lang="en-US" altLang="zh-TW" sz="2400" b="1" u="sng" dirty="0">
                <a:latin typeface="微軟正黑體" panose="020B0604030504040204" pitchFamily="34" charset="-120"/>
                <a:ea typeface="微軟正黑體" panose="020B0604030504040204" pitchFamily="34" charset="-120"/>
              </a:rPr>
              <a:t>Meta Learning</a:t>
            </a:r>
            <a:endParaRPr lang="zh-TW" altLang="en-US" sz="2400" b="1" u="sng" dirty="0"/>
          </a:p>
        </p:txBody>
      </p:sp>
      <p:sp>
        <p:nvSpPr>
          <p:cNvPr id="10" name="矩形 9">
            <a:extLst>
              <a:ext uri="{FF2B5EF4-FFF2-40B4-BE49-F238E27FC236}">
                <a16:creationId xmlns:a16="http://schemas.microsoft.com/office/drawing/2014/main" id="{F47B47ED-2D9A-450A-A400-D28BBC4E5EE3}"/>
              </a:ext>
            </a:extLst>
          </p:cNvPr>
          <p:cNvSpPr/>
          <p:nvPr/>
        </p:nvSpPr>
        <p:spPr>
          <a:xfrm>
            <a:off x="2192223" y="3766429"/>
            <a:ext cx="6634277" cy="461665"/>
          </a:xfrm>
          <a:prstGeom prst="rect">
            <a:avLst/>
          </a:prstGeom>
        </p:spPr>
        <p:txBody>
          <a:bodyPr wrap="square">
            <a:spAutoFit/>
          </a:bodyPr>
          <a:lstStyle/>
          <a:p>
            <a:r>
              <a:rPr lang="en-US" altLang="zh-TW" sz="2400" dirty="0">
                <a:latin typeface="微軟正黑體" panose="020B0604030504040204" pitchFamily="34" charset="-120"/>
                <a:ea typeface="微軟正黑體" panose="020B0604030504040204" pitchFamily="34" charset="-120"/>
              </a:rPr>
              <a:t>≈ </a:t>
            </a:r>
            <a:r>
              <a:rPr lang="zh-TW" altLang="en-US" sz="2400" dirty="0">
                <a:latin typeface="微軟正黑體" panose="020B0604030504040204" pitchFamily="34" charset="-120"/>
                <a:ea typeface="微軟正黑體" panose="020B0604030504040204" pitchFamily="34" charset="-120"/>
              </a:rPr>
              <a:t>根據資料找一個找一個函數 </a:t>
            </a:r>
            <a:r>
              <a:rPr lang="en-US" altLang="zh-TW" sz="2400" dirty="0">
                <a:latin typeface="微軟正黑體" panose="020B0604030504040204" pitchFamily="34" charset="-120"/>
                <a:ea typeface="微軟正黑體" panose="020B0604030504040204" pitchFamily="34" charset="-120"/>
              </a:rPr>
              <a:t>f </a:t>
            </a:r>
            <a:r>
              <a:rPr lang="zh-TW" altLang="en-US" sz="2400" dirty="0">
                <a:latin typeface="微軟正黑體" panose="020B0604030504040204" pitchFamily="34" charset="-120"/>
                <a:ea typeface="微軟正黑體" panose="020B0604030504040204" pitchFamily="34" charset="-120"/>
              </a:rPr>
              <a:t>的函數 </a:t>
            </a:r>
            <a:r>
              <a:rPr lang="en-US" altLang="zh-TW" sz="2400" dirty="0">
                <a:latin typeface="微軟正黑體" panose="020B0604030504040204" pitchFamily="34" charset="-120"/>
                <a:ea typeface="微軟正黑體" panose="020B0604030504040204" pitchFamily="34" charset="-120"/>
              </a:rPr>
              <a:t>F</a:t>
            </a:r>
            <a:r>
              <a:rPr lang="zh-TW" altLang="en-US" sz="2400" dirty="0">
                <a:latin typeface="微軟正黑體" panose="020B0604030504040204" pitchFamily="34" charset="-120"/>
                <a:ea typeface="微軟正黑體" panose="020B0604030504040204" pitchFamily="34" charset="-120"/>
              </a:rPr>
              <a:t> 的能力</a:t>
            </a:r>
            <a:endParaRPr lang="zh-TW" altLang="en-US" sz="2400" dirty="0"/>
          </a:p>
        </p:txBody>
      </p:sp>
      <p:sp>
        <p:nvSpPr>
          <p:cNvPr id="11" name="矩形 10">
            <a:extLst>
              <a:ext uri="{FF2B5EF4-FFF2-40B4-BE49-F238E27FC236}">
                <a16:creationId xmlns:a16="http://schemas.microsoft.com/office/drawing/2014/main" id="{9C0C78D7-6A75-4552-ABF7-E7E423844E27}"/>
              </a:ext>
            </a:extLst>
          </p:cNvPr>
          <p:cNvSpPr/>
          <p:nvPr/>
        </p:nvSpPr>
        <p:spPr>
          <a:xfrm>
            <a:off x="2417751" y="4558617"/>
            <a:ext cx="3665581" cy="16460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12" name="群組 11">
            <a:extLst>
              <a:ext uri="{FF2B5EF4-FFF2-40B4-BE49-F238E27FC236}">
                <a16:creationId xmlns:a16="http://schemas.microsoft.com/office/drawing/2014/main" id="{797C3BDB-3FC6-4F1E-8B88-9F66A66FCFEF}"/>
              </a:ext>
            </a:extLst>
          </p:cNvPr>
          <p:cNvGrpSpPr/>
          <p:nvPr/>
        </p:nvGrpSpPr>
        <p:grpSpPr>
          <a:xfrm>
            <a:off x="2573072" y="4713548"/>
            <a:ext cx="3333996" cy="1012922"/>
            <a:chOff x="1455822" y="4798189"/>
            <a:chExt cx="3333649" cy="1089332"/>
          </a:xfrm>
        </p:grpSpPr>
        <p:pic>
          <p:nvPicPr>
            <p:cNvPr id="13" name="Picture 2" descr="ãcatãçåçæå°çµæ">
              <a:extLst>
                <a:ext uri="{FF2B5EF4-FFF2-40B4-BE49-F238E27FC236}">
                  <a16:creationId xmlns:a16="http://schemas.microsoft.com/office/drawing/2014/main" id="{10E01948-C145-4917-8547-9E9CDF274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822" y="4798853"/>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ãcatãçåçæå°çµæ">
              <a:extLst>
                <a:ext uri="{FF2B5EF4-FFF2-40B4-BE49-F238E27FC236}">
                  <a16:creationId xmlns:a16="http://schemas.microsoft.com/office/drawing/2014/main" id="{83006239-5C54-422F-BB86-853220CFF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1997" y="47981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ãdogãçåçæå°çµæ">
              <a:extLst>
                <a:ext uri="{FF2B5EF4-FFF2-40B4-BE49-F238E27FC236}">
                  <a16:creationId xmlns:a16="http://schemas.microsoft.com/office/drawing/2014/main" id="{A0598ACC-A788-4233-8459-60DE0BFC8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3296" y="479885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ãdogãçåçæå°çµæ">
              <a:extLst>
                <a:ext uri="{FF2B5EF4-FFF2-40B4-BE49-F238E27FC236}">
                  <a16:creationId xmlns:a16="http://schemas.microsoft.com/office/drawing/2014/main" id="{CF0AC569-1772-4307-AD4F-DE2A7BAF37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9471" y="47981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a:extLst>
                <a:ext uri="{FF2B5EF4-FFF2-40B4-BE49-F238E27FC236}">
                  <a16:creationId xmlns:a16="http://schemas.microsoft.com/office/drawing/2014/main" id="{A37347F7-75BB-437F-91A7-E7B91F487954}"/>
                </a:ext>
              </a:extLst>
            </p:cNvPr>
            <p:cNvSpPr txBox="1"/>
            <p:nvPr/>
          </p:nvSpPr>
          <p:spPr>
            <a:xfrm>
              <a:off x="1503109"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8" name="文字方塊 17">
              <a:extLst>
                <a:ext uri="{FF2B5EF4-FFF2-40B4-BE49-F238E27FC236}">
                  <a16:creationId xmlns:a16="http://schemas.microsoft.com/office/drawing/2014/main" id="{5D39EB0F-AF13-4909-B788-0509C31A104E}"/>
                </a:ext>
              </a:extLst>
            </p:cNvPr>
            <p:cNvSpPr txBox="1"/>
            <p:nvPr/>
          </p:nvSpPr>
          <p:spPr>
            <a:xfrm>
              <a:off x="3279897"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9" name="文字方塊 18">
              <a:extLst>
                <a:ext uri="{FF2B5EF4-FFF2-40B4-BE49-F238E27FC236}">
                  <a16:creationId xmlns:a16="http://schemas.microsoft.com/office/drawing/2014/main" id="{A56CEC52-F7ED-4437-A986-FF4ED5BFB711}"/>
                </a:ext>
              </a:extLst>
            </p:cNvPr>
            <p:cNvSpPr txBox="1"/>
            <p:nvPr/>
          </p:nvSpPr>
          <p:spPr>
            <a:xfrm>
              <a:off x="2401809" y="5518189"/>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20" name="文字方塊 19">
              <a:extLst>
                <a:ext uri="{FF2B5EF4-FFF2-40B4-BE49-F238E27FC236}">
                  <a16:creationId xmlns:a16="http://schemas.microsoft.com/office/drawing/2014/main" id="{14F5A19F-6D16-42D3-826E-22672179A58D}"/>
                </a:ext>
              </a:extLst>
            </p:cNvPr>
            <p:cNvSpPr txBox="1"/>
            <p:nvPr/>
          </p:nvSpPr>
          <p:spPr>
            <a:xfrm>
              <a:off x="4141183" y="551818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21" name="文字方塊 20">
            <a:extLst>
              <a:ext uri="{FF2B5EF4-FFF2-40B4-BE49-F238E27FC236}">
                <a16:creationId xmlns:a16="http://schemas.microsoft.com/office/drawing/2014/main" id="{6C98B2F8-085A-43EE-84AA-9EED2B54F297}"/>
              </a:ext>
            </a:extLst>
          </p:cNvPr>
          <p:cNvSpPr txBox="1"/>
          <p:nvPr/>
        </p:nvSpPr>
        <p:spPr>
          <a:xfrm>
            <a:off x="2933072" y="5802881"/>
            <a:ext cx="2667278" cy="461665"/>
          </a:xfrm>
          <a:prstGeom prst="rect">
            <a:avLst/>
          </a:prstGeom>
          <a:noFill/>
        </p:spPr>
        <p:txBody>
          <a:bodyPr wrap="square" rtlCol="0">
            <a:spAutoFit/>
          </a:bodyPr>
          <a:lstStyle/>
          <a:p>
            <a:pPr algn="ctr"/>
            <a:r>
              <a:rPr lang="en-US" altLang="zh-TW" sz="2400" dirty="0"/>
              <a:t>Training Data</a:t>
            </a:r>
            <a:endParaRPr lang="zh-TW" altLang="en-US" sz="2400" dirty="0"/>
          </a:p>
        </p:txBody>
      </p: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B44F4871-E835-4DA2-8337-4A870EDB92A6}"/>
                  </a:ext>
                </a:extLst>
              </p:cNvPr>
              <p:cNvSpPr txBox="1"/>
              <p:nvPr/>
            </p:nvSpPr>
            <p:spPr>
              <a:xfrm>
                <a:off x="1797697" y="5069434"/>
                <a:ext cx="199656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𝐹</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oMath>
                  </m:oMathPara>
                </a14:m>
                <a:endParaRPr lang="zh-TW" altLang="en-US" sz="2800" dirty="0"/>
              </a:p>
            </p:txBody>
          </p:sp>
        </mc:Choice>
        <mc:Fallback xmlns="">
          <p:sp>
            <p:nvSpPr>
              <p:cNvPr id="23" name="文字方塊 22">
                <a:extLst>
                  <a:ext uri="{FF2B5EF4-FFF2-40B4-BE49-F238E27FC236}">
                    <a16:creationId xmlns:a16="http://schemas.microsoft.com/office/drawing/2014/main" id="{B44F4871-E835-4DA2-8337-4A870EDB92A6}"/>
                  </a:ext>
                </a:extLst>
              </p:cNvPr>
              <p:cNvSpPr txBox="1">
                <a:spLocks noRot="1" noChangeAspect="1" noMove="1" noResize="1" noEditPoints="1" noAdjustHandles="1" noChangeArrowheads="1" noChangeShapeType="1" noTextEdit="1"/>
              </p:cNvSpPr>
              <p:nvPr/>
            </p:nvSpPr>
            <p:spPr>
              <a:xfrm>
                <a:off x="1797697" y="5069434"/>
                <a:ext cx="1996566" cy="523220"/>
              </a:xfrm>
              <a:prstGeom prst="rect">
                <a:avLst/>
              </a:prstGeom>
              <a:blipFill>
                <a:blip r:embed="rId6"/>
                <a:stretch>
                  <a:fillRect r="-1287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0069BC36-CA3D-4EB1-BF1F-80B37B437752}"/>
                  </a:ext>
                </a:extLst>
              </p:cNvPr>
              <p:cNvSpPr txBox="1"/>
              <p:nvPr/>
            </p:nvSpPr>
            <p:spPr>
              <a:xfrm>
                <a:off x="6397864" y="5146378"/>
                <a:ext cx="9144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m:t>
                          </m:r>
                          <m:r>
                            <a:rPr lang="en-US" altLang="zh-TW" sz="2400" i="1">
                              <a:latin typeface="Cambria Math" panose="02040503050406030204" pitchFamily="18" charset="0"/>
                            </a:rPr>
                            <m:t>𝑓</m:t>
                          </m:r>
                        </m:e>
                        <m:sup>
                          <m:r>
                            <a:rPr lang="en-US" altLang="zh-TW" sz="2400" i="1">
                              <a:latin typeface="Cambria Math" panose="02040503050406030204" pitchFamily="18" charset="0"/>
                            </a:rPr>
                            <m:t>∗</m:t>
                          </m:r>
                        </m:sup>
                      </m:sSup>
                    </m:oMath>
                  </m:oMathPara>
                </a14:m>
                <a:endParaRPr lang="zh-TW" altLang="en-US" sz="2400" dirty="0"/>
              </a:p>
            </p:txBody>
          </p:sp>
        </mc:Choice>
        <mc:Fallback xmlns="">
          <p:sp>
            <p:nvSpPr>
              <p:cNvPr id="28" name="文字方塊 27">
                <a:extLst>
                  <a:ext uri="{FF2B5EF4-FFF2-40B4-BE49-F238E27FC236}">
                    <a16:creationId xmlns:a16="http://schemas.microsoft.com/office/drawing/2014/main" id="{0069BC36-CA3D-4EB1-BF1F-80B37B437752}"/>
                  </a:ext>
                </a:extLst>
              </p:cNvPr>
              <p:cNvSpPr txBox="1">
                <a:spLocks noRot="1" noChangeAspect="1" noMove="1" noResize="1" noEditPoints="1" noAdjustHandles="1" noChangeArrowheads="1" noChangeShapeType="1" noTextEdit="1"/>
              </p:cNvSpPr>
              <p:nvPr/>
            </p:nvSpPr>
            <p:spPr>
              <a:xfrm>
                <a:off x="6397864" y="5146378"/>
                <a:ext cx="914400" cy="369332"/>
              </a:xfrm>
              <a:prstGeom prst="rect">
                <a:avLst/>
              </a:prstGeom>
              <a:blipFill>
                <a:blip r:embed="rId7"/>
                <a:stretch>
                  <a:fillRect b="-34426"/>
                </a:stretch>
              </a:blipFill>
            </p:spPr>
            <p:txBody>
              <a:bodyPr/>
              <a:lstStyle/>
              <a:p>
                <a:r>
                  <a:rPr lang="zh-TW" altLang="en-US">
                    <a:noFill/>
                  </a:rPr>
                  <a:t> </a:t>
                </a:r>
              </a:p>
            </p:txBody>
          </p:sp>
        </mc:Fallback>
      </mc:AlternateContent>
      <p:grpSp>
        <p:nvGrpSpPr>
          <p:cNvPr id="25" name="群組 24">
            <a:extLst>
              <a:ext uri="{FF2B5EF4-FFF2-40B4-BE49-F238E27FC236}">
                <a16:creationId xmlns:a16="http://schemas.microsoft.com/office/drawing/2014/main" id="{558FEF86-84EB-417B-9E88-5DFEF3E3ACB8}"/>
              </a:ext>
            </a:extLst>
          </p:cNvPr>
          <p:cNvGrpSpPr/>
          <p:nvPr/>
        </p:nvGrpSpPr>
        <p:grpSpPr>
          <a:xfrm>
            <a:off x="3878251" y="2420434"/>
            <a:ext cx="3365297" cy="839637"/>
            <a:chOff x="3371038" y="2823668"/>
            <a:chExt cx="3365297" cy="839637"/>
          </a:xfrm>
        </p:grpSpPr>
        <p:sp>
          <p:nvSpPr>
            <p:cNvPr id="6" name="文字方塊 5">
              <a:extLst>
                <a:ext uri="{FF2B5EF4-FFF2-40B4-BE49-F238E27FC236}">
                  <a16:creationId xmlns:a16="http://schemas.microsoft.com/office/drawing/2014/main" id="{B8E60C72-D0BF-4671-80CC-A2EA48CC2D3C}"/>
                </a:ext>
              </a:extLst>
            </p:cNvPr>
            <p:cNvSpPr txBox="1"/>
            <p:nvPr/>
          </p:nvSpPr>
          <p:spPr>
            <a:xfrm>
              <a:off x="5789281" y="2980257"/>
              <a:ext cx="947054" cy="523220"/>
            </a:xfrm>
            <a:prstGeom prst="rect">
              <a:avLst/>
            </a:prstGeom>
            <a:noFill/>
          </p:spPr>
          <p:txBody>
            <a:bodyPr wrap="square" rtlCol="0">
              <a:spAutoFit/>
            </a:bodyPr>
            <a:lstStyle/>
            <a:p>
              <a:r>
                <a:rPr lang="en-US" altLang="zh-TW" sz="2800" dirty="0"/>
                <a:t>“Cat”</a:t>
              </a:r>
              <a:endParaRPr lang="zh-TW" altLang="en-US" sz="2800" dirty="0"/>
            </a:p>
          </p:txBody>
        </p:sp>
        <p:pic>
          <p:nvPicPr>
            <p:cNvPr id="7" name="Picture 12" descr="https://encrypted-tbn1.gstatic.com/images?q=tbn:ANd9GcRcwlRKAlSIaCI4W5PRYVbuBQQXifF-56bFqAjh9DMe-_3Lh8_YKw">
              <a:extLst>
                <a:ext uri="{FF2B5EF4-FFF2-40B4-BE49-F238E27FC236}">
                  <a16:creationId xmlns:a16="http://schemas.microsoft.com/office/drawing/2014/main" id="{35AE3EBF-232F-44BD-BAEA-E96DFE9FCD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9092" y="2823668"/>
              <a:ext cx="1106043" cy="8396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F42BDCD7-D470-41FD-BEF7-6025BDEFB88F}"/>
                    </a:ext>
                  </a:extLst>
                </p:cNvPr>
                <p:cNvSpPr txBox="1"/>
                <p:nvPr/>
              </p:nvSpPr>
              <p:spPr>
                <a:xfrm>
                  <a:off x="3371038" y="2941016"/>
                  <a:ext cx="256247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𝑓</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                 </m:t>
                            </m:r>
                          </m:e>
                        </m:d>
                        <m:r>
                          <a:rPr lang="en-US" altLang="zh-TW" sz="2800" b="0" i="1" smtClean="0">
                            <a:latin typeface="Cambria Math" panose="02040503050406030204" pitchFamily="18" charset="0"/>
                          </a:rPr>
                          <m:t>=</m:t>
                        </m:r>
                      </m:oMath>
                    </m:oMathPara>
                  </a14:m>
                  <a:endParaRPr lang="zh-TW" altLang="en-US" sz="2800" dirty="0"/>
                </a:p>
              </p:txBody>
            </p:sp>
          </mc:Choice>
          <mc:Fallback xmlns="">
            <p:sp>
              <p:nvSpPr>
                <p:cNvPr id="29" name="文字方塊 28">
                  <a:extLst>
                    <a:ext uri="{FF2B5EF4-FFF2-40B4-BE49-F238E27FC236}">
                      <a16:creationId xmlns:a16="http://schemas.microsoft.com/office/drawing/2014/main" id="{F42BDCD7-D470-41FD-BEF7-6025BDEFB88F}"/>
                    </a:ext>
                  </a:extLst>
                </p:cNvPr>
                <p:cNvSpPr txBox="1">
                  <a:spLocks noRot="1" noChangeAspect="1" noMove="1" noResize="1" noEditPoints="1" noAdjustHandles="1" noChangeArrowheads="1" noChangeShapeType="1" noTextEdit="1"/>
                </p:cNvSpPr>
                <p:nvPr/>
              </p:nvSpPr>
              <p:spPr>
                <a:xfrm>
                  <a:off x="3371038" y="2941016"/>
                  <a:ext cx="2562472" cy="523220"/>
                </a:xfrm>
                <a:prstGeom prst="rect">
                  <a:avLst/>
                </a:prstGeom>
                <a:blipFill>
                  <a:blip r:embed="rId9"/>
                  <a:stretch>
                    <a:fillRect/>
                  </a:stretch>
                </a:blipFill>
              </p:spPr>
              <p:txBody>
                <a:bodyPr/>
                <a:lstStyle/>
                <a:p>
                  <a:r>
                    <a:rPr lang="zh-TW" altLang="en-US">
                      <a:noFill/>
                    </a:rPr>
                    <a:t> </a:t>
                  </a:r>
                </a:p>
              </p:txBody>
            </p:sp>
          </mc:Fallback>
        </mc:AlternateContent>
      </p:grpSp>
      <p:pic>
        <p:nvPicPr>
          <p:cNvPr id="30" name="圖片 29">
            <a:extLst>
              <a:ext uri="{FF2B5EF4-FFF2-40B4-BE49-F238E27FC236}">
                <a16:creationId xmlns:a16="http://schemas.microsoft.com/office/drawing/2014/main" id="{805AEB97-3063-4819-9C3A-D11963142271}"/>
              </a:ext>
            </a:extLst>
          </p:cNvPr>
          <p:cNvPicPr>
            <a:picLocks noChangeAspect="1"/>
          </p:cNvPicPr>
          <p:nvPr/>
        </p:nvPicPr>
        <p:blipFill>
          <a:blip r:embed="rId10"/>
          <a:stretch>
            <a:fillRect/>
          </a:stretch>
        </p:blipFill>
        <p:spPr>
          <a:xfrm rot="16200000">
            <a:off x="3037236" y="2584966"/>
            <a:ext cx="1063675" cy="638205"/>
          </a:xfrm>
          <a:prstGeom prst="rect">
            <a:avLst/>
          </a:prstGeom>
        </p:spPr>
      </p:pic>
      <p:pic>
        <p:nvPicPr>
          <p:cNvPr id="31" name="圖片 30">
            <a:extLst>
              <a:ext uri="{FF2B5EF4-FFF2-40B4-BE49-F238E27FC236}">
                <a16:creationId xmlns:a16="http://schemas.microsoft.com/office/drawing/2014/main" id="{8017F4A1-D049-4492-9271-5A97761DE567}"/>
              </a:ext>
            </a:extLst>
          </p:cNvPr>
          <p:cNvPicPr>
            <a:picLocks noChangeAspect="1"/>
          </p:cNvPicPr>
          <p:nvPr/>
        </p:nvPicPr>
        <p:blipFill>
          <a:blip r:embed="rId10"/>
          <a:stretch>
            <a:fillRect/>
          </a:stretch>
        </p:blipFill>
        <p:spPr>
          <a:xfrm rot="16200000">
            <a:off x="7248867" y="5011941"/>
            <a:ext cx="1063675" cy="638205"/>
          </a:xfrm>
          <a:prstGeom prst="rect">
            <a:avLst/>
          </a:prstGeom>
        </p:spPr>
      </p:pic>
      <p:cxnSp>
        <p:nvCxnSpPr>
          <p:cNvPr id="33" name="直線接點 32">
            <a:extLst>
              <a:ext uri="{FF2B5EF4-FFF2-40B4-BE49-F238E27FC236}">
                <a16:creationId xmlns:a16="http://schemas.microsoft.com/office/drawing/2014/main" id="{81FF46C5-0C40-455A-B727-BECD33DAEC70}"/>
              </a:ext>
            </a:extLst>
          </p:cNvPr>
          <p:cNvCxnSpPr/>
          <p:nvPr/>
        </p:nvCxnSpPr>
        <p:spPr>
          <a:xfrm>
            <a:off x="3718910" y="4202694"/>
            <a:ext cx="914400"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783C7EB5-9660-4568-B428-A4B902693243}"/>
              </a:ext>
            </a:extLst>
          </p:cNvPr>
          <p:cNvCxnSpPr>
            <a:cxnSpLocks/>
          </p:cNvCxnSpPr>
          <p:nvPr/>
        </p:nvCxnSpPr>
        <p:spPr>
          <a:xfrm>
            <a:off x="6786348" y="4201688"/>
            <a:ext cx="1729002"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13B818BB-FD57-4E99-8684-6C0C45644A5C}"/>
              </a:ext>
            </a:extLst>
          </p:cNvPr>
          <p:cNvCxnSpPr>
            <a:cxnSpLocks/>
          </p:cNvCxnSpPr>
          <p:nvPr/>
        </p:nvCxnSpPr>
        <p:spPr>
          <a:xfrm>
            <a:off x="4711721" y="4200682"/>
            <a:ext cx="19684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2076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1" grpId="0"/>
      <p:bldP spid="23"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內容版面配置區 3"/>
          <p:cNvGraphicFramePr>
            <a:graphicFrameLocks noGrp="1"/>
          </p:cNvGraphicFramePr>
          <p:nvPr>
            <p:ph idx="1"/>
            <p:extLst>
              <p:ext uri="{D42A27DB-BD31-4B8C-83A1-F6EECF244321}">
                <p14:modId xmlns:p14="http://schemas.microsoft.com/office/powerpoint/2010/main" val="4117759177"/>
              </p:ext>
            </p:extLst>
          </p:nvPr>
        </p:nvGraphicFramePr>
        <p:xfrm>
          <a:off x="723900" y="321168"/>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Machine Learning is Simple</a:t>
            </a:r>
            <a:endParaRPr lang="zh-TW" altLang="en-US" dirty="0"/>
          </a:p>
        </p:txBody>
      </p:sp>
      <p:pic>
        <p:nvPicPr>
          <p:cNvPr id="9" name="Picture 2" descr="http://cdc.tencent.com/wp-content/uploads/2011/03/banner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6500" y="4562327"/>
            <a:ext cx="5850510" cy="207205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628650" y="4072120"/>
            <a:ext cx="3820277" cy="461665"/>
          </a:xfrm>
          <a:prstGeom prst="rect">
            <a:avLst/>
          </a:prstGeom>
        </p:spPr>
        <p:txBody>
          <a:bodyPr wrap="none">
            <a:spAutoFit/>
          </a:bodyPr>
          <a:lstStyle/>
          <a:p>
            <a:r>
              <a:rPr lang="zh-TW" altLang="en-US" sz="2400" dirty="0">
                <a:latin typeface="微軟正黑體" panose="020B0604030504040204" pitchFamily="34" charset="-120"/>
                <a:ea typeface="微軟正黑體" panose="020B0604030504040204" pitchFamily="34" charset="-120"/>
              </a:rPr>
              <a:t>就好像把大象放進冰箱 </a:t>
            </a:r>
            <a:r>
              <a:rPr lang="en-US" altLang="zh-TW" sz="2400" dirty="0">
                <a:latin typeface="微軟正黑體" panose="020B0604030504040204" pitchFamily="34" charset="-120"/>
                <a:ea typeface="微軟正黑體" panose="020B0604030504040204" pitchFamily="34" charset="-120"/>
              </a:rPr>
              <a:t>……</a:t>
            </a:r>
            <a:endParaRPr lang="zh-TW" altLang="en-US" sz="2400" dirty="0">
              <a:latin typeface="微軟正黑體" panose="020B0604030504040204" pitchFamily="34" charset="-120"/>
              <a:ea typeface="微軟正黑體" panose="020B0604030504040204" pitchFamily="34" charset="-120"/>
            </a:endParaRPr>
          </a:p>
        </p:txBody>
      </p:sp>
      <p:cxnSp>
        <p:nvCxnSpPr>
          <p:cNvPr id="11" name="直線接點 10">
            <a:extLst>
              <a:ext uri="{FF2B5EF4-FFF2-40B4-BE49-F238E27FC236}">
                <a16:creationId xmlns:a16="http://schemas.microsoft.com/office/drawing/2014/main" id="{880362FD-32B5-4F7D-A3F6-6C22267E92CF}"/>
              </a:ext>
            </a:extLst>
          </p:cNvPr>
          <p:cNvCxnSpPr>
            <a:cxnSpLocks/>
          </p:cNvCxnSpPr>
          <p:nvPr/>
        </p:nvCxnSpPr>
        <p:spPr>
          <a:xfrm>
            <a:off x="736600" y="987582"/>
            <a:ext cx="21717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49A5F6B3-BF52-4A31-8C56-8B7A838FDE68}"/>
              </a:ext>
            </a:extLst>
          </p:cNvPr>
          <p:cNvSpPr txBox="1"/>
          <p:nvPr/>
        </p:nvSpPr>
        <p:spPr>
          <a:xfrm>
            <a:off x="1982145" y="1105914"/>
            <a:ext cx="1295400" cy="584775"/>
          </a:xfrm>
          <a:prstGeom prst="rect">
            <a:avLst/>
          </a:prstGeom>
          <a:noFill/>
        </p:spPr>
        <p:txBody>
          <a:bodyPr wrap="square" rtlCol="0">
            <a:spAutoFit/>
          </a:bodyPr>
          <a:lstStyle/>
          <a:p>
            <a:r>
              <a:rPr lang="en-US" altLang="zh-TW" sz="3200" dirty="0">
                <a:solidFill>
                  <a:srgbClr val="FF0000"/>
                </a:solidFill>
              </a:rPr>
              <a:t>Meta </a:t>
            </a:r>
            <a:endParaRPr lang="zh-TW" altLang="en-US" sz="3200" dirty="0">
              <a:solidFill>
                <a:srgbClr val="FF0000"/>
              </a:solidFill>
            </a:endParaRPr>
          </a:p>
        </p:txBody>
      </p:sp>
      <p:cxnSp>
        <p:nvCxnSpPr>
          <p:cNvPr id="12" name="直線接點 11">
            <a:extLst>
              <a:ext uri="{FF2B5EF4-FFF2-40B4-BE49-F238E27FC236}">
                <a16:creationId xmlns:a16="http://schemas.microsoft.com/office/drawing/2014/main" id="{CDD6ADC1-E6AC-481E-9DD0-D460728474E6}"/>
              </a:ext>
            </a:extLst>
          </p:cNvPr>
          <p:cNvCxnSpPr>
            <a:cxnSpLocks/>
          </p:cNvCxnSpPr>
          <p:nvPr/>
        </p:nvCxnSpPr>
        <p:spPr>
          <a:xfrm>
            <a:off x="1403045" y="2905282"/>
            <a:ext cx="1201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D068150-9282-40F8-9167-C8980C1ECB53}"/>
              </a:ext>
            </a:extLst>
          </p:cNvPr>
          <p:cNvCxnSpPr>
            <a:cxnSpLocks/>
          </p:cNvCxnSpPr>
          <p:nvPr/>
        </p:nvCxnSpPr>
        <p:spPr>
          <a:xfrm>
            <a:off x="4066550" y="2876864"/>
            <a:ext cx="1201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39E2A1FB-A1BB-4E61-8D31-1D63A0F232F6}"/>
              </a:ext>
            </a:extLst>
          </p:cNvPr>
          <p:cNvCxnSpPr>
            <a:cxnSpLocks/>
          </p:cNvCxnSpPr>
          <p:nvPr/>
        </p:nvCxnSpPr>
        <p:spPr>
          <a:xfrm>
            <a:off x="6924050" y="2876864"/>
            <a:ext cx="12014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C34FFA8F-CB51-4E32-A50B-64050BD86A94}"/>
                  </a:ext>
                </a:extLst>
              </p:cNvPr>
              <p:cNvSpPr txBox="1"/>
              <p:nvPr/>
            </p:nvSpPr>
            <p:spPr>
              <a:xfrm>
                <a:off x="3839203" y="3339972"/>
                <a:ext cx="4626990" cy="523220"/>
              </a:xfrm>
              <a:prstGeom prst="rect">
                <a:avLst/>
              </a:prstGeom>
              <a:noFill/>
            </p:spPr>
            <p:txBody>
              <a:bodyPr wrap="square" rtlCol="0">
                <a:spAutoFit/>
              </a:bodyPr>
              <a:lstStyle/>
              <a:p>
                <a:pPr algn="ctr"/>
                <a:r>
                  <a:rPr lang="en-US" altLang="zh-TW" sz="2800" dirty="0"/>
                  <a:t>Learning algorithm </a:t>
                </a:r>
                <a14:m>
                  <m:oMath xmlns:m="http://schemas.openxmlformats.org/officeDocument/2006/math">
                    <m:r>
                      <a:rPr lang="en-US" altLang="zh-TW" sz="2800" b="0" i="1" smtClean="0">
                        <a:latin typeface="Cambria Math" panose="02040503050406030204" pitchFamily="18" charset="0"/>
                      </a:rPr>
                      <m:t>𝐹</m:t>
                    </m:r>
                  </m:oMath>
                </a14:m>
                <a:endParaRPr lang="zh-TW" altLang="en-US" sz="2800" dirty="0"/>
              </a:p>
            </p:txBody>
          </p:sp>
        </mc:Choice>
        <mc:Fallback xmlns="">
          <p:sp>
            <p:nvSpPr>
              <p:cNvPr id="15" name="文字方塊 14">
                <a:extLst>
                  <a:ext uri="{FF2B5EF4-FFF2-40B4-BE49-F238E27FC236}">
                    <a16:creationId xmlns:a16="http://schemas.microsoft.com/office/drawing/2014/main" id="{C34FFA8F-CB51-4E32-A50B-64050BD86A94}"/>
                  </a:ext>
                </a:extLst>
              </p:cNvPr>
              <p:cNvSpPr txBox="1">
                <a:spLocks noRot="1" noChangeAspect="1" noMove="1" noResize="1" noEditPoints="1" noAdjustHandles="1" noChangeArrowheads="1" noChangeShapeType="1" noTextEdit="1"/>
              </p:cNvSpPr>
              <p:nvPr/>
            </p:nvSpPr>
            <p:spPr>
              <a:xfrm>
                <a:off x="3839203" y="3339972"/>
                <a:ext cx="4626990" cy="523220"/>
              </a:xfrm>
              <a:prstGeom prst="rect">
                <a:avLst/>
              </a:prstGeom>
              <a:blipFill>
                <a:blip r:embed="rId8"/>
                <a:stretch>
                  <a:fillRect t="-11628" b="-325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5902BFB2-1255-40AC-A303-FEBD170CBFFF}"/>
                  </a:ext>
                </a:extLst>
              </p:cNvPr>
              <p:cNvSpPr txBox="1"/>
              <p:nvPr/>
            </p:nvSpPr>
            <p:spPr>
              <a:xfrm>
                <a:off x="1590007" y="3350807"/>
                <a:ext cx="2636585" cy="523220"/>
              </a:xfrm>
              <a:prstGeom prst="rect">
                <a:avLst/>
              </a:prstGeom>
              <a:noFill/>
            </p:spPr>
            <p:txBody>
              <a:bodyPr wrap="square" rtlCol="0">
                <a:spAutoFit/>
              </a:bodyPr>
              <a:lstStyle/>
              <a:p>
                <a:pPr algn="ctr"/>
                <a:r>
                  <a:rPr lang="en-US" altLang="zh-TW" sz="2800" dirty="0"/>
                  <a:t>Function </a:t>
                </a:r>
                <a14:m>
                  <m:oMath xmlns:m="http://schemas.openxmlformats.org/officeDocument/2006/math">
                    <m:r>
                      <a:rPr lang="en-US" altLang="zh-TW" sz="2800" b="0" i="1" smtClean="0">
                        <a:latin typeface="Cambria Math" panose="02040503050406030204" pitchFamily="18" charset="0"/>
                      </a:rPr>
                      <m:t>𝑓</m:t>
                    </m:r>
                  </m:oMath>
                </a14:m>
                <a:endParaRPr lang="zh-TW" altLang="en-US" sz="2800" dirty="0"/>
              </a:p>
            </p:txBody>
          </p:sp>
        </mc:Choice>
        <mc:Fallback xmlns="">
          <p:sp>
            <p:nvSpPr>
              <p:cNvPr id="16" name="文字方塊 15">
                <a:extLst>
                  <a:ext uri="{FF2B5EF4-FFF2-40B4-BE49-F238E27FC236}">
                    <a16:creationId xmlns:a16="http://schemas.microsoft.com/office/drawing/2014/main" id="{5902BFB2-1255-40AC-A303-FEBD170CBFFF}"/>
                  </a:ext>
                </a:extLst>
              </p:cNvPr>
              <p:cNvSpPr txBox="1">
                <a:spLocks noRot="1" noChangeAspect="1" noMove="1" noResize="1" noEditPoints="1" noAdjustHandles="1" noChangeArrowheads="1" noChangeShapeType="1" noTextEdit="1"/>
              </p:cNvSpPr>
              <p:nvPr/>
            </p:nvSpPr>
            <p:spPr>
              <a:xfrm>
                <a:off x="1590007" y="3350807"/>
                <a:ext cx="2636585" cy="523220"/>
              </a:xfrm>
              <a:prstGeom prst="rect">
                <a:avLst/>
              </a:prstGeom>
              <a:blipFill>
                <a:blip r:embed="rId9"/>
                <a:stretch>
                  <a:fillRect t="-11628" b="-32558"/>
                </a:stretch>
              </a:blipFill>
            </p:spPr>
            <p:txBody>
              <a:bodyPr/>
              <a:lstStyle/>
              <a:p>
                <a:r>
                  <a:rPr lang="zh-TW" altLang="en-US">
                    <a:noFill/>
                  </a:rPr>
                  <a:t> </a:t>
                </a:r>
              </a:p>
            </p:txBody>
          </p:sp>
        </mc:Fallback>
      </mc:AlternateContent>
      <p:sp>
        <p:nvSpPr>
          <p:cNvPr id="17" name="箭號: 向右 16">
            <a:extLst>
              <a:ext uri="{FF2B5EF4-FFF2-40B4-BE49-F238E27FC236}">
                <a16:creationId xmlns:a16="http://schemas.microsoft.com/office/drawing/2014/main" id="{FF3C8149-E42C-4939-8BD7-125812152DDE}"/>
              </a:ext>
            </a:extLst>
          </p:cNvPr>
          <p:cNvSpPr/>
          <p:nvPr/>
        </p:nvSpPr>
        <p:spPr>
          <a:xfrm>
            <a:off x="3826503" y="3449182"/>
            <a:ext cx="732797" cy="3318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1907438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E6C4BB57-A5D2-4C5D-A65F-BF02FF879782}"/>
              </a:ext>
            </a:extLst>
          </p:cNvPr>
          <p:cNvSpPr/>
          <p:nvPr/>
        </p:nvSpPr>
        <p:spPr>
          <a:xfrm>
            <a:off x="330200" y="2388228"/>
            <a:ext cx="8185134" cy="274257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AB4EB59D-851D-443C-98C1-4526990AE653}"/>
              </a:ext>
            </a:extLst>
          </p:cNvPr>
          <p:cNvSpPr>
            <a:spLocks noGrp="1"/>
          </p:cNvSpPr>
          <p:nvPr>
            <p:ph type="title"/>
          </p:nvPr>
        </p:nvSpPr>
        <p:spPr>
          <a:xfrm>
            <a:off x="628650" y="365126"/>
            <a:ext cx="7886700" cy="1325563"/>
          </a:xfrm>
        </p:spPr>
        <p:txBody>
          <a:bodyPr/>
          <a:lstStyle/>
          <a:p>
            <a:r>
              <a:rPr lang="en-US" altLang="zh-TW" dirty="0"/>
              <a:t>Meta Learning</a:t>
            </a:r>
            <a:endParaRPr lang="zh-TW" altLang="en-US" dirty="0"/>
          </a:p>
        </p:txBody>
      </p:sp>
      <p:sp>
        <p:nvSpPr>
          <p:cNvPr id="3" name="內容版面配置區 2">
            <a:extLst>
              <a:ext uri="{FF2B5EF4-FFF2-40B4-BE49-F238E27FC236}">
                <a16:creationId xmlns:a16="http://schemas.microsoft.com/office/drawing/2014/main" id="{283C1CBE-AB76-4255-B7EA-F479D7E9EAC0}"/>
              </a:ext>
            </a:extLst>
          </p:cNvPr>
          <p:cNvSpPr>
            <a:spLocks noGrp="1"/>
          </p:cNvSpPr>
          <p:nvPr>
            <p:ph idx="1"/>
          </p:nvPr>
        </p:nvSpPr>
        <p:spPr>
          <a:xfrm>
            <a:off x="628650" y="1825625"/>
            <a:ext cx="7886700" cy="4351338"/>
          </a:xfrm>
        </p:spPr>
        <p:txBody>
          <a:bodyPr/>
          <a:lstStyle/>
          <a:p>
            <a:r>
              <a:rPr lang="en-US" altLang="zh-TW" dirty="0"/>
              <a:t>Define a set of learning algorithm </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12C30E52-9D9B-4196-BA88-DC63EB931A90}"/>
                  </a:ext>
                </a:extLst>
              </p:cNvPr>
              <p:cNvSpPr txBox="1"/>
              <p:nvPr/>
            </p:nvSpPr>
            <p:spPr>
              <a:xfrm>
                <a:off x="2698750" y="26607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4" name="文字方塊 3">
                <a:extLst>
                  <a:ext uri="{FF2B5EF4-FFF2-40B4-BE49-F238E27FC236}">
                    <a16:creationId xmlns:a16="http://schemas.microsoft.com/office/drawing/2014/main" id="{12C30E52-9D9B-4196-BA88-DC63EB931A90}"/>
                  </a:ext>
                </a:extLst>
              </p:cNvPr>
              <p:cNvSpPr txBox="1">
                <a:spLocks noRot="1" noChangeAspect="1" noMove="1" noResize="1" noEditPoints="1" noAdjustHandles="1" noChangeArrowheads="1" noChangeShapeType="1" noTextEdit="1"/>
              </p:cNvSpPr>
              <p:nvPr/>
            </p:nvSpPr>
            <p:spPr>
              <a:xfrm>
                <a:off x="2698750" y="2660729"/>
                <a:ext cx="399725" cy="369332"/>
              </a:xfrm>
              <a:prstGeom prst="rect">
                <a:avLst/>
              </a:prstGeom>
              <a:blipFill>
                <a:blip r:embed="rId3"/>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2490A66-4176-4AF0-9BF4-EBA98030FE84}"/>
                  </a:ext>
                </a:extLst>
              </p:cNvPr>
              <p:cNvSpPr txBox="1"/>
              <p:nvPr/>
            </p:nvSpPr>
            <p:spPr>
              <a:xfrm>
                <a:off x="5395397" y="2660729"/>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a:extLst>
                  <a:ext uri="{FF2B5EF4-FFF2-40B4-BE49-F238E27FC236}">
                    <a16:creationId xmlns:a16="http://schemas.microsoft.com/office/drawing/2014/main" id="{D2490A66-4176-4AF0-9BF4-EBA98030FE84}"/>
                  </a:ext>
                </a:extLst>
              </p:cNvPr>
              <p:cNvSpPr txBox="1">
                <a:spLocks noRot="1" noChangeAspect="1" noMove="1" noResize="1" noEditPoints="1" noAdjustHandles="1" noChangeArrowheads="1" noChangeShapeType="1" noTextEdit="1"/>
              </p:cNvSpPr>
              <p:nvPr/>
            </p:nvSpPr>
            <p:spPr>
              <a:xfrm>
                <a:off x="5395397" y="2660729"/>
                <a:ext cx="393121" cy="369332"/>
              </a:xfrm>
              <a:prstGeom prst="rect">
                <a:avLst/>
              </a:prstGeom>
              <a:blipFill>
                <a:blip r:embed="rId4"/>
                <a:stretch>
                  <a:fillRect l="-16923" r="-461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72411E71-87FF-4A6A-ABEC-A9757C70A725}"/>
                  </a:ext>
                </a:extLst>
              </p:cNvPr>
              <p:cNvSpPr txBox="1"/>
              <p:nvPr/>
            </p:nvSpPr>
            <p:spPr>
              <a:xfrm>
                <a:off x="4109717" y="3422875"/>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6" name="文字方塊 5">
                <a:extLst>
                  <a:ext uri="{FF2B5EF4-FFF2-40B4-BE49-F238E27FC236}">
                    <a16:creationId xmlns:a16="http://schemas.microsoft.com/office/drawing/2014/main" id="{72411E71-87FF-4A6A-ABEC-A9757C70A725}"/>
                  </a:ext>
                </a:extLst>
              </p:cNvPr>
              <p:cNvSpPr txBox="1">
                <a:spLocks noRot="1" noChangeAspect="1" noMove="1" noResize="1" noEditPoints="1" noAdjustHandles="1" noChangeArrowheads="1" noChangeShapeType="1" noTextEdit="1"/>
              </p:cNvSpPr>
              <p:nvPr/>
            </p:nvSpPr>
            <p:spPr>
              <a:xfrm>
                <a:off x="4109717" y="3422875"/>
                <a:ext cx="261738" cy="369332"/>
              </a:xfrm>
              <a:prstGeom prst="rect">
                <a:avLst/>
              </a:prstGeom>
              <a:blipFill>
                <a:blip r:embed="rId5"/>
                <a:stretch>
                  <a:fillRect l="-27907" r="-27907" b="-24590"/>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F1FC74C8-F8D6-4724-B21F-A7E8F39C57F3}"/>
              </a:ext>
            </a:extLst>
          </p:cNvPr>
          <p:cNvSpPr txBox="1"/>
          <p:nvPr/>
        </p:nvSpPr>
        <p:spPr>
          <a:xfrm>
            <a:off x="1754724" y="2872760"/>
            <a:ext cx="1219200" cy="461665"/>
          </a:xfrm>
          <a:prstGeom prst="rect">
            <a:avLst/>
          </a:prstGeom>
          <a:noFill/>
        </p:spPr>
        <p:txBody>
          <a:bodyPr wrap="square" rtlCol="0">
            <a:spAutoFit/>
          </a:bodyPr>
          <a:lstStyle/>
          <a:p>
            <a:pPr algn="ctr"/>
            <a:r>
              <a:rPr lang="en-US" altLang="zh-TW" sz="2400" dirty="0"/>
              <a:t>Init </a:t>
            </a:r>
            <a:endParaRPr lang="zh-TW" altLang="en-US" sz="2400" dirty="0"/>
          </a:p>
        </p:txBody>
      </p:sp>
      <p:sp>
        <p:nvSpPr>
          <p:cNvPr id="10" name="矩形 9">
            <a:extLst>
              <a:ext uri="{FF2B5EF4-FFF2-40B4-BE49-F238E27FC236}">
                <a16:creationId xmlns:a16="http://schemas.microsoft.com/office/drawing/2014/main" id="{921B3D26-3F54-4488-B3D8-19CF95FCDE1D}"/>
              </a:ext>
            </a:extLst>
          </p:cNvPr>
          <p:cNvSpPr/>
          <p:nvPr/>
        </p:nvSpPr>
        <p:spPr>
          <a:xfrm>
            <a:off x="3453803"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11" name="矩形 10">
            <a:extLst>
              <a:ext uri="{FF2B5EF4-FFF2-40B4-BE49-F238E27FC236}">
                <a16:creationId xmlns:a16="http://schemas.microsoft.com/office/drawing/2014/main" id="{5CD12164-9F0D-4F23-AFDB-2B3269C239BC}"/>
              </a:ext>
            </a:extLst>
          </p:cNvPr>
          <p:cNvSpPr/>
          <p:nvPr/>
        </p:nvSpPr>
        <p:spPr>
          <a:xfrm>
            <a:off x="3479203"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14" name="群組 13">
            <a:extLst>
              <a:ext uri="{FF2B5EF4-FFF2-40B4-BE49-F238E27FC236}">
                <a16:creationId xmlns:a16="http://schemas.microsoft.com/office/drawing/2014/main" id="{5262C609-6521-42E7-BB77-211BD2471D0C}"/>
              </a:ext>
            </a:extLst>
          </p:cNvPr>
          <p:cNvGrpSpPr/>
          <p:nvPr/>
        </p:nvGrpSpPr>
        <p:grpSpPr>
          <a:xfrm>
            <a:off x="3617639" y="5243328"/>
            <a:ext cx="1371435" cy="1193801"/>
            <a:chOff x="6553365" y="4851400"/>
            <a:chExt cx="1371435" cy="1193801"/>
          </a:xfrm>
        </p:grpSpPr>
        <p:sp>
          <p:nvSpPr>
            <p:cNvPr id="12" name="流程圖: 磁碟 11">
              <a:extLst>
                <a:ext uri="{FF2B5EF4-FFF2-40B4-BE49-F238E27FC236}">
                  <a16:creationId xmlns:a16="http://schemas.microsoft.com/office/drawing/2014/main" id="{7FC5165E-5C5C-43D4-98F9-BE762BF94F39}"/>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13" name="矩形 12">
              <a:extLst>
                <a:ext uri="{FF2B5EF4-FFF2-40B4-BE49-F238E27FC236}">
                  <a16:creationId xmlns:a16="http://schemas.microsoft.com/office/drawing/2014/main" id="{C3B7DC3D-BE47-47A7-8412-C394BF9EDFA5}"/>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AADBCC3E-0242-42A6-AAD6-02077B3404B2}"/>
                  </a:ext>
                </a:extLst>
              </p:cNvPr>
              <p:cNvSpPr txBox="1"/>
              <p:nvPr/>
            </p:nvSpPr>
            <p:spPr>
              <a:xfrm>
                <a:off x="8068422" y="2648029"/>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7" name="文字方塊 26">
                <a:extLst>
                  <a:ext uri="{FF2B5EF4-FFF2-40B4-BE49-F238E27FC236}">
                    <a16:creationId xmlns:a16="http://schemas.microsoft.com/office/drawing/2014/main" id="{AADBCC3E-0242-42A6-AAD6-02077B3404B2}"/>
                  </a:ext>
                </a:extLst>
              </p:cNvPr>
              <p:cNvSpPr txBox="1">
                <a:spLocks noRot="1" noChangeAspect="1" noMove="1" noResize="1" noEditPoints="1" noAdjustHandles="1" noChangeArrowheads="1" noChangeShapeType="1" noTextEdit="1"/>
              </p:cNvSpPr>
              <p:nvPr/>
            </p:nvSpPr>
            <p:spPr>
              <a:xfrm>
                <a:off x="8068422" y="2648029"/>
                <a:ext cx="399725" cy="369332"/>
              </a:xfrm>
              <a:prstGeom prst="rect">
                <a:avLst/>
              </a:prstGeom>
              <a:blipFill>
                <a:blip r:embed="rId6"/>
                <a:stretch>
                  <a:fillRect l="-18462" r="-6154"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F93AA47D-0049-4044-944F-12AEF61B1B82}"/>
                  </a:ext>
                </a:extLst>
              </p:cNvPr>
              <p:cNvSpPr txBox="1"/>
              <p:nvPr/>
            </p:nvSpPr>
            <p:spPr>
              <a:xfrm>
                <a:off x="6790971" y="3455225"/>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28" name="文字方塊 27">
                <a:extLst>
                  <a:ext uri="{FF2B5EF4-FFF2-40B4-BE49-F238E27FC236}">
                    <a16:creationId xmlns:a16="http://schemas.microsoft.com/office/drawing/2014/main" id="{F93AA47D-0049-4044-944F-12AEF61B1B82}"/>
                  </a:ext>
                </a:extLst>
              </p:cNvPr>
              <p:cNvSpPr txBox="1">
                <a:spLocks noRot="1" noChangeAspect="1" noMove="1" noResize="1" noEditPoints="1" noAdjustHandles="1" noChangeArrowheads="1" noChangeShapeType="1" noTextEdit="1"/>
              </p:cNvSpPr>
              <p:nvPr/>
            </p:nvSpPr>
            <p:spPr>
              <a:xfrm>
                <a:off x="6790971" y="3455225"/>
                <a:ext cx="261738" cy="369332"/>
              </a:xfrm>
              <a:prstGeom prst="rect">
                <a:avLst/>
              </a:prstGeom>
              <a:blipFill>
                <a:blip r:embed="rId7"/>
                <a:stretch>
                  <a:fillRect l="-27907" r="-27907" b="-26667"/>
                </a:stretch>
              </a:blipFill>
            </p:spPr>
            <p:txBody>
              <a:bodyPr/>
              <a:lstStyle/>
              <a:p>
                <a:r>
                  <a:rPr lang="zh-TW" altLang="en-US">
                    <a:noFill/>
                  </a:rPr>
                  <a:t> </a:t>
                </a:r>
              </a:p>
            </p:txBody>
          </p:sp>
        </mc:Fallback>
      </mc:AlternateContent>
      <p:sp>
        <p:nvSpPr>
          <p:cNvPr id="29" name="矩形 28">
            <a:extLst>
              <a:ext uri="{FF2B5EF4-FFF2-40B4-BE49-F238E27FC236}">
                <a16:creationId xmlns:a16="http://schemas.microsoft.com/office/drawing/2014/main" id="{65CF281D-D8E7-413F-AAA7-13FC5BB8FD3B}"/>
              </a:ext>
            </a:extLst>
          </p:cNvPr>
          <p:cNvSpPr/>
          <p:nvPr/>
        </p:nvSpPr>
        <p:spPr>
          <a:xfrm>
            <a:off x="6126828" y="4184159"/>
            <a:ext cx="1573566" cy="716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Compute Gradient</a:t>
            </a:r>
            <a:endParaRPr lang="zh-TW" altLang="en-US" sz="2400" dirty="0"/>
          </a:p>
        </p:txBody>
      </p:sp>
      <p:sp>
        <p:nvSpPr>
          <p:cNvPr id="30" name="矩形 29">
            <a:extLst>
              <a:ext uri="{FF2B5EF4-FFF2-40B4-BE49-F238E27FC236}">
                <a16:creationId xmlns:a16="http://schemas.microsoft.com/office/drawing/2014/main" id="{A1A78AAD-FD4E-4AF7-A73C-10CF65D9C1D5}"/>
              </a:ext>
            </a:extLst>
          </p:cNvPr>
          <p:cNvSpPr/>
          <p:nvPr/>
        </p:nvSpPr>
        <p:spPr>
          <a:xfrm>
            <a:off x="6126828" y="2586025"/>
            <a:ext cx="1573566" cy="5511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Update</a:t>
            </a:r>
            <a:endParaRPr lang="zh-TW" altLang="en-US" sz="2400" dirty="0"/>
          </a:p>
        </p:txBody>
      </p:sp>
      <p:grpSp>
        <p:nvGrpSpPr>
          <p:cNvPr id="31" name="群組 30">
            <a:extLst>
              <a:ext uri="{FF2B5EF4-FFF2-40B4-BE49-F238E27FC236}">
                <a16:creationId xmlns:a16="http://schemas.microsoft.com/office/drawing/2014/main" id="{046BA7BC-E760-4C95-8C97-650173A1515C}"/>
              </a:ext>
            </a:extLst>
          </p:cNvPr>
          <p:cNvGrpSpPr/>
          <p:nvPr/>
        </p:nvGrpSpPr>
        <p:grpSpPr>
          <a:xfrm>
            <a:off x="6215193" y="5243328"/>
            <a:ext cx="1371435" cy="1193801"/>
            <a:chOff x="6553365" y="4851400"/>
            <a:chExt cx="1371435" cy="1193801"/>
          </a:xfrm>
        </p:grpSpPr>
        <p:sp>
          <p:nvSpPr>
            <p:cNvPr id="32" name="流程圖: 磁碟 31">
              <a:extLst>
                <a:ext uri="{FF2B5EF4-FFF2-40B4-BE49-F238E27FC236}">
                  <a16:creationId xmlns:a16="http://schemas.microsoft.com/office/drawing/2014/main" id="{80092C6D-6AC7-4402-B10C-934BF9F44BC5}"/>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33" name="矩形 32">
              <a:extLst>
                <a:ext uri="{FF2B5EF4-FFF2-40B4-BE49-F238E27FC236}">
                  <a16:creationId xmlns:a16="http://schemas.microsoft.com/office/drawing/2014/main" id="{0DC94110-EE87-4369-AB21-C7D9DE4C5C4B}"/>
                </a:ext>
              </a:extLst>
            </p:cNvPr>
            <p:cNvSpPr/>
            <p:nvPr/>
          </p:nvSpPr>
          <p:spPr>
            <a:xfrm>
              <a:off x="6553365" y="5214204"/>
              <a:ext cx="1371435" cy="830997"/>
            </a:xfrm>
            <a:prstGeom prst="rect">
              <a:avLst/>
            </a:prstGeom>
          </p:spPr>
          <p:txBody>
            <a:bodyPr wrap="square">
              <a:spAutoFit/>
            </a:bodyPr>
            <a:lstStyle/>
            <a:p>
              <a:pPr algn="ctr"/>
              <a:r>
                <a:rPr lang="en-US" altLang="zh-TW" sz="2400" dirty="0"/>
                <a:t>Training</a:t>
              </a:r>
            </a:p>
            <a:p>
              <a:pPr algn="ctr"/>
              <a:r>
                <a:rPr lang="en-US" altLang="zh-TW" sz="2400" dirty="0"/>
                <a:t>Data</a:t>
              </a:r>
              <a:endParaRPr lang="zh-TW" altLang="en-US" sz="2400" dirty="0"/>
            </a:p>
          </p:txBody>
        </p:sp>
      </p:grpSp>
      <p:cxnSp>
        <p:nvCxnSpPr>
          <p:cNvPr id="35" name="直線單箭頭接點 34">
            <a:extLst>
              <a:ext uri="{FF2B5EF4-FFF2-40B4-BE49-F238E27FC236}">
                <a16:creationId xmlns:a16="http://schemas.microsoft.com/office/drawing/2014/main" id="{0C6EC905-69E2-4445-9966-8A5BFF66D452}"/>
              </a:ext>
            </a:extLst>
          </p:cNvPr>
          <p:cNvCxnSpPr/>
          <p:nvPr/>
        </p:nvCxnSpPr>
        <p:spPr>
          <a:xfrm>
            <a:off x="3085775"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070AC8C5-51C7-41AF-80EA-A87F2747EAB0}"/>
              </a:ext>
            </a:extLst>
          </p:cNvPr>
          <p:cNvCxnSpPr/>
          <p:nvPr/>
        </p:nvCxnSpPr>
        <p:spPr>
          <a:xfrm>
            <a:off x="5052769"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C8F6553E-57F3-4A94-9577-5C975C12770E}"/>
              </a:ext>
            </a:extLst>
          </p:cNvPr>
          <p:cNvCxnSpPr/>
          <p:nvPr/>
        </p:nvCxnSpPr>
        <p:spPr>
          <a:xfrm>
            <a:off x="5788518" y="2842446"/>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E95FBE9-BCB1-452D-BA49-220E0700D924}"/>
              </a:ext>
            </a:extLst>
          </p:cNvPr>
          <p:cNvCxnSpPr/>
          <p:nvPr/>
        </p:nvCxnSpPr>
        <p:spPr>
          <a:xfrm>
            <a:off x="7700394" y="285632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FAFCB918-5D22-4633-88DA-7FA9750C2053}"/>
              </a:ext>
            </a:extLst>
          </p:cNvPr>
          <p:cNvCxnSpPr>
            <a:cxnSpLocks/>
          </p:cNvCxnSpPr>
          <p:nvPr/>
        </p:nvCxnSpPr>
        <p:spPr>
          <a:xfrm rot="16200000">
            <a:off x="4066936"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5DCC282A-7ABC-441D-A65D-76B6FD1507FC}"/>
              </a:ext>
            </a:extLst>
          </p:cNvPr>
          <p:cNvCxnSpPr>
            <a:cxnSpLocks/>
          </p:cNvCxnSpPr>
          <p:nvPr/>
        </p:nvCxnSpPr>
        <p:spPr>
          <a:xfrm rot="16200000">
            <a:off x="6738747" y="331716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112A89D6-C7AD-4B99-9896-1031C8E23F05}"/>
              </a:ext>
            </a:extLst>
          </p:cNvPr>
          <p:cNvCxnSpPr>
            <a:cxnSpLocks/>
          </p:cNvCxnSpPr>
          <p:nvPr/>
        </p:nvCxnSpPr>
        <p:spPr>
          <a:xfrm rot="16200000">
            <a:off x="4066936" y="4004159"/>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60FDDED0-143A-43B2-BD9A-FED5EA2EC230}"/>
              </a:ext>
            </a:extLst>
          </p:cNvPr>
          <p:cNvCxnSpPr>
            <a:cxnSpLocks/>
          </p:cNvCxnSpPr>
          <p:nvPr/>
        </p:nvCxnSpPr>
        <p:spPr>
          <a:xfrm rot="16200000">
            <a:off x="6741840" y="400129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05D354E7-C9AE-4465-A143-5BC03DEFA04C}"/>
              </a:ext>
            </a:extLst>
          </p:cNvPr>
          <p:cNvCxnSpPr>
            <a:cxnSpLocks/>
          </p:cNvCxnSpPr>
          <p:nvPr/>
        </p:nvCxnSpPr>
        <p:spPr>
          <a:xfrm rot="16200000">
            <a:off x="4006586" y="5160098"/>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E6F9141-68A9-4F15-817C-A9FDF13FDDBD}"/>
              </a:ext>
            </a:extLst>
          </p:cNvPr>
          <p:cNvCxnSpPr>
            <a:cxnSpLocks/>
          </p:cNvCxnSpPr>
          <p:nvPr/>
        </p:nvCxnSpPr>
        <p:spPr>
          <a:xfrm rot="16200000">
            <a:off x="6684747" y="516009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B862B02F-64E4-4342-963A-010645980F38}"/>
              </a:ext>
            </a:extLst>
          </p:cNvPr>
          <p:cNvCxnSpPr>
            <a:cxnSpLocks/>
          </p:cNvCxnSpPr>
          <p:nvPr/>
        </p:nvCxnSpPr>
        <p:spPr>
          <a:xfrm flipV="1">
            <a:off x="8176047" y="2209800"/>
            <a:ext cx="0" cy="4016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33653077-E6E5-476C-851D-44B63F22BA2A}"/>
                  </a:ext>
                </a:extLst>
              </p:cNvPr>
              <p:cNvSpPr txBox="1"/>
              <p:nvPr/>
            </p:nvSpPr>
            <p:spPr>
              <a:xfrm>
                <a:off x="8060394" y="1852209"/>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47" name="文字方塊 46">
                <a:extLst>
                  <a:ext uri="{FF2B5EF4-FFF2-40B4-BE49-F238E27FC236}">
                    <a16:creationId xmlns:a16="http://schemas.microsoft.com/office/drawing/2014/main" id="{33653077-E6E5-476C-851D-44B63F22BA2A}"/>
                  </a:ext>
                </a:extLst>
              </p:cNvPr>
              <p:cNvSpPr txBox="1">
                <a:spLocks noRot="1" noChangeAspect="1" noMove="1" noResize="1" noEditPoints="1" noAdjustHandles="1" noChangeArrowheads="1" noChangeShapeType="1" noTextEdit="1"/>
              </p:cNvSpPr>
              <p:nvPr/>
            </p:nvSpPr>
            <p:spPr>
              <a:xfrm>
                <a:off x="8060394" y="1852209"/>
                <a:ext cx="251094" cy="384785"/>
              </a:xfrm>
              <a:prstGeom prst="rect">
                <a:avLst/>
              </a:prstGeom>
              <a:blipFill>
                <a:blip r:embed="rId8"/>
                <a:stretch>
                  <a:fillRect l="-26829" t="-17460" r="-70732" b="-6349"/>
                </a:stretch>
              </a:blipFill>
            </p:spPr>
            <p:txBody>
              <a:bodyPr/>
              <a:lstStyle/>
              <a:p>
                <a:r>
                  <a:rPr lang="zh-TW" altLang="en-US">
                    <a:noFill/>
                  </a:rPr>
                  <a:t> </a:t>
                </a:r>
              </a:p>
            </p:txBody>
          </p:sp>
        </mc:Fallback>
      </mc:AlternateContent>
      <p:cxnSp>
        <p:nvCxnSpPr>
          <p:cNvPr id="48" name="直線單箭頭接點 47">
            <a:extLst>
              <a:ext uri="{FF2B5EF4-FFF2-40B4-BE49-F238E27FC236}">
                <a16:creationId xmlns:a16="http://schemas.microsoft.com/office/drawing/2014/main" id="{16863249-F3C8-40E8-A617-6D3DDDBC3D60}"/>
              </a:ext>
            </a:extLst>
          </p:cNvPr>
          <p:cNvCxnSpPr>
            <a:cxnSpLocks/>
          </p:cNvCxnSpPr>
          <p:nvPr/>
        </p:nvCxnSpPr>
        <p:spPr>
          <a:xfrm>
            <a:off x="1986928" y="2847910"/>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D25008D-A6FE-4746-A42E-D0D11BA34024}"/>
              </a:ext>
            </a:extLst>
          </p:cNvPr>
          <p:cNvSpPr/>
          <p:nvPr/>
        </p:nvSpPr>
        <p:spPr>
          <a:xfrm>
            <a:off x="450228" y="2508577"/>
            <a:ext cx="1574800" cy="7165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Network</a:t>
            </a:r>
          </a:p>
          <a:p>
            <a:pPr algn="ctr"/>
            <a:r>
              <a:rPr lang="en-US" altLang="zh-TW" sz="2400" dirty="0"/>
              <a:t>Structure</a:t>
            </a:r>
            <a:endParaRPr lang="zh-TW" altLang="en-US" sz="2400"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932118F3-B89D-4023-8812-BD83BA4760BA}"/>
                  </a:ext>
                </a:extLst>
              </p:cNvPr>
              <p:cNvSpPr txBox="1"/>
              <p:nvPr/>
            </p:nvSpPr>
            <p:spPr>
              <a:xfrm>
                <a:off x="444772" y="3859063"/>
                <a:ext cx="2253978" cy="1200329"/>
              </a:xfrm>
              <a:prstGeom prst="rect">
                <a:avLst/>
              </a:prstGeom>
              <a:noFill/>
            </p:spPr>
            <p:txBody>
              <a:bodyPr wrap="square" rtlCol="0">
                <a:spAutoFit/>
              </a:bodyPr>
              <a:lstStyle/>
              <a:p>
                <a:r>
                  <a:rPr lang="en-US" altLang="zh-TW" sz="2400" dirty="0"/>
                  <a:t>Learning Algorithm</a:t>
                </a:r>
              </a:p>
              <a:p>
                <a:r>
                  <a:rPr lang="en-US" altLang="zh-TW" sz="2400" dirty="0"/>
                  <a:t>(Function </a:t>
                </a:r>
                <a14:m>
                  <m:oMath xmlns:m="http://schemas.openxmlformats.org/officeDocument/2006/math">
                    <m:r>
                      <a:rPr lang="en-US" altLang="zh-TW" sz="2400" b="0" i="1" smtClean="0">
                        <a:latin typeface="Cambria Math" panose="02040503050406030204" pitchFamily="18" charset="0"/>
                      </a:rPr>
                      <m:t>𝐹</m:t>
                    </m:r>
                  </m:oMath>
                </a14:m>
                <a:r>
                  <a:rPr lang="en-US" altLang="zh-TW" sz="2400" dirty="0"/>
                  <a:t>)</a:t>
                </a:r>
                <a:endParaRPr lang="zh-TW" altLang="en-US" sz="2400" dirty="0"/>
              </a:p>
            </p:txBody>
          </p:sp>
        </mc:Choice>
        <mc:Fallback xmlns="">
          <p:sp>
            <p:nvSpPr>
              <p:cNvPr id="51" name="文字方塊 50">
                <a:extLst>
                  <a:ext uri="{FF2B5EF4-FFF2-40B4-BE49-F238E27FC236}">
                    <a16:creationId xmlns:a16="http://schemas.microsoft.com/office/drawing/2014/main" id="{932118F3-B89D-4023-8812-BD83BA4760BA}"/>
                  </a:ext>
                </a:extLst>
              </p:cNvPr>
              <p:cNvSpPr txBox="1">
                <a:spLocks noRot="1" noChangeAspect="1" noMove="1" noResize="1" noEditPoints="1" noAdjustHandles="1" noChangeArrowheads="1" noChangeShapeType="1" noTextEdit="1"/>
              </p:cNvSpPr>
              <p:nvPr/>
            </p:nvSpPr>
            <p:spPr>
              <a:xfrm>
                <a:off x="444772" y="3859063"/>
                <a:ext cx="2253978" cy="1200329"/>
              </a:xfrm>
              <a:prstGeom prst="rect">
                <a:avLst/>
              </a:prstGeom>
              <a:blipFill>
                <a:blip r:embed="rId9"/>
                <a:stretch>
                  <a:fillRect l="-4324" t="-4061" b="-10660"/>
                </a:stretch>
              </a:blipFill>
            </p:spPr>
            <p:txBody>
              <a:bodyPr/>
              <a:lstStyle/>
              <a:p>
                <a:r>
                  <a:rPr lang="zh-TW" altLang="en-US">
                    <a:noFill/>
                  </a:rPr>
                  <a:t> </a:t>
                </a:r>
              </a:p>
            </p:txBody>
          </p:sp>
        </mc:Fallback>
      </mc:AlternateContent>
      <p:cxnSp>
        <p:nvCxnSpPr>
          <p:cNvPr id="55" name="直線單箭頭接點 54">
            <a:extLst>
              <a:ext uri="{FF2B5EF4-FFF2-40B4-BE49-F238E27FC236}">
                <a16:creationId xmlns:a16="http://schemas.microsoft.com/office/drawing/2014/main" id="{5F3F775C-237E-4698-8DC8-DDAD8891C486}"/>
              </a:ext>
            </a:extLst>
          </p:cNvPr>
          <p:cNvCxnSpPr>
            <a:cxnSpLocks/>
          </p:cNvCxnSpPr>
          <p:nvPr/>
        </p:nvCxnSpPr>
        <p:spPr>
          <a:xfrm>
            <a:off x="5566965" y="4529728"/>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1775D3F3-D53B-46A0-B2BD-CAAB4B7E7E49}"/>
              </a:ext>
            </a:extLst>
          </p:cNvPr>
          <p:cNvCxnSpPr>
            <a:cxnSpLocks/>
          </p:cNvCxnSpPr>
          <p:nvPr/>
        </p:nvCxnSpPr>
        <p:spPr>
          <a:xfrm flipH="1">
            <a:off x="2817936" y="3063163"/>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5711F7A4-2E43-471C-883F-5B1C42F584F1}"/>
              </a:ext>
            </a:extLst>
          </p:cNvPr>
          <p:cNvCxnSpPr>
            <a:cxnSpLocks/>
          </p:cNvCxnSpPr>
          <p:nvPr/>
        </p:nvCxnSpPr>
        <p:spPr>
          <a:xfrm flipH="1">
            <a:off x="5541565" y="3030061"/>
            <a:ext cx="0" cy="149196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D6DAA8CB-4793-49DF-B53F-4F1DA264DFBB}"/>
              </a:ext>
            </a:extLst>
          </p:cNvPr>
          <p:cNvCxnSpPr>
            <a:cxnSpLocks/>
          </p:cNvCxnSpPr>
          <p:nvPr/>
        </p:nvCxnSpPr>
        <p:spPr>
          <a:xfrm>
            <a:off x="2818543" y="4555130"/>
            <a:ext cx="5598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93C94AE6-25C2-4629-AECA-885DE4B683EA}"/>
              </a:ext>
            </a:extLst>
          </p:cNvPr>
          <p:cNvSpPr/>
          <p:nvPr/>
        </p:nvSpPr>
        <p:spPr>
          <a:xfrm>
            <a:off x="481712" y="2496545"/>
            <a:ext cx="1504610" cy="7238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934D0D5D-57E6-4C34-933F-05F6F33BA38D}"/>
              </a:ext>
            </a:extLst>
          </p:cNvPr>
          <p:cNvSpPr/>
          <p:nvPr/>
        </p:nvSpPr>
        <p:spPr>
          <a:xfrm>
            <a:off x="2101657" y="2649717"/>
            <a:ext cx="1051570" cy="5833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C04A3545-0B1A-46C6-BEF8-F85FA3F7180E}"/>
              </a:ext>
            </a:extLst>
          </p:cNvPr>
          <p:cNvSpPr/>
          <p:nvPr/>
        </p:nvSpPr>
        <p:spPr>
          <a:xfrm>
            <a:off x="3483329" y="2617976"/>
            <a:ext cx="1587071" cy="4872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8AC292FB-1852-48A2-BC06-88049D9A0DCD}"/>
              </a:ext>
            </a:extLst>
          </p:cNvPr>
          <p:cNvSpPr/>
          <p:nvPr/>
        </p:nvSpPr>
        <p:spPr>
          <a:xfrm>
            <a:off x="6106117" y="2609008"/>
            <a:ext cx="1587071" cy="4872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9ACDD9DF-043F-4BCC-BEF8-E8207558AA42}"/>
              </a:ext>
            </a:extLst>
          </p:cNvPr>
          <p:cNvSpPr txBox="1"/>
          <p:nvPr/>
        </p:nvSpPr>
        <p:spPr>
          <a:xfrm>
            <a:off x="4388150" y="900851"/>
            <a:ext cx="4478215" cy="830997"/>
          </a:xfrm>
          <a:prstGeom prst="rect">
            <a:avLst/>
          </a:prstGeom>
          <a:noFill/>
        </p:spPr>
        <p:txBody>
          <a:bodyPr wrap="square" rtlCol="0">
            <a:spAutoFit/>
          </a:bodyPr>
          <a:lstStyle/>
          <a:p>
            <a:r>
              <a:rPr lang="en-US" altLang="zh-TW" sz="2400" dirty="0"/>
              <a:t>What happens in the red </a:t>
            </a:r>
            <a:r>
              <a:rPr lang="en-US" altLang="zh-TW" sz="2400"/>
              <a:t>boxes is decided </a:t>
            </a:r>
            <a:r>
              <a:rPr lang="en-US" altLang="zh-TW" sz="2400" dirty="0"/>
              <a:t>by humans until now.</a:t>
            </a:r>
            <a:endParaRPr lang="zh-TW" altLang="en-US" sz="2400" dirty="0"/>
          </a:p>
        </p:txBody>
      </p:sp>
      <p:sp>
        <p:nvSpPr>
          <p:cNvPr id="67" name="文字方塊 66">
            <a:extLst>
              <a:ext uri="{FF2B5EF4-FFF2-40B4-BE49-F238E27FC236}">
                <a16:creationId xmlns:a16="http://schemas.microsoft.com/office/drawing/2014/main" id="{7EEE6042-552B-4984-81C3-058A62737575}"/>
              </a:ext>
            </a:extLst>
          </p:cNvPr>
          <p:cNvSpPr txBox="1"/>
          <p:nvPr/>
        </p:nvSpPr>
        <p:spPr>
          <a:xfrm>
            <a:off x="4399085" y="138344"/>
            <a:ext cx="4478214" cy="830997"/>
          </a:xfrm>
          <a:prstGeom prst="rect">
            <a:avLst/>
          </a:prstGeom>
          <a:noFill/>
        </p:spPr>
        <p:txBody>
          <a:bodyPr wrap="square" rtlCol="0">
            <a:spAutoFit/>
          </a:bodyPr>
          <a:lstStyle/>
          <a:p>
            <a:r>
              <a:rPr lang="en-US" altLang="zh-TW" sz="2400" dirty="0"/>
              <a:t>Different decisions in the red boxes lead to different algorithms. </a:t>
            </a:r>
            <a:endParaRPr lang="zh-TW" altLang="en-US" sz="2400" dirty="0"/>
          </a:p>
        </p:txBody>
      </p:sp>
      <p:sp>
        <p:nvSpPr>
          <p:cNvPr id="70" name="文字方塊 69">
            <a:extLst>
              <a:ext uri="{FF2B5EF4-FFF2-40B4-BE49-F238E27FC236}">
                <a16:creationId xmlns:a16="http://schemas.microsoft.com/office/drawing/2014/main" id="{EB9D45E9-7416-4F4C-AF2F-243FD85665D4}"/>
              </a:ext>
            </a:extLst>
          </p:cNvPr>
          <p:cNvSpPr txBox="1"/>
          <p:nvPr/>
        </p:nvSpPr>
        <p:spPr>
          <a:xfrm>
            <a:off x="87284" y="5908569"/>
            <a:ext cx="3261511" cy="830997"/>
          </a:xfrm>
          <a:prstGeom prst="rect">
            <a:avLst/>
          </a:prstGeom>
          <a:noFill/>
        </p:spPr>
        <p:txBody>
          <a:bodyPr wrap="square" rtlCol="0">
            <a:spAutoFit/>
          </a:bodyPr>
          <a:lstStyle/>
          <a:p>
            <a:r>
              <a:rPr lang="en-US" altLang="zh-TW" sz="2400" dirty="0"/>
              <a:t>(limit to gradient descent based approach)</a:t>
            </a:r>
            <a:endParaRPr lang="zh-TW" altLang="en-US" sz="2400" dirty="0"/>
          </a:p>
        </p:txBody>
      </p:sp>
    </p:spTree>
    <p:extLst>
      <p:ext uri="{BB962C8B-B14F-4D97-AF65-F5344CB8AC3E}">
        <p14:creationId xmlns:p14="http://schemas.microsoft.com/office/powerpoint/2010/main" val="127184765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 grpId="0"/>
      <p:bldP spid="5" grpId="0"/>
      <p:bldP spid="6" grpId="0"/>
      <p:bldP spid="9" grpId="0"/>
      <p:bldP spid="10" grpId="0" animBg="1"/>
      <p:bldP spid="11" grpId="0" animBg="1"/>
      <p:bldP spid="27" grpId="0"/>
      <p:bldP spid="28" grpId="0"/>
      <p:bldP spid="29" grpId="0" animBg="1"/>
      <p:bldP spid="30" grpId="0" animBg="1"/>
      <p:bldP spid="47" grpId="0"/>
      <p:bldP spid="7" grpId="0" animBg="1"/>
      <p:bldP spid="51" grpId="0"/>
      <p:bldP spid="61" grpId="0" animBg="1"/>
      <p:bldP spid="62" grpId="0" animBg="1"/>
      <p:bldP spid="63" grpId="0" animBg="1"/>
      <p:bldP spid="64" grpId="0" animBg="1"/>
      <p:bldP spid="66" grpId="0"/>
      <p:bldP spid="6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FB9DEA-832C-4BC3-8D5D-8BB90471BEDD}"/>
              </a:ext>
            </a:extLst>
          </p:cNvPr>
          <p:cNvSpPr>
            <a:spLocks noGrp="1"/>
          </p:cNvSpPr>
          <p:nvPr>
            <p:ph type="title"/>
          </p:nvPr>
        </p:nvSpPr>
        <p:spPr/>
        <p:txBody>
          <a:bodyPr/>
          <a:lstStyle/>
          <a:p>
            <a:r>
              <a:rPr lang="en-US" altLang="zh-TW" dirty="0"/>
              <a:t>Meta Learning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198A424D-7D8F-4ED6-9F0D-D5BA9E4DCC03}"/>
                  </a:ext>
                </a:extLst>
              </p:cNvPr>
              <p:cNvSpPr>
                <a:spLocks noGrp="1"/>
              </p:cNvSpPr>
              <p:nvPr>
                <p:ph idx="1"/>
              </p:nvPr>
            </p:nvSpPr>
            <p:spPr>
              <a:xfrm>
                <a:off x="628650" y="1825625"/>
                <a:ext cx="7886700" cy="4351338"/>
              </a:xfrm>
            </p:spPr>
            <p:txBody>
              <a:bodyPr>
                <a:normAutofit/>
              </a:bodyPr>
              <a:lstStyle/>
              <a:p>
                <a:r>
                  <a:rPr lang="en-US" altLang="zh-TW" sz="2400" dirty="0"/>
                  <a:t>Defining the goodness of a function </a:t>
                </a:r>
                <a14:m>
                  <m:oMath xmlns:m="http://schemas.openxmlformats.org/officeDocument/2006/math">
                    <m:r>
                      <a:rPr lang="en-US" altLang="zh-TW" sz="2400" i="1">
                        <a:latin typeface="Cambria Math" panose="02040503050406030204" pitchFamily="18" charset="0"/>
                      </a:rPr>
                      <m:t>𝐹</m:t>
                    </m:r>
                  </m:oMath>
                </a14:m>
                <a:r>
                  <a:rPr lang="en-US" altLang="zh-TW" sz="2400" dirty="0"/>
                  <a:t> </a:t>
                </a:r>
                <a:endParaRPr lang="zh-TW" altLang="en-US" sz="2400" dirty="0"/>
              </a:p>
            </p:txBody>
          </p:sp>
        </mc:Choice>
        <mc:Fallback xmlns="">
          <p:sp>
            <p:nvSpPr>
              <p:cNvPr id="3" name="內容版面配置區 2">
                <a:extLst>
                  <a:ext uri="{FF2B5EF4-FFF2-40B4-BE49-F238E27FC236}">
                    <a16:creationId xmlns:a16="http://schemas.microsoft.com/office/drawing/2014/main" id="{198A424D-7D8F-4ED6-9F0D-D5BA9E4DCC03}"/>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005" t="-19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90BED2A-8625-4FBA-BC0F-69C1EA21C1AE}"/>
                  </a:ext>
                </a:extLst>
              </p:cNvPr>
              <p:cNvSpPr/>
              <p:nvPr/>
            </p:nvSpPr>
            <p:spPr>
              <a:xfrm>
                <a:off x="2607005" y="390640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 </a:t>
                </a:r>
                <a14:m>
                  <m:oMath xmlns:m="http://schemas.openxmlformats.org/officeDocument/2006/math">
                    <m:r>
                      <a:rPr lang="en-US" altLang="zh-TW" sz="2400" b="0" i="1" smtClean="0">
                        <a:latin typeface="Cambria Math" panose="02040503050406030204" pitchFamily="18" charset="0"/>
                      </a:rPr>
                      <m:t>𝐹</m:t>
                    </m:r>
                  </m:oMath>
                </a14:m>
                <a:endParaRPr lang="zh-TW" altLang="en-US" sz="2400" dirty="0"/>
              </a:p>
            </p:txBody>
          </p:sp>
        </mc:Choice>
        <mc:Fallback xmlns="">
          <p:sp>
            <p:nvSpPr>
              <p:cNvPr id="5" name="矩形 4">
                <a:extLst>
                  <a:ext uri="{FF2B5EF4-FFF2-40B4-BE49-F238E27FC236}">
                    <a16:creationId xmlns:a16="http://schemas.microsoft.com/office/drawing/2014/main" id="{790BED2A-8625-4FBA-BC0F-69C1EA21C1AE}"/>
                  </a:ext>
                </a:extLst>
              </p:cNvPr>
              <p:cNvSpPr>
                <a:spLocks noRot="1" noChangeAspect="1" noMove="1" noResize="1" noEditPoints="1" noAdjustHandles="1" noChangeArrowheads="1" noChangeShapeType="1" noTextEdit="1"/>
              </p:cNvSpPr>
              <p:nvPr/>
            </p:nvSpPr>
            <p:spPr>
              <a:xfrm>
                <a:off x="2607005" y="3906407"/>
                <a:ext cx="1799886" cy="825954"/>
              </a:xfrm>
              <a:prstGeom prst="rect">
                <a:avLst/>
              </a:prstGeom>
              <a:blipFill>
                <a:blip r:embed="rId3"/>
                <a:stretch>
                  <a:fillRect l="-2027" t="-5882" b="-16176"/>
                </a:stretch>
              </a:blipFill>
            </p:spPr>
            <p:txBody>
              <a:bodyPr/>
              <a:lstStyle/>
              <a:p>
                <a:r>
                  <a:rPr lang="zh-TW" altLang="en-US">
                    <a:noFill/>
                  </a:rPr>
                  <a:t> </a:t>
                </a:r>
              </a:p>
            </p:txBody>
          </p:sp>
        </mc:Fallback>
      </mc:AlternateContent>
      <p:grpSp>
        <p:nvGrpSpPr>
          <p:cNvPr id="87" name="群組 86">
            <a:extLst>
              <a:ext uri="{FF2B5EF4-FFF2-40B4-BE49-F238E27FC236}">
                <a16:creationId xmlns:a16="http://schemas.microsoft.com/office/drawing/2014/main" id="{916598E2-1AAE-4E57-9687-A642F1891C44}"/>
              </a:ext>
            </a:extLst>
          </p:cNvPr>
          <p:cNvGrpSpPr/>
          <p:nvPr/>
        </p:nvGrpSpPr>
        <p:grpSpPr>
          <a:xfrm>
            <a:off x="2607005" y="2519462"/>
            <a:ext cx="1799886" cy="1090941"/>
            <a:chOff x="2607005" y="2519462"/>
            <a:chExt cx="1799886" cy="1090941"/>
          </a:xfrm>
        </p:grpSpPr>
        <p:sp>
          <p:nvSpPr>
            <p:cNvPr id="6" name="矩形 5">
              <a:extLst>
                <a:ext uri="{FF2B5EF4-FFF2-40B4-BE49-F238E27FC236}">
                  <a16:creationId xmlns:a16="http://schemas.microsoft.com/office/drawing/2014/main" id="{62E35147-E3BA-4517-A204-CE417E6C5D39}"/>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8" name="Picture 2" descr="ãcatãçåçæå°çµæ">
              <a:extLst>
                <a:ext uri="{FF2B5EF4-FFF2-40B4-BE49-F238E27FC236}">
                  <a16:creationId xmlns:a16="http://schemas.microsoft.com/office/drawing/2014/main" id="{08213317-C0B8-489A-A585-E5DC55306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ãdogãçåçæå°çµæ">
              <a:extLst>
                <a:ext uri="{FF2B5EF4-FFF2-40B4-BE49-F238E27FC236}">
                  <a16:creationId xmlns:a16="http://schemas.microsoft.com/office/drawing/2014/main" id="{B077F29C-3EA1-438C-8216-6FD2FEAE20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34364FD5-38A0-472B-B441-87305D65B07B}"/>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4" name="文字方塊 13">
              <a:extLst>
                <a:ext uri="{FF2B5EF4-FFF2-40B4-BE49-F238E27FC236}">
                  <a16:creationId xmlns:a16="http://schemas.microsoft.com/office/drawing/2014/main" id="{2BEAC9B4-6857-4514-B1BD-1455AB159682}"/>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26" name="群組 25">
            <a:extLst>
              <a:ext uri="{FF2B5EF4-FFF2-40B4-BE49-F238E27FC236}">
                <a16:creationId xmlns:a16="http://schemas.microsoft.com/office/drawing/2014/main" id="{F9A68025-A3BF-416A-800D-96027681E878}"/>
              </a:ext>
            </a:extLst>
          </p:cNvPr>
          <p:cNvGrpSpPr/>
          <p:nvPr/>
        </p:nvGrpSpPr>
        <p:grpSpPr>
          <a:xfrm>
            <a:off x="631505" y="4848099"/>
            <a:ext cx="1740593" cy="1099596"/>
            <a:chOff x="-1042093" y="5506078"/>
            <a:chExt cx="1740593" cy="1099596"/>
          </a:xfrm>
        </p:grpSpPr>
        <p:sp>
          <p:nvSpPr>
            <p:cNvPr id="25" name="矩形 24">
              <a:extLst>
                <a:ext uri="{FF2B5EF4-FFF2-40B4-BE49-F238E27FC236}">
                  <a16:creationId xmlns:a16="http://schemas.microsoft.com/office/drawing/2014/main" id="{C4DD7A0F-1C2F-4D80-9119-2154EF9076C4}"/>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16" name="Picture 4" descr="ãcatãçåçæå°çµæ">
              <a:extLst>
                <a:ext uri="{FF2B5EF4-FFF2-40B4-BE49-F238E27FC236}">
                  <a16:creationId xmlns:a16="http://schemas.microsoft.com/office/drawing/2014/main" id="{2C65AB77-2A32-4A21-B66D-B220C0D159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ãdogãçåçæå°çµæ">
              <a:extLst>
                <a:ext uri="{FF2B5EF4-FFF2-40B4-BE49-F238E27FC236}">
                  <a16:creationId xmlns:a16="http://schemas.microsoft.com/office/drawing/2014/main" id="{7A0C10E3-9994-453C-BED8-3420BEB2B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a:extLst>
                <a:ext uri="{FF2B5EF4-FFF2-40B4-BE49-F238E27FC236}">
                  <a16:creationId xmlns:a16="http://schemas.microsoft.com/office/drawing/2014/main" id="{9EF3AF9D-9B05-4B6C-8800-0D8778FF17F4}"/>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9" name="文字方塊 18">
              <a:extLst>
                <a:ext uri="{FF2B5EF4-FFF2-40B4-BE49-F238E27FC236}">
                  <a16:creationId xmlns:a16="http://schemas.microsoft.com/office/drawing/2014/main" id="{71DC1749-D455-4507-9095-C0D48E8CD52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20" name="文字方塊 19">
            <a:extLst>
              <a:ext uri="{FF2B5EF4-FFF2-40B4-BE49-F238E27FC236}">
                <a16:creationId xmlns:a16="http://schemas.microsoft.com/office/drawing/2014/main" id="{931C2050-66BC-48EF-86BC-8129CE84260D}"/>
              </a:ext>
            </a:extLst>
          </p:cNvPr>
          <p:cNvSpPr txBox="1"/>
          <p:nvPr/>
        </p:nvSpPr>
        <p:spPr>
          <a:xfrm>
            <a:off x="724774" y="3459033"/>
            <a:ext cx="1117600" cy="461665"/>
          </a:xfrm>
          <a:prstGeom prst="rect">
            <a:avLst/>
          </a:prstGeom>
          <a:noFill/>
        </p:spPr>
        <p:txBody>
          <a:bodyPr wrap="square" rtlCol="0">
            <a:spAutoFit/>
          </a:bodyPr>
          <a:lstStyle/>
          <a:p>
            <a:pPr algn="ctr"/>
            <a:r>
              <a:rPr lang="en-US" altLang="zh-TW" sz="2400" b="1" u="sng" dirty="0"/>
              <a:t>Task 1</a:t>
            </a:r>
            <a:endParaRPr lang="zh-TW" altLang="en-US" sz="2400" b="1" u="sng" dirty="0"/>
          </a:p>
        </p:txBody>
      </p:sp>
      <p:grpSp>
        <p:nvGrpSpPr>
          <p:cNvPr id="22" name="群組 21">
            <a:extLst>
              <a:ext uri="{FF2B5EF4-FFF2-40B4-BE49-F238E27FC236}">
                <a16:creationId xmlns:a16="http://schemas.microsoft.com/office/drawing/2014/main" id="{3E00F2CF-B145-433F-BF48-421422F8218F}"/>
              </a:ext>
            </a:extLst>
          </p:cNvPr>
          <p:cNvGrpSpPr/>
          <p:nvPr/>
        </p:nvGrpSpPr>
        <p:grpSpPr>
          <a:xfrm>
            <a:off x="3244426" y="5114621"/>
            <a:ext cx="519829" cy="549710"/>
            <a:chOff x="6178183" y="3353744"/>
            <a:chExt cx="619435" cy="604230"/>
          </a:xfrm>
        </p:grpSpPr>
        <p:sp>
          <p:nvSpPr>
            <p:cNvPr id="23" name="矩形 22">
              <a:extLst>
                <a:ext uri="{FF2B5EF4-FFF2-40B4-BE49-F238E27FC236}">
                  <a16:creationId xmlns:a16="http://schemas.microsoft.com/office/drawing/2014/main" id="{34351BB8-456F-47C5-ABCC-5EDB1020CC40}"/>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2D7E2A85-0366-442D-9F92-4172CA4BFE84}"/>
                    </a:ext>
                  </a:extLst>
                </p:cNvPr>
                <p:cNvSpPr txBox="1"/>
                <p:nvPr/>
              </p:nvSpPr>
              <p:spPr>
                <a:xfrm>
                  <a:off x="6337300" y="3429000"/>
                  <a:ext cx="4603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4" name="文字方塊 23">
                  <a:extLst>
                    <a:ext uri="{FF2B5EF4-FFF2-40B4-BE49-F238E27FC236}">
                      <a16:creationId xmlns:a16="http://schemas.microsoft.com/office/drawing/2014/main" id="{2D7E2A85-0366-442D-9F92-4172CA4BFE84}"/>
                    </a:ext>
                  </a:extLst>
                </p:cNvPr>
                <p:cNvSpPr txBox="1">
                  <a:spLocks noRot="1" noChangeAspect="1" noMove="1" noResize="1" noEditPoints="1" noAdjustHandles="1" noChangeArrowheads="1" noChangeShapeType="1" noTextEdit="1"/>
                </p:cNvSpPr>
                <p:nvPr/>
              </p:nvSpPr>
              <p:spPr>
                <a:xfrm>
                  <a:off x="6337300" y="3429000"/>
                  <a:ext cx="460318" cy="430887"/>
                </a:xfrm>
                <a:prstGeom prst="rect">
                  <a:avLst/>
                </a:prstGeom>
                <a:blipFill>
                  <a:blip r:embed="rId8"/>
                  <a:stretch>
                    <a:fillRect b="-46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C014C0EA-795D-43E4-9F87-C9E802C77796}"/>
                  </a:ext>
                </a:extLst>
              </p:cNvPr>
              <p:cNvSpPr txBox="1"/>
              <p:nvPr/>
            </p:nvSpPr>
            <p:spPr>
              <a:xfrm>
                <a:off x="3352557" y="6106617"/>
                <a:ext cx="366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7" name="文字方塊 26">
                <a:extLst>
                  <a:ext uri="{FF2B5EF4-FFF2-40B4-BE49-F238E27FC236}">
                    <a16:creationId xmlns:a16="http://schemas.microsoft.com/office/drawing/2014/main" id="{C014C0EA-795D-43E4-9F87-C9E802C77796}"/>
                  </a:ext>
                </a:extLst>
              </p:cNvPr>
              <p:cNvSpPr txBox="1">
                <a:spLocks noRot="1" noChangeAspect="1" noMove="1" noResize="1" noEditPoints="1" noAdjustHandles="1" noChangeArrowheads="1" noChangeShapeType="1" noTextEdit="1"/>
              </p:cNvSpPr>
              <p:nvPr/>
            </p:nvSpPr>
            <p:spPr>
              <a:xfrm>
                <a:off x="3352557" y="6106617"/>
                <a:ext cx="366447" cy="430887"/>
              </a:xfrm>
              <a:prstGeom prst="rect">
                <a:avLst/>
              </a:prstGeom>
              <a:blipFill>
                <a:blip r:embed="rId9"/>
                <a:stretch>
                  <a:fillRect/>
                </a:stretch>
              </a:blipFill>
            </p:spPr>
            <p:txBody>
              <a:bodyPr/>
              <a:lstStyle/>
              <a:p>
                <a:r>
                  <a:rPr lang="zh-TW" altLang="en-US">
                    <a:noFill/>
                  </a:rPr>
                  <a:t> </a:t>
                </a:r>
              </a:p>
            </p:txBody>
          </p:sp>
        </mc:Fallback>
      </mc:AlternateContent>
      <p:cxnSp>
        <p:nvCxnSpPr>
          <p:cNvPr id="46" name="直線單箭頭接點 45">
            <a:extLst>
              <a:ext uri="{FF2B5EF4-FFF2-40B4-BE49-F238E27FC236}">
                <a16:creationId xmlns:a16="http://schemas.microsoft.com/office/drawing/2014/main" id="{803B997F-11BC-4C22-98D1-9EA42E48432D}"/>
              </a:ext>
            </a:extLst>
          </p:cNvPr>
          <p:cNvCxnSpPr>
            <a:cxnSpLocks/>
          </p:cNvCxnSpPr>
          <p:nvPr/>
        </p:nvCxnSpPr>
        <p:spPr>
          <a:xfrm>
            <a:off x="3510380" y="359770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D820810-05AD-49DD-947B-40FDC4C0CD48}"/>
              </a:ext>
            </a:extLst>
          </p:cNvPr>
          <p:cNvCxnSpPr>
            <a:cxnSpLocks/>
          </p:cNvCxnSpPr>
          <p:nvPr/>
        </p:nvCxnSpPr>
        <p:spPr>
          <a:xfrm>
            <a:off x="3504340" y="476646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558DB0E8-F7F4-4AC9-858C-5796AD6E6469}"/>
              </a:ext>
            </a:extLst>
          </p:cNvPr>
          <p:cNvCxnSpPr>
            <a:cxnSpLocks/>
          </p:cNvCxnSpPr>
          <p:nvPr/>
        </p:nvCxnSpPr>
        <p:spPr>
          <a:xfrm>
            <a:off x="3504340" y="569247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6F77349B-6A1A-4F04-9188-E6288109B92E}"/>
              </a:ext>
            </a:extLst>
          </p:cNvPr>
          <p:cNvCxnSpPr>
            <a:cxnSpLocks/>
          </p:cNvCxnSpPr>
          <p:nvPr/>
        </p:nvCxnSpPr>
        <p:spPr>
          <a:xfrm flipV="1">
            <a:off x="2384798" y="541690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C16D5C08-9587-42AC-81CF-EAF86B26A711}"/>
              </a:ext>
            </a:extLst>
          </p:cNvPr>
          <p:cNvSpPr txBox="1"/>
          <p:nvPr/>
        </p:nvSpPr>
        <p:spPr>
          <a:xfrm>
            <a:off x="1738503" y="280664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54" name="文字方塊 53">
            <a:extLst>
              <a:ext uri="{FF2B5EF4-FFF2-40B4-BE49-F238E27FC236}">
                <a16:creationId xmlns:a16="http://schemas.microsoft.com/office/drawing/2014/main" id="{73947AF5-2E16-45FE-82D8-2DAF63CBED45}"/>
              </a:ext>
            </a:extLst>
          </p:cNvPr>
          <p:cNvSpPr txBox="1"/>
          <p:nvPr/>
        </p:nvSpPr>
        <p:spPr>
          <a:xfrm>
            <a:off x="1081526" y="437493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44EED255-1BDE-4A3F-8545-D333B906B22C}"/>
                  </a:ext>
                </a:extLst>
              </p:cNvPr>
              <p:cNvSpPr/>
              <p:nvPr/>
            </p:nvSpPr>
            <p:spPr>
              <a:xfrm>
                <a:off x="6773871" y="390640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 </a:t>
                </a:r>
                <a14:m>
                  <m:oMath xmlns:m="http://schemas.openxmlformats.org/officeDocument/2006/math">
                    <m:r>
                      <a:rPr lang="en-US" altLang="zh-TW" sz="2400" b="0" i="1" smtClean="0">
                        <a:latin typeface="Cambria Math" panose="02040503050406030204" pitchFamily="18" charset="0"/>
                      </a:rPr>
                      <m:t>𝐹</m:t>
                    </m:r>
                  </m:oMath>
                </a14:m>
                <a:endParaRPr lang="zh-TW" altLang="en-US" sz="2400" dirty="0"/>
              </a:p>
            </p:txBody>
          </p:sp>
        </mc:Choice>
        <mc:Fallback xmlns="">
          <p:sp>
            <p:nvSpPr>
              <p:cNvPr id="55" name="矩形 54">
                <a:extLst>
                  <a:ext uri="{FF2B5EF4-FFF2-40B4-BE49-F238E27FC236}">
                    <a16:creationId xmlns:a16="http://schemas.microsoft.com/office/drawing/2014/main" id="{44EED255-1BDE-4A3F-8545-D333B906B22C}"/>
                  </a:ext>
                </a:extLst>
              </p:cNvPr>
              <p:cNvSpPr>
                <a:spLocks noRot="1" noChangeAspect="1" noMove="1" noResize="1" noEditPoints="1" noAdjustHandles="1" noChangeArrowheads="1" noChangeShapeType="1" noTextEdit="1"/>
              </p:cNvSpPr>
              <p:nvPr/>
            </p:nvSpPr>
            <p:spPr>
              <a:xfrm>
                <a:off x="6773871" y="3906407"/>
                <a:ext cx="1799886" cy="825954"/>
              </a:xfrm>
              <a:prstGeom prst="rect">
                <a:avLst/>
              </a:prstGeom>
              <a:blipFill>
                <a:blip r:embed="rId10"/>
                <a:stretch>
                  <a:fillRect l="-1689" t="-5882" b="-16176"/>
                </a:stretch>
              </a:blipFill>
            </p:spPr>
            <p:txBody>
              <a:bodyPr/>
              <a:lstStyle/>
              <a:p>
                <a:r>
                  <a:rPr lang="zh-TW" altLang="en-US">
                    <a:noFill/>
                  </a:rPr>
                  <a:t> </a:t>
                </a:r>
              </a:p>
            </p:txBody>
          </p:sp>
        </mc:Fallback>
      </mc:AlternateContent>
      <p:sp>
        <p:nvSpPr>
          <p:cNvPr id="67" name="文字方塊 66">
            <a:extLst>
              <a:ext uri="{FF2B5EF4-FFF2-40B4-BE49-F238E27FC236}">
                <a16:creationId xmlns:a16="http://schemas.microsoft.com/office/drawing/2014/main" id="{F9F48EBB-A5C7-462A-8E90-9557B8A51A1B}"/>
              </a:ext>
            </a:extLst>
          </p:cNvPr>
          <p:cNvSpPr txBox="1"/>
          <p:nvPr/>
        </p:nvSpPr>
        <p:spPr>
          <a:xfrm>
            <a:off x="4891640" y="3459033"/>
            <a:ext cx="1117600" cy="461665"/>
          </a:xfrm>
          <a:prstGeom prst="rect">
            <a:avLst/>
          </a:prstGeom>
          <a:noFill/>
        </p:spPr>
        <p:txBody>
          <a:bodyPr wrap="square" rtlCol="0">
            <a:spAutoFit/>
          </a:bodyPr>
          <a:lstStyle/>
          <a:p>
            <a:pPr algn="ctr"/>
            <a:r>
              <a:rPr lang="en-US" altLang="zh-TW" sz="2400" b="1" u="sng" dirty="0"/>
              <a:t>Task 2</a:t>
            </a:r>
            <a:endParaRPr lang="zh-TW" altLang="en-US" sz="2400" b="1" u="sng" dirty="0"/>
          </a:p>
        </p:txBody>
      </p:sp>
      <p:grpSp>
        <p:nvGrpSpPr>
          <p:cNvPr id="68" name="群組 67">
            <a:extLst>
              <a:ext uri="{FF2B5EF4-FFF2-40B4-BE49-F238E27FC236}">
                <a16:creationId xmlns:a16="http://schemas.microsoft.com/office/drawing/2014/main" id="{938C889B-E4DC-4315-815F-12FF76D913D7}"/>
              </a:ext>
            </a:extLst>
          </p:cNvPr>
          <p:cNvGrpSpPr/>
          <p:nvPr/>
        </p:nvGrpSpPr>
        <p:grpSpPr>
          <a:xfrm>
            <a:off x="7411295" y="5114621"/>
            <a:ext cx="601543" cy="549710"/>
            <a:chOff x="6178183" y="3353744"/>
            <a:chExt cx="716806" cy="604230"/>
          </a:xfrm>
        </p:grpSpPr>
        <p:sp>
          <p:nvSpPr>
            <p:cNvPr id="69" name="矩形 68">
              <a:extLst>
                <a:ext uri="{FF2B5EF4-FFF2-40B4-BE49-F238E27FC236}">
                  <a16:creationId xmlns:a16="http://schemas.microsoft.com/office/drawing/2014/main" id="{AA155B17-AA69-4FF9-A4CA-08229E47A599}"/>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FEE6C29A-14DE-4D93-967B-949D48DFEE35}"/>
                    </a:ext>
                  </a:extLst>
                </p:cNvPr>
                <p:cNvSpPr txBox="1"/>
                <p:nvPr/>
              </p:nvSpPr>
              <p:spPr>
                <a:xfrm>
                  <a:off x="6337300" y="3429000"/>
                  <a:ext cx="557689" cy="473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0" name="文字方塊 69">
                  <a:extLst>
                    <a:ext uri="{FF2B5EF4-FFF2-40B4-BE49-F238E27FC236}">
                      <a16:creationId xmlns:a16="http://schemas.microsoft.com/office/drawing/2014/main" id="{FEE6C29A-14DE-4D93-967B-949D48DFEE35}"/>
                    </a:ext>
                  </a:extLst>
                </p:cNvPr>
                <p:cNvSpPr txBox="1">
                  <a:spLocks noRot="1" noChangeAspect="1" noMove="1" noResize="1" noEditPoints="1" noAdjustHandles="1" noChangeArrowheads="1" noChangeShapeType="1" noTextEdit="1"/>
                </p:cNvSpPr>
                <p:nvPr/>
              </p:nvSpPr>
              <p:spPr>
                <a:xfrm>
                  <a:off x="6337300" y="3429000"/>
                  <a:ext cx="557689" cy="473622"/>
                </a:xfrm>
                <a:prstGeom prst="rect">
                  <a:avLst/>
                </a:prstGeom>
                <a:blipFill>
                  <a:blip r:embed="rId1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3C1AC420-7932-4104-B2A4-EA17248B4827}"/>
                  </a:ext>
                </a:extLst>
              </p:cNvPr>
              <p:cNvSpPr txBox="1"/>
              <p:nvPr/>
            </p:nvSpPr>
            <p:spPr>
              <a:xfrm>
                <a:off x="7519423" y="6106617"/>
                <a:ext cx="3741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1" name="文字方塊 70">
                <a:extLst>
                  <a:ext uri="{FF2B5EF4-FFF2-40B4-BE49-F238E27FC236}">
                    <a16:creationId xmlns:a16="http://schemas.microsoft.com/office/drawing/2014/main" id="{3C1AC420-7932-4104-B2A4-EA17248B4827}"/>
                  </a:ext>
                </a:extLst>
              </p:cNvPr>
              <p:cNvSpPr txBox="1">
                <a:spLocks noRot="1" noChangeAspect="1" noMove="1" noResize="1" noEditPoints="1" noAdjustHandles="1" noChangeArrowheads="1" noChangeShapeType="1" noTextEdit="1"/>
              </p:cNvSpPr>
              <p:nvPr/>
            </p:nvSpPr>
            <p:spPr>
              <a:xfrm>
                <a:off x="7519423" y="6106617"/>
                <a:ext cx="374140" cy="430887"/>
              </a:xfrm>
              <a:prstGeom prst="rect">
                <a:avLst/>
              </a:prstGeom>
              <a:blipFill>
                <a:blip r:embed="rId12"/>
                <a:stretch>
                  <a:fillRect/>
                </a:stretch>
              </a:blipFill>
            </p:spPr>
            <p:txBody>
              <a:bodyPr/>
              <a:lstStyle/>
              <a:p>
                <a:r>
                  <a:rPr lang="zh-TW" altLang="en-US">
                    <a:noFill/>
                  </a:rPr>
                  <a:t> </a:t>
                </a:r>
              </a:p>
            </p:txBody>
          </p:sp>
        </mc:Fallback>
      </mc:AlternateContent>
      <p:cxnSp>
        <p:nvCxnSpPr>
          <p:cNvPr id="72" name="直線單箭頭接點 71">
            <a:extLst>
              <a:ext uri="{FF2B5EF4-FFF2-40B4-BE49-F238E27FC236}">
                <a16:creationId xmlns:a16="http://schemas.microsoft.com/office/drawing/2014/main" id="{16BCF69E-70A5-49E2-8ED9-9379F7973B84}"/>
              </a:ext>
            </a:extLst>
          </p:cNvPr>
          <p:cNvCxnSpPr>
            <a:cxnSpLocks/>
          </p:cNvCxnSpPr>
          <p:nvPr/>
        </p:nvCxnSpPr>
        <p:spPr>
          <a:xfrm>
            <a:off x="7677246" y="359770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9E655070-EA48-4056-A508-F04141270754}"/>
              </a:ext>
            </a:extLst>
          </p:cNvPr>
          <p:cNvCxnSpPr>
            <a:cxnSpLocks/>
          </p:cNvCxnSpPr>
          <p:nvPr/>
        </p:nvCxnSpPr>
        <p:spPr>
          <a:xfrm>
            <a:off x="7671206" y="476646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73A9952A-7D7B-4235-B9A4-16DBAB0C032A}"/>
              </a:ext>
            </a:extLst>
          </p:cNvPr>
          <p:cNvCxnSpPr>
            <a:cxnSpLocks/>
          </p:cNvCxnSpPr>
          <p:nvPr/>
        </p:nvCxnSpPr>
        <p:spPr>
          <a:xfrm>
            <a:off x="7671206" y="569247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97D46121-B982-4EC9-B6C0-68E4EECC62C3}"/>
              </a:ext>
            </a:extLst>
          </p:cNvPr>
          <p:cNvCxnSpPr>
            <a:cxnSpLocks/>
          </p:cNvCxnSpPr>
          <p:nvPr/>
        </p:nvCxnSpPr>
        <p:spPr>
          <a:xfrm flipV="1">
            <a:off x="6551664" y="541690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字方塊 75">
            <a:extLst>
              <a:ext uri="{FF2B5EF4-FFF2-40B4-BE49-F238E27FC236}">
                <a16:creationId xmlns:a16="http://schemas.microsoft.com/office/drawing/2014/main" id="{4E2316F1-A3DB-467A-91A6-95A1FEE5F02B}"/>
              </a:ext>
            </a:extLst>
          </p:cNvPr>
          <p:cNvSpPr txBox="1"/>
          <p:nvPr/>
        </p:nvSpPr>
        <p:spPr>
          <a:xfrm>
            <a:off x="5905369" y="280664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77" name="文字方塊 76">
            <a:extLst>
              <a:ext uri="{FF2B5EF4-FFF2-40B4-BE49-F238E27FC236}">
                <a16:creationId xmlns:a16="http://schemas.microsoft.com/office/drawing/2014/main" id="{1A22AEDB-87AD-479D-AF6B-8ABB32CE9E6B}"/>
              </a:ext>
            </a:extLst>
          </p:cNvPr>
          <p:cNvSpPr txBox="1"/>
          <p:nvPr/>
        </p:nvSpPr>
        <p:spPr>
          <a:xfrm>
            <a:off x="5248392" y="437493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5C3B6262-0FE3-4C27-B75E-6CDBC2C22BF7}"/>
                  </a:ext>
                </a:extLst>
              </p:cNvPr>
              <p:cNvSpPr txBox="1"/>
              <p:nvPr/>
            </p:nvSpPr>
            <p:spPr>
              <a:xfrm>
                <a:off x="4363209" y="369215"/>
                <a:ext cx="230429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r>
                            <m:rPr>
                              <m:nor/>
                            </m:rPr>
                            <a:rPr lang="zh-TW" altLang="en-US" sz="2800" dirty="0"/>
                            <m:t> </m:t>
                          </m:r>
                        </m:e>
                      </m:nary>
                    </m:oMath>
                  </m:oMathPara>
                </a14:m>
                <a:endParaRPr lang="zh-TW" altLang="en-US" sz="2800" dirty="0"/>
              </a:p>
            </p:txBody>
          </p:sp>
        </mc:Choice>
        <mc:Fallback xmlns="">
          <p:sp>
            <p:nvSpPr>
              <p:cNvPr id="78" name="文字方塊 77">
                <a:extLst>
                  <a:ext uri="{FF2B5EF4-FFF2-40B4-BE49-F238E27FC236}">
                    <a16:creationId xmlns:a16="http://schemas.microsoft.com/office/drawing/2014/main" id="{5C3B6262-0FE3-4C27-B75E-6CDBC2C22BF7}"/>
                  </a:ext>
                </a:extLst>
              </p:cNvPr>
              <p:cNvSpPr txBox="1">
                <a:spLocks noRot="1" noChangeAspect="1" noMove="1" noResize="1" noEditPoints="1" noAdjustHandles="1" noChangeArrowheads="1" noChangeShapeType="1" noTextEdit="1"/>
              </p:cNvSpPr>
              <p:nvPr/>
            </p:nvSpPr>
            <p:spPr>
              <a:xfrm>
                <a:off x="4363209" y="369215"/>
                <a:ext cx="2304291" cy="121155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a:extLst>
                  <a:ext uri="{FF2B5EF4-FFF2-40B4-BE49-F238E27FC236}">
                    <a16:creationId xmlns:a16="http://schemas.microsoft.com/office/drawing/2014/main" id="{5B5C5B2B-6BED-4611-A9CC-EF7720EDF1FF}"/>
                  </a:ext>
                </a:extLst>
              </p:cNvPr>
              <p:cNvSpPr txBox="1"/>
              <p:nvPr/>
            </p:nvSpPr>
            <p:spPr>
              <a:xfrm>
                <a:off x="7168077" y="120220"/>
                <a:ext cx="1689521" cy="461665"/>
              </a:xfrm>
              <a:prstGeom prst="rect">
                <a:avLst/>
              </a:prstGeom>
              <a:noFill/>
            </p:spPr>
            <p:txBody>
              <a:bodyPr wrap="square" rtlCol="0">
                <a:spAutoFit/>
              </a:bodyPr>
              <a:lstStyle/>
              <a:p>
                <a14:m>
                  <m:oMath xmlns:m="http://schemas.openxmlformats.org/officeDocument/2006/math">
                    <m:r>
                      <m:rPr>
                        <m:sty m:val="p"/>
                      </m:rPr>
                      <a:rPr lang="en-US" altLang="zh-TW" sz="2400" i="1">
                        <a:latin typeface="Cambria Math" panose="02040503050406030204" pitchFamily="18" charset="0"/>
                      </a:rPr>
                      <m:t>N</m:t>
                    </m:r>
                  </m:oMath>
                </a14:m>
                <a:r>
                  <a:rPr lang="zh-TW" altLang="en-US" sz="2400" dirty="0"/>
                  <a:t> </a:t>
                </a:r>
                <a:r>
                  <a:rPr lang="en-US" altLang="zh-TW" sz="2400" dirty="0"/>
                  <a:t>tasks</a:t>
                </a:r>
                <a:endParaRPr lang="zh-TW" altLang="en-US" sz="2400" dirty="0"/>
              </a:p>
            </p:txBody>
          </p:sp>
        </mc:Choice>
        <mc:Fallback xmlns="">
          <p:sp>
            <p:nvSpPr>
              <p:cNvPr id="82" name="文字方塊 81">
                <a:extLst>
                  <a:ext uri="{FF2B5EF4-FFF2-40B4-BE49-F238E27FC236}">
                    <a16:creationId xmlns:a16="http://schemas.microsoft.com/office/drawing/2014/main" id="{5B5C5B2B-6BED-4611-A9CC-EF7720EDF1FF}"/>
                  </a:ext>
                </a:extLst>
              </p:cNvPr>
              <p:cNvSpPr txBox="1">
                <a:spLocks noRot="1" noChangeAspect="1" noMove="1" noResize="1" noEditPoints="1" noAdjustHandles="1" noChangeArrowheads="1" noChangeShapeType="1" noTextEdit="1"/>
              </p:cNvSpPr>
              <p:nvPr/>
            </p:nvSpPr>
            <p:spPr>
              <a:xfrm>
                <a:off x="7168077" y="120220"/>
                <a:ext cx="1689521" cy="461665"/>
              </a:xfrm>
              <a:prstGeom prst="rect">
                <a:avLst/>
              </a:prstGeom>
              <a:blipFill>
                <a:blip r:embed="rId14"/>
                <a:stretch>
                  <a:fillRect l="-1083" t="-10667" b="-30667"/>
                </a:stretch>
              </a:blipFill>
            </p:spPr>
            <p:txBody>
              <a:bodyPr/>
              <a:lstStyle/>
              <a:p>
                <a:r>
                  <a:rPr lang="zh-TW" altLang="en-US">
                    <a:noFill/>
                  </a:rPr>
                  <a:t> </a:t>
                </a:r>
              </a:p>
            </p:txBody>
          </p:sp>
        </mc:Fallback>
      </mc:AlternateContent>
      <p:grpSp>
        <p:nvGrpSpPr>
          <p:cNvPr id="88" name="群組 87">
            <a:extLst>
              <a:ext uri="{FF2B5EF4-FFF2-40B4-BE49-F238E27FC236}">
                <a16:creationId xmlns:a16="http://schemas.microsoft.com/office/drawing/2014/main" id="{91FCF78F-7B3F-42BF-8FF0-4DC2C335E563}"/>
              </a:ext>
            </a:extLst>
          </p:cNvPr>
          <p:cNvGrpSpPr/>
          <p:nvPr/>
        </p:nvGrpSpPr>
        <p:grpSpPr>
          <a:xfrm>
            <a:off x="6773871" y="2519462"/>
            <a:ext cx="1799886" cy="1113443"/>
            <a:chOff x="6773871" y="2519462"/>
            <a:chExt cx="1799886" cy="1113443"/>
          </a:xfrm>
        </p:grpSpPr>
        <p:sp>
          <p:nvSpPr>
            <p:cNvPr id="56" name="矩形 55">
              <a:extLst>
                <a:ext uri="{FF2B5EF4-FFF2-40B4-BE49-F238E27FC236}">
                  <a16:creationId xmlns:a16="http://schemas.microsoft.com/office/drawing/2014/main" id="{208D6A44-7DBD-4D1E-A199-0DF5D8FB5027}"/>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9" name="文字方塊 58">
              <a:extLst>
                <a:ext uri="{FF2B5EF4-FFF2-40B4-BE49-F238E27FC236}">
                  <a16:creationId xmlns:a16="http://schemas.microsoft.com/office/drawing/2014/main" id="{42D51C1C-6D73-488C-A45F-FB800AA02543}"/>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84" name="文字方塊 83">
              <a:extLst>
                <a:ext uri="{FF2B5EF4-FFF2-40B4-BE49-F238E27FC236}">
                  <a16:creationId xmlns:a16="http://schemas.microsoft.com/office/drawing/2014/main" id="{24070B5F-2275-4172-946F-57E5CBE25329}"/>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5126" name="Picture 6" descr="ç¸éåç">
              <a:extLst>
                <a:ext uri="{FF2B5EF4-FFF2-40B4-BE49-F238E27FC236}">
                  <a16:creationId xmlns:a16="http://schemas.microsoft.com/office/drawing/2014/main" id="{DDB31EB6-E835-4345-B1E0-09F6C5FBAAD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ãorangeãçåçæå°çµæ">
              <a:extLst>
                <a:ext uri="{FF2B5EF4-FFF2-40B4-BE49-F238E27FC236}">
                  <a16:creationId xmlns:a16="http://schemas.microsoft.com/office/drawing/2014/main" id="{47331072-D3E8-473B-971A-59ED21CDA22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群組 89">
            <a:extLst>
              <a:ext uri="{FF2B5EF4-FFF2-40B4-BE49-F238E27FC236}">
                <a16:creationId xmlns:a16="http://schemas.microsoft.com/office/drawing/2014/main" id="{4BF19CBC-B528-41A6-8FF2-F1BDE0320D24}"/>
              </a:ext>
            </a:extLst>
          </p:cNvPr>
          <p:cNvGrpSpPr/>
          <p:nvPr/>
        </p:nvGrpSpPr>
        <p:grpSpPr>
          <a:xfrm>
            <a:off x="4798371" y="4848099"/>
            <a:ext cx="1749247" cy="1073011"/>
            <a:chOff x="4798371" y="4848099"/>
            <a:chExt cx="1749247" cy="1073011"/>
          </a:xfrm>
        </p:grpSpPr>
        <p:grpSp>
          <p:nvGrpSpPr>
            <p:cNvPr id="61" name="群組 60">
              <a:extLst>
                <a:ext uri="{FF2B5EF4-FFF2-40B4-BE49-F238E27FC236}">
                  <a16:creationId xmlns:a16="http://schemas.microsoft.com/office/drawing/2014/main" id="{758FB35D-09F4-4E03-BEA4-696DFFBE3199}"/>
                </a:ext>
              </a:extLst>
            </p:cNvPr>
            <p:cNvGrpSpPr/>
            <p:nvPr/>
          </p:nvGrpSpPr>
          <p:grpSpPr>
            <a:xfrm>
              <a:off x="4798371" y="4848099"/>
              <a:ext cx="1749247" cy="1073011"/>
              <a:chOff x="-1042093" y="5506078"/>
              <a:chExt cx="1749247" cy="1073011"/>
            </a:xfrm>
          </p:grpSpPr>
          <p:sp>
            <p:nvSpPr>
              <p:cNvPr id="62" name="矩形 61">
                <a:extLst>
                  <a:ext uri="{FF2B5EF4-FFF2-40B4-BE49-F238E27FC236}">
                    <a16:creationId xmlns:a16="http://schemas.microsoft.com/office/drawing/2014/main" id="{C7439C79-C20E-4621-A501-31306849E218}"/>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5" name="文字方塊 64">
                <a:extLst>
                  <a:ext uri="{FF2B5EF4-FFF2-40B4-BE49-F238E27FC236}">
                    <a16:creationId xmlns:a16="http://schemas.microsoft.com/office/drawing/2014/main" id="{89248C20-5220-4BF1-A06B-F9CF299D6D51}"/>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66" name="文字方塊 65">
                <a:extLst>
                  <a:ext uri="{FF2B5EF4-FFF2-40B4-BE49-F238E27FC236}">
                    <a16:creationId xmlns:a16="http://schemas.microsoft.com/office/drawing/2014/main" id="{DF5C1B8B-A48F-4C39-A522-B889BDD6541B}"/>
                  </a:ext>
                </a:extLst>
              </p:cNvPr>
              <p:cNvSpPr txBox="1"/>
              <p:nvPr/>
            </p:nvSpPr>
            <p:spPr>
              <a:xfrm>
                <a:off x="-172703" y="6197599"/>
                <a:ext cx="879857"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5124" name="Picture 4" descr="ãappleãçåçæå°çµæ">
              <a:extLst>
                <a:ext uri="{FF2B5EF4-FFF2-40B4-BE49-F238E27FC236}">
                  <a16:creationId xmlns:a16="http://schemas.microsoft.com/office/drawing/2014/main" id="{10E6F189-C92B-4882-8999-B18B2FDD30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ãorangeãçåçæå°çµæ">
              <a:extLst>
                <a:ext uri="{FF2B5EF4-FFF2-40B4-BE49-F238E27FC236}">
                  <a16:creationId xmlns:a16="http://schemas.microsoft.com/office/drawing/2014/main" id="{B25E4F08-652B-4511-B02C-42862A815BF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9" name="文字方塊 88">
            <a:extLst>
              <a:ext uri="{FF2B5EF4-FFF2-40B4-BE49-F238E27FC236}">
                <a16:creationId xmlns:a16="http://schemas.microsoft.com/office/drawing/2014/main" id="{F39CECD4-0E32-41F7-B5A1-F067CB480E2D}"/>
              </a:ext>
            </a:extLst>
          </p:cNvPr>
          <p:cNvSpPr txBox="1"/>
          <p:nvPr/>
        </p:nvSpPr>
        <p:spPr>
          <a:xfrm>
            <a:off x="6310656" y="1363168"/>
            <a:ext cx="2947844" cy="830997"/>
          </a:xfrm>
          <a:prstGeom prst="rect">
            <a:avLst/>
          </a:prstGeom>
          <a:noFill/>
        </p:spPr>
        <p:txBody>
          <a:bodyPr wrap="square" rtlCol="0">
            <a:spAutoFit/>
          </a:bodyPr>
          <a:lstStyle/>
          <a:p>
            <a:r>
              <a:rPr lang="en-US" altLang="zh-TW" sz="2400" dirty="0"/>
              <a:t>Testing loss for task n after training</a:t>
            </a:r>
            <a:endParaRPr lang="zh-TW" altLang="en-US" sz="2400" dirty="0"/>
          </a:p>
        </p:txBody>
      </p:sp>
      <p:cxnSp>
        <p:nvCxnSpPr>
          <p:cNvPr id="85" name="直線單箭頭接點 84">
            <a:extLst>
              <a:ext uri="{FF2B5EF4-FFF2-40B4-BE49-F238E27FC236}">
                <a16:creationId xmlns:a16="http://schemas.microsoft.com/office/drawing/2014/main" id="{AB5989E5-921F-451B-A1F8-44D32BAC91E3}"/>
              </a:ext>
            </a:extLst>
          </p:cNvPr>
          <p:cNvCxnSpPr/>
          <p:nvPr/>
        </p:nvCxnSpPr>
        <p:spPr>
          <a:xfrm>
            <a:off x="6393662" y="1090242"/>
            <a:ext cx="481487" cy="3352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9ED1D42C-D444-4799-B8F2-233DFC677657}"/>
              </a:ext>
            </a:extLst>
          </p:cNvPr>
          <p:cNvCxnSpPr>
            <a:cxnSpLocks/>
            <a:endCxn id="82" idx="1"/>
          </p:cNvCxnSpPr>
          <p:nvPr/>
        </p:nvCxnSpPr>
        <p:spPr>
          <a:xfrm flipV="1">
            <a:off x="6049094" y="351053"/>
            <a:ext cx="1118983" cy="1660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20908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27" grpId="0"/>
      <p:bldP spid="53" grpId="0"/>
      <p:bldP spid="54" grpId="0"/>
      <p:bldP spid="55" grpId="0" animBg="1"/>
      <p:bldP spid="67" grpId="0"/>
      <p:bldP spid="71" grpId="0"/>
      <p:bldP spid="76" grpId="0"/>
      <p:bldP spid="77" grpId="0"/>
      <p:bldP spid="78" grpId="0"/>
      <p:bldP spid="82" grpId="0"/>
      <p:bldP spid="8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a:extLst>
              <a:ext uri="{FF2B5EF4-FFF2-40B4-BE49-F238E27FC236}">
                <a16:creationId xmlns:a16="http://schemas.microsoft.com/office/drawing/2014/main" id="{503E5F99-2AAC-4DCD-82D5-F8C03598BDCA}"/>
              </a:ext>
            </a:extLst>
          </p:cNvPr>
          <p:cNvSpPr/>
          <p:nvPr/>
        </p:nvSpPr>
        <p:spPr>
          <a:xfrm>
            <a:off x="2995763" y="3648753"/>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3" name="矩形 92">
            <a:extLst>
              <a:ext uri="{FF2B5EF4-FFF2-40B4-BE49-F238E27FC236}">
                <a16:creationId xmlns:a16="http://schemas.microsoft.com/office/drawing/2014/main" id="{23ABA676-BF15-4251-BFCE-567FC86EE44B}"/>
              </a:ext>
            </a:extLst>
          </p:cNvPr>
          <p:cNvSpPr/>
          <p:nvPr/>
        </p:nvSpPr>
        <p:spPr>
          <a:xfrm>
            <a:off x="3013390" y="2213738"/>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2" name="矩形 91">
            <a:extLst>
              <a:ext uri="{FF2B5EF4-FFF2-40B4-BE49-F238E27FC236}">
                <a16:creationId xmlns:a16="http://schemas.microsoft.com/office/drawing/2014/main" id="{E34F3EF3-B0CA-4212-B423-059721954AA5}"/>
              </a:ext>
            </a:extLst>
          </p:cNvPr>
          <p:cNvSpPr/>
          <p:nvPr/>
        </p:nvSpPr>
        <p:spPr>
          <a:xfrm>
            <a:off x="2995763" y="5165577"/>
            <a:ext cx="5600700"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5" name="矩形 84">
            <a:extLst>
              <a:ext uri="{FF2B5EF4-FFF2-40B4-BE49-F238E27FC236}">
                <a16:creationId xmlns:a16="http://schemas.microsoft.com/office/drawing/2014/main" id="{0454BA35-57D8-43B1-8020-26AA23729DFA}"/>
              </a:ext>
            </a:extLst>
          </p:cNvPr>
          <p:cNvSpPr/>
          <p:nvPr/>
        </p:nvSpPr>
        <p:spPr>
          <a:xfrm>
            <a:off x="4906791" y="36600"/>
            <a:ext cx="4174693" cy="19392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D3B7182D-8DD3-4C48-9FEB-F29EAB74FC19}"/>
              </a:ext>
            </a:extLst>
          </p:cNvPr>
          <p:cNvSpPr>
            <a:spLocks noGrp="1"/>
          </p:cNvSpPr>
          <p:nvPr>
            <p:ph type="title"/>
          </p:nvPr>
        </p:nvSpPr>
        <p:spPr/>
        <p:txBody>
          <a:bodyPr/>
          <a:lstStyle/>
          <a:p>
            <a:r>
              <a:rPr lang="en-US" altLang="zh-TW" dirty="0"/>
              <a:t>Meta Learning</a:t>
            </a:r>
            <a:endParaRPr lang="zh-TW" altLang="en-US" dirty="0"/>
          </a:p>
        </p:txBody>
      </p:sp>
      <p:sp>
        <p:nvSpPr>
          <p:cNvPr id="4" name="矩形 3">
            <a:extLst>
              <a:ext uri="{FF2B5EF4-FFF2-40B4-BE49-F238E27FC236}">
                <a16:creationId xmlns:a16="http://schemas.microsoft.com/office/drawing/2014/main" id="{15E7DF9B-934B-443E-80FB-5F7AF5934530}"/>
              </a:ext>
            </a:extLst>
          </p:cNvPr>
          <p:cNvSpPr/>
          <p:nvPr/>
        </p:nvSpPr>
        <p:spPr>
          <a:xfrm>
            <a:off x="5656184" y="-1501"/>
            <a:ext cx="3143303" cy="461665"/>
          </a:xfrm>
          <a:prstGeom prst="rect">
            <a:avLst/>
          </a:prstGeom>
        </p:spPr>
        <p:txBody>
          <a:bodyPr wrap="square">
            <a:spAutoFit/>
          </a:bodyPr>
          <a:lstStyle/>
          <a:p>
            <a:r>
              <a:rPr lang="en-US" altLang="zh-TW" sz="2400" b="1" u="sng" dirty="0">
                <a:latin typeface="微軟正黑體" panose="020B0604030504040204" pitchFamily="34" charset="-120"/>
                <a:ea typeface="微軟正黑體" panose="020B0604030504040204" pitchFamily="34" charset="-120"/>
              </a:rPr>
              <a:t>Machine Learning</a:t>
            </a:r>
            <a:endParaRPr lang="zh-TW" altLang="en-US" sz="2400" b="1" u="sng" dirty="0"/>
          </a:p>
        </p:txBody>
      </p:sp>
      <p:sp>
        <p:nvSpPr>
          <p:cNvPr id="5" name="矩形 4">
            <a:extLst>
              <a:ext uri="{FF2B5EF4-FFF2-40B4-BE49-F238E27FC236}">
                <a16:creationId xmlns:a16="http://schemas.microsoft.com/office/drawing/2014/main" id="{71338DCF-4D3C-4025-8711-5151E9BA3F0D}"/>
              </a:ext>
            </a:extLst>
          </p:cNvPr>
          <p:cNvSpPr/>
          <p:nvPr/>
        </p:nvSpPr>
        <p:spPr>
          <a:xfrm>
            <a:off x="163922" y="3123802"/>
            <a:ext cx="1553397" cy="830997"/>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Training </a:t>
            </a:r>
          </a:p>
          <a:p>
            <a:pPr algn="ctr"/>
            <a:r>
              <a:rPr lang="en-US" altLang="zh-TW" sz="2400" b="1" u="sng" dirty="0">
                <a:latin typeface="微軟正黑體" panose="020B0604030504040204" pitchFamily="34" charset="-120"/>
                <a:ea typeface="微軟正黑體" panose="020B0604030504040204" pitchFamily="34" charset="-120"/>
              </a:rPr>
              <a:t>Tasks</a:t>
            </a:r>
            <a:endParaRPr lang="zh-TW" altLang="en-US" sz="2400" b="1" u="sng" dirty="0"/>
          </a:p>
        </p:txBody>
      </p:sp>
      <p:sp>
        <p:nvSpPr>
          <p:cNvPr id="6" name="矩形 5">
            <a:extLst>
              <a:ext uri="{FF2B5EF4-FFF2-40B4-BE49-F238E27FC236}">
                <a16:creationId xmlns:a16="http://schemas.microsoft.com/office/drawing/2014/main" id="{9C884B6C-5544-4BC3-92B2-459ADF695A8F}"/>
              </a:ext>
            </a:extLst>
          </p:cNvPr>
          <p:cNvSpPr/>
          <p:nvPr/>
        </p:nvSpPr>
        <p:spPr>
          <a:xfrm>
            <a:off x="5093040" y="517558"/>
            <a:ext cx="1799886" cy="1082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7" name="Picture 2" descr="ãcatãçåçæå°çµæ">
            <a:extLst>
              <a:ext uri="{FF2B5EF4-FFF2-40B4-BE49-F238E27FC236}">
                <a16:creationId xmlns:a16="http://schemas.microsoft.com/office/drawing/2014/main" id="{A789C968-E49E-49E8-AAE6-B3D295373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255" y="621431"/>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ãdogãçåçæå°çµæ">
            <a:extLst>
              <a:ext uri="{FF2B5EF4-FFF2-40B4-BE49-F238E27FC236}">
                <a16:creationId xmlns:a16="http://schemas.microsoft.com/office/drawing/2014/main" id="{61B0A912-C084-413B-A77A-043E921F4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2729" y="62143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0F3905EE-FD21-4F0F-A27A-40C2BF34FE2B}"/>
              </a:ext>
            </a:extLst>
          </p:cNvPr>
          <p:cNvSpPr txBox="1"/>
          <p:nvPr/>
        </p:nvSpPr>
        <p:spPr>
          <a:xfrm>
            <a:off x="5265242" y="1239167"/>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0" name="文字方塊 9">
            <a:extLst>
              <a:ext uri="{FF2B5EF4-FFF2-40B4-BE49-F238E27FC236}">
                <a16:creationId xmlns:a16="http://schemas.microsoft.com/office/drawing/2014/main" id="{B2F7FAB1-31DF-4546-B144-00C8F2445F64}"/>
              </a:ext>
            </a:extLst>
          </p:cNvPr>
          <p:cNvSpPr txBox="1"/>
          <p:nvPr/>
        </p:nvSpPr>
        <p:spPr>
          <a:xfrm>
            <a:off x="6113142" y="1239167"/>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11" name="文字方塊 10">
            <a:extLst>
              <a:ext uri="{FF2B5EF4-FFF2-40B4-BE49-F238E27FC236}">
                <a16:creationId xmlns:a16="http://schemas.microsoft.com/office/drawing/2014/main" id="{A0EBAF6A-3826-4F1A-A216-B5D120395C35}"/>
              </a:ext>
            </a:extLst>
          </p:cNvPr>
          <p:cNvSpPr txBox="1"/>
          <p:nvPr/>
        </p:nvSpPr>
        <p:spPr>
          <a:xfrm>
            <a:off x="5538423" y="1553710"/>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grpSp>
        <p:nvGrpSpPr>
          <p:cNvPr id="12" name="群組 11">
            <a:extLst>
              <a:ext uri="{FF2B5EF4-FFF2-40B4-BE49-F238E27FC236}">
                <a16:creationId xmlns:a16="http://schemas.microsoft.com/office/drawing/2014/main" id="{0CEB4BAB-2A55-45E4-90FA-D7E305550A7E}"/>
              </a:ext>
            </a:extLst>
          </p:cNvPr>
          <p:cNvGrpSpPr/>
          <p:nvPr/>
        </p:nvGrpSpPr>
        <p:grpSpPr>
          <a:xfrm>
            <a:off x="7109650" y="546542"/>
            <a:ext cx="1740593" cy="1099596"/>
            <a:chOff x="-1042093" y="5506078"/>
            <a:chExt cx="1740593" cy="1099596"/>
          </a:xfrm>
        </p:grpSpPr>
        <p:sp>
          <p:nvSpPr>
            <p:cNvPr id="13" name="矩形 12">
              <a:extLst>
                <a:ext uri="{FF2B5EF4-FFF2-40B4-BE49-F238E27FC236}">
                  <a16:creationId xmlns:a16="http://schemas.microsoft.com/office/drawing/2014/main" id="{D07EE267-8C85-4AB8-A9F0-943F560AD0E4}"/>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14" name="Picture 4" descr="ãcatãçåçæå°çµæ">
              <a:extLst>
                <a:ext uri="{FF2B5EF4-FFF2-40B4-BE49-F238E27FC236}">
                  <a16:creationId xmlns:a16="http://schemas.microsoft.com/office/drawing/2014/main" id="{47345A28-FE8B-4E65-9007-A59377E7A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ãdogãçåçæå°çµæ">
              <a:extLst>
                <a:ext uri="{FF2B5EF4-FFF2-40B4-BE49-F238E27FC236}">
                  <a16:creationId xmlns:a16="http://schemas.microsoft.com/office/drawing/2014/main" id="{5AAC4896-2AC1-4B0C-87F5-4E365D4892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a:extLst>
                <a:ext uri="{FF2B5EF4-FFF2-40B4-BE49-F238E27FC236}">
                  <a16:creationId xmlns:a16="http://schemas.microsoft.com/office/drawing/2014/main" id="{96BD63B1-BC75-4EE5-B49F-2747ABFE9D0C}"/>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7" name="文字方塊 16">
              <a:extLst>
                <a:ext uri="{FF2B5EF4-FFF2-40B4-BE49-F238E27FC236}">
                  <a16:creationId xmlns:a16="http://schemas.microsoft.com/office/drawing/2014/main" id="{A562870A-2B10-4C83-8A37-4DA101A5CD43}"/>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18" name="文字方塊 17">
            <a:extLst>
              <a:ext uri="{FF2B5EF4-FFF2-40B4-BE49-F238E27FC236}">
                <a16:creationId xmlns:a16="http://schemas.microsoft.com/office/drawing/2014/main" id="{A9527215-A1DD-421F-925D-CB9E83325CFD}"/>
              </a:ext>
            </a:extLst>
          </p:cNvPr>
          <p:cNvSpPr txBox="1"/>
          <p:nvPr/>
        </p:nvSpPr>
        <p:spPr>
          <a:xfrm>
            <a:off x="7477921" y="1594919"/>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nvGrpSpPr>
          <p:cNvPr id="36" name="群組 35">
            <a:extLst>
              <a:ext uri="{FF2B5EF4-FFF2-40B4-BE49-F238E27FC236}">
                <a16:creationId xmlns:a16="http://schemas.microsoft.com/office/drawing/2014/main" id="{A286E26C-99B6-4AD0-ADDC-F5C74B9B07A4}"/>
              </a:ext>
            </a:extLst>
          </p:cNvPr>
          <p:cNvGrpSpPr/>
          <p:nvPr/>
        </p:nvGrpSpPr>
        <p:grpSpPr>
          <a:xfrm>
            <a:off x="3925521" y="3781014"/>
            <a:ext cx="1850583" cy="1113443"/>
            <a:chOff x="6773871" y="2519462"/>
            <a:chExt cx="1799886" cy="1113443"/>
          </a:xfrm>
        </p:grpSpPr>
        <p:sp>
          <p:nvSpPr>
            <p:cNvPr id="37" name="矩形 36">
              <a:extLst>
                <a:ext uri="{FF2B5EF4-FFF2-40B4-BE49-F238E27FC236}">
                  <a16:creationId xmlns:a16="http://schemas.microsoft.com/office/drawing/2014/main" id="{DE3DA83B-72BC-462D-9DB6-7C19555D60E1}"/>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文字方塊 37">
              <a:extLst>
                <a:ext uri="{FF2B5EF4-FFF2-40B4-BE49-F238E27FC236}">
                  <a16:creationId xmlns:a16="http://schemas.microsoft.com/office/drawing/2014/main" id="{A92B64F3-D8C2-4208-832D-DF497FA73C25}"/>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39" name="文字方塊 38">
              <a:extLst>
                <a:ext uri="{FF2B5EF4-FFF2-40B4-BE49-F238E27FC236}">
                  <a16:creationId xmlns:a16="http://schemas.microsoft.com/office/drawing/2014/main" id="{FE7ED111-5A8C-4B77-944E-BE926C7DCE0F}"/>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40" name="Picture 6" descr="ç¸éåç">
              <a:extLst>
                <a:ext uri="{FF2B5EF4-FFF2-40B4-BE49-F238E27FC236}">
                  <a16:creationId xmlns:a16="http://schemas.microsoft.com/office/drawing/2014/main" id="{19D3DF87-DA8A-40AF-91C4-86665E9A1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ãorangeãçåçæå°çµæ">
              <a:extLst>
                <a:ext uri="{FF2B5EF4-FFF2-40B4-BE49-F238E27FC236}">
                  <a16:creationId xmlns:a16="http://schemas.microsoft.com/office/drawing/2014/main" id="{1F4EBAE5-359A-48A0-AAD9-469D06A71A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群組 41">
            <a:extLst>
              <a:ext uri="{FF2B5EF4-FFF2-40B4-BE49-F238E27FC236}">
                <a16:creationId xmlns:a16="http://schemas.microsoft.com/office/drawing/2014/main" id="{4EEEBB19-0A63-4981-8302-EED769FC7AA5}"/>
              </a:ext>
            </a:extLst>
          </p:cNvPr>
          <p:cNvGrpSpPr/>
          <p:nvPr/>
        </p:nvGrpSpPr>
        <p:grpSpPr>
          <a:xfrm>
            <a:off x="6601808" y="3783950"/>
            <a:ext cx="1749247" cy="1073011"/>
            <a:chOff x="4798371" y="4848099"/>
            <a:chExt cx="1749247" cy="1073011"/>
          </a:xfrm>
        </p:grpSpPr>
        <p:grpSp>
          <p:nvGrpSpPr>
            <p:cNvPr id="43" name="群組 42">
              <a:extLst>
                <a:ext uri="{FF2B5EF4-FFF2-40B4-BE49-F238E27FC236}">
                  <a16:creationId xmlns:a16="http://schemas.microsoft.com/office/drawing/2014/main" id="{3D61A1AD-31A0-42E1-9FE9-D29892D9491D}"/>
                </a:ext>
              </a:extLst>
            </p:cNvPr>
            <p:cNvGrpSpPr/>
            <p:nvPr/>
          </p:nvGrpSpPr>
          <p:grpSpPr>
            <a:xfrm>
              <a:off x="4798371" y="4848099"/>
              <a:ext cx="1749247" cy="1073011"/>
              <a:chOff x="-1042093" y="5506078"/>
              <a:chExt cx="1749247" cy="1073011"/>
            </a:xfrm>
          </p:grpSpPr>
          <p:sp>
            <p:nvSpPr>
              <p:cNvPr id="46" name="矩形 45">
                <a:extLst>
                  <a:ext uri="{FF2B5EF4-FFF2-40B4-BE49-F238E27FC236}">
                    <a16:creationId xmlns:a16="http://schemas.microsoft.com/office/drawing/2014/main" id="{FB0BE9C2-9C9E-4D95-B257-CA7F1B63704B}"/>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7" name="文字方塊 46">
                <a:extLst>
                  <a:ext uri="{FF2B5EF4-FFF2-40B4-BE49-F238E27FC236}">
                    <a16:creationId xmlns:a16="http://schemas.microsoft.com/office/drawing/2014/main" id="{59C81312-0AAB-4BBD-B858-7B7E2A303718}"/>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48" name="文字方塊 47">
                <a:extLst>
                  <a:ext uri="{FF2B5EF4-FFF2-40B4-BE49-F238E27FC236}">
                    <a16:creationId xmlns:a16="http://schemas.microsoft.com/office/drawing/2014/main" id="{842C2526-33F3-4B8E-8446-AE71564F56BD}"/>
                  </a:ext>
                </a:extLst>
              </p:cNvPr>
              <p:cNvSpPr txBox="1"/>
              <p:nvPr/>
            </p:nvSpPr>
            <p:spPr>
              <a:xfrm>
                <a:off x="-172703" y="6197599"/>
                <a:ext cx="879857"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44" name="Picture 4" descr="ãappleãçåçæå°çµæ">
              <a:extLst>
                <a:ext uri="{FF2B5EF4-FFF2-40B4-BE49-F238E27FC236}">
                  <a16:creationId xmlns:a16="http://schemas.microsoft.com/office/drawing/2014/main" id="{DCC06DA3-3671-4D3D-AF50-8A571D2B3F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ãorangeãçåçæå°çµæ">
              <a:extLst>
                <a:ext uri="{FF2B5EF4-FFF2-40B4-BE49-F238E27FC236}">
                  <a16:creationId xmlns:a16="http://schemas.microsoft.com/office/drawing/2014/main" id="{26371523-D12C-48B7-90B4-6D9011296C8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群組 48">
            <a:extLst>
              <a:ext uri="{FF2B5EF4-FFF2-40B4-BE49-F238E27FC236}">
                <a16:creationId xmlns:a16="http://schemas.microsoft.com/office/drawing/2014/main" id="{8EDF4491-11FA-47FB-BC78-B10BA31D5E01}"/>
              </a:ext>
            </a:extLst>
          </p:cNvPr>
          <p:cNvGrpSpPr/>
          <p:nvPr/>
        </p:nvGrpSpPr>
        <p:grpSpPr>
          <a:xfrm>
            <a:off x="3975656" y="2323055"/>
            <a:ext cx="1799886" cy="1090941"/>
            <a:chOff x="2607005" y="2519462"/>
            <a:chExt cx="1799886" cy="1090941"/>
          </a:xfrm>
        </p:grpSpPr>
        <p:sp>
          <p:nvSpPr>
            <p:cNvPr id="50" name="矩形 49">
              <a:extLst>
                <a:ext uri="{FF2B5EF4-FFF2-40B4-BE49-F238E27FC236}">
                  <a16:creationId xmlns:a16="http://schemas.microsoft.com/office/drawing/2014/main" id="{21FE4CE6-A488-4040-8670-B51F2019DDE6}"/>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1" name="Picture 2" descr="ãcatãçåçæå°çµæ">
              <a:extLst>
                <a:ext uri="{FF2B5EF4-FFF2-40B4-BE49-F238E27FC236}">
                  <a16:creationId xmlns:a16="http://schemas.microsoft.com/office/drawing/2014/main" id="{0850A698-11D0-43FB-A553-079E8C386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ãdogãçåçæå°çµæ">
              <a:extLst>
                <a:ext uri="{FF2B5EF4-FFF2-40B4-BE49-F238E27FC236}">
                  <a16:creationId xmlns:a16="http://schemas.microsoft.com/office/drawing/2014/main" id="{AF2FDC64-DF7D-4DFD-A64E-EDC583C15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3" name="文字方塊 52">
              <a:extLst>
                <a:ext uri="{FF2B5EF4-FFF2-40B4-BE49-F238E27FC236}">
                  <a16:creationId xmlns:a16="http://schemas.microsoft.com/office/drawing/2014/main" id="{58E2EA4E-367F-44B9-BDE8-37691BC84680}"/>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54" name="文字方塊 53">
              <a:extLst>
                <a:ext uri="{FF2B5EF4-FFF2-40B4-BE49-F238E27FC236}">
                  <a16:creationId xmlns:a16="http://schemas.microsoft.com/office/drawing/2014/main" id="{724B2CF7-88D8-4A12-80AA-79A18D34F75E}"/>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55" name="群組 54">
            <a:extLst>
              <a:ext uri="{FF2B5EF4-FFF2-40B4-BE49-F238E27FC236}">
                <a16:creationId xmlns:a16="http://schemas.microsoft.com/office/drawing/2014/main" id="{EBF79DA8-DD01-48CD-8CD6-58FB18892856}"/>
              </a:ext>
            </a:extLst>
          </p:cNvPr>
          <p:cNvGrpSpPr/>
          <p:nvPr/>
        </p:nvGrpSpPr>
        <p:grpSpPr>
          <a:xfrm>
            <a:off x="6610462" y="2367127"/>
            <a:ext cx="1740593" cy="1099596"/>
            <a:chOff x="-1042093" y="5506078"/>
            <a:chExt cx="1740593" cy="1099596"/>
          </a:xfrm>
        </p:grpSpPr>
        <p:sp>
          <p:nvSpPr>
            <p:cNvPr id="56" name="矩形 55">
              <a:extLst>
                <a:ext uri="{FF2B5EF4-FFF2-40B4-BE49-F238E27FC236}">
                  <a16:creationId xmlns:a16="http://schemas.microsoft.com/office/drawing/2014/main" id="{15A86AC9-D2CE-4FE9-BF0B-635C3D483D3E}"/>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7" name="Picture 4" descr="ãcatãçåçæå°çµæ">
              <a:extLst>
                <a:ext uri="{FF2B5EF4-FFF2-40B4-BE49-F238E27FC236}">
                  <a16:creationId xmlns:a16="http://schemas.microsoft.com/office/drawing/2014/main" id="{266EB746-C607-439B-8432-39FFD72770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ãdogãçåçæå°çµæ">
              <a:extLst>
                <a:ext uri="{FF2B5EF4-FFF2-40B4-BE49-F238E27FC236}">
                  <a16:creationId xmlns:a16="http://schemas.microsoft.com/office/drawing/2014/main" id="{D9117557-076A-45C3-8655-2EFBC07C6F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9" name="文字方塊 58">
              <a:extLst>
                <a:ext uri="{FF2B5EF4-FFF2-40B4-BE49-F238E27FC236}">
                  <a16:creationId xmlns:a16="http://schemas.microsoft.com/office/drawing/2014/main" id="{4F341B07-72B2-412A-84CE-29AA2B39939A}"/>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60" name="文字方塊 59">
              <a:extLst>
                <a:ext uri="{FF2B5EF4-FFF2-40B4-BE49-F238E27FC236}">
                  <a16:creationId xmlns:a16="http://schemas.microsoft.com/office/drawing/2014/main" id="{1ED165C6-85D5-4A58-B8E9-0EC077AB128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71" name="群組 70">
            <a:extLst>
              <a:ext uri="{FF2B5EF4-FFF2-40B4-BE49-F238E27FC236}">
                <a16:creationId xmlns:a16="http://schemas.microsoft.com/office/drawing/2014/main" id="{01C3F9CB-DD16-4F00-B900-8A5D94626AF1}"/>
              </a:ext>
            </a:extLst>
          </p:cNvPr>
          <p:cNvGrpSpPr/>
          <p:nvPr/>
        </p:nvGrpSpPr>
        <p:grpSpPr>
          <a:xfrm>
            <a:off x="3954933" y="5278434"/>
            <a:ext cx="1740593" cy="1099596"/>
            <a:chOff x="4955889" y="4803469"/>
            <a:chExt cx="1740593" cy="1099596"/>
          </a:xfrm>
        </p:grpSpPr>
        <p:grpSp>
          <p:nvGrpSpPr>
            <p:cNvPr id="72" name="群組 71">
              <a:extLst>
                <a:ext uri="{FF2B5EF4-FFF2-40B4-BE49-F238E27FC236}">
                  <a16:creationId xmlns:a16="http://schemas.microsoft.com/office/drawing/2014/main" id="{FEA33627-6054-4588-8D91-DE390E2535D0}"/>
                </a:ext>
              </a:extLst>
            </p:cNvPr>
            <p:cNvGrpSpPr/>
            <p:nvPr/>
          </p:nvGrpSpPr>
          <p:grpSpPr>
            <a:xfrm>
              <a:off x="4955889" y="4803469"/>
              <a:ext cx="1740593" cy="1099596"/>
              <a:chOff x="-1042093" y="5506078"/>
              <a:chExt cx="1740593" cy="1099596"/>
            </a:xfrm>
          </p:grpSpPr>
          <p:sp>
            <p:nvSpPr>
              <p:cNvPr id="75" name="矩形 74">
                <a:extLst>
                  <a:ext uri="{FF2B5EF4-FFF2-40B4-BE49-F238E27FC236}">
                    <a16:creationId xmlns:a16="http://schemas.microsoft.com/office/drawing/2014/main" id="{0B0CDBE9-C606-430A-8E6E-0229DF1F22A7}"/>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6" name="文字方塊 75">
                <a:extLst>
                  <a:ext uri="{FF2B5EF4-FFF2-40B4-BE49-F238E27FC236}">
                    <a16:creationId xmlns:a16="http://schemas.microsoft.com/office/drawing/2014/main" id="{DF36F36B-FF63-4857-9703-C3DEAB85DC06}"/>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77" name="文字方塊 76">
                <a:extLst>
                  <a:ext uri="{FF2B5EF4-FFF2-40B4-BE49-F238E27FC236}">
                    <a16:creationId xmlns:a16="http://schemas.microsoft.com/office/drawing/2014/main" id="{A9025A23-5CEA-4B50-885B-C4ADAAEA6600}"/>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73" name="Picture 4" descr="ãbikeãçåçæå°çµæ">
              <a:extLst>
                <a:ext uri="{FF2B5EF4-FFF2-40B4-BE49-F238E27FC236}">
                  <a16:creationId xmlns:a16="http://schemas.microsoft.com/office/drawing/2014/main" id="{FE75890D-C0EE-4E69-8A90-D3CCFAB52D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ãcarãçåçæå°çµæ">
              <a:extLst>
                <a:ext uri="{FF2B5EF4-FFF2-40B4-BE49-F238E27FC236}">
                  <a16:creationId xmlns:a16="http://schemas.microsoft.com/office/drawing/2014/main" id="{A263954A-CDEC-4508-B17E-1822FE4BA1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群組 77">
            <a:extLst>
              <a:ext uri="{FF2B5EF4-FFF2-40B4-BE49-F238E27FC236}">
                <a16:creationId xmlns:a16="http://schemas.microsoft.com/office/drawing/2014/main" id="{D874EC79-D43D-48C6-9D16-9E49267FCC2B}"/>
              </a:ext>
            </a:extLst>
          </p:cNvPr>
          <p:cNvGrpSpPr/>
          <p:nvPr/>
        </p:nvGrpSpPr>
        <p:grpSpPr>
          <a:xfrm>
            <a:off x="6593154" y="5289112"/>
            <a:ext cx="1799886" cy="1090941"/>
            <a:chOff x="6931389" y="2474832"/>
            <a:chExt cx="1799886" cy="1090941"/>
          </a:xfrm>
        </p:grpSpPr>
        <p:sp>
          <p:nvSpPr>
            <p:cNvPr id="79" name="矩形 78">
              <a:extLst>
                <a:ext uri="{FF2B5EF4-FFF2-40B4-BE49-F238E27FC236}">
                  <a16:creationId xmlns:a16="http://schemas.microsoft.com/office/drawing/2014/main" id="{2B35306E-0FC1-4E1F-92FD-CB04F8CD68E0}"/>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80" name="文字方塊 79">
              <a:extLst>
                <a:ext uri="{FF2B5EF4-FFF2-40B4-BE49-F238E27FC236}">
                  <a16:creationId xmlns:a16="http://schemas.microsoft.com/office/drawing/2014/main" id="{DA89D090-0929-42D5-A1E0-F1D4E8B5C6F1}"/>
                </a:ext>
              </a:extLst>
            </p:cNvPr>
            <p:cNvSpPr txBox="1"/>
            <p:nvPr/>
          </p:nvSpPr>
          <p:spPr>
            <a:xfrm>
              <a:off x="7103591" y="3196441"/>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81" name="文字方塊 80">
              <a:extLst>
                <a:ext uri="{FF2B5EF4-FFF2-40B4-BE49-F238E27FC236}">
                  <a16:creationId xmlns:a16="http://schemas.microsoft.com/office/drawing/2014/main" id="{BDB58467-59DF-48AA-A433-163D4952C809}"/>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82" name="Picture 2" descr="ãbikeãçåçæå°çµæ">
              <a:extLst>
                <a:ext uri="{FF2B5EF4-FFF2-40B4-BE49-F238E27FC236}">
                  <a16:creationId xmlns:a16="http://schemas.microsoft.com/office/drawing/2014/main" id="{37C036BA-2B62-4EF0-A5FF-B924295AB1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ç¸éåç">
              <a:extLst>
                <a:ext uri="{FF2B5EF4-FFF2-40B4-BE49-F238E27FC236}">
                  <a16:creationId xmlns:a16="http://schemas.microsoft.com/office/drawing/2014/main" id="{B2F24FF3-7652-479D-B36A-AE414611C00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4" name="矩形 83">
            <a:extLst>
              <a:ext uri="{FF2B5EF4-FFF2-40B4-BE49-F238E27FC236}">
                <a16:creationId xmlns:a16="http://schemas.microsoft.com/office/drawing/2014/main" id="{2D9F2602-896B-40D5-86AF-889901A97CFD}"/>
              </a:ext>
            </a:extLst>
          </p:cNvPr>
          <p:cNvSpPr/>
          <p:nvPr/>
        </p:nvSpPr>
        <p:spPr>
          <a:xfrm>
            <a:off x="619459" y="5604557"/>
            <a:ext cx="2366623" cy="461665"/>
          </a:xfrm>
          <a:prstGeom prst="rect">
            <a:avLst/>
          </a:prstGeom>
        </p:spPr>
        <p:txBody>
          <a:bodyPr wrap="square">
            <a:spAutoFit/>
          </a:bodyPr>
          <a:lstStyle/>
          <a:p>
            <a:pPr algn="ctr"/>
            <a:r>
              <a:rPr lang="en-US" altLang="zh-TW" sz="2400" b="1" u="sng" dirty="0">
                <a:latin typeface="微軟正黑體" panose="020B0604030504040204" pitchFamily="34" charset="-120"/>
                <a:ea typeface="微軟正黑體" panose="020B0604030504040204" pitchFamily="34" charset="-120"/>
              </a:rPr>
              <a:t>Testing Tasks</a:t>
            </a:r>
            <a:endParaRPr lang="zh-TW" altLang="en-US" sz="2400" b="1" u="sng" dirty="0"/>
          </a:p>
        </p:txBody>
      </p:sp>
      <p:sp>
        <p:nvSpPr>
          <p:cNvPr id="86" name="文字方塊 85">
            <a:extLst>
              <a:ext uri="{FF2B5EF4-FFF2-40B4-BE49-F238E27FC236}">
                <a16:creationId xmlns:a16="http://schemas.microsoft.com/office/drawing/2014/main" id="{91C3D6AF-B60C-44BA-92C4-DF42642EE050}"/>
              </a:ext>
            </a:extLst>
          </p:cNvPr>
          <p:cNvSpPr txBox="1"/>
          <p:nvPr/>
        </p:nvSpPr>
        <p:spPr>
          <a:xfrm>
            <a:off x="3095396" y="2642282"/>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87" name="文字方塊 86">
            <a:extLst>
              <a:ext uri="{FF2B5EF4-FFF2-40B4-BE49-F238E27FC236}">
                <a16:creationId xmlns:a16="http://schemas.microsoft.com/office/drawing/2014/main" id="{4938A029-76B2-4F22-8B0B-585AB7E91253}"/>
              </a:ext>
            </a:extLst>
          </p:cNvPr>
          <p:cNvSpPr txBox="1"/>
          <p:nvPr/>
        </p:nvSpPr>
        <p:spPr>
          <a:xfrm>
            <a:off x="5784285" y="266168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88" name="文字方塊 87">
            <a:extLst>
              <a:ext uri="{FF2B5EF4-FFF2-40B4-BE49-F238E27FC236}">
                <a16:creationId xmlns:a16="http://schemas.microsoft.com/office/drawing/2014/main" id="{813A3F25-121D-4800-BED5-BB6680E29EFC}"/>
              </a:ext>
            </a:extLst>
          </p:cNvPr>
          <p:cNvSpPr txBox="1"/>
          <p:nvPr/>
        </p:nvSpPr>
        <p:spPr>
          <a:xfrm>
            <a:off x="3065413" y="4104068"/>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89" name="文字方塊 88">
            <a:extLst>
              <a:ext uri="{FF2B5EF4-FFF2-40B4-BE49-F238E27FC236}">
                <a16:creationId xmlns:a16="http://schemas.microsoft.com/office/drawing/2014/main" id="{16B8BA41-DC44-4C4F-A4E3-945BA88D5A79}"/>
              </a:ext>
            </a:extLst>
          </p:cNvPr>
          <p:cNvSpPr txBox="1"/>
          <p:nvPr/>
        </p:nvSpPr>
        <p:spPr>
          <a:xfrm>
            <a:off x="5773980" y="4071203"/>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90" name="文字方塊 89">
            <a:extLst>
              <a:ext uri="{FF2B5EF4-FFF2-40B4-BE49-F238E27FC236}">
                <a16:creationId xmlns:a16="http://schemas.microsoft.com/office/drawing/2014/main" id="{83041BAB-56EF-4F00-83DB-A691FFF22AF4}"/>
              </a:ext>
            </a:extLst>
          </p:cNvPr>
          <p:cNvSpPr txBox="1"/>
          <p:nvPr/>
        </p:nvSpPr>
        <p:spPr>
          <a:xfrm>
            <a:off x="3029223" y="557802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91" name="文字方塊 90">
            <a:extLst>
              <a:ext uri="{FF2B5EF4-FFF2-40B4-BE49-F238E27FC236}">
                <a16:creationId xmlns:a16="http://schemas.microsoft.com/office/drawing/2014/main" id="{35A0CA06-9F95-4C29-AA00-373751FD5817}"/>
              </a:ext>
            </a:extLst>
          </p:cNvPr>
          <p:cNvSpPr txBox="1"/>
          <p:nvPr/>
        </p:nvSpPr>
        <p:spPr>
          <a:xfrm>
            <a:off x="5775817" y="5589098"/>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sp>
        <p:nvSpPr>
          <p:cNvPr id="95" name="文字方塊 94">
            <a:extLst>
              <a:ext uri="{FF2B5EF4-FFF2-40B4-BE49-F238E27FC236}">
                <a16:creationId xmlns:a16="http://schemas.microsoft.com/office/drawing/2014/main" id="{AF0FBF66-B83C-49DA-A602-3FB450A6942F}"/>
              </a:ext>
            </a:extLst>
          </p:cNvPr>
          <p:cNvSpPr txBox="1"/>
          <p:nvPr/>
        </p:nvSpPr>
        <p:spPr>
          <a:xfrm>
            <a:off x="2044254" y="2628082"/>
            <a:ext cx="1051142" cy="461665"/>
          </a:xfrm>
          <a:prstGeom prst="rect">
            <a:avLst/>
          </a:prstGeom>
          <a:noFill/>
        </p:spPr>
        <p:txBody>
          <a:bodyPr wrap="square" rtlCol="0">
            <a:spAutoFit/>
          </a:bodyPr>
          <a:lstStyle/>
          <a:p>
            <a:r>
              <a:rPr lang="en-US" altLang="zh-TW" sz="2400" dirty="0"/>
              <a:t>Task 1</a:t>
            </a:r>
            <a:endParaRPr lang="zh-TW" altLang="en-US" sz="2400" dirty="0"/>
          </a:p>
        </p:txBody>
      </p:sp>
      <p:sp>
        <p:nvSpPr>
          <p:cNvPr id="96" name="文字方塊 95">
            <a:extLst>
              <a:ext uri="{FF2B5EF4-FFF2-40B4-BE49-F238E27FC236}">
                <a16:creationId xmlns:a16="http://schemas.microsoft.com/office/drawing/2014/main" id="{73C88BED-9D37-4AE0-AB4C-10533D1370DA}"/>
              </a:ext>
            </a:extLst>
          </p:cNvPr>
          <p:cNvSpPr txBox="1"/>
          <p:nvPr/>
        </p:nvSpPr>
        <p:spPr>
          <a:xfrm>
            <a:off x="2057774" y="4089301"/>
            <a:ext cx="1051142" cy="461665"/>
          </a:xfrm>
          <a:prstGeom prst="rect">
            <a:avLst/>
          </a:prstGeom>
          <a:noFill/>
        </p:spPr>
        <p:txBody>
          <a:bodyPr wrap="square" rtlCol="0">
            <a:spAutoFit/>
          </a:bodyPr>
          <a:lstStyle/>
          <a:p>
            <a:r>
              <a:rPr lang="en-US" altLang="zh-TW" sz="2400" dirty="0"/>
              <a:t>Task 2</a:t>
            </a:r>
            <a:endParaRPr lang="zh-TW" altLang="en-US" sz="2400" dirty="0"/>
          </a:p>
        </p:txBody>
      </p:sp>
      <p:sp>
        <p:nvSpPr>
          <p:cNvPr id="97" name="左大括弧 96">
            <a:extLst>
              <a:ext uri="{FF2B5EF4-FFF2-40B4-BE49-F238E27FC236}">
                <a16:creationId xmlns:a16="http://schemas.microsoft.com/office/drawing/2014/main" id="{BE2B23A4-C8F8-4AF3-A369-295AC164B7C8}"/>
              </a:ext>
            </a:extLst>
          </p:cNvPr>
          <p:cNvSpPr/>
          <p:nvPr/>
        </p:nvSpPr>
        <p:spPr>
          <a:xfrm>
            <a:off x="1737264" y="2471608"/>
            <a:ext cx="336924" cy="2188529"/>
          </a:xfrm>
          <a:prstGeom prst="leftBrace">
            <a:avLst>
              <a:gd name="adj1" fmla="val 49796"/>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5152D12F-4B2E-4913-BF6D-5BE69F91B8BD}"/>
              </a:ext>
            </a:extLst>
          </p:cNvPr>
          <p:cNvSpPr txBox="1"/>
          <p:nvPr/>
        </p:nvSpPr>
        <p:spPr>
          <a:xfrm>
            <a:off x="519776" y="1311872"/>
            <a:ext cx="4475345" cy="830997"/>
          </a:xfrm>
          <a:prstGeom prst="rect">
            <a:avLst/>
          </a:prstGeom>
          <a:noFill/>
        </p:spPr>
        <p:txBody>
          <a:bodyPr wrap="square" rtlCol="0">
            <a:spAutoFit/>
          </a:bodyPr>
          <a:lstStyle/>
          <a:p>
            <a:r>
              <a:rPr lang="en-US" altLang="zh-TW" sz="2400" dirty="0">
                <a:solidFill>
                  <a:srgbClr val="0000FF"/>
                </a:solidFill>
              </a:rPr>
              <a:t>Widely considered in </a:t>
            </a:r>
          </a:p>
          <a:p>
            <a:r>
              <a:rPr lang="en-US" altLang="zh-TW" sz="2400" b="1" dirty="0">
                <a:solidFill>
                  <a:srgbClr val="0000FF"/>
                </a:solidFill>
              </a:rPr>
              <a:t>few-shot learning</a:t>
            </a:r>
            <a:endParaRPr lang="zh-TW" altLang="en-US" sz="2400" b="1" dirty="0">
              <a:solidFill>
                <a:srgbClr val="0000FF"/>
              </a:solidFill>
            </a:endParaRPr>
          </a:p>
        </p:txBody>
      </p:sp>
      <p:grpSp>
        <p:nvGrpSpPr>
          <p:cNvPr id="20" name="群組 19">
            <a:extLst>
              <a:ext uri="{FF2B5EF4-FFF2-40B4-BE49-F238E27FC236}">
                <a16:creationId xmlns:a16="http://schemas.microsoft.com/office/drawing/2014/main" id="{4DC50D6F-19FD-4606-9CDA-6C397545EAA4}"/>
              </a:ext>
            </a:extLst>
          </p:cNvPr>
          <p:cNvGrpSpPr/>
          <p:nvPr/>
        </p:nvGrpSpPr>
        <p:grpSpPr>
          <a:xfrm>
            <a:off x="3544193" y="2052217"/>
            <a:ext cx="1706262" cy="683579"/>
            <a:chOff x="3592929" y="2051608"/>
            <a:chExt cx="1706262" cy="683579"/>
          </a:xfrm>
        </p:grpSpPr>
        <p:sp>
          <p:nvSpPr>
            <p:cNvPr id="98" name="文字方塊 97">
              <a:extLst>
                <a:ext uri="{FF2B5EF4-FFF2-40B4-BE49-F238E27FC236}">
                  <a16:creationId xmlns:a16="http://schemas.microsoft.com/office/drawing/2014/main" id="{D5D97146-E2F9-4D56-827F-3231A114924C}"/>
                </a:ext>
              </a:extLst>
            </p:cNvPr>
            <p:cNvSpPr txBox="1"/>
            <p:nvPr/>
          </p:nvSpPr>
          <p:spPr>
            <a:xfrm>
              <a:off x="3615851" y="2051608"/>
              <a:ext cx="168334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a:solidFill>
                    <a:srgbClr val="0000FF"/>
                  </a:solidFill>
                </a:rPr>
                <a:t>Support set</a:t>
              </a:r>
            </a:p>
          </p:txBody>
        </p:sp>
        <p:cxnSp>
          <p:nvCxnSpPr>
            <p:cNvPr id="19" name="直線單箭頭接點 18">
              <a:extLst>
                <a:ext uri="{FF2B5EF4-FFF2-40B4-BE49-F238E27FC236}">
                  <a16:creationId xmlns:a16="http://schemas.microsoft.com/office/drawing/2014/main" id="{74E0DEB8-C215-4CE6-B74F-B16EF09F087E}"/>
                </a:ext>
              </a:extLst>
            </p:cNvPr>
            <p:cNvCxnSpPr/>
            <p:nvPr/>
          </p:nvCxnSpPr>
          <p:spPr>
            <a:xfrm flipV="1">
              <a:off x="3592929" y="2470662"/>
              <a:ext cx="284137" cy="26452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群組 2">
            <a:extLst>
              <a:ext uri="{FF2B5EF4-FFF2-40B4-BE49-F238E27FC236}">
                <a16:creationId xmlns:a16="http://schemas.microsoft.com/office/drawing/2014/main" id="{8A85E131-4A81-4D04-BA95-5C25457F4369}"/>
              </a:ext>
            </a:extLst>
          </p:cNvPr>
          <p:cNvGrpSpPr/>
          <p:nvPr/>
        </p:nvGrpSpPr>
        <p:grpSpPr>
          <a:xfrm>
            <a:off x="6230591" y="2059793"/>
            <a:ext cx="1780505" cy="682844"/>
            <a:chOff x="6308077" y="2036789"/>
            <a:chExt cx="1780505" cy="682844"/>
          </a:xfrm>
        </p:grpSpPr>
        <p:sp>
          <p:nvSpPr>
            <p:cNvPr id="99" name="文字方塊 98">
              <a:extLst>
                <a:ext uri="{FF2B5EF4-FFF2-40B4-BE49-F238E27FC236}">
                  <a16:creationId xmlns:a16="http://schemas.microsoft.com/office/drawing/2014/main" id="{9C69EAF3-9519-4255-8FC4-E1FE3FA8A02E}"/>
                </a:ext>
              </a:extLst>
            </p:cNvPr>
            <p:cNvSpPr txBox="1"/>
            <p:nvPr/>
          </p:nvSpPr>
          <p:spPr>
            <a:xfrm>
              <a:off x="6405242" y="2036789"/>
              <a:ext cx="168334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solidFill>
                    <a:srgbClr val="0000FF"/>
                  </a:solidFill>
                </a:rPr>
                <a:t>Query set</a:t>
              </a:r>
              <a:endParaRPr lang="zh-TW" altLang="en-US" sz="2400" dirty="0">
                <a:solidFill>
                  <a:srgbClr val="0000FF"/>
                </a:solidFill>
              </a:endParaRPr>
            </a:p>
          </p:txBody>
        </p:sp>
        <p:cxnSp>
          <p:nvCxnSpPr>
            <p:cNvPr id="100" name="直線單箭頭接點 99">
              <a:extLst>
                <a:ext uri="{FF2B5EF4-FFF2-40B4-BE49-F238E27FC236}">
                  <a16:creationId xmlns:a16="http://schemas.microsoft.com/office/drawing/2014/main" id="{44BFC3EE-F5E5-4277-8D81-309CC22A5B13}"/>
                </a:ext>
              </a:extLst>
            </p:cNvPr>
            <p:cNvCxnSpPr/>
            <p:nvPr/>
          </p:nvCxnSpPr>
          <p:spPr>
            <a:xfrm flipV="1">
              <a:off x="6308077" y="2455108"/>
              <a:ext cx="284137" cy="26452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F7AA7BD8-921B-4AAD-8146-E33AFE377AD0}"/>
              </a:ext>
            </a:extLst>
          </p:cNvPr>
          <p:cNvSpPr/>
          <p:nvPr/>
        </p:nvSpPr>
        <p:spPr>
          <a:xfrm>
            <a:off x="101530" y="4724327"/>
            <a:ext cx="3267312" cy="830997"/>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altLang="zh-TW" sz="2400" dirty="0">
                <a:latin typeface="微軟正黑體" panose="020B0604030504040204" pitchFamily="34" charset="-120"/>
                <a:ea typeface="微軟正黑體" panose="020B0604030504040204" pitchFamily="34" charset="-120"/>
              </a:rPr>
              <a:t>Sometimes you need validation tasks</a:t>
            </a:r>
            <a:endParaRPr lang="zh-TW" altLang="en-US" sz="2400" dirty="0"/>
          </a:p>
        </p:txBody>
      </p:sp>
    </p:spTree>
    <p:extLst>
      <p:ext uri="{BB962C8B-B14F-4D97-AF65-F5344CB8AC3E}">
        <p14:creationId xmlns:p14="http://schemas.microsoft.com/office/powerpoint/2010/main" val="205319464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3" grpId="0" animBg="1"/>
      <p:bldP spid="92" grpId="0" animBg="1"/>
      <p:bldP spid="85" grpId="0" animBg="1"/>
      <p:bldP spid="4" grpId="0"/>
      <p:bldP spid="5" grpId="0"/>
      <p:bldP spid="6" grpId="0" animBg="1"/>
      <p:bldP spid="9" grpId="0"/>
      <p:bldP spid="10" grpId="0"/>
      <p:bldP spid="11" grpId="0"/>
      <p:bldP spid="18" grpId="0"/>
      <p:bldP spid="84" grpId="0"/>
      <p:bldP spid="86" grpId="0"/>
      <p:bldP spid="87" grpId="0"/>
      <p:bldP spid="88" grpId="0"/>
      <p:bldP spid="89" grpId="0"/>
      <p:bldP spid="90" grpId="0"/>
      <p:bldP spid="91" grpId="0"/>
      <p:bldP spid="95" grpId="0"/>
      <p:bldP spid="96" grpId="0"/>
      <p:bldP spid="97" grpId="0" animBg="1"/>
      <p:bldP spid="70" grpId="0"/>
      <p:bldP spid="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76E43F-659B-475C-9F2D-B3B955B37392}"/>
              </a:ext>
            </a:extLst>
          </p:cNvPr>
          <p:cNvSpPr>
            <a:spLocks noGrp="1"/>
          </p:cNvSpPr>
          <p:nvPr>
            <p:ph type="title"/>
          </p:nvPr>
        </p:nvSpPr>
        <p:spPr/>
        <p:txBody>
          <a:bodyPr/>
          <a:lstStyle/>
          <a:p>
            <a:r>
              <a:rPr lang="en-US" altLang="zh-TW" dirty="0"/>
              <a:t>Meta Learning</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6BE72CE-5FD6-4B98-9D15-097526A52967}"/>
                  </a:ext>
                </a:extLst>
              </p:cNvPr>
              <p:cNvSpPr>
                <a:spLocks noGrp="1"/>
              </p:cNvSpPr>
              <p:nvPr>
                <p:ph idx="1"/>
              </p:nvPr>
            </p:nvSpPr>
            <p:spPr/>
            <p:txBody>
              <a:bodyPr>
                <a:normAutofit/>
              </a:bodyPr>
              <a:lstStyle/>
              <a:p>
                <a:r>
                  <a:rPr lang="en-US" altLang="zh-TW" sz="2400" dirty="0"/>
                  <a:t>Defining the goodness of a function </a:t>
                </a:r>
                <a14:m>
                  <m:oMath xmlns:m="http://schemas.openxmlformats.org/officeDocument/2006/math">
                    <m:r>
                      <a:rPr lang="en-US" altLang="zh-TW" sz="2400" i="1">
                        <a:latin typeface="Cambria Math" panose="02040503050406030204" pitchFamily="18" charset="0"/>
                      </a:rPr>
                      <m:t>𝐹</m:t>
                    </m:r>
                  </m:oMath>
                </a14:m>
                <a:endParaRPr lang="en-US" altLang="zh-TW" sz="2400" dirty="0"/>
              </a:p>
              <a:p>
                <a:endParaRPr lang="en-US" altLang="zh-TW" sz="2400" dirty="0"/>
              </a:p>
              <a:p>
                <a:pPr marL="0" indent="0">
                  <a:buNone/>
                </a:pPr>
                <a:r>
                  <a:rPr lang="en-US" altLang="zh-TW" sz="2400" dirty="0"/>
                  <a:t> </a:t>
                </a:r>
              </a:p>
              <a:p>
                <a:endParaRPr lang="en-US" altLang="zh-TW" sz="2400" dirty="0"/>
              </a:p>
              <a:p>
                <a:endParaRPr lang="en-US" altLang="zh-TW" sz="2400" dirty="0"/>
              </a:p>
              <a:p>
                <a:r>
                  <a:rPr lang="en-US" altLang="zh-TW" sz="2400" dirty="0"/>
                  <a:t>Find the best function </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𝐹</m:t>
                        </m:r>
                      </m:e>
                      <m:sup>
                        <m:r>
                          <a:rPr lang="en-US" altLang="zh-TW" sz="2400" b="0" i="1" smtClean="0">
                            <a:latin typeface="Cambria Math" panose="02040503050406030204" pitchFamily="18" charset="0"/>
                          </a:rPr>
                          <m:t>∗</m:t>
                        </m:r>
                      </m:sup>
                    </m:sSup>
                  </m:oMath>
                </a14:m>
                <a:endParaRPr lang="zh-TW" altLang="en-US" sz="2400" dirty="0"/>
              </a:p>
            </p:txBody>
          </p:sp>
        </mc:Choice>
        <mc:Fallback xmlns="">
          <p:sp>
            <p:nvSpPr>
              <p:cNvPr id="3" name="內容版面配置區 2">
                <a:extLst>
                  <a:ext uri="{FF2B5EF4-FFF2-40B4-BE49-F238E27FC236}">
                    <a16:creationId xmlns:a16="http://schemas.microsoft.com/office/drawing/2014/main" id="{76BE72CE-5FD6-4B98-9D15-097526A52967}"/>
                  </a:ext>
                </a:extLst>
              </p:cNvPr>
              <p:cNvSpPr>
                <a:spLocks noGrp="1" noRot="1" noChangeAspect="1" noMove="1" noResize="1" noEditPoints="1" noAdjustHandles="1" noChangeArrowheads="1" noChangeShapeType="1" noTextEdit="1"/>
              </p:cNvSpPr>
              <p:nvPr>
                <p:ph idx="1"/>
              </p:nvPr>
            </p:nvSpPr>
            <p:spPr>
              <a:blipFill>
                <a:blip r:embed="rId3"/>
                <a:stretch>
                  <a:fillRect l="-1005" t="-19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5A33EF82-D3BA-442F-98FA-0C835517D8F7}"/>
                  </a:ext>
                </a:extLst>
              </p:cNvPr>
              <p:cNvSpPr txBox="1"/>
              <p:nvPr/>
            </p:nvSpPr>
            <p:spPr>
              <a:xfrm>
                <a:off x="1477548" y="2256547"/>
                <a:ext cx="23183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r>
                            <m:rPr>
                              <m:nor/>
                            </m:rPr>
                            <a:rPr lang="zh-TW" altLang="en-US" sz="2800" dirty="0"/>
                            <m:t> </m:t>
                          </m:r>
                        </m:e>
                      </m:nary>
                    </m:oMath>
                  </m:oMathPara>
                </a14:m>
                <a:endParaRPr lang="zh-TW" altLang="en-US" sz="2800" dirty="0"/>
              </a:p>
            </p:txBody>
          </p:sp>
        </mc:Choice>
        <mc:Fallback xmlns="">
          <p:sp>
            <p:nvSpPr>
              <p:cNvPr id="5" name="文字方塊 4">
                <a:extLst>
                  <a:ext uri="{FF2B5EF4-FFF2-40B4-BE49-F238E27FC236}">
                    <a16:creationId xmlns:a16="http://schemas.microsoft.com/office/drawing/2014/main" id="{5A33EF82-D3BA-442F-98FA-0C835517D8F7}"/>
                  </a:ext>
                </a:extLst>
              </p:cNvPr>
              <p:cNvSpPr txBox="1">
                <a:spLocks noRot="1" noChangeAspect="1" noMove="1" noResize="1" noEditPoints="1" noAdjustHandles="1" noChangeArrowheads="1" noChangeShapeType="1" noTextEdit="1"/>
              </p:cNvSpPr>
              <p:nvPr/>
            </p:nvSpPr>
            <p:spPr>
              <a:xfrm>
                <a:off x="1477548" y="2256547"/>
                <a:ext cx="2318391" cy="1211550"/>
              </a:xfrm>
              <a:prstGeom prst="rect">
                <a:avLst/>
              </a:prstGeom>
              <a:blipFill>
                <a:blip r:embed="rId4"/>
                <a:stretch>
                  <a:fillRect/>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B5EED6CF-AD36-401F-B540-FABCDD2DA104}"/>
              </a:ext>
            </a:extLst>
          </p:cNvPr>
          <p:cNvSpPr txBox="1"/>
          <p:nvPr/>
        </p:nvSpPr>
        <p:spPr>
          <a:xfrm>
            <a:off x="4572000" y="3046069"/>
            <a:ext cx="1485026" cy="830997"/>
          </a:xfrm>
          <a:prstGeom prst="rect">
            <a:avLst/>
          </a:prstGeom>
          <a:noFill/>
        </p:spPr>
        <p:txBody>
          <a:bodyPr wrap="square" rtlCol="0">
            <a:spAutoFit/>
          </a:bodyPr>
          <a:lstStyle/>
          <a:p>
            <a:pPr algn="ctr"/>
            <a:r>
              <a:rPr lang="en-US" altLang="zh-TW" sz="2400" b="1" u="sng" dirty="0"/>
              <a:t>Testing: Task New</a:t>
            </a:r>
            <a:endParaRPr lang="zh-TW" altLang="en-US" sz="2400" b="1" u="sng"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30284BB-BE0C-4334-9E8C-F63CAEF67DED}"/>
                  </a:ext>
                </a:extLst>
              </p:cNvPr>
              <p:cNvSpPr/>
              <p:nvPr/>
            </p:nvSpPr>
            <p:spPr>
              <a:xfrm>
                <a:off x="6931389" y="386177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Learning</a:t>
                </a:r>
              </a:p>
              <a:p>
                <a:pPr algn="ctr"/>
                <a:r>
                  <a:rPr lang="en-US" altLang="zh-TW" sz="2400" dirty="0"/>
                  <a:t>Algorithm </a:t>
                </a:r>
                <a14:m>
                  <m:oMath xmlns:m="http://schemas.openxmlformats.org/officeDocument/2006/math">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𝐹</m:t>
                        </m:r>
                      </m:e>
                      <m:sup>
                        <m:r>
                          <a:rPr lang="en-US" altLang="zh-TW" sz="2400" i="1">
                            <a:latin typeface="Cambria Math" panose="02040503050406030204" pitchFamily="18" charset="0"/>
                          </a:rPr>
                          <m:t>∗</m:t>
                        </m:r>
                      </m:sup>
                    </m:sSup>
                  </m:oMath>
                </a14:m>
                <a:endParaRPr lang="zh-TW" altLang="en-US" sz="2400" dirty="0"/>
              </a:p>
            </p:txBody>
          </p:sp>
        </mc:Choice>
        <mc:Fallback xmlns="">
          <p:sp>
            <p:nvSpPr>
              <p:cNvPr id="7" name="矩形 6">
                <a:extLst>
                  <a:ext uri="{FF2B5EF4-FFF2-40B4-BE49-F238E27FC236}">
                    <a16:creationId xmlns:a16="http://schemas.microsoft.com/office/drawing/2014/main" id="{030284BB-BE0C-4334-9E8C-F63CAEF67DED}"/>
                  </a:ext>
                </a:extLst>
              </p:cNvPr>
              <p:cNvSpPr>
                <a:spLocks noRot="1" noChangeAspect="1" noMove="1" noResize="1" noEditPoints="1" noAdjustHandles="1" noChangeArrowheads="1" noChangeShapeType="1" noTextEdit="1"/>
              </p:cNvSpPr>
              <p:nvPr/>
            </p:nvSpPr>
            <p:spPr>
              <a:xfrm>
                <a:off x="6931389" y="3861777"/>
                <a:ext cx="1799886" cy="825954"/>
              </a:xfrm>
              <a:prstGeom prst="rect">
                <a:avLst/>
              </a:prstGeom>
              <a:blipFill>
                <a:blip r:embed="rId5"/>
                <a:stretch>
                  <a:fillRect l="-5068" t="-5109" b="-16058"/>
                </a:stretch>
              </a:blipFill>
            </p:spPr>
            <p:txBody>
              <a:bodyPr/>
              <a:lstStyle/>
              <a:p>
                <a:r>
                  <a:rPr lang="zh-TW" altLang="en-US">
                    <a:noFill/>
                  </a:rPr>
                  <a:t> </a:t>
                </a:r>
              </a:p>
            </p:txBody>
          </p:sp>
        </mc:Fallback>
      </mc:AlternateContent>
      <p:grpSp>
        <p:nvGrpSpPr>
          <p:cNvPr id="16" name="群組 15">
            <a:extLst>
              <a:ext uri="{FF2B5EF4-FFF2-40B4-BE49-F238E27FC236}">
                <a16:creationId xmlns:a16="http://schemas.microsoft.com/office/drawing/2014/main" id="{E1A3E82C-9F47-4BAA-A575-3F298664B732}"/>
              </a:ext>
            </a:extLst>
          </p:cNvPr>
          <p:cNvGrpSpPr/>
          <p:nvPr/>
        </p:nvGrpSpPr>
        <p:grpSpPr>
          <a:xfrm>
            <a:off x="7568809" y="5069991"/>
            <a:ext cx="575895" cy="549710"/>
            <a:chOff x="6178183" y="3353744"/>
            <a:chExt cx="686244" cy="604230"/>
          </a:xfrm>
        </p:grpSpPr>
        <p:sp>
          <p:nvSpPr>
            <p:cNvPr id="17" name="矩形 16">
              <a:extLst>
                <a:ext uri="{FF2B5EF4-FFF2-40B4-BE49-F238E27FC236}">
                  <a16:creationId xmlns:a16="http://schemas.microsoft.com/office/drawing/2014/main" id="{5D5BC4C8-1D34-494A-A829-778B23218BD1}"/>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07C87A05-20AE-4F2A-A319-418C40B3E0DE}"/>
                    </a:ext>
                  </a:extLst>
                </p:cNvPr>
                <p:cNvSpPr txBox="1"/>
                <p:nvPr/>
              </p:nvSpPr>
              <p:spPr>
                <a:xfrm>
                  <a:off x="6337300" y="3429000"/>
                  <a:ext cx="527127" cy="473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18" name="文字方塊 17">
                  <a:extLst>
                    <a:ext uri="{FF2B5EF4-FFF2-40B4-BE49-F238E27FC236}">
                      <a16:creationId xmlns:a16="http://schemas.microsoft.com/office/drawing/2014/main" id="{07C87A05-20AE-4F2A-A319-418C40B3E0DE}"/>
                    </a:ext>
                  </a:extLst>
                </p:cNvPr>
                <p:cNvSpPr txBox="1">
                  <a:spLocks noRot="1" noChangeAspect="1" noMove="1" noResize="1" noEditPoints="1" noAdjustHandles="1" noChangeArrowheads="1" noChangeShapeType="1" noTextEdit="1"/>
                </p:cNvSpPr>
                <p:nvPr/>
              </p:nvSpPr>
              <p:spPr>
                <a:xfrm>
                  <a:off x="6337300" y="3429000"/>
                  <a:ext cx="527127" cy="473622"/>
                </a:xfrm>
                <a:prstGeom prst="rect">
                  <a:avLst/>
                </a:prstGeom>
                <a:blipFill>
                  <a:blip r:embed="rId6"/>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02022C1E-B778-4293-B840-C304D864F41A}"/>
                  </a:ext>
                </a:extLst>
              </p:cNvPr>
              <p:cNvSpPr txBox="1"/>
              <p:nvPr/>
            </p:nvSpPr>
            <p:spPr>
              <a:xfrm>
                <a:off x="7702341" y="6061987"/>
                <a:ext cx="2069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oMath>
                  </m:oMathPara>
                </a14:m>
                <a:endParaRPr lang="zh-TW" altLang="en-US" sz="2800" dirty="0"/>
              </a:p>
            </p:txBody>
          </p:sp>
        </mc:Choice>
        <mc:Fallback xmlns="">
          <p:sp>
            <p:nvSpPr>
              <p:cNvPr id="19" name="文字方塊 18">
                <a:extLst>
                  <a:ext uri="{FF2B5EF4-FFF2-40B4-BE49-F238E27FC236}">
                    <a16:creationId xmlns:a16="http://schemas.microsoft.com/office/drawing/2014/main" id="{02022C1E-B778-4293-B840-C304D864F41A}"/>
                  </a:ext>
                </a:extLst>
              </p:cNvPr>
              <p:cNvSpPr txBox="1">
                <a:spLocks noRot="1" noChangeAspect="1" noMove="1" noResize="1" noEditPoints="1" noAdjustHandles="1" noChangeArrowheads="1" noChangeShapeType="1" noTextEdit="1"/>
              </p:cNvSpPr>
              <p:nvPr/>
            </p:nvSpPr>
            <p:spPr>
              <a:xfrm>
                <a:off x="7702341" y="6061987"/>
                <a:ext cx="206980" cy="430887"/>
              </a:xfrm>
              <a:prstGeom prst="rect">
                <a:avLst/>
              </a:prstGeom>
              <a:blipFill>
                <a:blip r:embed="rId7"/>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3C0AF3B2-0C60-4082-A52E-73302DD6A4D3}"/>
              </a:ext>
            </a:extLst>
          </p:cNvPr>
          <p:cNvCxnSpPr>
            <a:cxnSpLocks/>
          </p:cNvCxnSpPr>
          <p:nvPr/>
        </p:nvCxnSpPr>
        <p:spPr>
          <a:xfrm>
            <a:off x="7834764" y="355307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C7D315AB-B72B-42A5-8AA7-6EF6D6A6DC0F}"/>
              </a:ext>
            </a:extLst>
          </p:cNvPr>
          <p:cNvCxnSpPr>
            <a:cxnSpLocks/>
          </p:cNvCxnSpPr>
          <p:nvPr/>
        </p:nvCxnSpPr>
        <p:spPr>
          <a:xfrm>
            <a:off x="7828724" y="472183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F6F44817-C0DE-4DA8-9DD6-5CAC57018D20}"/>
              </a:ext>
            </a:extLst>
          </p:cNvPr>
          <p:cNvCxnSpPr>
            <a:cxnSpLocks/>
          </p:cNvCxnSpPr>
          <p:nvPr/>
        </p:nvCxnSpPr>
        <p:spPr>
          <a:xfrm>
            <a:off x="7828724" y="564784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2A91A34C-CA3F-4C63-8892-E464AD4E70BC}"/>
              </a:ext>
            </a:extLst>
          </p:cNvPr>
          <p:cNvCxnSpPr>
            <a:cxnSpLocks/>
          </p:cNvCxnSpPr>
          <p:nvPr/>
        </p:nvCxnSpPr>
        <p:spPr>
          <a:xfrm flipV="1">
            <a:off x="6709182" y="537227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484FF3D5-E733-4413-84EE-3CE8EF051952}"/>
              </a:ext>
            </a:extLst>
          </p:cNvPr>
          <p:cNvSpPr txBox="1"/>
          <p:nvPr/>
        </p:nvSpPr>
        <p:spPr>
          <a:xfrm>
            <a:off x="6062887" y="276201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25" name="文字方塊 24">
            <a:extLst>
              <a:ext uri="{FF2B5EF4-FFF2-40B4-BE49-F238E27FC236}">
                <a16:creationId xmlns:a16="http://schemas.microsoft.com/office/drawing/2014/main" id="{51DF43C2-FA9A-4540-A7A9-AF2AD1AB11C2}"/>
              </a:ext>
            </a:extLst>
          </p:cNvPr>
          <p:cNvSpPr txBox="1"/>
          <p:nvPr/>
        </p:nvSpPr>
        <p:spPr>
          <a:xfrm>
            <a:off x="5405910" y="433030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nvGrpSpPr>
          <p:cNvPr id="31" name="群組 30">
            <a:extLst>
              <a:ext uri="{FF2B5EF4-FFF2-40B4-BE49-F238E27FC236}">
                <a16:creationId xmlns:a16="http://schemas.microsoft.com/office/drawing/2014/main" id="{D285B58E-3660-45CC-8108-04A86052E5E3}"/>
              </a:ext>
            </a:extLst>
          </p:cNvPr>
          <p:cNvGrpSpPr/>
          <p:nvPr/>
        </p:nvGrpSpPr>
        <p:grpSpPr>
          <a:xfrm>
            <a:off x="4955889" y="4803469"/>
            <a:ext cx="1740593" cy="1099596"/>
            <a:chOff x="4955889" y="4803469"/>
            <a:chExt cx="1740593" cy="1099596"/>
          </a:xfrm>
        </p:grpSpPr>
        <p:grpSp>
          <p:nvGrpSpPr>
            <p:cNvPr id="11" name="群組 10">
              <a:extLst>
                <a:ext uri="{FF2B5EF4-FFF2-40B4-BE49-F238E27FC236}">
                  <a16:creationId xmlns:a16="http://schemas.microsoft.com/office/drawing/2014/main" id="{162D3CE9-8626-418E-BBE5-51E1E1D1B6F8}"/>
                </a:ext>
              </a:extLst>
            </p:cNvPr>
            <p:cNvGrpSpPr/>
            <p:nvPr/>
          </p:nvGrpSpPr>
          <p:grpSpPr>
            <a:xfrm>
              <a:off x="4955889" y="4803469"/>
              <a:ext cx="1740593" cy="1099596"/>
              <a:chOff x="-1042093" y="5506078"/>
              <a:chExt cx="1740593" cy="1099596"/>
            </a:xfrm>
          </p:grpSpPr>
          <p:sp>
            <p:nvSpPr>
              <p:cNvPr id="12" name="矩形 11">
                <a:extLst>
                  <a:ext uri="{FF2B5EF4-FFF2-40B4-BE49-F238E27FC236}">
                    <a16:creationId xmlns:a16="http://schemas.microsoft.com/office/drawing/2014/main" id="{954DD780-298C-42E0-BF43-2033D0D5E719}"/>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3" name="文字方塊 12">
                <a:extLst>
                  <a:ext uri="{FF2B5EF4-FFF2-40B4-BE49-F238E27FC236}">
                    <a16:creationId xmlns:a16="http://schemas.microsoft.com/office/drawing/2014/main" id="{ACEEE3F1-0225-45C2-A638-D583D1D0B005}"/>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14" name="文字方塊 13">
                <a:extLst>
                  <a:ext uri="{FF2B5EF4-FFF2-40B4-BE49-F238E27FC236}">
                    <a16:creationId xmlns:a16="http://schemas.microsoft.com/office/drawing/2014/main" id="{BD5F967B-CE8A-401F-91CA-B056FC17983D}"/>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4100" name="Picture 4" descr="ãbikeãçåçæå°çµæ">
              <a:extLst>
                <a:ext uri="{FF2B5EF4-FFF2-40B4-BE49-F238E27FC236}">
                  <a16:creationId xmlns:a16="http://schemas.microsoft.com/office/drawing/2014/main" id="{485EC9E7-9522-4311-BE47-4B80D4785B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ãcarãçåçæå°çµæ">
              <a:extLst>
                <a:ext uri="{FF2B5EF4-FFF2-40B4-BE49-F238E27FC236}">
                  <a16:creationId xmlns:a16="http://schemas.microsoft.com/office/drawing/2014/main" id="{EFC53BD2-A43E-4900-B07E-FA69467275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群組 29">
            <a:extLst>
              <a:ext uri="{FF2B5EF4-FFF2-40B4-BE49-F238E27FC236}">
                <a16:creationId xmlns:a16="http://schemas.microsoft.com/office/drawing/2014/main" id="{ED767AEC-4028-4FEF-84AE-D44EBA0AEEAB}"/>
              </a:ext>
            </a:extLst>
          </p:cNvPr>
          <p:cNvGrpSpPr/>
          <p:nvPr/>
        </p:nvGrpSpPr>
        <p:grpSpPr>
          <a:xfrm>
            <a:off x="6931389" y="2474832"/>
            <a:ext cx="1799886" cy="1090941"/>
            <a:chOff x="6931389" y="2474832"/>
            <a:chExt cx="1799886" cy="1090941"/>
          </a:xfrm>
        </p:grpSpPr>
        <p:sp>
          <p:nvSpPr>
            <p:cNvPr id="8" name="矩形 7">
              <a:extLst>
                <a:ext uri="{FF2B5EF4-FFF2-40B4-BE49-F238E27FC236}">
                  <a16:creationId xmlns:a16="http://schemas.microsoft.com/office/drawing/2014/main" id="{372E0661-F940-4381-8E51-7FA54A9FA9C0}"/>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9041B051-575F-40E7-A974-DA25967A4630}"/>
                </a:ext>
              </a:extLst>
            </p:cNvPr>
            <p:cNvSpPr txBox="1"/>
            <p:nvPr/>
          </p:nvSpPr>
          <p:spPr>
            <a:xfrm>
              <a:off x="7103591" y="3196441"/>
              <a:ext cx="584200" cy="369332"/>
            </a:xfrm>
            <a:prstGeom prst="rect">
              <a:avLst/>
            </a:prstGeom>
            <a:noFill/>
          </p:spPr>
          <p:txBody>
            <a:bodyPr wrap="square" rtlCol="0">
              <a:spAutoFit/>
            </a:bodyPr>
            <a:lstStyle/>
            <a:p>
              <a:pPr algn="ctr"/>
              <a:r>
                <a:rPr lang="en-US" altLang="zh-TW" dirty="0"/>
                <a:t>bike</a:t>
              </a:r>
              <a:endParaRPr lang="zh-TW" altLang="en-US" dirty="0"/>
            </a:p>
          </p:txBody>
        </p:sp>
        <p:sp>
          <p:nvSpPr>
            <p:cNvPr id="10" name="文字方塊 9">
              <a:extLst>
                <a:ext uri="{FF2B5EF4-FFF2-40B4-BE49-F238E27FC236}">
                  <a16:creationId xmlns:a16="http://schemas.microsoft.com/office/drawing/2014/main" id="{D61A8D3E-5C29-426C-BB30-B24AFD0F585C}"/>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4098" name="Picture 2" descr="ãbikeãçåçæå°çµæ">
              <a:extLst>
                <a:ext uri="{FF2B5EF4-FFF2-40B4-BE49-F238E27FC236}">
                  <a16:creationId xmlns:a16="http://schemas.microsoft.com/office/drawing/2014/main" id="{77B2D5AB-E90B-42FA-8A6F-4C5BB64E82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ç¸éåç">
              <a:extLst>
                <a:ext uri="{FF2B5EF4-FFF2-40B4-BE49-F238E27FC236}">
                  <a16:creationId xmlns:a16="http://schemas.microsoft.com/office/drawing/2014/main" id="{CF1142DA-D5FC-4749-A449-4F5023E122A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34" name="文字方塊 33">
                <a:extLst>
                  <a:ext uri="{FF2B5EF4-FFF2-40B4-BE49-F238E27FC236}">
                    <a16:creationId xmlns:a16="http://schemas.microsoft.com/office/drawing/2014/main" id="{8BCC38DB-33A2-444E-9D2A-6AA36C2FA715}"/>
                  </a:ext>
                </a:extLst>
              </p:cNvPr>
              <p:cNvSpPr txBox="1"/>
              <p:nvPr/>
            </p:nvSpPr>
            <p:spPr>
              <a:xfrm>
                <a:off x="1349105" y="5091584"/>
                <a:ext cx="2999411"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𝐹</m:t>
                          </m:r>
                        </m:e>
                        <m:sup>
                          <m:r>
                            <a:rPr lang="en-US" altLang="zh-TW" sz="2800" i="1">
                              <a:latin typeface="Cambria Math" panose="02040503050406030204" pitchFamily="18" charset="0"/>
                            </a:rPr>
                            <m:t>∗</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𝑎𝑟𝑔</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a:rPr lang="en-US" altLang="zh-TW" sz="2800" b="0" i="1" smtClean="0">
                                  <a:latin typeface="Cambria Math" panose="02040503050406030204" pitchFamily="18" charset="0"/>
                                </a:rPr>
                                <m:t>𝑚𝑖𝑛</m:t>
                              </m:r>
                            </m:e>
                            <m:lim>
                              <m:r>
                                <a:rPr lang="en-US" altLang="zh-TW" sz="2800" b="0" i="1" smtClean="0">
                                  <a:latin typeface="Cambria Math" panose="02040503050406030204" pitchFamily="18" charset="0"/>
                                </a:rPr>
                                <m:t>𝐹</m:t>
                              </m:r>
                            </m:lim>
                          </m:limLow>
                        </m:fName>
                        <m:e>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e>
                      </m:func>
                    </m:oMath>
                  </m:oMathPara>
                </a14:m>
                <a:endParaRPr lang="zh-TW" altLang="en-US" sz="2800" dirty="0"/>
              </a:p>
            </p:txBody>
          </p:sp>
        </mc:Choice>
        <mc:Fallback>
          <p:sp>
            <p:nvSpPr>
              <p:cNvPr id="34" name="文字方塊 33">
                <a:extLst>
                  <a:ext uri="{FF2B5EF4-FFF2-40B4-BE49-F238E27FC236}">
                    <a16:creationId xmlns:a16="http://schemas.microsoft.com/office/drawing/2014/main" id="{8BCC38DB-33A2-444E-9D2A-6AA36C2FA715}"/>
                  </a:ext>
                </a:extLst>
              </p:cNvPr>
              <p:cNvSpPr txBox="1">
                <a:spLocks noRot="1" noChangeAspect="1" noMove="1" noResize="1" noEditPoints="1" noAdjustHandles="1" noChangeArrowheads="1" noChangeShapeType="1" noTextEdit="1"/>
              </p:cNvSpPr>
              <p:nvPr/>
            </p:nvSpPr>
            <p:spPr>
              <a:xfrm>
                <a:off x="1349105" y="5091584"/>
                <a:ext cx="2999411" cy="561436"/>
              </a:xfrm>
              <a:prstGeom prst="rect">
                <a:avLst/>
              </a:prstGeom>
              <a:blipFill>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3497575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9" grpId="0"/>
      <p:bldP spid="24" grpId="0"/>
      <p:bldP spid="25" grpId="0"/>
      <p:bldP spid="34"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視差">
  <a:themeElements>
    <a:clrScheme name="視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視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視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2546</TotalTime>
  <Words>1797</Words>
  <Application>Microsoft Office PowerPoint</Application>
  <PresentationFormat>如螢幕大小 (4:3)</PresentationFormat>
  <Paragraphs>511</Paragraphs>
  <Slides>34</Slides>
  <Notes>20</Notes>
  <HiddenSlides>0</HiddenSlides>
  <MMClips>0</MMClips>
  <ScaleCrop>false</ScaleCrop>
  <HeadingPairs>
    <vt:vector size="6" baseType="variant">
      <vt:variant>
        <vt:lpstr>使用字型</vt:lpstr>
      </vt:variant>
      <vt:variant>
        <vt:i4>9</vt:i4>
      </vt:variant>
      <vt:variant>
        <vt:lpstr>佈景主題</vt:lpstr>
      </vt:variant>
      <vt:variant>
        <vt:i4>2</vt:i4>
      </vt:variant>
      <vt:variant>
        <vt:lpstr>投影片標題</vt:lpstr>
      </vt:variant>
      <vt:variant>
        <vt:i4>34</vt:i4>
      </vt:variant>
    </vt:vector>
  </HeadingPairs>
  <TitlesOfParts>
    <vt:vector size="45" baseType="lpstr">
      <vt:lpstr>Linux Libertine</vt:lpstr>
      <vt:lpstr>medium-content-serif-font</vt:lpstr>
      <vt:lpstr>NimbusRomNo9L-Regu</vt:lpstr>
      <vt:lpstr>微軟正黑體</vt:lpstr>
      <vt:lpstr>Arial</vt:lpstr>
      <vt:lpstr>Calibri</vt:lpstr>
      <vt:lpstr>Calibri Light</vt:lpstr>
      <vt:lpstr>Cambria Math</vt:lpstr>
      <vt:lpstr>Corbel</vt:lpstr>
      <vt:lpstr>Office 佈景主題</vt:lpstr>
      <vt:lpstr>視差</vt:lpstr>
      <vt:lpstr>Meta Learning (Part 1)</vt:lpstr>
      <vt:lpstr>Introduction</vt:lpstr>
      <vt:lpstr>Meta Learning </vt:lpstr>
      <vt:lpstr>Meta Learning </vt:lpstr>
      <vt:lpstr>Machine Learning is Simple</vt:lpstr>
      <vt:lpstr>Meta Learning</vt:lpstr>
      <vt:lpstr>Meta Learning</vt:lpstr>
      <vt:lpstr>Meta Learning</vt:lpstr>
      <vt:lpstr>Meta Learning</vt:lpstr>
      <vt:lpstr>Omniglot</vt:lpstr>
      <vt:lpstr>Omniglot  – Few-shot Classification</vt:lpstr>
      <vt:lpstr>Techniques Today</vt:lpstr>
      <vt:lpstr>PowerPoint 簡報</vt:lpstr>
      <vt:lpstr>PowerPoint 簡報</vt:lpstr>
      <vt:lpstr>PowerPoint 簡報</vt:lpstr>
      <vt:lpstr>PowerPoint 簡報</vt:lpstr>
      <vt:lpstr>PowerPoint 簡報</vt:lpstr>
      <vt:lpstr>MAML</vt:lpstr>
      <vt:lpstr>Toy Example</vt:lpstr>
      <vt:lpstr>Toy Example</vt:lpstr>
      <vt:lpstr>Omniglot &amp; Mini-ImageNet</vt:lpstr>
      <vt:lpstr>Warning of Math</vt:lpstr>
      <vt:lpstr>PowerPoint 簡報</vt:lpstr>
      <vt:lpstr>PowerPoint 簡報</vt:lpstr>
      <vt:lpstr>PowerPoint 簡報</vt:lpstr>
      <vt:lpstr>End of Warning</vt:lpstr>
      <vt:lpstr>MAML – Real Implementation</vt:lpstr>
      <vt:lpstr>Translation</vt:lpstr>
      <vt:lpstr>Techniques Today</vt:lpstr>
      <vt:lpstr>Reptile</vt:lpstr>
      <vt:lpstr>Reptile</vt:lpstr>
      <vt:lpstr>PowerPoint 簡報</vt:lpstr>
      <vt:lpstr>Turtles all the way down …… ?</vt:lpstr>
      <vt:lpstr>Crazy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Hung-yi Lee</cp:lastModifiedBy>
  <cp:revision>172</cp:revision>
  <dcterms:created xsi:type="dcterms:W3CDTF">2019-04-20T06:20:42Z</dcterms:created>
  <dcterms:modified xsi:type="dcterms:W3CDTF">2019-04-25T15:35:58Z</dcterms:modified>
</cp:coreProperties>
</file>