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37"/>
  </p:notesMasterIdLst>
  <p:sldIdLst>
    <p:sldId id="256" r:id="rId3"/>
    <p:sldId id="365" r:id="rId4"/>
    <p:sldId id="261" r:id="rId5"/>
    <p:sldId id="397" r:id="rId6"/>
    <p:sldId id="368" r:id="rId7"/>
    <p:sldId id="369" r:id="rId8"/>
    <p:sldId id="380" r:id="rId9"/>
    <p:sldId id="379" r:id="rId10"/>
    <p:sldId id="381" r:id="rId11"/>
    <p:sldId id="376" r:id="rId12"/>
    <p:sldId id="375" r:id="rId13"/>
    <p:sldId id="385" r:id="rId14"/>
    <p:sldId id="386" r:id="rId15"/>
    <p:sldId id="387" r:id="rId16"/>
    <p:sldId id="395" r:id="rId17"/>
    <p:sldId id="389" r:id="rId18"/>
    <p:sldId id="401" r:id="rId19"/>
    <p:sldId id="390" r:id="rId20"/>
    <p:sldId id="279" r:id="rId21"/>
    <p:sldId id="402" r:id="rId22"/>
    <p:sldId id="399" r:id="rId23"/>
    <p:sldId id="384" r:id="rId24"/>
    <p:sldId id="370" r:id="rId25"/>
    <p:sldId id="383" r:id="rId26"/>
    <p:sldId id="393" r:id="rId27"/>
    <p:sldId id="274" r:id="rId28"/>
    <p:sldId id="403" r:id="rId29"/>
    <p:sldId id="400" r:id="rId30"/>
    <p:sldId id="302" r:id="rId31"/>
    <p:sldId id="289" r:id="rId32"/>
    <p:sldId id="404" r:id="rId33"/>
    <p:sldId id="398" r:id="rId34"/>
    <p:sldId id="374" r:id="rId35"/>
    <p:sldId id="3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3" autoAdjust="0"/>
    <p:restoredTop sz="93809" autoAdjust="0"/>
  </p:normalViewPr>
  <p:slideViewPr>
    <p:cSldViewPr snapToGrid="0">
      <p:cViewPr varScale="1">
        <p:scale>
          <a:sx n="63" d="100"/>
          <a:sy n="63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40E37-623E-491E-A238-EF73476AF87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9473F5-DE82-4D64-A726-7890F3138C71}">
      <dgm:prSet phldrT="[文字]"/>
      <dgm:spPr/>
      <dgm:t>
        <a:bodyPr/>
        <a:lstStyle/>
        <a:p>
          <a:r>
            <a:rPr lang="en-US" altLang="zh-TW" dirty="0"/>
            <a:t>Knowledge Retention</a:t>
          </a:r>
          <a:endParaRPr lang="zh-TW" altLang="en-US" dirty="0"/>
        </a:p>
      </dgm:t>
    </dgm:pt>
    <dgm:pt modelId="{934DC1D3-AE98-4C1F-B94F-B89E80D4063F}" type="par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6A83BC71-5936-4049-8D6E-9174927D04E0}" type="sib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030F255E-BB58-42EC-9821-D2DFD4FBB223}">
      <dgm:prSet phldrT="[文字]"/>
      <dgm:spPr/>
      <dgm:t>
        <a:bodyPr/>
        <a:lstStyle/>
        <a:p>
          <a:r>
            <a:rPr lang="en-US" altLang="zh-TW" dirty="0"/>
            <a:t>Knowledge Transfer </a:t>
          </a:r>
          <a:endParaRPr lang="zh-TW" altLang="en-US" dirty="0"/>
        </a:p>
      </dgm:t>
    </dgm:pt>
    <dgm:pt modelId="{ADF99604-7538-4782-9929-3BB01E70988C}" type="par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D30430E6-4C5A-4B7D-B5B3-7DBFFCD56B3C}" type="sib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F684794B-D8E7-4287-AF59-F765F8925998}">
      <dgm:prSet phldrT="[文字]"/>
      <dgm:spPr/>
      <dgm:t>
        <a:bodyPr/>
        <a:lstStyle/>
        <a:p>
          <a:r>
            <a:rPr lang="en-US" altLang="zh-TW" dirty="0"/>
            <a:t>Model Expansion</a:t>
          </a:r>
          <a:endParaRPr lang="zh-TW" altLang="en-US" dirty="0"/>
        </a:p>
      </dgm:t>
    </dgm:pt>
    <dgm:pt modelId="{D0331504-FE57-4040-B1AE-00897BC5333E}" type="par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CD4100EC-0D48-4518-856E-1C9636D25387}" type="sib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E238BA84-5B50-4682-BE8B-9AA1CCEDA28D}">
      <dgm:prSet phldrT="[文字]"/>
      <dgm:spPr/>
      <dgm:t>
        <a:bodyPr/>
        <a:lstStyle/>
        <a:p>
          <a:r>
            <a:rPr lang="zh-TW" altLang="en-US" b="1" dirty="0"/>
            <a:t>but </a:t>
          </a:r>
          <a:r>
            <a:rPr lang="en-US" altLang="zh-TW" b="1" dirty="0"/>
            <a:t>NOT</a:t>
          </a:r>
          <a:r>
            <a:rPr lang="zh-TW" altLang="en-US" b="1" dirty="0"/>
            <a:t> </a:t>
          </a:r>
          <a:r>
            <a:rPr lang="en-US" altLang="zh-TW" b="1" dirty="0"/>
            <a:t>I</a:t>
          </a:r>
          <a:r>
            <a:rPr lang="zh-TW" altLang="en-US" b="1" dirty="0"/>
            <a:t>ntransigence</a:t>
          </a:r>
          <a:endParaRPr lang="zh-TW" altLang="en-US" dirty="0"/>
        </a:p>
      </dgm:t>
    </dgm:pt>
    <dgm:pt modelId="{653352D1-EF60-47CB-ACC1-FC34A494833D}" type="par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712C1CFB-2866-4D8F-99EF-248B3BE2CAF4}" type="sib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6A34CB23-CBFF-44CA-A230-B3A1BC9BA1B5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Parameter Efficiency </a:t>
          </a:r>
          <a:endParaRPr lang="zh-TW" altLang="en-US" dirty="0"/>
        </a:p>
      </dgm:t>
    </dgm:pt>
    <dgm:pt modelId="{748A16CD-A7E3-4440-8C0E-F01BDA2E2D83}" type="par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A9431E56-5775-420B-8180-CD5F4ABA86E9}" type="sib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42EE708F-ACEE-4C0F-BC95-ED714BDDFDA9}" type="pres">
      <dgm:prSet presAssocID="{47040E37-623E-491E-A238-EF73476AF876}" presName="linear" presStyleCnt="0">
        <dgm:presLayoutVars>
          <dgm:animLvl val="lvl"/>
          <dgm:resizeHandles val="exact"/>
        </dgm:presLayoutVars>
      </dgm:prSet>
      <dgm:spPr/>
    </dgm:pt>
    <dgm:pt modelId="{4737EA13-B8E0-4DBC-87F1-43E434501362}" type="pres">
      <dgm:prSet presAssocID="{469473F5-DE82-4D64-A726-7890F3138C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00415-DA85-4EC0-A816-DA13D6B0BF6A}" type="pres">
      <dgm:prSet presAssocID="{469473F5-DE82-4D64-A726-7890F3138C71}" presName="childText" presStyleLbl="revTx" presStyleIdx="0" presStyleCnt="2">
        <dgm:presLayoutVars>
          <dgm:bulletEnabled val="1"/>
        </dgm:presLayoutVars>
      </dgm:prSet>
      <dgm:spPr/>
    </dgm:pt>
    <dgm:pt modelId="{98FB36A9-37DC-4B94-AC4B-E7B33A76C85B}" type="pres">
      <dgm:prSet presAssocID="{030F255E-BB58-42EC-9821-D2DFD4FBB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926054-1D0C-4A78-A355-01A07FEEB5C5}" type="pres">
      <dgm:prSet presAssocID="{D30430E6-4C5A-4B7D-B5B3-7DBFFCD56B3C}" presName="spacer" presStyleCnt="0"/>
      <dgm:spPr/>
    </dgm:pt>
    <dgm:pt modelId="{0229EAD6-8B9A-4541-92AA-B91E021A7878}" type="pres">
      <dgm:prSet presAssocID="{F684794B-D8E7-4287-AF59-F765F89259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E4B0-CFA2-474A-80DE-E44E53140177}" type="pres">
      <dgm:prSet presAssocID="{F684794B-D8E7-4287-AF59-F765F89259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EED9708-5F59-4828-84E0-2E9B8F1BBAAB}" srcId="{F684794B-D8E7-4287-AF59-F765F8925998}" destId="{6A34CB23-CBFF-44CA-A230-B3A1BC9BA1B5}" srcOrd="0" destOrd="0" parTransId="{748A16CD-A7E3-4440-8C0E-F01BDA2E2D83}" sibTransId="{A9431E56-5775-420B-8180-CD5F4ABA86E9}"/>
    <dgm:cxn modelId="{BA576113-A922-40E5-9BC1-61D2726CE8ED}" srcId="{47040E37-623E-491E-A238-EF73476AF876}" destId="{030F255E-BB58-42EC-9821-D2DFD4FBB223}" srcOrd="1" destOrd="0" parTransId="{ADF99604-7538-4782-9929-3BB01E70988C}" sibTransId="{D30430E6-4C5A-4B7D-B5B3-7DBFFCD56B3C}"/>
    <dgm:cxn modelId="{4E81D137-EA93-4E96-9997-F99E4937BABE}" type="presOf" srcId="{E238BA84-5B50-4682-BE8B-9AA1CCEDA28D}" destId="{5AF00415-DA85-4EC0-A816-DA13D6B0BF6A}" srcOrd="0" destOrd="0" presId="urn:microsoft.com/office/officeart/2005/8/layout/vList2"/>
    <dgm:cxn modelId="{249B093B-A1AF-490E-9F77-6F5B4917EE25}" type="presOf" srcId="{6A34CB23-CBFF-44CA-A230-B3A1BC9BA1B5}" destId="{CFDBE4B0-CFA2-474A-80DE-E44E53140177}" srcOrd="0" destOrd="0" presId="urn:microsoft.com/office/officeart/2005/8/layout/vList2"/>
    <dgm:cxn modelId="{E588C45E-8A40-4B22-81A8-A2F8C83A95CE}" srcId="{47040E37-623E-491E-A238-EF73476AF876}" destId="{F684794B-D8E7-4287-AF59-F765F8925998}" srcOrd="2" destOrd="0" parTransId="{D0331504-FE57-4040-B1AE-00897BC5333E}" sibTransId="{CD4100EC-0D48-4518-856E-1C9636D25387}"/>
    <dgm:cxn modelId="{CCC27F74-1799-4F5F-AE0A-D0BAC266263F}" srcId="{47040E37-623E-491E-A238-EF73476AF876}" destId="{469473F5-DE82-4D64-A726-7890F3138C71}" srcOrd="0" destOrd="0" parTransId="{934DC1D3-AE98-4C1F-B94F-B89E80D4063F}" sibTransId="{6A83BC71-5936-4049-8D6E-9174927D04E0}"/>
    <dgm:cxn modelId="{ADE8DC77-ECD8-4B38-9E38-06CF71BD42B8}" type="presOf" srcId="{469473F5-DE82-4D64-A726-7890F3138C71}" destId="{4737EA13-B8E0-4DBC-87F1-43E434501362}" srcOrd="0" destOrd="0" presId="urn:microsoft.com/office/officeart/2005/8/layout/vList2"/>
    <dgm:cxn modelId="{944F3494-B7F6-4B11-83D6-1AA675799F68}" srcId="{469473F5-DE82-4D64-A726-7890F3138C71}" destId="{E238BA84-5B50-4682-BE8B-9AA1CCEDA28D}" srcOrd="0" destOrd="0" parTransId="{653352D1-EF60-47CB-ACC1-FC34A494833D}" sibTransId="{712C1CFB-2866-4D8F-99EF-248B3BE2CAF4}"/>
    <dgm:cxn modelId="{E30A539A-DB8F-4FA9-B3AB-DC93676DFB0C}" type="presOf" srcId="{F684794B-D8E7-4287-AF59-F765F8925998}" destId="{0229EAD6-8B9A-4541-92AA-B91E021A7878}" srcOrd="0" destOrd="0" presId="urn:microsoft.com/office/officeart/2005/8/layout/vList2"/>
    <dgm:cxn modelId="{C76581AE-5C03-4ED8-A0D5-55BE2DD2D986}" type="presOf" srcId="{030F255E-BB58-42EC-9821-D2DFD4FBB223}" destId="{98FB36A9-37DC-4B94-AC4B-E7B33A76C85B}" srcOrd="0" destOrd="0" presId="urn:microsoft.com/office/officeart/2005/8/layout/vList2"/>
    <dgm:cxn modelId="{E94BBAD9-E334-4B8A-8846-D7BD5DB7739D}" type="presOf" srcId="{47040E37-623E-491E-A238-EF73476AF876}" destId="{42EE708F-ACEE-4C0F-BC95-ED714BDDFDA9}" srcOrd="0" destOrd="0" presId="urn:microsoft.com/office/officeart/2005/8/layout/vList2"/>
    <dgm:cxn modelId="{A6BA8A5E-50E4-47CC-8A96-C816A3F3DC1A}" type="presParOf" srcId="{42EE708F-ACEE-4C0F-BC95-ED714BDDFDA9}" destId="{4737EA13-B8E0-4DBC-87F1-43E434501362}" srcOrd="0" destOrd="0" presId="urn:microsoft.com/office/officeart/2005/8/layout/vList2"/>
    <dgm:cxn modelId="{43CD6F90-5DE6-4BDE-9A55-3FE281F0D940}" type="presParOf" srcId="{42EE708F-ACEE-4C0F-BC95-ED714BDDFDA9}" destId="{5AF00415-DA85-4EC0-A816-DA13D6B0BF6A}" srcOrd="1" destOrd="0" presId="urn:microsoft.com/office/officeart/2005/8/layout/vList2"/>
    <dgm:cxn modelId="{FBCBCD6C-4805-4ADB-813B-198C063BB1C4}" type="presParOf" srcId="{42EE708F-ACEE-4C0F-BC95-ED714BDDFDA9}" destId="{98FB36A9-37DC-4B94-AC4B-E7B33A76C85B}" srcOrd="2" destOrd="0" presId="urn:microsoft.com/office/officeart/2005/8/layout/vList2"/>
    <dgm:cxn modelId="{00F1C070-45BC-44DB-86D9-F5D063B0C225}" type="presParOf" srcId="{42EE708F-ACEE-4C0F-BC95-ED714BDDFDA9}" destId="{21926054-1D0C-4A78-A355-01A07FEEB5C5}" srcOrd="3" destOrd="0" presId="urn:microsoft.com/office/officeart/2005/8/layout/vList2"/>
    <dgm:cxn modelId="{3E32C2D2-9D81-4665-B0DE-EF5ABC4C34EB}" type="presParOf" srcId="{42EE708F-ACEE-4C0F-BC95-ED714BDDFDA9}" destId="{0229EAD6-8B9A-4541-92AA-B91E021A7878}" srcOrd="4" destOrd="0" presId="urn:microsoft.com/office/officeart/2005/8/layout/vList2"/>
    <dgm:cxn modelId="{1BA55EB8-3171-428E-94AE-BA0AD7134D64}" type="presParOf" srcId="{42EE708F-ACEE-4C0F-BC95-ED714BDDFDA9}" destId="{CFDBE4B0-CFA2-474A-80DE-E44E531401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40E37-623E-491E-A238-EF73476AF87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9473F5-DE82-4D64-A726-7890F3138C71}">
      <dgm:prSet phldrT="[文字]"/>
      <dgm:spPr/>
      <dgm:t>
        <a:bodyPr/>
        <a:lstStyle/>
        <a:p>
          <a:r>
            <a:rPr lang="en-US" altLang="zh-TW" dirty="0"/>
            <a:t>Knowledge Retention</a:t>
          </a:r>
          <a:endParaRPr lang="zh-TW" altLang="en-US" dirty="0"/>
        </a:p>
      </dgm:t>
    </dgm:pt>
    <dgm:pt modelId="{934DC1D3-AE98-4C1F-B94F-B89E80D4063F}" type="par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6A83BC71-5936-4049-8D6E-9174927D04E0}" type="sib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030F255E-BB58-42EC-9821-D2DFD4FBB223}">
      <dgm:prSet phldrT="[文字]"/>
      <dgm:spPr/>
      <dgm:t>
        <a:bodyPr/>
        <a:lstStyle/>
        <a:p>
          <a:r>
            <a:rPr lang="en-US" altLang="zh-TW" dirty="0"/>
            <a:t>Knowledge Transfer </a:t>
          </a:r>
          <a:endParaRPr lang="zh-TW" altLang="en-US" dirty="0"/>
        </a:p>
      </dgm:t>
    </dgm:pt>
    <dgm:pt modelId="{ADF99604-7538-4782-9929-3BB01E70988C}" type="par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D30430E6-4C5A-4B7D-B5B3-7DBFFCD56B3C}" type="sib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F684794B-D8E7-4287-AF59-F765F8925998}">
      <dgm:prSet phldrT="[文字]"/>
      <dgm:spPr/>
      <dgm:t>
        <a:bodyPr/>
        <a:lstStyle/>
        <a:p>
          <a:r>
            <a:rPr lang="en-US" altLang="zh-TW" dirty="0"/>
            <a:t>Model Expansion</a:t>
          </a:r>
          <a:endParaRPr lang="zh-TW" altLang="en-US" dirty="0"/>
        </a:p>
      </dgm:t>
    </dgm:pt>
    <dgm:pt modelId="{D0331504-FE57-4040-B1AE-00897BC5333E}" type="par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CD4100EC-0D48-4518-856E-1C9636D25387}" type="sib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E238BA84-5B50-4682-BE8B-9AA1CCEDA28D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NOT</a:t>
          </a:r>
          <a:r>
            <a:rPr lang="zh-TW" altLang="en-US" b="1"/>
            <a:t> </a:t>
          </a:r>
          <a:r>
            <a:rPr lang="en-US" altLang="zh-TW" b="1"/>
            <a:t>I</a:t>
          </a:r>
          <a:r>
            <a:rPr lang="zh-TW" altLang="en-US" b="1"/>
            <a:t>ntransigence</a:t>
          </a:r>
          <a:endParaRPr lang="zh-TW" altLang="en-US" dirty="0"/>
        </a:p>
      </dgm:t>
    </dgm:pt>
    <dgm:pt modelId="{653352D1-EF60-47CB-ACC1-FC34A494833D}" type="par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712C1CFB-2866-4D8F-99EF-248B3BE2CAF4}" type="sib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6A34CB23-CBFF-44CA-A230-B3A1BC9BA1B5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Parameter Efficiency </a:t>
          </a:r>
          <a:endParaRPr lang="zh-TW" altLang="en-US" dirty="0"/>
        </a:p>
      </dgm:t>
    </dgm:pt>
    <dgm:pt modelId="{748A16CD-A7E3-4440-8C0E-F01BDA2E2D83}" type="par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A9431E56-5775-420B-8180-CD5F4ABA86E9}" type="sib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42EE708F-ACEE-4C0F-BC95-ED714BDDFDA9}" type="pres">
      <dgm:prSet presAssocID="{47040E37-623E-491E-A238-EF73476AF876}" presName="linear" presStyleCnt="0">
        <dgm:presLayoutVars>
          <dgm:animLvl val="lvl"/>
          <dgm:resizeHandles val="exact"/>
        </dgm:presLayoutVars>
      </dgm:prSet>
      <dgm:spPr/>
    </dgm:pt>
    <dgm:pt modelId="{4737EA13-B8E0-4DBC-87F1-43E434501362}" type="pres">
      <dgm:prSet presAssocID="{469473F5-DE82-4D64-A726-7890F3138C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00415-DA85-4EC0-A816-DA13D6B0BF6A}" type="pres">
      <dgm:prSet presAssocID="{469473F5-DE82-4D64-A726-7890F3138C71}" presName="childText" presStyleLbl="revTx" presStyleIdx="0" presStyleCnt="2">
        <dgm:presLayoutVars>
          <dgm:bulletEnabled val="1"/>
        </dgm:presLayoutVars>
      </dgm:prSet>
      <dgm:spPr/>
    </dgm:pt>
    <dgm:pt modelId="{98FB36A9-37DC-4B94-AC4B-E7B33A76C85B}" type="pres">
      <dgm:prSet presAssocID="{030F255E-BB58-42EC-9821-D2DFD4FBB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926054-1D0C-4A78-A355-01A07FEEB5C5}" type="pres">
      <dgm:prSet presAssocID="{D30430E6-4C5A-4B7D-B5B3-7DBFFCD56B3C}" presName="spacer" presStyleCnt="0"/>
      <dgm:spPr/>
    </dgm:pt>
    <dgm:pt modelId="{0229EAD6-8B9A-4541-92AA-B91E021A7878}" type="pres">
      <dgm:prSet presAssocID="{F684794B-D8E7-4287-AF59-F765F89259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E4B0-CFA2-474A-80DE-E44E53140177}" type="pres">
      <dgm:prSet presAssocID="{F684794B-D8E7-4287-AF59-F765F89259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EED9708-5F59-4828-84E0-2E9B8F1BBAAB}" srcId="{F684794B-D8E7-4287-AF59-F765F8925998}" destId="{6A34CB23-CBFF-44CA-A230-B3A1BC9BA1B5}" srcOrd="0" destOrd="0" parTransId="{748A16CD-A7E3-4440-8C0E-F01BDA2E2D83}" sibTransId="{A9431E56-5775-420B-8180-CD5F4ABA86E9}"/>
    <dgm:cxn modelId="{BA576113-A922-40E5-9BC1-61D2726CE8ED}" srcId="{47040E37-623E-491E-A238-EF73476AF876}" destId="{030F255E-BB58-42EC-9821-D2DFD4FBB223}" srcOrd="1" destOrd="0" parTransId="{ADF99604-7538-4782-9929-3BB01E70988C}" sibTransId="{D30430E6-4C5A-4B7D-B5B3-7DBFFCD56B3C}"/>
    <dgm:cxn modelId="{4E81D137-EA93-4E96-9997-F99E4937BABE}" type="presOf" srcId="{E238BA84-5B50-4682-BE8B-9AA1CCEDA28D}" destId="{5AF00415-DA85-4EC0-A816-DA13D6B0BF6A}" srcOrd="0" destOrd="0" presId="urn:microsoft.com/office/officeart/2005/8/layout/vList2"/>
    <dgm:cxn modelId="{249B093B-A1AF-490E-9F77-6F5B4917EE25}" type="presOf" srcId="{6A34CB23-CBFF-44CA-A230-B3A1BC9BA1B5}" destId="{CFDBE4B0-CFA2-474A-80DE-E44E53140177}" srcOrd="0" destOrd="0" presId="urn:microsoft.com/office/officeart/2005/8/layout/vList2"/>
    <dgm:cxn modelId="{E588C45E-8A40-4B22-81A8-A2F8C83A95CE}" srcId="{47040E37-623E-491E-A238-EF73476AF876}" destId="{F684794B-D8E7-4287-AF59-F765F8925998}" srcOrd="2" destOrd="0" parTransId="{D0331504-FE57-4040-B1AE-00897BC5333E}" sibTransId="{CD4100EC-0D48-4518-856E-1C9636D25387}"/>
    <dgm:cxn modelId="{CCC27F74-1799-4F5F-AE0A-D0BAC266263F}" srcId="{47040E37-623E-491E-A238-EF73476AF876}" destId="{469473F5-DE82-4D64-A726-7890F3138C71}" srcOrd="0" destOrd="0" parTransId="{934DC1D3-AE98-4C1F-B94F-B89E80D4063F}" sibTransId="{6A83BC71-5936-4049-8D6E-9174927D04E0}"/>
    <dgm:cxn modelId="{ADE8DC77-ECD8-4B38-9E38-06CF71BD42B8}" type="presOf" srcId="{469473F5-DE82-4D64-A726-7890F3138C71}" destId="{4737EA13-B8E0-4DBC-87F1-43E434501362}" srcOrd="0" destOrd="0" presId="urn:microsoft.com/office/officeart/2005/8/layout/vList2"/>
    <dgm:cxn modelId="{944F3494-B7F6-4B11-83D6-1AA675799F68}" srcId="{469473F5-DE82-4D64-A726-7890F3138C71}" destId="{E238BA84-5B50-4682-BE8B-9AA1CCEDA28D}" srcOrd="0" destOrd="0" parTransId="{653352D1-EF60-47CB-ACC1-FC34A494833D}" sibTransId="{712C1CFB-2866-4D8F-99EF-248B3BE2CAF4}"/>
    <dgm:cxn modelId="{E30A539A-DB8F-4FA9-B3AB-DC93676DFB0C}" type="presOf" srcId="{F684794B-D8E7-4287-AF59-F765F8925998}" destId="{0229EAD6-8B9A-4541-92AA-B91E021A7878}" srcOrd="0" destOrd="0" presId="urn:microsoft.com/office/officeart/2005/8/layout/vList2"/>
    <dgm:cxn modelId="{C76581AE-5C03-4ED8-A0D5-55BE2DD2D986}" type="presOf" srcId="{030F255E-BB58-42EC-9821-D2DFD4FBB223}" destId="{98FB36A9-37DC-4B94-AC4B-E7B33A76C85B}" srcOrd="0" destOrd="0" presId="urn:microsoft.com/office/officeart/2005/8/layout/vList2"/>
    <dgm:cxn modelId="{E94BBAD9-E334-4B8A-8846-D7BD5DB7739D}" type="presOf" srcId="{47040E37-623E-491E-A238-EF73476AF876}" destId="{42EE708F-ACEE-4C0F-BC95-ED714BDDFDA9}" srcOrd="0" destOrd="0" presId="urn:microsoft.com/office/officeart/2005/8/layout/vList2"/>
    <dgm:cxn modelId="{A6BA8A5E-50E4-47CC-8A96-C816A3F3DC1A}" type="presParOf" srcId="{42EE708F-ACEE-4C0F-BC95-ED714BDDFDA9}" destId="{4737EA13-B8E0-4DBC-87F1-43E434501362}" srcOrd="0" destOrd="0" presId="urn:microsoft.com/office/officeart/2005/8/layout/vList2"/>
    <dgm:cxn modelId="{43CD6F90-5DE6-4BDE-9A55-3FE281F0D940}" type="presParOf" srcId="{42EE708F-ACEE-4C0F-BC95-ED714BDDFDA9}" destId="{5AF00415-DA85-4EC0-A816-DA13D6B0BF6A}" srcOrd="1" destOrd="0" presId="urn:microsoft.com/office/officeart/2005/8/layout/vList2"/>
    <dgm:cxn modelId="{FBCBCD6C-4805-4ADB-813B-198C063BB1C4}" type="presParOf" srcId="{42EE708F-ACEE-4C0F-BC95-ED714BDDFDA9}" destId="{98FB36A9-37DC-4B94-AC4B-E7B33A76C85B}" srcOrd="2" destOrd="0" presId="urn:microsoft.com/office/officeart/2005/8/layout/vList2"/>
    <dgm:cxn modelId="{00F1C070-45BC-44DB-86D9-F5D063B0C225}" type="presParOf" srcId="{42EE708F-ACEE-4C0F-BC95-ED714BDDFDA9}" destId="{21926054-1D0C-4A78-A355-01A07FEEB5C5}" srcOrd="3" destOrd="0" presId="urn:microsoft.com/office/officeart/2005/8/layout/vList2"/>
    <dgm:cxn modelId="{3E32C2D2-9D81-4665-B0DE-EF5ABC4C34EB}" type="presParOf" srcId="{42EE708F-ACEE-4C0F-BC95-ED714BDDFDA9}" destId="{0229EAD6-8B9A-4541-92AA-B91E021A7878}" srcOrd="4" destOrd="0" presId="urn:microsoft.com/office/officeart/2005/8/layout/vList2"/>
    <dgm:cxn modelId="{1BA55EB8-3171-428E-94AE-BA0AD7134D64}" type="presParOf" srcId="{42EE708F-ACEE-4C0F-BC95-ED714BDDFDA9}" destId="{CFDBE4B0-CFA2-474A-80DE-E44E531401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40E37-623E-491E-A238-EF73476AF87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9473F5-DE82-4D64-A726-7890F3138C71}">
      <dgm:prSet phldrT="[文字]"/>
      <dgm:spPr/>
      <dgm:t>
        <a:bodyPr/>
        <a:lstStyle/>
        <a:p>
          <a:r>
            <a:rPr lang="en-US" altLang="zh-TW" dirty="0"/>
            <a:t>Knowledge Retention</a:t>
          </a:r>
          <a:endParaRPr lang="zh-TW" altLang="en-US" dirty="0"/>
        </a:p>
      </dgm:t>
    </dgm:pt>
    <dgm:pt modelId="{934DC1D3-AE98-4C1F-B94F-B89E80D4063F}" type="par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6A83BC71-5936-4049-8D6E-9174927D04E0}" type="sib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030F255E-BB58-42EC-9821-D2DFD4FBB223}">
      <dgm:prSet phldrT="[文字]"/>
      <dgm:spPr/>
      <dgm:t>
        <a:bodyPr/>
        <a:lstStyle/>
        <a:p>
          <a:r>
            <a:rPr lang="en-US" altLang="zh-TW" dirty="0"/>
            <a:t>Knowledge Transfer </a:t>
          </a:r>
          <a:endParaRPr lang="zh-TW" altLang="en-US" dirty="0"/>
        </a:p>
      </dgm:t>
    </dgm:pt>
    <dgm:pt modelId="{ADF99604-7538-4782-9929-3BB01E70988C}" type="par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D30430E6-4C5A-4B7D-B5B3-7DBFFCD56B3C}" type="sib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F684794B-D8E7-4287-AF59-F765F8925998}">
      <dgm:prSet phldrT="[文字]"/>
      <dgm:spPr/>
      <dgm:t>
        <a:bodyPr/>
        <a:lstStyle/>
        <a:p>
          <a:r>
            <a:rPr lang="en-US" altLang="zh-TW" dirty="0"/>
            <a:t>Model Expansion</a:t>
          </a:r>
          <a:endParaRPr lang="zh-TW" altLang="en-US" dirty="0"/>
        </a:p>
      </dgm:t>
    </dgm:pt>
    <dgm:pt modelId="{D0331504-FE57-4040-B1AE-00897BC5333E}" type="par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CD4100EC-0D48-4518-856E-1C9636D25387}" type="sib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E238BA84-5B50-4682-BE8B-9AA1CCEDA28D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NOT</a:t>
          </a:r>
          <a:r>
            <a:rPr lang="zh-TW" altLang="en-US" b="1"/>
            <a:t> </a:t>
          </a:r>
          <a:r>
            <a:rPr lang="en-US" altLang="zh-TW" b="1"/>
            <a:t>I</a:t>
          </a:r>
          <a:r>
            <a:rPr lang="zh-TW" altLang="en-US" b="1"/>
            <a:t>ntransigence</a:t>
          </a:r>
          <a:endParaRPr lang="zh-TW" altLang="en-US" dirty="0"/>
        </a:p>
      </dgm:t>
    </dgm:pt>
    <dgm:pt modelId="{653352D1-EF60-47CB-ACC1-FC34A494833D}" type="par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712C1CFB-2866-4D8F-99EF-248B3BE2CAF4}" type="sib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6A34CB23-CBFF-44CA-A230-B3A1BC9BA1B5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Parameter Efficiency </a:t>
          </a:r>
          <a:endParaRPr lang="zh-TW" altLang="en-US" dirty="0"/>
        </a:p>
      </dgm:t>
    </dgm:pt>
    <dgm:pt modelId="{748A16CD-A7E3-4440-8C0E-F01BDA2E2D83}" type="par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A9431E56-5775-420B-8180-CD5F4ABA86E9}" type="sib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42EE708F-ACEE-4C0F-BC95-ED714BDDFDA9}" type="pres">
      <dgm:prSet presAssocID="{47040E37-623E-491E-A238-EF73476AF876}" presName="linear" presStyleCnt="0">
        <dgm:presLayoutVars>
          <dgm:animLvl val="lvl"/>
          <dgm:resizeHandles val="exact"/>
        </dgm:presLayoutVars>
      </dgm:prSet>
      <dgm:spPr/>
    </dgm:pt>
    <dgm:pt modelId="{4737EA13-B8E0-4DBC-87F1-43E434501362}" type="pres">
      <dgm:prSet presAssocID="{469473F5-DE82-4D64-A726-7890F3138C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00415-DA85-4EC0-A816-DA13D6B0BF6A}" type="pres">
      <dgm:prSet presAssocID="{469473F5-DE82-4D64-A726-7890F3138C71}" presName="childText" presStyleLbl="revTx" presStyleIdx="0" presStyleCnt="2">
        <dgm:presLayoutVars>
          <dgm:bulletEnabled val="1"/>
        </dgm:presLayoutVars>
      </dgm:prSet>
      <dgm:spPr/>
    </dgm:pt>
    <dgm:pt modelId="{98FB36A9-37DC-4B94-AC4B-E7B33A76C85B}" type="pres">
      <dgm:prSet presAssocID="{030F255E-BB58-42EC-9821-D2DFD4FBB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926054-1D0C-4A78-A355-01A07FEEB5C5}" type="pres">
      <dgm:prSet presAssocID="{D30430E6-4C5A-4B7D-B5B3-7DBFFCD56B3C}" presName="spacer" presStyleCnt="0"/>
      <dgm:spPr/>
    </dgm:pt>
    <dgm:pt modelId="{0229EAD6-8B9A-4541-92AA-B91E021A7878}" type="pres">
      <dgm:prSet presAssocID="{F684794B-D8E7-4287-AF59-F765F89259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E4B0-CFA2-474A-80DE-E44E53140177}" type="pres">
      <dgm:prSet presAssocID="{F684794B-D8E7-4287-AF59-F765F89259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EED9708-5F59-4828-84E0-2E9B8F1BBAAB}" srcId="{F684794B-D8E7-4287-AF59-F765F8925998}" destId="{6A34CB23-CBFF-44CA-A230-B3A1BC9BA1B5}" srcOrd="0" destOrd="0" parTransId="{748A16CD-A7E3-4440-8C0E-F01BDA2E2D83}" sibTransId="{A9431E56-5775-420B-8180-CD5F4ABA86E9}"/>
    <dgm:cxn modelId="{BA576113-A922-40E5-9BC1-61D2726CE8ED}" srcId="{47040E37-623E-491E-A238-EF73476AF876}" destId="{030F255E-BB58-42EC-9821-D2DFD4FBB223}" srcOrd="1" destOrd="0" parTransId="{ADF99604-7538-4782-9929-3BB01E70988C}" sibTransId="{D30430E6-4C5A-4B7D-B5B3-7DBFFCD56B3C}"/>
    <dgm:cxn modelId="{4E81D137-EA93-4E96-9997-F99E4937BABE}" type="presOf" srcId="{E238BA84-5B50-4682-BE8B-9AA1CCEDA28D}" destId="{5AF00415-DA85-4EC0-A816-DA13D6B0BF6A}" srcOrd="0" destOrd="0" presId="urn:microsoft.com/office/officeart/2005/8/layout/vList2"/>
    <dgm:cxn modelId="{249B093B-A1AF-490E-9F77-6F5B4917EE25}" type="presOf" srcId="{6A34CB23-CBFF-44CA-A230-B3A1BC9BA1B5}" destId="{CFDBE4B0-CFA2-474A-80DE-E44E53140177}" srcOrd="0" destOrd="0" presId="urn:microsoft.com/office/officeart/2005/8/layout/vList2"/>
    <dgm:cxn modelId="{E588C45E-8A40-4B22-81A8-A2F8C83A95CE}" srcId="{47040E37-623E-491E-A238-EF73476AF876}" destId="{F684794B-D8E7-4287-AF59-F765F8925998}" srcOrd="2" destOrd="0" parTransId="{D0331504-FE57-4040-B1AE-00897BC5333E}" sibTransId="{CD4100EC-0D48-4518-856E-1C9636D25387}"/>
    <dgm:cxn modelId="{CCC27F74-1799-4F5F-AE0A-D0BAC266263F}" srcId="{47040E37-623E-491E-A238-EF73476AF876}" destId="{469473F5-DE82-4D64-A726-7890F3138C71}" srcOrd="0" destOrd="0" parTransId="{934DC1D3-AE98-4C1F-B94F-B89E80D4063F}" sibTransId="{6A83BC71-5936-4049-8D6E-9174927D04E0}"/>
    <dgm:cxn modelId="{ADE8DC77-ECD8-4B38-9E38-06CF71BD42B8}" type="presOf" srcId="{469473F5-DE82-4D64-A726-7890F3138C71}" destId="{4737EA13-B8E0-4DBC-87F1-43E434501362}" srcOrd="0" destOrd="0" presId="urn:microsoft.com/office/officeart/2005/8/layout/vList2"/>
    <dgm:cxn modelId="{944F3494-B7F6-4B11-83D6-1AA675799F68}" srcId="{469473F5-DE82-4D64-A726-7890F3138C71}" destId="{E238BA84-5B50-4682-BE8B-9AA1CCEDA28D}" srcOrd="0" destOrd="0" parTransId="{653352D1-EF60-47CB-ACC1-FC34A494833D}" sibTransId="{712C1CFB-2866-4D8F-99EF-248B3BE2CAF4}"/>
    <dgm:cxn modelId="{E30A539A-DB8F-4FA9-B3AB-DC93676DFB0C}" type="presOf" srcId="{F684794B-D8E7-4287-AF59-F765F8925998}" destId="{0229EAD6-8B9A-4541-92AA-B91E021A7878}" srcOrd="0" destOrd="0" presId="urn:microsoft.com/office/officeart/2005/8/layout/vList2"/>
    <dgm:cxn modelId="{C76581AE-5C03-4ED8-A0D5-55BE2DD2D986}" type="presOf" srcId="{030F255E-BB58-42EC-9821-D2DFD4FBB223}" destId="{98FB36A9-37DC-4B94-AC4B-E7B33A76C85B}" srcOrd="0" destOrd="0" presId="urn:microsoft.com/office/officeart/2005/8/layout/vList2"/>
    <dgm:cxn modelId="{E94BBAD9-E334-4B8A-8846-D7BD5DB7739D}" type="presOf" srcId="{47040E37-623E-491E-A238-EF73476AF876}" destId="{42EE708F-ACEE-4C0F-BC95-ED714BDDFDA9}" srcOrd="0" destOrd="0" presId="urn:microsoft.com/office/officeart/2005/8/layout/vList2"/>
    <dgm:cxn modelId="{A6BA8A5E-50E4-47CC-8A96-C816A3F3DC1A}" type="presParOf" srcId="{42EE708F-ACEE-4C0F-BC95-ED714BDDFDA9}" destId="{4737EA13-B8E0-4DBC-87F1-43E434501362}" srcOrd="0" destOrd="0" presId="urn:microsoft.com/office/officeart/2005/8/layout/vList2"/>
    <dgm:cxn modelId="{43CD6F90-5DE6-4BDE-9A55-3FE281F0D940}" type="presParOf" srcId="{42EE708F-ACEE-4C0F-BC95-ED714BDDFDA9}" destId="{5AF00415-DA85-4EC0-A816-DA13D6B0BF6A}" srcOrd="1" destOrd="0" presId="urn:microsoft.com/office/officeart/2005/8/layout/vList2"/>
    <dgm:cxn modelId="{FBCBCD6C-4805-4ADB-813B-198C063BB1C4}" type="presParOf" srcId="{42EE708F-ACEE-4C0F-BC95-ED714BDDFDA9}" destId="{98FB36A9-37DC-4B94-AC4B-E7B33A76C85B}" srcOrd="2" destOrd="0" presId="urn:microsoft.com/office/officeart/2005/8/layout/vList2"/>
    <dgm:cxn modelId="{00F1C070-45BC-44DB-86D9-F5D063B0C225}" type="presParOf" srcId="{42EE708F-ACEE-4C0F-BC95-ED714BDDFDA9}" destId="{21926054-1D0C-4A78-A355-01A07FEEB5C5}" srcOrd="3" destOrd="0" presId="urn:microsoft.com/office/officeart/2005/8/layout/vList2"/>
    <dgm:cxn modelId="{3E32C2D2-9D81-4665-B0DE-EF5ABC4C34EB}" type="presParOf" srcId="{42EE708F-ACEE-4C0F-BC95-ED714BDDFDA9}" destId="{0229EAD6-8B9A-4541-92AA-B91E021A7878}" srcOrd="4" destOrd="0" presId="urn:microsoft.com/office/officeart/2005/8/layout/vList2"/>
    <dgm:cxn modelId="{1BA55EB8-3171-428E-94AE-BA0AD7134D64}" type="presParOf" srcId="{42EE708F-ACEE-4C0F-BC95-ED714BDDFDA9}" destId="{CFDBE4B0-CFA2-474A-80DE-E44E531401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040E37-623E-491E-A238-EF73476AF87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69473F5-DE82-4D64-A726-7890F3138C71}">
      <dgm:prSet phldrT="[文字]"/>
      <dgm:spPr/>
      <dgm:t>
        <a:bodyPr/>
        <a:lstStyle/>
        <a:p>
          <a:r>
            <a:rPr lang="en-US" altLang="zh-TW" dirty="0"/>
            <a:t>Knowledge Retention</a:t>
          </a:r>
          <a:endParaRPr lang="zh-TW" altLang="en-US" dirty="0"/>
        </a:p>
      </dgm:t>
    </dgm:pt>
    <dgm:pt modelId="{934DC1D3-AE98-4C1F-B94F-B89E80D4063F}" type="par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6A83BC71-5936-4049-8D6E-9174927D04E0}" type="sibTrans" cxnId="{CCC27F74-1799-4F5F-AE0A-D0BAC266263F}">
      <dgm:prSet/>
      <dgm:spPr/>
      <dgm:t>
        <a:bodyPr/>
        <a:lstStyle/>
        <a:p>
          <a:endParaRPr lang="zh-TW" altLang="en-US"/>
        </a:p>
      </dgm:t>
    </dgm:pt>
    <dgm:pt modelId="{030F255E-BB58-42EC-9821-D2DFD4FBB223}">
      <dgm:prSet phldrT="[文字]"/>
      <dgm:spPr/>
      <dgm:t>
        <a:bodyPr/>
        <a:lstStyle/>
        <a:p>
          <a:r>
            <a:rPr lang="en-US" altLang="zh-TW" dirty="0"/>
            <a:t>Knowledge Transfer </a:t>
          </a:r>
          <a:endParaRPr lang="zh-TW" altLang="en-US" dirty="0"/>
        </a:p>
      </dgm:t>
    </dgm:pt>
    <dgm:pt modelId="{ADF99604-7538-4782-9929-3BB01E70988C}" type="par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D30430E6-4C5A-4B7D-B5B3-7DBFFCD56B3C}" type="sibTrans" cxnId="{BA576113-A922-40E5-9BC1-61D2726CE8ED}">
      <dgm:prSet/>
      <dgm:spPr/>
      <dgm:t>
        <a:bodyPr/>
        <a:lstStyle/>
        <a:p>
          <a:endParaRPr lang="zh-TW" altLang="en-US"/>
        </a:p>
      </dgm:t>
    </dgm:pt>
    <dgm:pt modelId="{F684794B-D8E7-4287-AF59-F765F8925998}">
      <dgm:prSet phldrT="[文字]"/>
      <dgm:spPr/>
      <dgm:t>
        <a:bodyPr/>
        <a:lstStyle/>
        <a:p>
          <a:r>
            <a:rPr lang="en-US" altLang="zh-TW" dirty="0"/>
            <a:t>Model Expansion</a:t>
          </a:r>
          <a:endParaRPr lang="zh-TW" altLang="en-US" dirty="0"/>
        </a:p>
      </dgm:t>
    </dgm:pt>
    <dgm:pt modelId="{D0331504-FE57-4040-B1AE-00897BC5333E}" type="par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CD4100EC-0D48-4518-856E-1C9636D25387}" type="sibTrans" cxnId="{E588C45E-8A40-4B22-81A8-A2F8C83A95CE}">
      <dgm:prSet/>
      <dgm:spPr/>
      <dgm:t>
        <a:bodyPr/>
        <a:lstStyle/>
        <a:p>
          <a:endParaRPr lang="zh-TW" altLang="en-US"/>
        </a:p>
      </dgm:t>
    </dgm:pt>
    <dgm:pt modelId="{E238BA84-5B50-4682-BE8B-9AA1CCEDA28D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NOT</a:t>
          </a:r>
          <a:r>
            <a:rPr lang="zh-TW" altLang="en-US" b="1"/>
            <a:t> </a:t>
          </a:r>
          <a:r>
            <a:rPr lang="en-US" altLang="zh-TW" b="1"/>
            <a:t>I</a:t>
          </a:r>
          <a:r>
            <a:rPr lang="zh-TW" altLang="en-US" b="1"/>
            <a:t>ntransigence</a:t>
          </a:r>
          <a:endParaRPr lang="zh-TW" altLang="en-US" dirty="0"/>
        </a:p>
      </dgm:t>
    </dgm:pt>
    <dgm:pt modelId="{653352D1-EF60-47CB-ACC1-FC34A494833D}" type="par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712C1CFB-2866-4D8F-99EF-248B3BE2CAF4}" type="sibTrans" cxnId="{944F3494-B7F6-4B11-83D6-1AA675799F68}">
      <dgm:prSet/>
      <dgm:spPr/>
      <dgm:t>
        <a:bodyPr/>
        <a:lstStyle/>
        <a:p>
          <a:endParaRPr lang="zh-TW" altLang="en-US"/>
        </a:p>
      </dgm:t>
    </dgm:pt>
    <dgm:pt modelId="{6A34CB23-CBFF-44CA-A230-B3A1BC9BA1B5}">
      <dgm:prSet phldrT="[文字]"/>
      <dgm:spPr/>
      <dgm:t>
        <a:bodyPr/>
        <a:lstStyle/>
        <a:p>
          <a:r>
            <a:rPr lang="zh-TW" altLang="en-US" b="1"/>
            <a:t>but </a:t>
          </a:r>
          <a:r>
            <a:rPr lang="en-US" altLang="zh-TW" b="1"/>
            <a:t>Parameter Efficiency </a:t>
          </a:r>
          <a:endParaRPr lang="zh-TW" altLang="en-US" dirty="0"/>
        </a:p>
      </dgm:t>
    </dgm:pt>
    <dgm:pt modelId="{748A16CD-A7E3-4440-8C0E-F01BDA2E2D83}" type="par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A9431E56-5775-420B-8180-CD5F4ABA86E9}" type="sibTrans" cxnId="{1EED9708-5F59-4828-84E0-2E9B8F1BBAAB}">
      <dgm:prSet/>
      <dgm:spPr/>
      <dgm:t>
        <a:bodyPr/>
        <a:lstStyle/>
        <a:p>
          <a:endParaRPr lang="zh-TW" altLang="en-US"/>
        </a:p>
      </dgm:t>
    </dgm:pt>
    <dgm:pt modelId="{42EE708F-ACEE-4C0F-BC95-ED714BDDFDA9}" type="pres">
      <dgm:prSet presAssocID="{47040E37-623E-491E-A238-EF73476AF876}" presName="linear" presStyleCnt="0">
        <dgm:presLayoutVars>
          <dgm:animLvl val="lvl"/>
          <dgm:resizeHandles val="exact"/>
        </dgm:presLayoutVars>
      </dgm:prSet>
      <dgm:spPr/>
    </dgm:pt>
    <dgm:pt modelId="{4737EA13-B8E0-4DBC-87F1-43E434501362}" type="pres">
      <dgm:prSet presAssocID="{469473F5-DE82-4D64-A726-7890F3138C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00415-DA85-4EC0-A816-DA13D6B0BF6A}" type="pres">
      <dgm:prSet presAssocID="{469473F5-DE82-4D64-A726-7890F3138C71}" presName="childText" presStyleLbl="revTx" presStyleIdx="0" presStyleCnt="2">
        <dgm:presLayoutVars>
          <dgm:bulletEnabled val="1"/>
        </dgm:presLayoutVars>
      </dgm:prSet>
      <dgm:spPr/>
    </dgm:pt>
    <dgm:pt modelId="{98FB36A9-37DC-4B94-AC4B-E7B33A76C85B}" type="pres">
      <dgm:prSet presAssocID="{030F255E-BB58-42EC-9821-D2DFD4FBB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926054-1D0C-4A78-A355-01A07FEEB5C5}" type="pres">
      <dgm:prSet presAssocID="{D30430E6-4C5A-4B7D-B5B3-7DBFFCD56B3C}" presName="spacer" presStyleCnt="0"/>
      <dgm:spPr/>
    </dgm:pt>
    <dgm:pt modelId="{0229EAD6-8B9A-4541-92AA-B91E021A7878}" type="pres">
      <dgm:prSet presAssocID="{F684794B-D8E7-4287-AF59-F765F89259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DBE4B0-CFA2-474A-80DE-E44E53140177}" type="pres">
      <dgm:prSet presAssocID="{F684794B-D8E7-4287-AF59-F765F89259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EED9708-5F59-4828-84E0-2E9B8F1BBAAB}" srcId="{F684794B-D8E7-4287-AF59-F765F8925998}" destId="{6A34CB23-CBFF-44CA-A230-B3A1BC9BA1B5}" srcOrd="0" destOrd="0" parTransId="{748A16CD-A7E3-4440-8C0E-F01BDA2E2D83}" sibTransId="{A9431E56-5775-420B-8180-CD5F4ABA86E9}"/>
    <dgm:cxn modelId="{BA576113-A922-40E5-9BC1-61D2726CE8ED}" srcId="{47040E37-623E-491E-A238-EF73476AF876}" destId="{030F255E-BB58-42EC-9821-D2DFD4FBB223}" srcOrd="1" destOrd="0" parTransId="{ADF99604-7538-4782-9929-3BB01E70988C}" sibTransId="{D30430E6-4C5A-4B7D-B5B3-7DBFFCD56B3C}"/>
    <dgm:cxn modelId="{4E81D137-EA93-4E96-9997-F99E4937BABE}" type="presOf" srcId="{E238BA84-5B50-4682-BE8B-9AA1CCEDA28D}" destId="{5AF00415-DA85-4EC0-A816-DA13D6B0BF6A}" srcOrd="0" destOrd="0" presId="urn:microsoft.com/office/officeart/2005/8/layout/vList2"/>
    <dgm:cxn modelId="{249B093B-A1AF-490E-9F77-6F5B4917EE25}" type="presOf" srcId="{6A34CB23-CBFF-44CA-A230-B3A1BC9BA1B5}" destId="{CFDBE4B0-CFA2-474A-80DE-E44E53140177}" srcOrd="0" destOrd="0" presId="urn:microsoft.com/office/officeart/2005/8/layout/vList2"/>
    <dgm:cxn modelId="{E588C45E-8A40-4B22-81A8-A2F8C83A95CE}" srcId="{47040E37-623E-491E-A238-EF73476AF876}" destId="{F684794B-D8E7-4287-AF59-F765F8925998}" srcOrd="2" destOrd="0" parTransId="{D0331504-FE57-4040-B1AE-00897BC5333E}" sibTransId="{CD4100EC-0D48-4518-856E-1C9636D25387}"/>
    <dgm:cxn modelId="{CCC27F74-1799-4F5F-AE0A-D0BAC266263F}" srcId="{47040E37-623E-491E-A238-EF73476AF876}" destId="{469473F5-DE82-4D64-A726-7890F3138C71}" srcOrd="0" destOrd="0" parTransId="{934DC1D3-AE98-4C1F-B94F-B89E80D4063F}" sibTransId="{6A83BC71-5936-4049-8D6E-9174927D04E0}"/>
    <dgm:cxn modelId="{ADE8DC77-ECD8-4B38-9E38-06CF71BD42B8}" type="presOf" srcId="{469473F5-DE82-4D64-A726-7890F3138C71}" destId="{4737EA13-B8E0-4DBC-87F1-43E434501362}" srcOrd="0" destOrd="0" presId="urn:microsoft.com/office/officeart/2005/8/layout/vList2"/>
    <dgm:cxn modelId="{944F3494-B7F6-4B11-83D6-1AA675799F68}" srcId="{469473F5-DE82-4D64-A726-7890F3138C71}" destId="{E238BA84-5B50-4682-BE8B-9AA1CCEDA28D}" srcOrd="0" destOrd="0" parTransId="{653352D1-EF60-47CB-ACC1-FC34A494833D}" sibTransId="{712C1CFB-2866-4D8F-99EF-248B3BE2CAF4}"/>
    <dgm:cxn modelId="{E30A539A-DB8F-4FA9-B3AB-DC93676DFB0C}" type="presOf" srcId="{F684794B-D8E7-4287-AF59-F765F8925998}" destId="{0229EAD6-8B9A-4541-92AA-B91E021A7878}" srcOrd="0" destOrd="0" presId="urn:microsoft.com/office/officeart/2005/8/layout/vList2"/>
    <dgm:cxn modelId="{C76581AE-5C03-4ED8-A0D5-55BE2DD2D986}" type="presOf" srcId="{030F255E-BB58-42EC-9821-D2DFD4FBB223}" destId="{98FB36A9-37DC-4B94-AC4B-E7B33A76C85B}" srcOrd="0" destOrd="0" presId="urn:microsoft.com/office/officeart/2005/8/layout/vList2"/>
    <dgm:cxn modelId="{E94BBAD9-E334-4B8A-8846-D7BD5DB7739D}" type="presOf" srcId="{47040E37-623E-491E-A238-EF73476AF876}" destId="{42EE708F-ACEE-4C0F-BC95-ED714BDDFDA9}" srcOrd="0" destOrd="0" presId="urn:microsoft.com/office/officeart/2005/8/layout/vList2"/>
    <dgm:cxn modelId="{A6BA8A5E-50E4-47CC-8A96-C816A3F3DC1A}" type="presParOf" srcId="{42EE708F-ACEE-4C0F-BC95-ED714BDDFDA9}" destId="{4737EA13-B8E0-4DBC-87F1-43E434501362}" srcOrd="0" destOrd="0" presId="urn:microsoft.com/office/officeart/2005/8/layout/vList2"/>
    <dgm:cxn modelId="{43CD6F90-5DE6-4BDE-9A55-3FE281F0D940}" type="presParOf" srcId="{42EE708F-ACEE-4C0F-BC95-ED714BDDFDA9}" destId="{5AF00415-DA85-4EC0-A816-DA13D6B0BF6A}" srcOrd="1" destOrd="0" presId="urn:microsoft.com/office/officeart/2005/8/layout/vList2"/>
    <dgm:cxn modelId="{FBCBCD6C-4805-4ADB-813B-198C063BB1C4}" type="presParOf" srcId="{42EE708F-ACEE-4C0F-BC95-ED714BDDFDA9}" destId="{98FB36A9-37DC-4B94-AC4B-E7B33A76C85B}" srcOrd="2" destOrd="0" presId="urn:microsoft.com/office/officeart/2005/8/layout/vList2"/>
    <dgm:cxn modelId="{00F1C070-45BC-44DB-86D9-F5D063B0C225}" type="presParOf" srcId="{42EE708F-ACEE-4C0F-BC95-ED714BDDFDA9}" destId="{21926054-1D0C-4A78-A355-01A07FEEB5C5}" srcOrd="3" destOrd="0" presId="urn:microsoft.com/office/officeart/2005/8/layout/vList2"/>
    <dgm:cxn modelId="{3E32C2D2-9D81-4665-B0DE-EF5ABC4C34EB}" type="presParOf" srcId="{42EE708F-ACEE-4C0F-BC95-ED714BDDFDA9}" destId="{0229EAD6-8B9A-4541-92AA-B91E021A7878}" srcOrd="4" destOrd="0" presId="urn:microsoft.com/office/officeart/2005/8/layout/vList2"/>
    <dgm:cxn modelId="{1BA55EB8-3171-428E-94AE-BA0AD7134D64}" type="presParOf" srcId="{42EE708F-ACEE-4C0F-BC95-ED714BDDFDA9}" destId="{CFDBE4B0-CFA2-474A-80DE-E44E531401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7EA13-B8E0-4DBC-87F1-43E434501362}">
      <dsp:nvSpPr>
        <dsp:cNvPr id="0" name=""/>
        <dsp:cNvSpPr/>
      </dsp:nvSpPr>
      <dsp:spPr>
        <a:xfrm>
          <a:off x="0" y="16568"/>
          <a:ext cx="7886700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Retention</a:t>
          </a:r>
          <a:endParaRPr lang="zh-TW" altLang="en-US" sz="4000" kern="1200" dirty="0"/>
        </a:p>
      </dsp:txBody>
      <dsp:txXfrm>
        <a:off x="46834" y="63402"/>
        <a:ext cx="7793032" cy="865732"/>
      </dsp:txXfrm>
    </dsp:sp>
    <dsp:sp modelId="{5AF00415-DA85-4EC0-A816-DA13D6B0BF6A}">
      <dsp:nvSpPr>
        <dsp:cNvPr id="0" name=""/>
        <dsp:cNvSpPr/>
      </dsp:nvSpPr>
      <dsp:spPr>
        <a:xfrm>
          <a:off x="0" y="975968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 dirty="0"/>
            <a:t>but </a:t>
          </a:r>
          <a:r>
            <a:rPr lang="en-US" altLang="zh-TW" sz="3100" b="1" kern="1200" dirty="0"/>
            <a:t>NOT</a:t>
          </a:r>
          <a:r>
            <a:rPr lang="zh-TW" altLang="en-US" sz="3100" b="1" kern="1200" dirty="0"/>
            <a:t> </a:t>
          </a:r>
          <a:r>
            <a:rPr lang="en-US" altLang="zh-TW" sz="3100" b="1" kern="1200" dirty="0"/>
            <a:t>I</a:t>
          </a:r>
          <a:r>
            <a:rPr lang="zh-TW" altLang="en-US" sz="3100" b="1" kern="1200" dirty="0"/>
            <a:t>ntransigence</a:t>
          </a:r>
          <a:endParaRPr lang="zh-TW" altLang="en-US" sz="3100" kern="1200" dirty="0"/>
        </a:p>
      </dsp:txBody>
      <dsp:txXfrm>
        <a:off x="0" y="975968"/>
        <a:ext cx="7886700" cy="662400"/>
      </dsp:txXfrm>
    </dsp:sp>
    <dsp:sp modelId="{98FB36A9-37DC-4B94-AC4B-E7B33A76C85B}">
      <dsp:nvSpPr>
        <dsp:cNvPr id="0" name=""/>
        <dsp:cNvSpPr/>
      </dsp:nvSpPr>
      <dsp:spPr>
        <a:xfrm>
          <a:off x="0" y="1638369"/>
          <a:ext cx="7886700" cy="959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Transfer </a:t>
          </a:r>
          <a:endParaRPr lang="zh-TW" altLang="en-US" sz="4000" kern="1200" dirty="0"/>
        </a:p>
      </dsp:txBody>
      <dsp:txXfrm>
        <a:off x="46834" y="1685203"/>
        <a:ext cx="7793032" cy="865732"/>
      </dsp:txXfrm>
    </dsp:sp>
    <dsp:sp modelId="{0229EAD6-8B9A-4541-92AA-B91E021A7878}">
      <dsp:nvSpPr>
        <dsp:cNvPr id="0" name=""/>
        <dsp:cNvSpPr/>
      </dsp:nvSpPr>
      <dsp:spPr>
        <a:xfrm>
          <a:off x="0" y="2712969"/>
          <a:ext cx="7886700" cy="959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Model Expansion</a:t>
          </a:r>
          <a:endParaRPr lang="zh-TW" altLang="en-US" sz="4000" kern="1200" dirty="0"/>
        </a:p>
      </dsp:txBody>
      <dsp:txXfrm>
        <a:off x="46834" y="2759803"/>
        <a:ext cx="7793032" cy="865732"/>
      </dsp:txXfrm>
    </dsp:sp>
    <dsp:sp modelId="{CFDBE4B0-CFA2-474A-80DE-E44E53140177}">
      <dsp:nvSpPr>
        <dsp:cNvPr id="0" name=""/>
        <dsp:cNvSpPr/>
      </dsp:nvSpPr>
      <dsp:spPr>
        <a:xfrm>
          <a:off x="0" y="3672369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Parameter Efficiency </a:t>
          </a:r>
          <a:endParaRPr lang="zh-TW" altLang="en-US" sz="3100" kern="1200" dirty="0"/>
        </a:p>
      </dsp:txBody>
      <dsp:txXfrm>
        <a:off x="0" y="3672369"/>
        <a:ext cx="7886700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7EA13-B8E0-4DBC-87F1-43E434501362}">
      <dsp:nvSpPr>
        <dsp:cNvPr id="0" name=""/>
        <dsp:cNvSpPr/>
      </dsp:nvSpPr>
      <dsp:spPr>
        <a:xfrm>
          <a:off x="0" y="16568"/>
          <a:ext cx="7886700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Retention</a:t>
          </a:r>
          <a:endParaRPr lang="zh-TW" altLang="en-US" sz="4000" kern="1200" dirty="0"/>
        </a:p>
      </dsp:txBody>
      <dsp:txXfrm>
        <a:off x="46834" y="63402"/>
        <a:ext cx="7793032" cy="865732"/>
      </dsp:txXfrm>
    </dsp:sp>
    <dsp:sp modelId="{5AF00415-DA85-4EC0-A816-DA13D6B0BF6A}">
      <dsp:nvSpPr>
        <dsp:cNvPr id="0" name=""/>
        <dsp:cNvSpPr/>
      </dsp:nvSpPr>
      <dsp:spPr>
        <a:xfrm>
          <a:off x="0" y="975968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NOT</a:t>
          </a:r>
          <a:r>
            <a:rPr lang="zh-TW" altLang="en-US" sz="3100" b="1" kern="1200"/>
            <a:t> </a:t>
          </a:r>
          <a:r>
            <a:rPr lang="en-US" altLang="zh-TW" sz="3100" b="1" kern="1200"/>
            <a:t>I</a:t>
          </a:r>
          <a:r>
            <a:rPr lang="zh-TW" altLang="en-US" sz="3100" b="1" kern="1200"/>
            <a:t>ntransigence</a:t>
          </a:r>
          <a:endParaRPr lang="zh-TW" altLang="en-US" sz="3100" kern="1200" dirty="0"/>
        </a:p>
      </dsp:txBody>
      <dsp:txXfrm>
        <a:off x="0" y="975968"/>
        <a:ext cx="7886700" cy="662400"/>
      </dsp:txXfrm>
    </dsp:sp>
    <dsp:sp modelId="{98FB36A9-37DC-4B94-AC4B-E7B33A76C85B}">
      <dsp:nvSpPr>
        <dsp:cNvPr id="0" name=""/>
        <dsp:cNvSpPr/>
      </dsp:nvSpPr>
      <dsp:spPr>
        <a:xfrm>
          <a:off x="0" y="1638369"/>
          <a:ext cx="7886700" cy="959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Transfer </a:t>
          </a:r>
          <a:endParaRPr lang="zh-TW" altLang="en-US" sz="4000" kern="1200" dirty="0"/>
        </a:p>
      </dsp:txBody>
      <dsp:txXfrm>
        <a:off x="46834" y="1685203"/>
        <a:ext cx="7793032" cy="865732"/>
      </dsp:txXfrm>
    </dsp:sp>
    <dsp:sp modelId="{0229EAD6-8B9A-4541-92AA-B91E021A7878}">
      <dsp:nvSpPr>
        <dsp:cNvPr id="0" name=""/>
        <dsp:cNvSpPr/>
      </dsp:nvSpPr>
      <dsp:spPr>
        <a:xfrm>
          <a:off x="0" y="2712969"/>
          <a:ext cx="7886700" cy="959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Model Expansion</a:t>
          </a:r>
          <a:endParaRPr lang="zh-TW" altLang="en-US" sz="4000" kern="1200" dirty="0"/>
        </a:p>
      </dsp:txBody>
      <dsp:txXfrm>
        <a:off x="46834" y="2759803"/>
        <a:ext cx="7793032" cy="865732"/>
      </dsp:txXfrm>
    </dsp:sp>
    <dsp:sp modelId="{CFDBE4B0-CFA2-474A-80DE-E44E53140177}">
      <dsp:nvSpPr>
        <dsp:cNvPr id="0" name=""/>
        <dsp:cNvSpPr/>
      </dsp:nvSpPr>
      <dsp:spPr>
        <a:xfrm>
          <a:off x="0" y="3672369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Parameter Efficiency </a:t>
          </a:r>
          <a:endParaRPr lang="zh-TW" altLang="en-US" sz="3100" kern="1200" dirty="0"/>
        </a:p>
      </dsp:txBody>
      <dsp:txXfrm>
        <a:off x="0" y="3672369"/>
        <a:ext cx="7886700" cy="66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7EA13-B8E0-4DBC-87F1-43E434501362}">
      <dsp:nvSpPr>
        <dsp:cNvPr id="0" name=""/>
        <dsp:cNvSpPr/>
      </dsp:nvSpPr>
      <dsp:spPr>
        <a:xfrm>
          <a:off x="0" y="16568"/>
          <a:ext cx="7886700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Retention</a:t>
          </a:r>
          <a:endParaRPr lang="zh-TW" altLang="en-US" sz="4000" kern="1200" dirty="0"/>
        </a:p>
      </dsp:txBody>
      <dsp:txXfrm>
        <a:off x="46834" y="63402"/>
        <a:ext cx="7793032" cy="865732"/>
      </dsp:txXfrm>
    </dsp:sp>
    <dsp:sp modelId="{5AF00415-DA85-4EC0-A816-DA13D6B0BF6A}">
      <dsp:nvSpPr>
        <dsp:cNvPr id="0" name=""/>
        <dsp:cNvSpPr/>
      </dsp:nvSpPr>
      <dsp:spPr>
        <a:xfrm>
          <a:off x="0" y="975968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NOT</a:t>
          </a:r>
          <a:r>
            <a:rPr lang="zh-TW" altLang="en-US" sz="3100" b="1" kern="1200"/>
            <a:t> </a:t>
          </a:r>
          <a:r>
            <a:rPr lang="en-US" altLang="zh-TW" sz="3100" b="1" kern="1200"/>
            <a:t>I</a:t>
          </a:r>
          <a:r>
            <a:rPr lang="zh-TW" altLang="en-US" sz="3100" b="1" kern="1200"/>
            <a:t>ntransigence</a:t>
          </a:r>
          <a:endParaRPr lang="zh-TW" altLang="en-US" sz="3100" kern="1200" dirty="0"/>
        </a:p>
      </dsp:txBody>
      <dsp:txXfrm>
        <a:off x="0" y="975968"/>
        <a:ext cx="7886700" cy="662400"/>
      </dsp:txXfrm>
    </dsp:sp>
    <dsp:sp modelId="{98FB36A9-37DC-4B94-AC4B-E7B33A76C85B}">
      <dsp:nvSpPr>
        <dsp:cNvPr id="0" name=""/>
        <dsp:cNvSpPr/>
      </dsp:nvSpPr>
      <dsp:spPr>
        <a:xfrm>
          <a:off x="0" y="1638369"/>
          <a:ext cx="7886700" cy="959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Transfer </a:t>
          </a:r>
          <a:endParaRPr lang="zh-TW" altLang="en-US" sz="4000" kern="1200" dirty="0"/>
        </a:p>
      </dsp:txBody>
      <dsp:txXfrm>
        <a:off x="46834" y="1685203"/>
        <a:ext cx="7793032" cy="865732"/>
      </dsp:txXfrm>
    </dsp:sp>
    <dsp:sp modelId="{0229EAD6-8B9A-4541-92AA-B91E021A7878}">
      <dsp:nvSpPr>
        <dsp:cNvPr id="0" name=""/>
        <dsp:cNvSpPr/>
      </dsp:nvSpPr>
      <dsp:spPr>
        <a:xfrm>
          <a:off x="0" y="2712969"/>
          <a:ext cx="7886700" cy="959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Model Expansion</a:t>
          </a:r>
          <a:endParaRPr lang="zh-TW" altLang="en-US" sz="4000" kern="1200" dirty="0"/>
        </a:p>
      </dsp:txBody>
      <dsp:txXfrm>
        <a:off x="46834" y="2759803"/>
        <a:ext cx="7793032" cy="865732"/>
      </dsp:txXfrm>
    </dsp:sp>
    <dsp:sp modelId="{CFDBE4B0-CFA2-474A-80DE-E44E53140177}">
      <dsp:nvSpPr>
        <dsp:cNvPr id="0" name=""/>
        <dsp:cNvSpPr/>
      </dsp:nvSpPr>
      <dsp:spPr>
        <a:xfrm>
          <a:off x="0" y="3672369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Parameter Efficiency </a:t>
          </a:r>
          <a:endParaRPr lang="zh-TW" altLang="en-US" sz="3100" kern="1200" dirty="0"/>
        </a:p>
      </dsp:txBody>
      <dsp:txXfrm>
        <a:off x="0" y="3672369"/>
        <a:ext cx="7886700" cy="662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7EA13-B8E0-4DBC-87F1-43E434501362}">
      <dsp:nvSpPr>
        <dsp:cNvPr id="0" name=""/>
        <dsp:cNvSpPr/>
      </dsp:nvSpPr>
      <dsp:spPr>
        <a:xfrm>
          <a:off x="0" y="16568"/>
          <a:ext cx="7886700" cy="95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Retention</a:t>
          </a:r>
          <a:endParaRPr lang="zh-TW" altLang="en-US" sz="4000" kern="1200" dirty="0"/>
        </a:p>
      </dsp:txBody>
      <dsp:txXfrm>
        <a:off x="46834" y="63402"/>
        <a:ext cx="7793032" cy="865732"/>
      </dsp:txXfrm>
    </dsp:sp>
    <dsp:sp modelId="{5AF00415-DA85-4EC0-A816-DA13D6B0BF6A}">
      <dsp:nvSpPr>
        <dsp:cNvPr id="0" name=""/>
        <dsp:cNvSpPr/>
      </dsp:nvSpPr>
      <dsp:spPr>
        <a:xfrm>
          <a:off x="0" y="975968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NOT</a:t>
          </a:r>
          <a:r>
            <a:rPr lang="zh-TW" altLang="en-US" sz="3100" b="1" kern="1200"/>
            <a:t> </a:t>
          </a:r>
          <a:r>
            <a:rPr lang="en-US" altLang="zh-TW" sz="3100" b="1" kern="1200"/>
            <a:t>I</a:t>
          </a:r>
          <a:r>
            <a:rPr lang="zh-TW" altLang="en-US" sz="3100" b="1" kern="1200"/>
            <a:t>ntransigence</a:t>
          </a:r>
          <a:endParaRPr lang="zh-TW" altLang="en-US" sz="3100" kern="1200" dirty="0"/>
        </a:p>
      </dsp:txBody>
      <dsp:txXfrm>
        <a:off x="0" y="975968"/>
        <a:ext cx="7886700" cy="662400"/>
      </dsp:txXfrm>
    </dsp:sp>
    <dsp:sp modelId="{98FB36A9-37DC-4B94-AC4B-E7B33A76C85B}">
      <dsp:nvSpPr>
        <dsp:cNvPr id="0" name=""/>
        <dsp:cNvSpPr/>
      </dsp:nvSpPr>
      <dsp:spPr>
        <a:xfrm>
          <a:off x="0" y="1638369"/>
          <a:ext cx="7886700" cy="959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Knowledge Transfer </a:t>
          </a:r>
          <a:endParaRPr lang="zh-TW" altLang="en-US" sz="4000" kern="1200" dirty="0"/>
        </a:p>
      </dsp:txBody>
      <dsp:txXfrm>
        <a:off x="46834" y="1685203"/>
        <a:ext cx="7793032" cy="865732"/>
      </dsp:txXfrm>
    </dsp:sp>
    <dsp:sp modelId="{0229EAD6-8B9A-4541-92AA-B91E021A7878}">
      <dsp:nvSpPr>
        <dsp:cNvPr id="0" name=""/>
        <dsp:cNvSpPr/>
      </dsp:nvSpPr>
      <dsp:spPr>
        <a:xfrm>
          <a:off x="0" y="2712969"/>
          <a:ext cx="7886700" cy="959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Model Expansion</a:t>
          </a:r>
          <a:endParaRPr lang="zh-TW" altLang="en-US" sz="4000" kern="1200" dirty="0"/>
        </a:p>
      </dsp:txBody>
      <dsp:txXfrm>
        <a:off x="46834" y="2759803"/>
        <a:ext cx="7793032" cy="865732"/>
      </dsp:txXfrm>
    </dsp:sp>
    <dsp:sp modelId="{CFDBE4B0-CFA2-474A-80DE-E44E53140177}">
      <dsp:nvSpPr>
        <dsp:cNvPr id="0" name=""/>
        <dsp:cNvSpPr/>
      </dsp:nvSpPr>
      <dsp:spPr>
        <a:xfrm>
          <a:off x="0" y="3672369"/>
          <a:ext cx="78867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3100" b="1" kern="1200"/>
            <a:t>but </a:t>
          </a:r>
          <a:r>
            <a:rPr lang="en-US" altLang="zh-TW" sz="3100" b="1" kern="1200"/>
            <a:t>Parameter Efficiency </a:t>
          </a:r>
          <a:endParaRPr lang="zh-TW" altLang="en-US" sz="3100" kern="1200" dirty="0"/>
        </a:p>
      </dsp:txBody>
      <dsp:txXfrm>
        <a:off x="0" y="3672369"/>
        <a:ext cx="7886700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47A75-A5F7-40FF-A90D-F281F041823E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C5656-98F6-4D7D-A101-9D11D7682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6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ee89/738fcc69212b36fb990389d817b5fb7e486b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skomule/ewc.pytorch/blob/master/demo.ipynb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235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298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0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1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Episodic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（戲劇、小說等）插曲多的；情節不連貫的；插曲式的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1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TW" sz="1200" b="1" i="1" u="sng" dirty="0"/>
              <a:t>Intransigence: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ɪnˋtrænsədʒəns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不妥協；不讓步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r>
              <a:rPr lang="en-US" altLang="zh-TW" sz="1200" b="1" i="1" u="sng" dirty="0"/>
              <a:t>Constraint</a:t>
            </a:r>
            <a:r>
              <a:rPr lang="en-US" altLang="zh-TW" sz="1200" dirty="0"/>
              <a:t>:</a:t>
            </a:r>
          </a:p>
          <a:p>
            <a:pPr lvl="0"/>
            <a:r>
              <a:rPr lang="en-US" altLang="zh-TW" sz="1200" dirty="0"/>
              <a:t>cannot store all the previous data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6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https://arxiv.org/pdf/1606.04671v3.pdf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latin typeface="NimbusRomNo9L-Regu"/>
              </a:rPr>
              <a:t>Aljundi</a:t>
            </a:r>
            <a:r>
              <a:rPr lang="en-US" altLang="zh-TW" dirty="0">
                <a:latin typeface="NimbusRomNo9L-Regu"/>
              </a:rPr>
              <a:t>, R., Chakravarty, P., </a:t>
            </a:r>
            <a:r>
              <a:rPr lang="en-US" altLang="zh-TW" dirty="0" err="1">
                <a:latin typeface="NimbusRomNo9L-Regu"/>
              </a:rPr>
              <a:t>Tuytelaars</a:t>
            </a:r>
            <a:r>
              <a:rPr lang="en-US" altLang="zh-TW" dirty="0">
                <a:latin typeface="NimbusRomNo9L-Regu"/>
              </a:rPr>
              <a:t>, T.: Expert gate: Lifelong learning with a network of</a:t>
            </a:r>
          </a:p>
          <a:p>
            <a:r>
              <a:rPr lang="en-US" altLang="zh-TW" dirty="0">
                <a:latin typeface="NimbusRomNo9L-Regu"/>
              </a:rPr>
              <a:t>experts. In: CVPR (2017)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TW" sz="1200" b="1" i="1" u="sng" dirty="0"/>
              <a:t>Intransigence: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ɪnˋtrænsədʒəns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不妥協；不讓步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r>
              <a:rPr lang="en-US" altLang="zh-TW" sz="1200" b="1" i="1" u="sng" dirty="0"/>
              <a:t>Constraint</a:t>
            </a:r>
            <a:r>
              <a:rPr lang="en-US" altLang="zh-TW" sz="1200" dirty="0"/>
              <a:t>:</a:t>
            </a:r>
          </a:p>
          <a:p>
            <a:pPr lvl="0"/>
            <a:r>
              <a:rPr lang="en-US" altLang="zh-TW" sz="1200" dirty="0"/>
              <a:t>cannot store all the previous data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8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https://vlomonaco.github.io/core50/benchmarks.html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95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TW" sz="1200" b="1" i="1" u="sng" dirty="0"/>
              <a:t>Intransigence: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ɪnˋtrænsədʒəns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不妥協；不讓步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r>
              <a:rPr lang="en-US" altLang="zh-TW" sz="1200" b="1" i="1" u="sng" dirty="0"/>
              <a:t>Constraint</a:t>
            </a:r>
            <a:r>
              <a:rPr lang="en-US" altLang="zh-TW" sz="1200" dirty="0"/>
              <a:t>:</a:t>
            </a:r>
          </a:p>
          <a:p>
            <a:pPr lvl="0"/>
            <a:r>
              <a:rPr lang="en-US" altLang="zh-TW" sz="1200" dirty="0"/>
              <a:t>cannot store all the previous data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0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Little Data for Regularization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C5656-98F6-4D7D-A101-9D11D7682CA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6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adj.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有彈性的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Consolidation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鞏固，加強，強化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EWC: pdf</a:t>
            </a: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https://pdfs.semanticscholar.org/ee89/738fcc69212b36fb990389d817b5fb7e486b.pdf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https://github.com/moskomule/ewc.pytorch/blob/master/demo.ipynb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95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Shin, H., Lee, J. K., Kim, J. &amp; Kim, J. (2017), Continual learning with deep generative replay,</a:t>
            </a:r>
          </a:p>
          <a:p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NIPS’17, Long Beach, CA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NimbusRomNo9L-Regu"/>
              </a:rPr>
              <a:t>Kemker</a:t>
            </a:r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, R. &amp; </a:t>
            </a:r>
            <a:r>
              <a:rPr lang="en-US" altLang="zh-TW" dirty="0" err="1">
                <a:solidFill>
                  <a:srgbClr val="FF0000"/>
                </a:solidFill>
                <a:latin typeface="NimbusRomNo9L-Regu"/>
              </a:rPr>
              <a:t>Kanan</a:t>
            </a:r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, C. (2018), </a:t>
            </a:r>
            <a:r>
              <a:rPr lang="en-US" altLang="zh-TW" dirty="0" err="1">
                <a:solidFill>
                  <a:srgbClr val="FF0000"/>
                </a:solidFill>
                <a:latin typeface="NimbusRomNo9L-Regu"/>
              </a:rPr>
              <a:t>Fearnet</a:t>
            </a:r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: Brain-inspired model for incremental learning, ICLR’18,</a:t>
            </a:r>
          </a:p>
          <a:p>
            <a:r>
              <a:rPr lang="en-US" altLang="zh-TW" dirty="0">
                <a:solidFill>
                  <a:srgbClr val="FF0000"/>
                </a:solidFill>
                <a:latin typeface="NimbusRomNo9L-Regu"/>
              </a:rPr>
              <a:t>Vancouver, Canada.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3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Active Long Term Memory Networks (A-LTM)</a:t>
            </a:r>
          </a:p>
          <a:p>
            <a:r>
              <a:rPr lang="en-US" altLang="zh-TW" dirty="0">
                <a:hlinkClick r:id="rId3"/>
              </a:rPr>
              <a:t>https://arxiv.org/abs/1606.02355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2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TW" sz="1200" b="1" i="1" u="sng" dirty="0"/>
              <a:t>Intransigence: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ɪnˋtrænsədʒəns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不妥協；不讓步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endParaRPr lang="en-US" altLang="zh-TW" sz="1200" b="1" i="1" u="sng" dirty="0"/>
          </a:p>
          <a:p>
            <a:pPr lvl="0"/>
            <a:r>
              <a:rPr lang="en-US" altLang="zh-TW" sz="1200" b="1" i="1" u="sng" dirty="0"/>
              <a:t>Constraint</a:t>
            </a:r>
            <a:r>
              <a:rPr lang="en-US" altLang="zh-TW" sz="1200" dirty="0"/>
              <a:t>:</a:t>
            </a:r>
          </a:p>
          <a:p>
            <a:pPr lvl="0"/>
            <a:r>
              <a:rPr lang="en-US" altLang="zh-TW" sz="1200" dirty="0"/>
              <a:t>cannot store all the previous data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C5656-98F6-4D7D-A101-9D11D7682C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0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3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39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72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6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0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83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9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03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2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019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5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05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9336-C6F6-48B9-90FB-A2E2262B7F9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7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8BA2-AE64-477C-9BD1-56ADA8D8070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13DB-BCFF-4CFE-89DB-51D447A74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9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5.png"/><Relationship Id="rId7" Type="http://schemas.openxmlformats.org/officeDocument/2006/relationships/image" Target="../media/image37.png"/><Relationship Id="rId12" Type="http://schemas.openxmlformats.org/officeDocument/2006/relationships/image" Target="../media/image2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image" Target="../media/image33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eulike.org/group/15400/article/1431106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1.09601" TargetMode="External"/><Relationship Id="rId5" Type="http://schemas.openxmlformats.org/officeDocument/2006/relationships/hyperlink" Target="https://pdfs.semanticscholar.org/ee89/738fcc69212b36fb990389d817b5fb7e486b.pdf" TargetMode="External"/><Relationship Id="rId4" Type="http://schemas.openxmlformats.org/officeDocument/2006/relationships/hyperlink" Target="https://arxiv.org/abs/1703.0420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5.08690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arxiv.org/abs/1711.1056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928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arxiv.org/abs/1611.0772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arxiv.org/abs/1511.056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11.07017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askonomy.stanford.edu/#abstract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5698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5477-61F8-4AA2-BE87-100D3340C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b="1" dirty="0"/>
              <a:t>Life Long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1CB335-59E7-4E27-825D-44FDBE5C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2800" dirty="0"/>
              <a:t>Hung-yi Lee </a:t>
            </a: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1026" name="Picture 2" descr="ãlifelong learningãçåçæå°çµæ">
            <a:extLst>
              <a:ext uri="{FF2B5EF4-FFF2-40B4-BE49-F238E27FC236}">
                <a16:creationId xmlns:a16="http://schemas.microsoft.com/office/drawing/2014/main" id="{1E8151E7-DEFF-4AD0-B011-C544822D9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13137"/>
          <a:stretch/>
        </p:blipFill>
        <p:spPr bwMode="auto">
          <a:xfrm>
            <a:off x="-2987" y="10"/>
            <a:ext cx="9143999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80557B5-211F-42BB-8DED-52C09B64B25E}"/>
              </a:ext>
            </a:extLst>
          </p:cNvPr>
          <p:cNvSpPr/>
          <p:nvPr/>
        </p:nvSpPr>
        <p:spPr>
          <a:xfrm>
            <a:off x="5029200" y="65538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/>
              <a:t>https://www.pearsonlearned.com/lifelong-learning-will-help-workers-navigate-future-work/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6283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A305E-F002-4C0D-BFF3-A428448B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334" y="4584391"/>
            <a:ext cx="3989575" cy="1557250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b="1" dirty="0">
                <a:solidFill>
                  <a:srgbClr val="FFFF00"/>
                </a:solidFill>
              </a:rPr>
              <a:t>Catastrophic Forgetting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BE1899-6585-45BB-A8FD-151095F7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335" y="3855256"/>
            <a:ext cx="3989573" cy="729135"/>
          </a:xfrm>
        </p:spPr>
        <p:txBody>
          <a:bodyPr anchor="b">
            <a:noAutofit/>
          </a:bodyPr>
          <a:lstStyle/>
          <a:p>
            <a:pPr algn="l"/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554332" cy="5386356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ãforgettingãçåçæå°çµæ">
            <a:extLst>
              <a:ext uri="{FF2B5EF4-FFF2-40B4-BE49-F238E27FC236}">
                <a16:creationId xmlns:a16="http://schemas.microsoft.com/office/drawing/2014/main" id="{AD2C9D67-E1E7-4CFF-A613-9A97B4D7D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127"/>
          <a:stretch/>
        </p:blipFill>
        <p:spPr bwMode="auto">
          <a:xfrm>
            <a:off x="1" y="-1"/>
            <a:ext cx="4423065" cy="524785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6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4D4DF-93D4-4015-AEB4-8B0236F0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 a minute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1B36B-D977-4FAE-BCEE-72A2D23E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Multi-task training can solve the problem!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Multi-task training can be considered as the upper bound of LLL.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A629955-38D7-4D3F-8739-F7E143BD4CB7}"/>
              </a:ext>
            </a:extLst>
          </p:cNvPr>
          <p:cNvGrpSpPr/>
          <p:nvPr/>
        </p:nvGrpSpPr>
        <p:grpSpPr>
          <a:xfrm>
            <a:off x="6489532" y="70725"/>
            <a:ext cx="2525095" cy="1629460"/>
            <a:chOff x="1545917" y="3928975"/>
            <a:chExt cx="2525095" cy="1629460"/>
          </a:xfrm>
        </p:grpSpPr>
        <p:pic>
          <p:nvPicPr>
            <p:cNvPr id="7" name="Picture 2" descr="http://www.is-scam.com/wp-content/uploads/2014/12/question-robot.png">
              <a:extLst>
                <a:ext uri="{FF2B5EF4-FFF2-40B4-BE49-F238E27FC236}">
                  <a16:creationId xmlns:a16="http://schemas.microsoft.com/office/drawing/2014/main" id="{A5F469C0-0E6E-4928-8662-C903F5C2A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7233" y="4070244"/>
              <a:ext cx="1043779" cy="134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A2B72B-C6F2-46C3-8F71-037707FDFE2A}"/>
                </a:ext>
              </a:extLst>
            </p:cNvPr>
            <p:cNvSpPr/>
            <p:nvPr/>
          </p:nvSpPr>
          <p:spPr>
            <a:xfrm>
              <a:off x="1545917" y="3928975"/>
              <a:ext cx="1481316" cy="814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Learning Task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E7AB70-BE0C-494D-A52E-14482C6F18A3}"/>
                </a:ext>
              </a:extLst>
            </p:cNvPr>
            <p:cNvSpPr/>
            <p:nvPr/>
          </p:nvSpPr>
          <p:spPr>
            <a:xfrm>
              <a:off x="1545917" y="4743705"/>
              <a:ext cx="1481316" cy="814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Learning Task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11" name="流程圖: 磁碟 10">
            <a:extLst>
              <a:ext uri="{FF2B5EF4-FFF2-40B4-BE49-F238E27FC236}">
                <a16:creationId xmlns:a16="http://schemas.microsoft.com/office/drawing/2014/main" id="{43C25543-D931-4B07-BE71-ACBA727E9786}"/>
              </a:ext>
            </a:extLst>
          </p:cNvPr>
          <p:cNvSpPr/>
          <p:nvPr/>
        </p:nvSpPr>
        <p:spPr>
          <a:xfrm>
            <a:off x="1219055" y="3175639"/>
            <a:ext cx="1868412" cy="134692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Task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流程圖: 磁碟 11">
            <a:extLst>
              <a:ext uri="{FF2B5EF4-FFF2-40B4-BE49-F238E27FC236}">
                <a16:creationId xmlns:a16="http://schemas.microsoft.com/office/drawing/2014/main" id="{6F7F7BA1-BF97-4071-9AE5-8DDF0A7CD23D}"/>
              </a:ext>
            </a:extLst>
          </p:cNvPr>
          <p:cNvSpPr/>
          <p:nvPr/>
        </p:nvSpPr>
        <p:spPr>
          <a:xfrm>
            <a:off x="3912211" y="3175639"/>
            <a:ext cx="1868412" cy="134692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Task 999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C7BB68-8630-48A5-ADB7-9935EE84B3D0}"/>
              </a:ext>
            </a:extLst>
          </p:cNvPr>
          <p:cNvSpPr txBox="1"/>
          <p:nvPr/>
        </p:nvSpPr>
        <p:spPr>
          <a:xfrm>
            <a:off x="3087467" y="358749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流程圖: 磁碟 13">
            <a:extLst>
              <a:ext uri="{FF2B5EF4-FFF2-40B4-BE49-F238E27FC236}">
                <a16:creationId xmlns:a16="http://schemas.microsoft.com/office/drawing/2014/main" id="{4E4B12F6-123B-443D-B489-340157B34E4A}"/>
              </a:ext>
            </a:extLst>
          </p:cNvPr>
          <p:cNvSpPr/>
          <p:nvPr/>
        </p:nvSpPr>
        <p:spPr>
          <a:xfrm>
            <a:off x="6000420" y="3175639"/>
            <a:ext cx="1868412" cy="134692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Task 1000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ED89BE2-719C-4D3E-BF7C-AC363E99B918}"/>
              </a:ext>
            </a:extLst>
          </p:cNvPr>
          <p:cNvSpPr txBox="1"/>
          <p:nvPr/>
        </p:nvSpPr>
        <p:spPr>
          <a:xfrm>
            <a:off x="1136417" y="2338498"/>
            <a:ext cx="45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Using all the data for training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A6FACF-00F1-4822-8A40-14B6C823A5CB}"/>
              </a:ext>
            </a:extLst>
          </p:cNvPr>
          <p:cNvSpPr txBox="1"/>
          <p:nvPr/>
        </p:nvSpPr>
        <p:spPr>
          <a:xfrm>
            <a:off x="518967" y="4795395"/>
            <a:ext cx="45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Always keep the data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25750910-4856-42DB-B6CF-2F3CFCB79002}"/>
              </a:ext>
            </a:extLst>
          </p:cNvPr>
          <p:cNvSpPr/>
          <p:nvPr/>
        </p:nvSpPr>
        <p:spPr>
          <a:xfrm rot="5400000">
            <a:off x="4345614" y="-180369"/>
            <a:ext cx="279907" cy="6533025"/>
          </a:xfrm>
          <a:prstGeom prst="leftBrace">
            <a:avLst>
              <a:gd name="adj1" fmla="val 820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9C87F52B-05AC-45F6-9527-9F3A0EDDF194}"/>
              </a:ext>
            </a:extLst>
          </p:cNvPr>
          <p:cNvSpPr/>
          <p:nvPr/>
        </p:nvSpPr>
        <p:spPr>
          <a:xfrm rot="16200000" flipV="1">
            <a:off x="3374878" y="2327392"/>
            <a:ext cx="261034" cy="4550455"/>
          </a:xfrm>
          <a:prstGeom prst="leftBrace">
            <a:avLst>
              <a:gd name="adj1" fmla="val 820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E1811DB-833C-4B41-A900-A7161A5BBAC5}"/>
              </a:ext>
            </a:extLst>
          </p:cNvPr>
          <p:cNvSpPr/>
          <p:nvPr/>
        </p:nvSpPr>
        <p:spPr>
          <a:xfrm>
            <a:off x="5562621" y="2433548"/>
            <a:ext cx="549484" cy="3979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8AFAD2F-D5D5-41E4-AFB7-F2C9892C79C1}"/>
              </a:ext>
            </a:extLst>
          </p:cNvPr>
          <p:cNvSpPr/>
          <p:nvPr/>
        </p:nvSpPr>
        <p:spPr>
          <a:xfrm>
            <a:off x="4379582" y="4857470"/>
            <a:ext cx="549484" cy="3979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6EBC8-E9BA-4C2F-9C06-9E4303654EB8}"/>
              </a:ext>
            </a:extLst>
          </p:cNvPr>
          <p:cNvSpPr txBox="1"/>
          <p:nvPr/>
        </p:nvSpPr>
        <p:spPr>
          <a:xfrm>
            <a:off x="4929066" y="4767583"/>
            <a:ext cx="233890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Storage issue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2C121-CE49-4305-B24D-2C02448C4227}"/>
              </a:ext>
            </a:extLst>
          </p:cNvPr>
          <p:cNvSpPr txBox="1"/>
          <p:nvPr/>
        </p:nvSpPr>
        <p:spPr>
          <a:xfrm>
            <a:off x="6112105" y="2369940"/>
            <a:ext cx="294574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Computation issue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 animBg="1"/>
      <p:bldP spid="4" grpId="0" animBg="1"/>
      <p:bldP spid="19" grpId="0" animBg="1"/>
      <p:bldP spid="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FFAC7-7E7A-4CCB-B81A-013B52B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92054-6C34-412C-9E4D-150BFD289AEE}"/>
                  </a:ext>
                </a:extLst>
              </p:cNvPr>
              <p:cNvSpPr txBox="1"/>
              <p:nvPr/>
            </p:nvSpPr>
            <p:spPr>
              <a:xfrm>
                <a:off x="1982541" y="4371194"/>
                <a:ext cx="517891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92054-6C34-412C-9E4D-150BFD28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1" y="4371194"/>
                <a:ext cx="5178918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49C7C2B-6BB4-4F23-901E-AC208013D964}"/>
              </a:ext>
            </a:extLst>
          </p:cNvPr>
          <p:cNvSpPr txBox="1"/>
          <p:nvPr/>
        </p:nvSpPr>
        <p:spPr>
          <a:xfrm>
            <a:off x="1982541" y="3662851"/>
            <a:ext cx="304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Loss for current task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427CD3-D6CA-47C0-9CAB-9122628FAF2D}"/>
              </a:ext>
            </a:extLst>
          </p:cNvPr>
          <p:cNvSpPr txBox="1"/>
          <p:nvPr/>
        </p:nvSpPr>
        <p:spPr>
          <a:xfrm>
            <a:off x="468683" y="5774879"/>
            <a:ext cx="202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to be optimized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1DB936-E4CF-4047-AE20-7D8741463F5F}"/>
              </a:ext>
            </a:extLst>
          </p:cNvPr>
          <p:cNvSpPr txBox="1"/>
          <p:nvPr/>
        </p:nvSpPr>
        <p:spPr>
          <a:xfrm>
            <a:off x="5745787" y="3280067"/>
            <a:ext cx="251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important this parameter is 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1EBE0E-9961-46B5-859B-FE0AE297F6E5}"/>
              </a:ext>
            </a:extLst>
          </p:cNvPr>
          <p:cNvSpPr txBox="1"/>
          <p:nvPr/>
        </p:nvSpPr>
        <p:spPr>
          <a:xfrm>
            <a:off x="6088082" y="5759665"/>
            <a:ext cx="271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Parameters learned from previous task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E392B-D98D-465B-9339-EF3B398226E1}"/>
              </a:ext>
            </a:extLst>
          </p:cNvPr>
          <p:cNvSpPr txBox="1"/>
          <p:nvPr/>
        </p:nvSpPr>
        <p:spPr>
          <a:xfrm>
            <a:off x="667150" y="1571242"/>
            <a:ext cx="7774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Basic Idea: Some parameters in the model are important to the previous tasks. Only change the unimportant parameters.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AA7ADCE-D0B2-472C-864D-F10A326396BC}"/>
                  </a:ext>
                </a:extLst>
              </p:cNvPr>
              <p:cNvSpPr txBox="1"/>
              <p:nvPr/>
            </p:nvSpPr>
            <p:spPr>
              <a:xfrm>
                <a:off x="774130" y="2467176"/>
                <a:ext cx="604723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model learned from the previous tasks.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AA7ADCE-D0B2-472C-864D-F10A3263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" y="2467176"/>
                <a:ext cx="6047233" cy="375872"/>
              </a:xfrm>
              <a:prstGeom prst="rect">
                <a:avLst/>
              </a:prstGeom>
              <a:blipFill>
                <a:blip r:embed="rId4"/>
                <a:stretch>
                  <a:fillRect l="-1815" t="-24590" r="-23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E9DEED3-B6CF-4736-9D89-1508652C8EB6}"/>
                  </a:ext>
                </a:extLst>
              </p:cNvPr>
              <p:cNvSpPr txBox="1"/>
              <p:nvPr/>
            </p:nvSpPr>
            <p:spPr>
              <a:xfrm>
                <a:off x="774130" y="2969094"/>
                <a:ext cx="458978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Each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sz="2400" dirty="0"/>
                  <a:t> has a “guard”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E9DEED3-B6CF-4736-9D89-1508652C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" y="2969094"/>
                <a:ext cx="4589783" cy="398955"/>
              </a:xfrm>
              <a:prstGeom prst="rect">
                <a:avLst/>
              </a:prstGeom>
              <a:blipFill>
                <a:blip r:embed="rId5"/>
                <a:stretch>
                  <a:fillRect l="-4117" t="-15152" b="-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0133F-C36F-44F2-B2ED-59882C45C548}"/>
              </a:ext>
            </a:extLst>
          </p:cNvPr>
          <p:cNvSpPr txBox="1"/>
          <p:nvPr/>
        </p:nvSpPr>
        <p:spPr>
          <a:xfrm>
            <a:off x="3324111" y="5774879"/>
            <a:ext cx="232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Parameters to be learning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5542E9E-E667-49BE-AA35-0F3D38947C6B}"/>
              </a:ext>
            </a:extLst>
          </p:cNvPr>
          <p:cNvCxnSpPr>
            <a:cxnSpLocks/>
          </p:cNvCxnSpPr>
          <p:nvPr/>
        </p:nvCxnSpPr>
        <p:spPr>
          <a:xfrm>
            <a:off x="2064371" y="5076845"/>
            <a:ext cx="71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9C85D6A-F449-40E8-9DF5-A0EC4C2327F3}"/>
              </a:ext>
            </a:extLst>
          </p:cNvPr>
          <p:cNvCxnSpPr>
            <a:cxnSpLocks/>
          </p:cNvCxnSpPr>
          <p:nvPr/>
        </p:nvCxnSpPr>
        <p:spPr>
          <a:xfrm>
            <a:off x="3294801" y="5076845"/>
            <a:ext cx="71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0FC7740-E0A0-4EDD-8DB0-2BF3D3CE1942}"/>
              </a:ext>
            </a:extLst>
          </p:cNvPr>
          <p:cNvCxnSpPr>
            <a:cxnSpLocks/>
          </p:cNvCxnSpPr>
          <p:nvPr/>
        </p:nvCxnSpPr>
        <p:spPr>
          <a:xfrm>
            <a:off x="5154432" y="5055025"/>
            <a:ext cx="35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B5E389-54BF-4578-B681-1D97794CC315}"/>
              </a:ext>
            </a:extLst>
          </p:cNvPr>
          <p:cNvCxnSpPr>
            <a:cxnSpLocks/>
          </p:cNvCxnSpPr>
          <p:nvPr/>
        </p:nvCxnSpPr>
        <p:spPr>
          <a:xfrm>
            <a:off x="5633596" y="5076845"/>
            <a:ext cx="35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6FF3226-1306-4628-BD7F-1A228E724D38}"/>
              </a:ext>
            </a:extLst>
          </p:cNvPr>
          <p:cNvCxnSpPr>
            <a:cxnSpLocks/>
          </p:cNvCxnSpPr>
          <p:nvPr/>
        </p:nvCxnSpPr>
        <p:spPr>
          <a:xfrm>
            <a:off x="6392387" y="5060321"/>
            <a:ext cx="35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EA09AF-0B82-4CBC-A749-BBBA8F924B25}"/>
              </a:ext>
            </a:extLst>
          </p:cNvPr>
          <p:cNvCxnSpPr/>
          <p:nvPr/>
        </p:nvCxnSpPr>
        <p:spPr>
          <a:xfrm flipH="1">
            <a:off x="1713297" y="5124970"/>
            <a:ext cx="709739" cy="634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FDCFB30-970B-4EC0-B82B-E7095D5815B8}"/>
              </a:ext>
            </a:extLst>
          </p:cNvPr>
          <p:cNvCxnSpPr>
            <a:cxnSpLocks/>
          </p:cNvCxnSpPr>
          <p:nvPr/>
        </p:nvCxnSpPr>
        <p:spPr>
          <a:xfrm flipH="1" flipV="1">
            <a:off x="3293580" y="4097519"/>
            <a:ext cx="359886" cy="555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79CD53B-1D92-4904-BE9D-507897A111E3}"/>
              </a:ext>
            </a:extLst>
          </p:cNvPr>
          <p:cNvCxnSpPr>
            <a:cxnSpLocks/>
          </p:cNvCxnSpPr>
          <p:nvPr/>
        </p:nvCxnSpPr>
        <p:spPr>
          <a:xfrm flipV="1">
            <a:off x="5301730" y="4097519"/>
            <a:ext cx="507475" cy="563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FCAC458-617D-4DE6-B264-959E1C4AC4F7}"/>
              </a:ext>
            </a:extLst>
          </p:cNvPr>
          <p:cNvCxnSpPr>
            <a:cxnSpLocks/>
          </p:cNvCxnSpPr>
          <p:nvPr/>
        </p:nvCxnSpPr>
        <p:spPr>
          <a:xfrm flipH="1">
            <a:off x="4572000" y="5152650"/>
            <a:ext cx="1237206" cy="680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2CE4434-099B-428A-A067-05C8C1891C94}"/>
              </a:ext>
            </a:extLst>
          </p:cNvPr>
          <p:cNvCxnSpPr>
            <a:cxnSpLocks/>
          </p:cNvCxnSpPr>
          <p:nvPr/>
        </p:nvCxnSpPr>
        <p:spPr>
          <a:xfrm>
            <a:off x="6559416" y="5152650"/>
            <a:ext cx="644856" cy="601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FFAC7-7E7A-4CCB-B81A-013B52B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92054-6C34-412C-9E4D-150BFD289AEE}"/>
                  </a:ext>
                </a:extLst>
              </p:cNvPr>
              <p:cNvSpPr txBox="1"/>
              <p:nvPr/>
            </p:nvSpPr>
            <p:spPr>
              <a:xfrm>
                <a:off x="1982541" y="4371194"/>
                <a:ext cx="517891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792054-6C34-412C-9E4D-150BFD28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1" y="4371194"/>
                <a:ext cx="517891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3D8E392B-D98D-465B-9339-EF3B398226E1}"/>
              </a:ext>
            </a:extLst>
          </p:cNvPr>
          <p:cNvSpPr txBox="1"/>
          <p:nvPr/>
        </p:nvSpPr>
        <p:spPr>
          <a:xfrm>
            <a:off x="667150" y="1571242"/>
            <a:ext cx="7774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Basic Idea: Some parameters in the model are important to the previous tasks. Only change the unimportant parameters.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AA7ADCE-D0B2-472C-864D-F10A326396BC}"/>
                  </a:ext>
                </a:extLst>
              </p:cNvPr>
              <p:cNvSpPr txBox="1"/>
              <p:nvPr/>
            </p:nvSpPr>
            <p:spPr>
              <a:xfrm>
                <a:off x="774130" y="2467176"/>
                <a:ext cx="604723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model learned from the previous tasks.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AA7ADCE-D0B2-472C-864D-F10A3263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" y="2467176"/>
                <a:ext cx="6047233" cy="375872"/>
              </a:xfrm>
              <a:prstGeom prst="rect">
                <a:avLst/>
              </a:prstGeom>
              <a:blipFill>
                <a:blip r:embed="rId3"/>
                <a:stretch>
                  <a:fillRect l="-1815" t="-24590" r="-23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E9DEED3-B6CF-4736-9D89-1508652C8EB6}"/>
                  </a:ext>
                </a:extLst>
              </p:cNvPr>
              <p:cNvSpPr txBox="1"/>
              <p:nvPr/>
            </p:nvSpPr>
            <p:spPr>
              <a:xfrm>
                <a:off x="774130" y="2969094"/>
                <a:ext cx="458978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Each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sz="2400" dirty="0"/>
                  <a:t> has a “guard”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E9DEED3-B6CF-4736-9D89-1508652C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" y="2969094"/>
                <a:ext cx="4589783" cy="398955"/>
              </a:xfrm>
              <a:prstGeom prst="rect">
                <a:avLst/>
              </a:prstGeom>
              <a:blipFill>
                <a:blip r:embed="rId4"/>
                <a:stretch>
                  <a:fillRect l="-4117" t="-15152" b="-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03ECFFC-5FDA-4F67-9E2B-81F8D85577D7}"/>
                  </a:ext>
                </a:extLst>
              </p:cNvPr>
              <p:cNvSpPr txBox="1"/>
              <p:nvPr/>
            </p:nvSpPr>
            <p:spPr>
              <a:xfrm>
                <a:off x="1982541" y="5482255"/>
                <a:ext cx="4947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 there is no constraint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03ECFFC-5FDA-4F67-9E2B-81F8D855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1" y="5482255"/>
                <a:ext cx="4947648" cy="461665"/>
              </a:xfrm>
              <a:prstGeom prst="rect">
                <a:avLst/>
              </a:prstGeom>
              <a:blipFill>
                <a:blip r:embed="rId5"/>
                <a:stretch>
                  <a:fillRect l="-18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F6D0E3-192E-4C69-B1A3-92DA462043AC}"/>
                  </a:ext>
                </a:extLst>
              </p:cNvPr>
              <p:cNvSpPr txBox="1"/>
              <p:nvPr/>
            </p:nvSpPr>
            <p:spPr>
              <a:xfrm>
                <a:off x="1982541" y="6001586"/>
                <a:ext cx="615180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would always be equal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sz="2400" dirty="0"/>
                  <a:t>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F6D0E3-192E-4C69-B1A3-92DA462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41" y="6001586"/>
                <a:ext cx="6151809" cy="491288"/>
              </a:xfrm>
              <a:prstGeom prst="rect">
                <a:avLst/>
              </a:prstGeom>
              <a:blipFill>
                <a:blip r:embed="rId6"/>
                <a:stretch>
                  <a:fillRect l="-1487" t="-3750" b="-2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E0D88B3E-FAB4-4222-8C88-C0258332D144}"/>
              </a:ext>
            </a:extLst>
          </p:cNvPr>
          <p:cNvSpPr/>
          <p:nvPr/>
        </p:nvSpPr>
        <p:spPr>
          <a:xfrm>
            <a:off x="4648200" y="4371194"/>
            <a:ext cx="2513259" cy="1053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1BEAE6F-7C0C-40B0-B907-C9E73659AA0D}"/>
                  </a:ext>
                </a:extLst>
              </p:cNvPr>
              <p:cNvSpPr txBox="1"/>
              <p:nvPr/>
            </p:nvSpPr>
            <p:spPr>
              <a:xfrm>
                <a:off x="1181017" y="3482531"/>
                <a:ext cx="69574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One kind of  regularization.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should be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TW" sz="2400" dirty="0"/>
                  <a:t> in certain directions.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1BEAE6F-7C0C-40B0-B907-C9E73659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17" y="3482531"/>
                <a:ext cx="6957483" cy="830997"/>
              </a:xfrm>
              <a:prstGeom prst="rect">
                <a:avLst/>
              </a:prstGeom>
              <a:blipFill>
                <a:blip r:embed="rId7"/>
                <a:stretch>
                  <a:fillRect l="-1402" t="-5109" r="-1052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FB02C-2846-43A4-8A68-FC88BCA8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0526"/>
            <a:ext cx="7886700" cy="1325563"/>
          </a:xfrm>
        </p:spPr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72BE26-8A61-4693-97E6-E8E1D1CEBD6F}"/>
              </a:ext>
            </a:extLst>
          </p:cNvPr>
          <p:cNvSpPr/>
          <p:nvPr/>
        </p:nvSpPr>
        <p:spPr>
          <a:xfrm>
            <a:off x="1085733" y="2116701"/>
            <a:ext cx="3151716" cy="315171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7000">
                <a:schemeClr val="accent1">
                  <a:tint val="44500"/>
                  <a:satMod val="160000"/>
                </a:schemeClr>
              </a:gs>
              <a:gs pos="88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FA3528-2AFC-4F2E-B97B-BA186D6E45AA}"/>
              </a:ext>
            </a:extLst>
          </p:cNvPr>
          <p:cNvGrpSpPr/>
          <p:nvPr/>
        </p:nvGrpSpPr>
        <p:grpSpPr>
          <a:xfrm>
            <a:off x="5249751" y="2007657"/>
            <a:ext cx="3151716" cy="3426952"/>
            <a:chOff x="5240520" y="1312332"/>
            <a:chExt cx="2472267" cy="268816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EFF094-1B9B-4E8C-AC53-6B1209DADF0D}"/>
                </a:ext>
              </a:extLst>
            </p:cNvPr>
            <p:cNvSpPr/>
            <p:nvPr/>
          </p:nvSpPr>
          <p:spPr>
            <a:xfrm>
              <a:off x="5240520" y="1420283"/>
              <a:ext cx="2472267" cy="24722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E15CCC3-3869-4BCB-AC01-D24EF7523F1E}"/>
                </a:ext>
              </a:extLst>
            </p:cNvPr>
            <p:cNvSpPr/>
            <p:nvPr/>
          </p:nvSpPr>
          <p:spPr>
            <a:xfrm>
              <a:off x="5682465" y="1312332"/>
              <a:ext cx="1621069" cy="2688168"/>
            </a:xfrm>
            <a:prstGeom prst="ellipse">
              <a:avLst/>
            </a:prstGeom>
            <a:solidFill>
              <a:srgbClr val="0070C0">
                <a:alpha val="67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FD71E3-D6E1-4C3B-81FF-BB8D6BBBC933}"/>
              </a:ext>
            </a:extLst>
          </p:cNvPr>
          <p:cNvSpPr txBox="1"/>
          <p:nvPr/>
        </p:nvSpPr>
        <p:spPr>
          <a:xfrm>
            <a:off x="1728141" y="1618341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693D12-4EE9-4EEF-891D-8A8B3F34BF29}"/>
              </a:ext>
            </a:extLst>
          </p:cNvPr>
          <p:cNvSpPr txBox="1"/>
          <p:nvPr/>
        </p:nvSpPr>
        <p:spPr>
          <a:xfrm>
            <a:off x="5892159" y="165451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D6BC59-34AE-4CAD-97D4-C60FE931793E}"/>
              </a:ext>
            </a:extLst>
          </p:cNvPr>
          <p:cNvSpPr txBox="1"/>
          <p:nvPr/>
        </p:nvSpPr>
        <p:spPr>
          <a:xfrm>
            <a:off x="2310449" y="5917496"/>
            <a:ext cx="46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error surfaces of tasks 1 &amp; 2.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3CC058C-84AD-4180-80FF-14BBB19EAF77}"/>
                  </a:ext>
                </a:extLst>
              </p:cNvPr>
              <p:cNvSpPr txBox="1"/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3CC058C-84AD-4180-80FF-14BBB19E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blipFill>
                <a:blip r:embed="rId2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81911A3-9821-4857-8196-54CE9F438A7C}"/>
                  </a:ext>
                </a:extLst>
              </p:cNvPr>
              <p:cNvSpPr txBox="1"/>
              <p:nvPr/>
            </p:nvSpPr>
            <p:spPr>
              <a:xfrm>
                <a:off x="6663096" y="530511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81911A3-9821-4857-8196-54CE9F43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96" y="5305112"/>
                <a:ext cx="366702" cy="369332"/>
              </a:xfrm>
              <a:prstGeom prst="rect">
                <a:avLst/>
              </a:prstGeom>
              <a:blipFill>
                <a:blip r:embed="rId3"/>
                <a:stretch>
                  <a:fillRect l="-18333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/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blipFill>
                <a:blip r:embed="rId4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C3C26E5-BD3E-4113-8410-DC85328C48FB}"/>
                  </a:ext>
                </a:extLst>
              </p:cNvPr>
              <p:cNvSpPr txBox="1"/>
              <p:nvPr/>
            </p:nvSpPr>
            <p:spPr>
              <a:xfrm>
                <a:off x="4816258" y="3536467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C3C26E5-BD3E-4113-8410-DC85328C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58" y="3536467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E4138B15-4447-4E69-A166-751A96794BD3}"/>
              </a:ext>
            </a:extLst>
          </p:cNvPr>
          <p:cNvSpPr/>
          <p:nvPr/>
        </p:nvSpPr>
        <p:spPr>
          <a:xfrm>
            <a:off x="1641660" y="2624281"/>
            <a:ext cx="158484" cy="15848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70AF1CE-9E58-4096-8589-885654670F33}"/>
              </a:ext>
            </a:extLst>
          </p:cNvPr>
          <p:cNvSpPr/>
          <p:nvPr/>
        </p:nvSpPr>
        <p:spPr>
          <a:xfrm>
            <a:off x="1641660" y="4685688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F57B47-DB70-4D1B-AB0E-03A724F3B320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948192" y="3820454"/>
            <a:ext cx="847765" cy="88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0CBAF54-8FC8-47BB-8E36-A5BB118FF2B2}"/>
              </a:ext>
            </a:extLst>
          </p:cNvPr>
          <p:cNvSpPr/>
          <p:nvPr/>
        </p:nvSpPr>
        <p:spPr>
          <a:xfrm>
            <a:off x="5812917" y="4681734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389F488-BBEA-44A6-9343-33218794D9A4}"/>
              </a:ext>
            </a:extLst>
          </p:cNvPr>
          <p:cNvSpPr/>
          <p:nvPr/>
        </p:nvSpPr>
        <p:spPr>
          <a:xfrm>
            <a:off x="6795957" y="3632874"/>
            <a:ext cx="158484" cy="158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5BC28FF-4590-41E4-8107-87F59E7CB379}"/>
              </a:ext>
            </a:extLst>
          </p:cNvPr>
          <p:cNvCxnSpPr>
            <a:cxnSpLocks/>
          </p:cNvCxnSpPr>
          <p:nvPr/>
        </p:nvCxnSpPr>
        <p:spPr>
          <a:xfrm>
            <a:off x="1715038" y="2792807"/>
            <a:ext cx="0" cy="1878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4D036003-27D5-4E95-9A89-8779935B86F2}"/>
              </a:ext>
            </a:extLst>
          </p:cNvPr>
          <p:cNvSpPr/>
          <p:nvPr/>
        </p:nvSpPr>
        <p:spPr>
          <a:xfrm>
            <a:off x="2581630" y="3535560"/>
            <a:ext cx="158484" cy="158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715F601-AF91-470E-956B-F245249A3508}"/>
                  </a:ext>
                </a:extLst>
              </p:cNvPr>
              <p:cNvSpPr txBox="1"/>
              <p:nvPr/>
            </p:nvSpPr>
            <p:spPr>
              <a:xfrm>
                <a:off x="6764998" y="3244334"/>
                <a:ext cx="378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715F601-AF91-470E-956B-F245249A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98" y="3244334"/>
                <a:ext cx="378885" cy="369332"/>
              </a:xfrm>
              <a:prstGeom prst="rect">
                <a:avLst/>
              </a:prstGeom>
              <a:blipFill>
                <a:blip r:embed="rId6"/>
                <a:stretch>
                  <a:fillRect l="-19355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D6E6822-0698-4A34-AF17-F4154038C9D5}"/>
                  </a:ext>
                </a:extLst>
              </p:cNvPr>
              <p:cNvSpPr txBox="1"/>
              <p:nvPr/>
            </p:nvSpPr>
            <p:spPr>
              <a:xfrm>
                <a:off x="2537898" y="3128122"/>
                <a:ext cx="378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D6E6822-0698-4A34-AF17-F4154038C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98" y="3128122"/>
                <a:ext cx="378885" cy="369332"/>
              </a:xfrm>
              <a:prstGeom prst="rect">
                <a:avLst/>
              </a:prstGeom>
              <a:blipFill>
                <a:blip r:embed="rId7"/>
                <a:stretch>
                  <a:fillRect l="-17742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05214125-6E77-478B-9C7F-406F2B532026}"/>
              </a:ext>
            </a:extLst>
          </p:cNvPr>
          <p:cNvSpPr/>
          <p:nvPr/>
        </p:nvSpPr>
        <p:spPr>
          <a:xfrm>
            <a:off x="1830533" y="4818027"/>
            <a:ext cx="3994484" cy="284218"/>
          </a:xfrm>
          <a:custGeom>
            <a:avLst/>
            <a:gdLst>
              <a:gd name="connsiteX0" fmla="*/ 0 w 4081112"/>
              <a:gd name="connsiteY0" fmla="*/ 19251 h 298436"/>
              <a:gd name="connsiteX1" fmla="*/ 2069432 w 4081112"/>
              <a:gd name="connsiteY1" fmla="*/ 298383 h 298436"/>
              <a:gd name="connsiteX2" fmla="*/ 4081112 w 4081112"/>
              <a:gd name="connsiteY2" fmla="*/ 0 h 29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2" h="298436">
                <a:moveTo>
                  <a:pt x="0" y="19251"/>
                </a:moveTo>
                <a:cubicBezTo>
                  <a:pt x="694623" y="160421"/>
                  <a:pt x="1389247" y="301591"/>
                  <a:pt x="2069432" y="298383"/>
                </a:cubicBezTo>
                <a:cubicBezTo>
                  <a:pt x="2749617" y="295175"/>
                  <a:pt x="3415364" y="147587"/>
                  <a:pt x="408111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28F7B3E3-3C1D-4675-AA41-5A569E6B5624}"/>
              </a:ext>
            </a:extLst>
          </p:cNvPr>
          <p:cNvSpPr/>
          <p:nvPr/>
        </p:nvSpPr>
        <p:spPr>
          <a:xfrm rot="172558" flipH="1" flipV="1">
            <a:off x="2757471" y="3336884"/>
            <a:ext cx="3994484" cy="284218"/>
          </a:xfrm>
          <a:custGeom>
            <a:avLst/>
            <a:gdLst>
              <a:gd name="connsiteX0" fmla="*/ 0 w 4081112"/>
              <a:gd name="connsiteY0" fmla="*/ 19251 h 298436"/>
              <a:gd name="connsiteX1" fmla="*/ 2069432 w 4081112"/>
              <a:gd name="connsiteY1" fmla="*/ 298383 h 298436"/>
              <a:gd name="connsiteX2" fmla="*/ 4081112 w 4081112"/>
              <a:gd name="connsiteY2" fmla="*/ 0 h 29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2" h="298436">
                <a:moveTo>
                  <a:pt x="0" y="19251"/>
                </a:moveTo>
                <a:cubicBezTo>
                  <a:pt x="694623" y="160421"/>
                  <a:pt x="1389247" y="301591"/>
                  <a:pt x="2069432" y="298383"/>
                </a:cubicBezTo>
                <a:cubicBezTo>
                  <a:pt x="2749617" y="295175"/>
                  <a:pt x="3415364" y="147587"/>
                  <a:pt x="408111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8679591-B6D7-433E-A99A-EE2AEEBC1875}"/>
              </a:ext>
            </a:extLst>
          </p:cNvPr>
          <p:cNvSpPr txBox="1"/>
          <p:nvPr/>
        </p:nvSpPr>
        <p:spPr>
          <a:xfrm>
            <a:off x="2169175" y="3696075"/>
            <a:ext cx="102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Forget!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FFDE42D-45DE-43BD-A29F-A1A8BC923376}"/>
                  </a:ext>
                </a:extLst>
              </p:cNvPr>
              <p:cNvSpPr txBox="1"/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FFDE42D-45DE-43BD-A29F-A1A8BC92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blipFill>
                <a:blip r:embed="rId8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19463D2-D187-4BE4-ABE2-6F368FA93750}"/>
                  </a:ext>
                </a:extLst>
              </p:cNvPr>
              <p:cNvSpPr txBox="1"/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19463D2-D187-4BE4-ABE2-6F368FA9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blipFill>
                <a:blip r:embed="rId9"/>
                <a:stretch>
                  <a:fillRect l="-17910" t="-1613" r="-5970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C76758E-9259-453F-86C7-B59C3F7B3804}"/>
                  </a:ext>
                </a:extLst>
              </p:cNvPr>
              <p:cNvSpPr txBox="1"/>
              <p:nvPr/>
            </p:nvSpPr>
            <p:spPr>
              <a:xfrm>
                <a:off x="5607636" y="4885117"/>
                <a:ext cx="41056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C76758E-9259-453F-86C7-B59C3F7B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36" y="4885117"/>
                <a:ext cx="410562" cy="375872"/>
              </a:xfrm>
              <a:prstGeom prst="rect">
                <a:avLst/>
              </a:prstGeom>
              <a:blipFill>
                <a:blip r:embed="rId10"/>
                <a:stretch>
                  <a:fillRect l="-17910" t="-1613" r="-5970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C210E8B6-0339-477E-9631-9A73AB2E470C}"/>
              </a:ext>
            </a:extLst>
          </p:cNvPr>
          <p:cNvSpPr txBox="1"/>
          <p:nvPr/>
        </p:nvSpPr>
        <p:spPr>
          <a:xfrm>
            <a:off x="1846748" y="6314992"/>
            <a:ext cx="57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(darker = smaller loss)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6" grpId="0" animBg="1"/>
      <p:bldP spid="30" grpId="0" animBg="1"/>
      <p:bldP spid="31" grpId="0"/>
      <p:bldP spid="32" grpId="0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072EEC3-D856-42AE-848B-06AFBB243208}"/>
              </a:ext>
            </a:extLst>
          </p:cNvPr>
          <p:cNvCxnSpPr/>
          <p:nvPr/>
        </p:nvCxnSpPr>
        <p:spPr>
          <a:xfrm>
            <a:off x="6633917" y="2209510"/>
            <a:ext cx="0" cy="2696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8BFB02C-2846-43A4-8A68-FC88BCA8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0526"/>
            <a:ext cx="7886700" cy="1325563"/>
          </a:xfrm>
        </p:spPr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72BE26-8A61-4693-97E6-E8E1D1CEBD6F}"/>
              </a:ext>
            </a:extLst>
          </p:cNvPr>
          <p:cNvSpPr/>
          <p:nvPr/>
        </p:nvSpPr>
        <p:spPr>
          <a:xfrm>
            <a:off x="1085733" y="2116701"/>
            <a:ext cx="3151716" cy="315171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7000">
                <a:schemeClr val="accent1">
                  <a:tint val="44500"/>
                  <a:satMod val="160000"/>
                </a:schemeClr>
              </a:gs>
              <a:gs pos="88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FD71E3-D6E1-4C3B-81FF-BB8D6BBBC933}"/>
              </a:ext>
            </a:extLst>
          </p:cNvPr>
          <p:cNvSpPr txBox="1"/>
          <p:nvPr/>
        </p:nvSpPr>
        <p:spPr>
          <a:xfrm>
            <a:off x="1728141" y="1618341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/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BBA0C1-F4E3-4795-B834-19787D97F350}"/>
                  </a:ext>
                </a:extLst>
              </p:cNvPr>
              <p:cNvSpPr txBox="1"/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BBA0C1-F4E3-4795-B834-19787D97F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blipFill>
                <a:blip r:embed="rId7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DB1B8D4-EAD9-464B-9DAA-C0056607A654}"/>
                  </a:ext>
                </a:extLst>
              </p:cNvPr>
              <p:cNvSpPr txBox="1"/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DB1B8D4-EAD9-464B-9DAA-C0056607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blipFill>
                <a:blip r:embed="rId8"/>
                <a:stretch>
                  <a:fillRect l="-17910" t="-1613" r="-5970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E4138B15-4447-4E69-A166-751A96794BD3}"/>
              </a:ext>
            </a:extLst>
          </p:cNvPr>
          <p:cNvSpPr/>
          <p:nvPr/>
        </p:nvSpPr>
        <p:spPr>
          <a:xfrm>
            <a:off x="1641660" y="2624281"/>
            <a:ext cx="158484" cy="15848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70AF1CE-9E58-4096-8589-885654670F33}"/>
              </a:ext>
            </a:extLst>
          </p:cNvPr>
          <p:cNvSpPr/>
          <p:nvPr/>
        </p:nvSpPr>
        <p:spPr>
          <a:xfrm>
            <a:off x="1641660" y="4685688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5BC28FF-4590-41E4-8107-87F59E7CB379}"/>
              </a:ext>
            </a:extLst>
          </p:cNvPr>
          <p:cNvCxnSpPr>
            <a:cxnSpLocks/>
          </p:cNvCxnSpPr>
          <p:nvPr/>
        </p:nvCxnSpPr>
        <p:spPr>
          <a:xfrm>
            <a:off x="1715038" y="2792807"/>
            <a:ext cx="0" cy="1878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1535D8D-575B-49C3-96D7-FE882C1C8F14}"/>
                  </a:ext>
                </a:extLst>
              </p:cNvPr>
              <p:cNvSpPr txBox="1"/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1535D8D-575B-49C3-96D7-FE882C1C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blipFill>
                <a:blip r:embed="rId9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1666C7AA-BE87-44AC-A29E-81BB836EA03A}"/>
              </a:ext>
            </a:extLst>
          </p:cNvPr>
          <p:cNvSpPr/>
          <p:nvPr/>
        </p:nvSpPr>
        <p:spPr>
          <a:xfrm>
            <a:off x="4783749" y="1800755"/>
            <a:ext cx="3680749" cy="408755"/>
          </a:xfrm>
          <a:custGeom>
            <a:avLst/>
            <a:gdLst>
              <a:gd name="connsiteX0" fmla="*/ 0 w 3680749"/>
              <a:gd name="connsiteY0" fmla="*/ 57873 h 408755"/>
              <a:gd name="connsiteX1" fmla="*/ 1250066 w 3680749"/>
              <a:gd name="connsiteY1" fmla="*/ 381964 h 408755"/>
              <a:gd name="connsiteX2" fmla="*/ 2187615 w 3680749"/>
              <a:gd name="connsiteY2" fmla="*/ 381964 h 408755"/>
              <a:gd name="connsiteX3" fmla="*/ 3044142 w 3680749"/>
              <a:gd name="connsiteY3" fmla="*/ 312516 h 408755"/>
              <a:gd name="connsiteX4" fmla="*/ 3680749 w 3680749"/>
              <a:gd name="connsiteY4" fmla="*/ 0 h 40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0749" h="408755">
                <a:moveTo>
                  <a:pt x="0" y="57873"/>
                </a:moveTo>
                <a:cubicBezTo>
                  <a:pt x="442732" y="192911"/>
                  <a:pt x="885464" y="327949"/>
                  <a:pt x="1250066" y="381964"/>
                </a:cubicBezTo>
                <a:cubicBezTo>
                  <a:pt x="1614669" y="435979"/>
                  <a:pt x="1888602" y="393539"/>
                  <a:pt x="2187615" y="381964"/>
                </a:cubicBezTo>
                <a:cubicBezTo>
                  <a:pt x="2486628" y="370389"/>
                  <a:pt x="2795286" y="376177"/>
                  <a:pt x="3044142" y="312516"/>
                </a:cubicBezTo>
                <a:cubicBezTo>
                  <a:pt x="3292998" y="248855"/>
                  <a:pt x="3486873" y="124427"/>
                  <a:pt x="3680749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D399F7E1-7EA3-4BE8-ABFF-30A35B874AA1}"/>
              </a:ext>
            </a:extLst>
          </p:cNvPr>
          <p:cNvSpPr/>
          <p:nvPr/>
        </p:nvSpPr>
        <p:spPr>
          <a:xfrm>
            <a:off x="4783748" y="3533151"/>
            <a:ext cx="3541853" cy="1389064"/>
          </a:xfrm>
          <a:custGeom>
            <a:avLst/>
            <a:gdLst>
              <a:gd name="connsiteX0" fmla="*/ 0 w 3541853"/>
              <a:gd name="connsiteY0" fmla="*/ 57873 h 1389064"/>
              <a:gd name="connsiteX1" fmla="*/ 1851949 w 3541853"/>
              <a:gd name="connsiteY1" fmla="*/ 1388962 h 1389064"/>
              <a:gd name="connsiteX2" fmla="*/ 3541853 w 3541853"/>
              <a:gd name="connsiteY2" fmla="*/ 0 h 138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853" h="1389064">
                <a:moveTo>
                  <a:pt x="0" y="57873"/>
                </a:moveTo>
                <a:cubicBezTo>
                  <a:pt x="630820" y="728240"/>
                  <a:pt x="1261640" y="1398608"/>
                  <a:pt x="1851949" y="1388962"/>
                </a:cubicBezTo>
                <a:cubicBezTo>
                  <a:pt x="2442258" y="1379317"/>
                  <a:pt x="2992055" y="689658"/>
                  <a:pt x="3541853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1BA785F-47BB-4D7A-8EC3-706FC4A6F2D1}"/>
              </a:ext>
            </a:extLst>
          </p:cNvPr>
          <p:cNvSpPr/>
          <p:nvPr/>
        </p:nvSpPr>
        <p:spPr>
          <a:xfrm>
            <a:off x="6554675" y="2130268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42B4A61-CEF9-407D-9097-41B3BA77AED5}"/>
              </a:ext>
            </a:extLst>
          </p:cNvPr>
          <p:cNvSpPr/>
          <p:nvPr/>
        </p:nvSpPr>
        <p:spPr>
          <a:xfrm>
            <a:off x="6544880" y="4842973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E5856F-89AD-4229-AAC8-823A824A7643}"/>
              </a:ext>
            </a:extLst>
          </p:cNvPr>
          <p:cNvCxnSpPr>
            <a:cxnSpLocks/>
          </p:cNvCxnSpPr>
          <p:nvPr/>
        </p:nvCxnSpPr>
        <p:spPr>
          <a:xfrm>
            <a:off x="4783747" y="5242500"/>
            <a:ext cx="3680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6168966-302D-4970-8644-7FDF7D5D39C8}"/>
              </a:ext>
            </a:extLst>
          </p:cNvPr>
          <p:cNvCxnSpPr>
            <a:cxnSpLocks/>
          </p:cNvCxnSpPr>
          <p:nvPr/>
        </p:nvCxnSpPr>
        <p:spPr>
          <a:xfrm>
            <a:off x="4783748" y="2479816"/>
            <a:ext cx="3680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4F5696F-7C6C-483B-A425-5087C08C09C3}"/>
                  </a:ext>
                </a:extLst>
              </p:cNvPr>
              <p:cNvSpPr txBox="1"/>
              <p:nvPr/>
            </p:nvSpPr>
            <p:spPr>
              <a:xfrm>
                <a:off x="8526441" y="221520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4F5696F-7C6C-483B-A425-5087C08C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41" y="2215202"/>
                <a:ext cx="366702" cy="369332"/>
              </a:xfrm>
              <a:prstGeom prst="rect">
                <a:avLst/>
              </a:prstGeom>
              <a:blipFill>
                <a:blip r:embed="rId10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40E541F1-166A-434F-A8B8-F757C2AE3C01}"/>
                  </a:ext>
                </a:extLst>
              </p:cNvPr>
              <p:cNvSpPr txBox="1"/>
              <p:nvPr/>
            </p:nvSpPr>
            <p:spPr>
              <a:xfrm>
                <a:off x="8485263" y="503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40E541F1-166A-434F-A8B8-F757C2A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63" y="5037715"/>
                <a:ext cx="373820" cy="369332"/>
              </a:xfrm>
              <a:prstGeom prst="rect">
                <a:avLst/>
              </a:prstGeom>
              <a:blipFill>
                <a:blip r:embed="rId11"/>
                <a:stretch>
                  <a:fillRect l="-19672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29AEC51-CA40-42F9-95B2-0564411C0BD6}"/>
              </a:ext>
            </a:extLst>
          </p:cNvPr>
          <p:cNvCxnSpPr/>
          <p:nvPr/>
        </p:nvCxnSpPr>
        <p:spPr>
          <a:xfrm>
            <a:off x="6624122" y="4983810"/>
            <a:ext cx="0" cy="2696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2D052CE-766B-4C2D-9C33-0C0A690A573F}"/>
                  </a:ext>
                </a:extLst>
              </p:cNvPr>
              <p:cNvSpPr txBox="1"/>
              <p:nvPr/>
            </p:nvSpPr>
            <p:spPr>
              <a:xfrm>
                <a:off x="6482694" y="1694896"/>
                <a:ext cx="410562" cy="383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2D052CE-766B-4C2D-9C33-0C0A690A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94" y="1694896"/>
                <a:ext cx="410562" cy="383182"/>
              </a:xfrm>
              <a:prstGeom prst="rect">
                <a:avLst/>
              </a:prstGeom>
              <a:blipFill>
                <a:blip r:embed="rId12"/>
                <a:stretch>
                  <a:fillRect l="-16176" t="-3175" r="-4412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4CC0DF3A-BAAB-494F-9546-8CE9A5AA1C05}"/>
                  </a:ext>
                </a:extLst>
              </p:cNvPr>
              <p:cNvSpPr txBox="1"/>
              <p:nvPr/>
            </p:nvSpPr>
            <p:spPr>
              <a:xfrm>
                <a:off x="6428635" y="4409954"/>
                <a:ext cx="410561" cy="383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4CC0DF3A-BAAB-494F-9546-8CE9A5AA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35" y="4409954"/>
                <a:ext cx="410561" cy="383951"/>
              </a:xfrm>
              <a:prstGeom prst="rect">
                <a:avLst/>
              </a:prstGeom>
              <a:blipFill>
                <a:blip r:embed="rId13"/>
                <a:stretch>
                  <a:fillRect l="-17910" r="-5970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文字方塊 2047">
            <a:extLst>
              <a:ext uri="{FF2B5EF4-FFF2-40B4-BE49-F238E27FC236}">
                <a16:creationId xmlns:a16="http://schemas.microsoft.com/office/drawing/2014/main" id="{A05B8313-BA8E-4A85-A457-9D098CBB22BE}"/>
              </a:ext>
            </a:extLst>
          </p:cNvPr>
          <p:cNvSpPr txBox="1"/>
          <p:nvPr/>
        </p:nvSpPr>
        <p:spPr>
          <a:xfrm>
            <a:off x="4667659" y="2558352"/>
            <a:ext cx="31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 2nd derivative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E3B9A4C-2B02-4475-A1B6-4864303769D7}"/>
                  </a:ext>
                </a:extLst>
              </p:cNvPr>
              <p:cNvSpPr txBox="1"/>
              <p:nvPr/>
            </p:nvSpPr>
            <p:spPr>
              <a:xfrm>
                <a:off x="5654141" y="2991727"/>
                <a:ext cx="2165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small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E3B9A4C-2B02-4475-A1B6-48643037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41" y="2991727"/>
                <a:ext cx="2165233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691C603-88D7-4DF4-AEA0-7BBC65FEAF2D}"/>
                  </a:ext>
                </a:extLst>
              </p:cNvPr>
              <p:cNvSpPr txBox="1"/>
              <p:nvPr/>
            </p:nvSpPr>
            <p:spPr>
              <a:xfrm>
                <a:off x="5718656" y="5892044"/>
                <a:ext cx="2082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is large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691C603-88D7-4DF4-AEA0-7BBC65FEA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56" y="5892044"/>
                <a:ext cx="2082084" cy="461665"/>
              </a:xfrm>
              <a:prstGeom prst="rect">
                <a:avLst/>
              </a:prstGeom>
              <a:blipFill>
                <a:blip r:embed="rId1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C05156DA-85F1-4A89-BEEC-17F345333F96}"/>
              </a:ext>
            </a:extLst>
          </p:cNvPr>
          <p:cNvSpPr txBox="1"/>
          <p:nvPr/>
        </p:nvSpPr>
        <p:spPr>
          <a:xfrm>
            <a:off x="4649025" y="5405020"/>
            <a:ext cx="31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2nd derivative </a:t>
            </a:r>
            <a:endParaRPr lang="zh-TW" altLang="en-US" sz="2400" dirty="0"/>
          </a:p>
        </p:txBody>
      </p:sp>
      <p:sp>
        <p:nvSpPr>
          <p:cNvPr id="2049" name="箭號: 向右 2048">
            <a:extLst>
              <a:ext uri="{FF2B5EF4-FFF2-40B4-BE49-F238E27FC236}">
                <a16:creationId xmlns:a16="http://schemas.microsoft.com/office/drawing/2014/main" id="{426117BF-CC0A-4EF8-9CC5-A9BE98DD7DDA}"/>
              </a:ext>
            </a:extLst>
          </p:cNvPr>
          <p:cNvSpPr/>
          <p:nvPr/>
        </p:nvSpPr>
        <p:spPr>
          <a:xfrm>
            <a:off x="5272564" y="3086417"/>
            <a:ext cx="719747" cy="2644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3073E69A-178C-47FA-8ACF-7900AD12048B}"/>
              </a:ext>
            </a:extLst>
          </p:cNvPr>
          <p:cNvSpPr/>
          <p:nvPr/>
        </p:nvSpPr>
        <p:spPr>
          <a:xfrm>
            <a:off x="5315196" y="5990640"/>
            <a:ext cx="719747" cy="2644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1B15186-C5D8-41BD-B63D-D4C91B400509}"/>
                  </a:ext>
                </a:extLst>
              </p:cNvPr>
              <p:cNvSpPr txBox="1"/>
              <p:nvPr/>
            </p:nvSpPr>
            <p:spPr>
              <a:xfrm>
                <a:off x="1343260" y="5812964"/>
                <a:ext cx="283218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Each parameter has a “guard”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1B15186-C5D8-41BD-B63D-D4C91B40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260" y="5812964"/>
                <a:ext cx="2832180" cy="738664"/>
              </a:xfrm>
              <a:prstGeom prst="rect">
                <a:avLst/>
              </a:prstGeom>
              <a:blipFill>
                <a:blip r:embed="rId16"/>
                <a:stretch>
                  <a:fillRect l="-6452" t="-13223" r="-2796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文字方塊 2049">
            <a:extLst>
              <a:ext uri="{FF2B5EF4-FFF2-40B4-BE49-F238E27FC236}">
                <a16:creationId xmlns:a16="http://schemas.microsoft.com/office/drawing/2014/main" id="{3D5B9161-5625-465D-9314-02D92DE692E0}"/>
              </a:ext>
            </a:extLst>
          </p:cNvPr>
          <p:cNvSpPr txBox="1"/>
          <p:nvPr/>
        </p:nvSpPr>
        <p:spPr>
          <a:xfrm>
            <a:off x="7428962" y="3003278"/>
            <a:ext cx="176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動到沒關係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43C7717-CCE8-4D9F-BE80-BB5A0C669141}"/>
              </a:ext>
            </a:extLst>
          </p:cNvPr>
          <p:cNvSpPr txBox="1"/>
          <p:nvPr/>
        </p:nvSpPr>
        <p:spPr>
          <a:xfrm>
            <a:off x="7381031" y="5930210"/>
            <a:ext cx="176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動到會出事</a:t>
            </a:r>
          </a:p>
        </p:txBody>
      </p:sp>
    </p:spTree>
    <p:extLst>
      <p:ext uri="{BB962C8B-B14F-4D97-AF65-F5344CB8AC3E}">
        <p14:creationId xmlns:p14="http://schemas.microsoft.com/office/powerpoint/2010/main" val="21425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58" grpId="0" animBg="1"/>
      <p:bldP spid="59" grpId="0" animBg="1"/>
      <p:bldP spid="61" grpId="0"/>
      <p:bldP spid="62" grpId="0"/>
      <p:bldP spid="32" grpId="0"/>
      <p:bldP spid="65" grpId="0"/>
      <p:bldP spid="2048" grpId="0"/>
      <p:bldP spid="67" grpId="0"/>
      <p:bldP spid="68" grpId="0"/>
      <p:bldP spid="69" grpId="0"/>
      <p:bldP spid="2049" grpId="0" animBg="1"/>
      <p:bldP spid="71" grpId="0" animBg="1"/>
      <p:bldP spid="2050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FB02C-2846-43A4-8A68-FC88BCA8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0526"/>
            <a:ext cx="7886700" cy="1325563"/>
          </a:xfrm>
        </p:spPr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72BE26-8A61-4693-97E6-E8E1D1CEBD6F}"/>
              </a:ext>
            </a:extLst>
          </p:cNvPr>
          <p:cNvSpPr/>
          <p:nvPr/>
        </p:nvSpPr>
        <p:spPr>
          <a:xfrm>
            <a:off x="1085733" y="2116701"/>
            <a:ext cx="3151716" cy="315171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7000">
                <a:schemeClr val="accent1">
                  <a:tint val="44500"/>
                  <a:satMod val="160000"/>
                </a:schemeClr>
              </a:gs>
              <a:gs pos="88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FA3528-2AFC-4F2E-B97B-BA186D6E45AA}"/>
              </a:ext>
            </a:extLst>
          </p:cNvPr>
          <p:cNvGrpSpPr/>
          <p:nvPr/>
        </p:nvGrpSpPr>
        <p:grpSpPr>
          <a:xfrm>
            <a:off x="5249751" y="2007657"/>
            <a:ext cx="3151716" cy="3426952"/>
            <a:chOff x="5240520" y="1312332"/>
            <a:chExt cx="2472267" cy="268816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EFF094-1B9B-4E8C-AC53-6B1209DADF0D}"/>
                </a:ext>
              </a:extLst>
            </p:cNvPr>
            <p:cNvSpPr/>
            <p:nvPr/>
          </p:nvSpPr>
          <p:spPr>
            <a:xfrm>
              <a:off x="5240520" y="1420283"/>
              <a:ext cx="2472267" cy="24722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E15CCC3-3869-4BCB-AC01-D24EF7523F1E}"/>
                </a:ext>
              </a:extLst>
            </p:cNvPr>
            <p:cNvSpPr/>
            <p:nvPr/>
          </p:nvSpPr>
          <p:spPr>
            <a:xfrm>
              <a:off x="5682465" y="1312332"/>
              <a:ext cx="1621069" cy="2688168"/>
            </a:xfrm>
            <a:prstGeom prst="ellipse">
              <a:avLst/>
            </a:prstGeom>
            <a:solidFill>
              <a:srgbClr val="0070C0">
                <a:alpha val="67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FD71E3-D6E1-4C3B-81FF-BB8D6BBBC933}"/>
              </a:ext>
            </a:extLst>
          </p:cNvPr>
          <p:cNvSpPr txBox="1"/>
          <p:nvPr/>
        </p:nvSpPr>
        <p:spPr>
          <a:xfrm>
            <a:off x="1728141" y="1618341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693D12-4EE9-4EEF-891D-8A8B3F34BF29}"/>
              </a:ext>
            </a:extLst>
          </p:cNvPr>
          <p:cNvSpPr txBox="1"/>
          <p:nvPr/>
        </p:nvSpPr>
        <p:spPr>
          <a:xfrm>
            <a:off x="5892159" y="165451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7D6BC59-34AE-4CAD-97D4-C60FE931793E}"/>
                  </a:ext>
                </a:extLst>
              </p:cNvPr>
              <p:cNvSpPr txBox="1"/>
              <p:nvPr/>
            </p:nvSpPr>
            <p:spPr>
              <a:xfrm>
                <a:off x="1436864" y="5735322"/>
                <a:ext cx="65628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small,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is large. </a:t>
                </a:r>
              </a:p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，但儘量不要動到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7D6BC59-34AE-4CAD-97D4-C60FE9317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64" y="5735322"/>
                <a:ext cx="6562846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3CC058C-84AD-4180-80FF-14BBB19EAF77}"/>
                  </a:ext>
                </a:extLst>
              </p:cNvPr>
              <p:cNvSpPr txBox="1"/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3CC058C-84AD-4180-80FF-14BBB19E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40" y="5305112"/>
                <a:ext cx="366702" cy="369332"/>
              </a:xfrm>
              <a:prstGeom prst="rect">
                <a:avLst/>
              </a:prstGeom>
              <a:blipFill>
                <a:blip r:embed="rId3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81911A3-9821-4857-8196-54CE9F438A7C}"/>
                  </a:ext>
                </a:extLst>
              </p:cNvPr>
              <p:cNvSpPr txBox="1"/>
              <p:nvPr/>
            </p:nvSpPr>
            <p:spPr>
              <a:xfrm>
                <a:off x="6663096" y="5305112"/>
                <a:ext cx="366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81911A3-9821-4857-8196-54CE9F43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96" y="5305112"/>
                <a:ext cx="366702" cy="369332"/>
              </a:xfrm>
              <a:prstGeom prst="rect">
                <a:avLst/>
              </a:prstGeom>
              <a:blipFill>
                <a:blip r:embed="rId4"/>
                <a:stretch>
                  <a:fillRect l="-18333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/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12733D-A2EA-418A-8C34-19C85B4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2026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C3C26E5-BD3E-4113-8410-DC85328C48FB}"/>
                  </a:ext>
                </a:extLst>
              </p:cNvPr>
              <p:cNvSpPr txBox="1"/>
              <p:nvPr/>
            </p:nvSpPr>
            <p:spPr>
              <a:xfrm>
                <a:off x="4816258" y="3536467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C3C26E5-BD3E-4113-8410-DC85328C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58" y="3536467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BBA0C1-F4E3-4795-B834-19787D97F350}"/>
                  </a:ext>
                </a:extLst>
              </p:cNvPr>
              <p:cNvSpPr txBox="1"/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BBA0C1-F4E3-4795-B834-19787D97F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63" y="2347910"/>
                <a:ext cx="399725" cy="369332"/>
              </a:xfrm>
              <a:prstGeom prst="rect">
                <a:avLst/>
              </a:prstGeom>
              <a:blipFill>
                <a:blip r:embed="rId7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DB1B8D4-EAD9-464B-9DAA-C0056607A654}"/>
                  </a:ext>
                </a:extLst>
              </p:cNvPr>
              <p:cNvSpPr txBox="1"/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DB1B8D4-EAD9-464B-9DAA-C0056607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6" y="4818027"/>
                <a:ext cx="410562" cy="375872"/>
              </a:xfrm>
              <a:prstGeom prst="rect">
                <a:avLst/>
              </a:prstGeom>
              <a:blipFill>
                <a:blip r:embed="rId8"/>
                <a:stretch>
                  <a:fillRect l="-17910" t="-1613" r="-5970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E4138B15-4447-4E69-A166-751A96794BD3}"/>
              </a:ext>
            </a:extLst>
          </p:cNvPr>
          <p:cNvSpPr/>
          <p:nvPr/>
        </p:nvSpPr>
        <p:spPr>
          <a:xfrm>
            <a:off x="1641660" y="2624281"/>
            <a:ext cx="158484" cy="15848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70AF1CE-9E58-4096-8589-885654670F33}"/>
              </a:ext>
            </a:extLst>
          </p:cNvPr>
          <p:cNvSpPr/>
          <p:nvPr/>
        </p:nvSpPr>
        <p:spPr>
          <a:xfrm>
            <a:off x="1641660" y="4685688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F57B47-DB70-4D1B-AB0E-03A724F3B320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948192" y="3820454"/>
            <a:ext cx="847765" cy="88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0CBAF54-8FC8-47BB-8E36-A5BB118FF2B2}"/>
              </a:ext>
            </a:extLst>
          </p:cNvPr>
          <p:cNvSpPr/>
          <p:nvPr/>
        </p:nvSpPr>
        <p:spPr>
          <a:xfrm>
            <a:off x="5812917" y="4681734"/>
            <a:ext cx="158484" cy="1584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D990F9-ADC6-4716-912E-3B5620A55FE2}"/>
                  </a:ext>
                </a:extLst>
              </p:cNvPr>
              <p:cNvSpPr txBox="1"/>
              <p:nvPr/>
            </p:nvSpPr>
            <p:spPr>
              <a:xfrm>
                <a:off x="5607636" y="4885117"/>
                <a:ext cx="41056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D990F9-ADC6-4716-912E-3B5620A5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36" y="4885117"/>
                <a:ext cx="410562" cy="375872"/>
              </a:xfrm>
              <a:prstGeom prst="rect">
                <a:avLst/>
              </a:prstGeom>
              <a:blipFill>
                <a:blip r:embed="rId9"/>
                <a:stretch>
                  <a:fillRect l="-17910" t="-1613" r="-5970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7389F488-BBEA-44A6-9343-33218794D9A4}"/>
              </a:ext>
            </a:extLst>
          </p:cNvPr>
          <p:cNvSpPr/>
          <p:nvPr/>
        </p:nvSpPr>
        <p:spPr>
          <a:xfrm>
            <a:off x="6795957" y="3632874"/>
            <a:ext cx="158484" cy="158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5BC28FF-4590-41E4-8107-87F59E7CB379}"/>
              </a:ext>
            </a:extLst>
          </p:cNvPr>
          <p:cNvCxnSpPr>
            <a:cxnSpLocks/>
          </p:cNvCxnSpPr>
          <p:nvPr/>
        </p:nvCxnSpPr>
        <p:spPr>
          <a:xfrm>
            <a:off x="1715038" y="2792807"/>
            <a:ext cx="0" cy="1878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715F601-AF91-470E-956B-F245249A3508}"/>
                  </a:ext>
                </a:extLst>
              </p:cNvPr>
              <p:cNvSpPr txBox="1"/>
              <p:nvPr/>
            </p:nvSpPr>
            <p:spPr>
              <a:xfrm>
                <a:off x="6764998" y="3244334"/>
                <a:ext cx="378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715F601-AF91-470E-956B-F245249A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98" y="3244334"/>
                <a:ext cx="378885" cy="369332"/>
              </a:xfrm>
              <a:prstGeom prst="rect">
                <a:avLst/>
              </a:prstGeom>
              <a:blipFill>
                <a:blip r:embed="rId10"/>
                <a:stretch>
                  <a:fillRect l="-19355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05214125-6E77-478B-9C7F-406F2B532026}"/>
              </a:ext>
            </a:extLst>
          </p:cNvPr>
          <p:cNvSpPr/>
          <p:nvPr/>
        </p:nvSpPr>
        <p:spPr>
          <a:xfrm>
            <a:off x="1830533" y="4818027"/>
            <a:ext cx="3994484" cy="284218"/>
          </a:xfrm>
          <a:custGeom>
            <a:avLst/>
            <a:gdLst>
              <a:gd name="connsiteX0" fmla="*/ 0 w 4081112"/>
              <a:gd name="connsiteY0" fmla="*/ 19251 h 298436"/>
              <a:gd name="connsiteX1" fmla="*/ 2069432 w 4081112"/>
              <a:gd name="connsiteY1" fmla="*/ 298383 h 298436"/>
              <a:gd name="connsiteX2" fmla="*/ 4081112 w 4081112"/>
              <a:gd name="connsiteY2" fmla="*/ 0 h 29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2" h="298436">
                <a:moveTo>
                  <a:pt x="0" y="19251"/>
                </a:moveTo>
                <a:cubicBezTo>
                  <a:pt x="694623" y="160421"/>
                  <a:pt x="1389247" y="301591"/>
                  <a:pt x="2069432" y="298383"/>
                </a:cubicBezTo>
                <a:cubicBezTo>
                  <a:pt x="2749617" y="295175"/>
                  <a:pt x="3415364" y="147587"/>
                  <a:pt x="408111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8679591-B6D7-433E-A99A-EE2AEEBC1875}"/>
              </a:ext>
            </a:extLst>
          </p:cNvPr>
          <p:cNvSpPr txBox="1"/>
          <p:nvPr/>
        </p:nvSpPr>
        <p:spPr>
          <a:xfrm>
            <a:off x="2366932" y="3355122"/>
            <a:ext cx="126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Do not forget!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9737583-CE40-4040-96EF-3DFAC3AB0F71}"/>
              </a:ext>
            </a:extLst>
          </p:cNvPr>
          <p:cNvCxnSpPr>
            <a:cxnSpLocks/>
          </p:cNvCxnSpPr>
          <p:nvPr/>
        </p:nvCxnSpPr>
        <p:spPr>
          <a:xfrm flipV="1">
            <a:off x="6023946" y="4743459"/>
            <a:ext cx="786812" cy="1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6BB6068-5875-4443-A56E-3AA9A3FC7272}"/>
              </a:ext>
            </a:extLst>
          </p:cNvPr>
          <p:cNvSpPr/>
          <p:nvPr/>
        </p:nvSpPr>
        <p:spPr>
          <a:xfrm>
            <a:off x="6776388" y="4659543"/>
            <a:ext cx="158484" cy="158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9E35795-A797-44F5-A8B3-8D8EB05233CE}"/>
              </a:ext>
            </a:extLst>
          </p:cNvPr>
          <p:cNvSpPr/>
          <p:nvPr/>
        </p:nvSpPr>
        <p:spPr>
          <a:xfrm>
            <a:off x="2642565" y="4659543"/>
            <a:ext cx="158484" cy="158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C31DB93B-5A31-48A4-8BC3-5F6B8A77AE89}"/>
              </a:ext>
            </a:extLst>
          </p:cNvPr>
          <p:cNvSpPr/>
          <p:nvPr/>
        </p:nvSpPr>
        <p:spPr>
          <a:xfrm flipH="1" flipV="1">
            <a:off x="2805664" y="4395598"/>
            <a:ext cx="3994484" cy="284218"/>
          </a:xfrm>
          <a:custGeom>
            <a:avLst/>
            <a:gdLst>
              <a:gd name="connsiteX0" fmla="*/ 0 w 4081112"/>
              <a:gd name="connsiteY0" fmla="*/ 19251 h 298436"/>
              <a:gd name="connsiteX1" fmla="*/ 2069432 w 4081112"/>
              <a:gd name="connsiteY1" fmla="*/ 298383 h 298436"/>
              <a:gd name="connsiteX2" fmla="*/ 4081112 w 4081112"/>
              <a:gd name="connsiteY2" fmla="*/ 0 h 29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2" h="298436">
                <a:moveTo>
                  <a:pt x="0" y="19251"/>
                </a:moveTo>
                <a:cubicBezTo>
                  <a:pt x="694623" y="160421"/>
                  <a:pt x="1389247" y="301591"/>
                  <a:pt x="2069432" y="298383"/>
                </a:cubicBezTo>
                <a:cubicBezTo>
                  <a:pt x="2749617" y="295175"/>
                  <a:pt x="3415364" y="147587"/>
                  <a:pt x="408111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7A3A89A-CFAA-40A6-9E36-8C802324E8E0}"/>
                  </a:ext>
                </a:extLst>
              </p:cNvPr>
              <p:cNvSpPr txBox="1"/>
              <p:nvPr/>
            </p:nvSpPr>
            <p:spPr>
              <a:xfrm>
                <a:off x="6980476" y="4396566"/>
                <a:ext cx="378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7A3A89A-CFAA-40A6-9E36-8C802324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76" y="4396566"/>
                <a:ext cx="378885" cy="369332"/>
              </a:xfrm>
              <a:prstGeom prst="rect">
                <a:avLst/>
              </a:prstGeom>
              <a:blipFill>
                <a:blip r:embed="rId11"/>
                <a:stretch>
                  <a:fillRect l="-17742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D2A9954-D229-4EC3-9C4D-821FB4438FB4}"/>
                  </a:ext>
                </a:extLst>
              </p:cNvPr>
              <p:cNvSpPr txBox="1"/>
              <p:nvPr/>
            </p:nvSpPr>
            <p:spPr>
              <a:xfrm>
                <a:off x="2352880" y="4387625"/>
                <a:ext cx="378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D2A9954-D229-4EC3-9C4D-821FB4438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80" y="4387625"/>
                <a:ext cx="378885" cy="369332"/>
              </a:xfrm>
              <a:prstGeom prst="rect">
                <a:avLst/>
              </a:prstGeom>
              <a:blipFill>
                <a:blip r:embed="rId12"/>
                <a:stretch>
                  <a:fillRect l="-19355" r="-161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 descr="ç¸éåç">
            <a:extLst>
              <a:ext uri="{FF2B5EF4-FFF2-40B4-BE49-F238E27FC236}">
                <a16:creationId xmlns:a16="http://schemas.microsoft.com/office/drawing/2014/main" id="{8B844639-2D81-47DD-AE4C-C805E65A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73" y="2964368"/>
            <a:ext cx="771787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 animBg="1"/>
      <p:bldP spid="40" grpId="0" animBg="1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37363-DDA7-44E2-B60E-64C30EEB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B75677-1B2D-47BD-8F64-30E3C5FD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92" y="1907792"/>
            <a:ext cx="6472216" cy="43733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193610-774F-4222-9151-51CB3C0E02F1}"/>
              </a:ext>
            </a:extLst>
          </p:cNvPr>
          <p:cNvSpPr/>
          <p:nvPr/>
        </p:nvSpPr>
        <p:spPr>
          <a:xfrm>
            <a:off x="6452448" y="4209133"/>
            <a:ext cx="190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dirty="0"/>
              <a:t>I</a:t>
            </a:r>
            <a:r>
              <a:rPr lang="zh-TW" altLang="en-US" sz="2400" dirty="0"/>
              <a:t>ntransigence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DEAB14-1020-4F8F-BA7D-3F3EA4EF7E88}"/>
              </a:ext>
            </a:extLst>
          </p:cNvPr>
          <p:cNvSpPr txBox="1"/>
          <p:nvPr/>
        </p:nvSpPr>
        <p:spPr>
          <a:xfrm>
            <a:off x="4295875" y="6488668"/>
            <a:ext cx="48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MNIST permutation, from the original EWC paper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77E140E-C5FD-4CC1-9D70-C2C4BC0F596B}"/>
              </a:ext>
            </a:extLst>
          </p:cNvPr>
          <p:cNvCxnSpPr>
            <a:cxnSpLocks/>
          </p:cNvCxnSpPr>
          <p:nvPr/>
        </p:nvCxnSpPr>
        <p:spPr>
          <a:xfrm flipH="1">
            <a:off x="6452449" y="4647516"/>
            <a:ext cx="267488" cy="574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F74D57-A896-4FF0-BCB7-4702FFF0590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630779" y="4209133"/>
            <a:ext cx="821669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9F52-8285-4240-9629-01179F19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Elastic Weight Consolidation (EWC)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B205-1640-4D78-AD3F-C5369DB1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Elastic Weight Consolidation (EWC)</a:t>
            </a:r>
          </a:p>
          <a:p>
            <a:pPr lvl="1"/>
            <a:r>
              <a:rPr lang="en-US" altLang="zh-TW" sz="1800" dirty="0">
                <a:hlinkClick r:id="rId3"/>
              </a:rPr>
              <a:t>http://www.citeulike.org/group/15400/article/14311063</a:t>
            </a:r>
            <a:endParaRPr lang="zh-TW" altLang="en-US" sz="1800" dirty="0"/>
          </a:p>
          <a:p>
            <a:r>
              <a:rPr lang="en-US" altLang="zh-TW" sz="2400" dirty="0"/>
              <a:t>Synaptic Intelligence (SI)</a:t>
            </a:r>
          </a:p>
          <a:p>
            <a:pPr lvl="1"/>
            <a:r>
              <a:rPr lang="en-US" altLang="zh-TW" sz="1800" dirty="0">
                <a:hlinkClick r:id="rId4"/>
              </a:rPr>
              <a:t>https://arxiv.org/abs/1703.04200</a:t>
            </a:r>
            <a:endParaRPr lang="zh-TW" altLang="en-US" sz="1800" dirty="0"/>
          </a:p>
          <a:p>
            <a:r>
              <a:rPr lang="en-US" altLang="zh-TW" sz="2400" dirty="0"/>
              <a:t>Memory Aware Synapses (MAS)</a:t>
            </a:r>
          </a:p>
          <a:p>
            <a:pPr lvl="1"/>
            <a:r>
              <a:rPr lang="en-US" altLang="zh-TW" dirty="0"/>
              <a:t>Special part: Do not need labelled data</a:t>
            </a:r>
            <a:endParaRPr lang="en-US" altLang="zh-TW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zh-TW" sz="1800" dirty="0">
                <a:hlinkClick r:id="rId6"/>
              </a:rPr>
              <a:t>https://arxiv.org/abs/1711.09601</a:t>
            </a:r>
            <a:endParaRPr lang="zh-TW" altLang="en-US" sz="1800" dirty="0"/>
          </a:p>
          <a:p>
            <a:pPr lvl="1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C662AA-3695-443B-92F8-B4B6BD2AC25D}"/>
              </a:ext>
            </a:extLst>
          </p:cNvPr>
          <p:cNvSpPr/>
          <p:nvPr/>
        </p:nvSpPr>
        <p:spPr>
          <a:xfrm>
            <a:off x="7101865" y="5988733"/>
            <a:ext cx="1780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Synaptic</a:t>
            </a:r>
            <a:r>
              <a:rPr lang="en-US" altLang="zh-TW" dirty="0"/>
              <a:t>: </a:t>
            </a:r>
            <a:r>
              <a:rPr lang="zh-TW" altLang="en-US" dirty="0"/>
              <a:t>突觸的</a:t>
            </a:r>
            <a:endParaRPr lang="en-US" altLang="zh-TW" dirty="0"/>
          </a:p>
          <a:p>
            <a:r>
              <a:rPr lang="en-US" altLang="zh-TW" dirty="0"/>
              <a:t>Synapsis: </a:t>
            </a:r>
            <a:r>
              <a:rPr lang="zh-TW" altLang="en-US" dirty="0"/>
              <a:t>突觸</a:t>
            </a:r>
          </a:p>
        </p:txBody>
      </p:sp>
    </p:spTree>
    <p:extLst>
      <p:ext uri="{BB962C8B-B14F-4D97-AF65-F5344CB8AC3E}">
        <p14:creationId xmlns:p14="http://schemas.microsoft.com/office/powerpoint/2010/main" val="344874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E23620B-CC9A-45C5-87FD-ED2D1078CBCE}"/>
              </a:ext>
            </a:extLst>
          </p:cNvPr>
          <p:cNvSpPr/>
          <p:nvPr/>
        </p:nvSpPr>
        <p:spPr>
          <a:xfrm>
            <a:off x="5691598" y="134800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hlinkClick r:id="rId3"/>
              </a:rPr>
              <a:t>https://arxiv.org/abs/1705.08690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AEA26E-0102-4E2B-9E13-5224FE31C744}"/>
              </a:ext>
            </a:extLst>
          </p:cNvPr>
          <p:cNvSpPr/>
          <p:nvPr/>
        </p:nvSpPr>
        <p:spPr>
          <a:xfrm>
            <a:off x="5691598" y="45071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https://arxiv.org/abs/1711.10563</a:t>
            </a:r>
            <a:endParaRPr lang="zh-TW" altLang="en-US" dirty="0"/>
          </a:p>
        </p:txBody>
      </p:sp>
      <p:pic>
        <p:nvPicPr>
          <p:cNvPr id="10" name="Picture 4" descr="ç¸éåç">
            <a:extLst>
              <a:ext uri="{FF2B5EF4-FFF2-40B4-BE49-F238E27FC236}">
                <a16:creationId xmlns:a16="http://schemas.microsoft.com/office/drawing/2014/main" id="{0CA77FB2-5B08-4FE7-B2D6-0BC3F01D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77" y="1795578"/>
            <a:ext cx="1025550" cy="13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ãrobot pngãçåçæå°çµæ">
            <a:extLst>
              <a:ext uri="{FF2B5EF4-FFF2-40B4-BE49-F238E27FC236}">
                <a16:creationId xmlns:a16="http://schemas.microsoft.com/office/drawing/2014/main" id="{F3BBBE79-42E3-4DBB-922A-B007210C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91" y="4882419"/>
            <a:ext cx="1232742" cy="15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流程圖: 磁碟 11">
            <a:extLst>
              <a:ext uri="{FF2B5EF4-FFF2-40B4-BE49-F238E27FC236}">
                <a16:creationId xmlns:a16="http://schemas.microsoft.com/office/drawing/2014/main" id="{9D22BBB9-8368-45A1-89E5-05005C2A912A}"/>
              </a:ext>
            </a:extLst>
          </p:cNvPr>
          <p:cNvSpPr/>
          <p:nvPr/>
        </p:nvSpPr>
        <p:spPr>
          <a:xfrm>
            <a:off x="1651721" y="3278591"/>
            <a:ext cx="1868412" cy="134692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Task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流程圖: 磁碟 12">
            <a:extLst>
              <a:ext uri="{FF2B5EF4-FFF2-40B4-BE49-F238E27FC236}">
                <a16:creationId xmlns:a16="http://schemas.microsoft.com/office/drawing/2014/main" id="{C268FFBD-DCB9-4F04-85A4-FFAEF938F460}"/>
              </a:ext>
            </a:extLst>
          </p:cNvPr>
          <p:cNvSpPr/>
          <p:nvPr/>
        </p:nvSpPr>
        <p:spPr>
          <a:xfrm>
            <a:off x="5437871" y="3278591"/>
            <a:ext cx="1868412" cy="134692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Task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B1B1FA-BC74-4B97-9674-8762E7A87B13}"/>
              </a:ext>
            </a:extLst>
          </p:cNvPr>
          <p:cNvSpPr txBox="1"/>
          <p:nvPr/>
        </p:nvSpPr>
        <p:spPr>
          <a:xfrm>
            <a:off x="1315828" y="6261535"/>
            <a:ext cx="242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Solve task 1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ABA12A-472B-41F9-B40A-4BBAC8893D8D}"/>
              </a:ext>
            </a:extLst>
          </p:cNvPr>
          <p:cNvSpPr txBox="1"/>
          <p:nvPr/>
        </p:nvSpPr>
        <p:spPr>
          <a:xfrm>
            <a:off x="2438807" y="2025491"/>
            <a:ext cx="1868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Generate task 1 data 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251B36-AF82-455B-875F-2EB18D82CF4F}"/>
              </a:ext>
            </a:extLst>
          </p:cNvPr>
          <p:cNvSpPr/>
          <p:nvPr/>
        </p:nvSpPr>
        <p:spPr>
          <a:xfrm>
            <a:off x="347826" y="134800"/>
            <a:ext cx="3025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Generating Data</a:t>
            </a:r>
            <a:endParaRPr lang="zh-TW" altLang="en-US" sz="3200" b="1" i="1" u="sng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73E9FE-B1B7-4C3C-99F1-E75AEC5D9A7B}"/>
              </a:ext>
            </a:extLst>
          </p:cNvPr>
          <p:cNvSpPr/>
          <p:nvPr/>
        </p:nvSpPr>
        <p:spPr>
          <a:xfrm>
            <a:off x="457199" y="831041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Conducting multi-task learning by generating pseudo-data using generative model</a:t>
            </a:r>
            <a:endParaRPr lang="zh-TW" altLang="en-US" sz="2400" dirty="0"/>
          </a:p>
        </p:txBody>
      </p:sp>
      <p:pic>
        <p:nvPicPr>
          <p:cNvPr id="19" name="Picture 4" descr="ç¸éåç">
            <a:extLst>
              <a:ext uri="{FF2B5EF4-FFF2-40B4-BE49-F238E27FC236}">
                <a16:creationId xmlns:a16="http://schemas.microsoft.com/office/drawing/2014/main" id="{DFF3536D-27D3-4082-B047-25A5E3D9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23" y="1824903"/>
            <a:ext cx="1025550" cy="13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4D8D03-9E03-456F-AC15-794398203E29}"/>
              </a:ext>
            </a:extLst>
          </p:cNvPr>
          <p:cNvSpPr txBox="1"/>
          <p:nvPr/>
        </p:nvSpPr>
        <p:spPr>
          <a:xfrm>
            <a:off x="6292452" y="2054816"/>
            <a:ext cx="2051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Generate </a:t>
            </a:r>
          </a:p>
          <a:p>
            <a:r>
              <a:rPr lang="en-US" altLang="zh-TW" sz="2400" dirty="0"/>
              <a:t>task 1&amp;2 data 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11F808-3869-42C8-BB43-314BB976CABF}"/>
              </a:ext>
            </a:extLst>
          </p:cNvPr>
          <p:cNvSpPr txBox="1"/>
          <p:nvPr/>
        </p:nvSpPr>
        <p:spPr>
          <a:xfrm>
            <a:off x="5159442" y="6261535"/>
            <a:ext cx="242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Solve task 2</a:t>
            </a:r>
            <a:endParaRPr lang="zh-TW" altLang="en-US" sz="2400" dirty="0"/>
          </a:p>
        </p:txBody>
      </p:sp>
      <p:pic>
        <p:nvPicPr>
          <p:cNvPr id="23" name="Picture 12" descr="ç¸éåç">
            <a:extLst>
              <a:ext uri="{FF2B5EF4-FFF2-40B4-BE49-F238E27FC236}">
                <a16:creationId xmlns:a16="http://schemas.microsoft.com/office/drawing/2014/main" id="{27BF849B-8B76-4A2C-873F-63AE2BEC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3" y="3659282"/>
            <a:ext cx="771787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FC94485-C3DC-4E14-91FD-846516E87422}"/>
              </a:ext>
            </a:extLst>
          </p:cNvPr>
          <p:cNvCxnSpPr/>
          <p:nvPr/>
        </p:nvCxnSpPr>
        <p:spPr>
          <a:xfrm>
            <a:off x="2585926" y="4625513"/>
            <a:ext cx="0" cy="3803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ãrobot pngãçåçæå°çµæ">
            <a:extLst>
              <a:ext uri="{FF2B5EF4-FFF2-40B4-BE49-F238E27FC236}">
                <a16:creationId xmlns:a16="http://schemas.microsoft.com/office/drawing/2014/main" id="{03715314-1872-4E29-9DE4-0050B980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98" y="4882419"/>
            <a:ext cx="1232742" cy="15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B65520-CBDA-48AB-8EE6-A9E1E10D1661}"/>
              </a:ext>
            </a:extLst>
          </p:cNvPr>
          <p:cNvCxnSpPr/>
          <p:nvPr/>
        </p:nvCxnSpPr>
        <p:spPr>
          <a:xfrm>
            <a:off x="6365433" y="4625513"/>
            <a:ext cx="0" cy="3803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B0F8376-A859-4622-A59A-0AE2976F4F9F}"/>
              </a:ext>
            </a:extLst>
          </p:cNvPr>
          <p:cNvCxnSpPr>
            <a:cxnSpLocks/>
          </p:cNvCxnSpPr>
          <p:nvPr/>
        </p:nvCxnSpPr>
        <p:spPr>
          <a:xfrm flipV="1">
            <a:off x="2604975" y="2944023"/>
            <a:ext cx="0" cy="4996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3C34A80-0EC9-44A9-890C-FB773CD9F176}"/>
              </a:ext>
            </a:extLst>
          </p:cNvPr>
          <p:cNvCxnSpPr>
            <a:cxnSpLocks/>
          </p:cNvCxnSpPr>
          <p:nvPr/>
        </p:nvCxnSpPr>
        <p:spPr>
          <a:xfrm flipV="1">
            <a:off x="6372076" y="2944023"/>
            <a:ext cx="0" cy="4996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6D1F8DE-2E86-4B17-AAD7-A9989AE754AD}"/>
              </a:ext>
            </a:extLst>
          </p:cNvPr>
          <p:cNvCxnSpPr>
            <a:cxnSpLocks/>
          </p:cNvCxnSpPr>
          <p:nvPr/>
        </p:nvCxnSpPr>
        <p:spPr>
          <a:xfrm>
            <a:off x="3688018" y="2917714"/>
            <a:ext cx="2003580" cy="2557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A4B8A04-82BC-49AA-82D8-A814D8796BAC}"/>
              </a:ext>
            </a:extLst>
          </p:cNvPr>
          <p:cNvCxnSpPr>
            <a:cxnSpLocks/>
          </p:cNvCxnSpPr>
          <p:nvPr/>
        </p:nvCxnSpPr>
        <p:spPr>
          <a:xfrm>
            <a:off x="4018203" y="2412558"/>
            <a:ext cx="14196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998ADD5-FC99-4CAA-A366-C2F5EDE8B15A}"/>
              </a:ext>
            </a:extLst>
          </p:cNvPr>
          <p:cNvCxnSpPr>
            <a:cxnSpLocks/>
          </p:cNvCxnSpPr>
          <p:nvPr/>
        </p:nvCxnSpPr>
        <p:spPr>
          <a:xfrm>
            <a:off x="3373013" y="5665140"/>
            <a:ext cx="23051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FD050D-567C-4666-A09A-2B90E7496711}"/>
              </a:ext>
            </a:extLst>
          </p:cNvPr>
          <p:cNvSpPr txBox="1"/>
          <p:nvPr/>
        </p:nvSpPr>
        <p:spPr>
          <a:xfrm>
            <a:off x="6793689" y="5282134"/>
            <a:ext cx="1829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Multi-task</a:t>
            </a:r>
          </a:p>
          <a:p>
            <a:pPr algn="ctr"/>
            <a:r>
              <a:rPr lang="en-US" altLang="zh-TW" sz="24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91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20" grpId="0"/>
      <p:bldP spid="22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C7118-F1B1-4850-9DBB-11879E8D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A676A-7302-4C22-9579-D3B0F6E4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98E6EDFB-8989-4001-841C-44A0C40E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841" y="0"/>
            <a:ext cx="10127839" cy="68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BD074F-D8A6-49C0-BD71-36DED836A006}"/>
              </a:ext>
            </a:extLst>
          </p:cNvPr>
          <p:cNvSpPr/>
          <p:nvPr/>
        </p:nvSpPr>
        <p:spPr>
          <a:xfrm>
            <a:off x="3677920" y="6529387"/>
            <a:ext cx="554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/>
              <a:t>https://www.forbes.com/sites/kpmg/2018/04/23/the-changing-nature-of-work-why-lifelong-learning-matters-more-than-ever/#4e04e90e1e95</a:t>
            </a:r>
            <a:endParaRPr lang="zh-TW" altLang="en-US" sz="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6033F3-DCF9-4E91-BB12-3BF686D7F762}"/>
              </a:ext>
            </a:extLst>
          </p:cNvPr>
          <p:cNvSpPr txBox="1"/>
          <p:nvPr/>
        </p:nvSpPr>
        <p:spPr>
          <a:xfrm>
            <a:off x="5340778" y="283331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你用同一個腦學習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機器學習的每一堂課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68CE25-EED2-4AC9-8ED3-8168602BDB6D}"/>
              </a:ext>
            </a:extLst>
          </p:cNvPr>
          <p:cNvSpPr txBox="1"/>
          <p:nvPr/>
        </p:nvSpPr>
        <p:spPr>
          <a:xfrm>
            <a:off x="1048178" y="2686825"/>
            <a:ext cx="387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但是每一個作業你都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訓練不同的類神經網路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040E9D-A0D5-404A-AC9C-E8EC2967750B}"/>
              </a:ext>
            </a:extLst>
          </p:cNvPr>
          <p:cNvSpPr/>
          <p:nvPr/>
        </p:nvSpPr>
        <p:spPr>
          <a:xfrm>
            <a:off x="1225672" y="4502132"/>
            <a:ext cx="740385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能不能每次作業都訓練同一個類神經網路呢？</a:t>
            </a:r>
          </a:p>
        </p:txBody>
      </p:sp>
    </p:spTree>
    <p:extLst>
      <p:ext uri="{BB962C8B-B14F-4D97-AF65-F5344CB8AC3E}">
        <p14:creationId xmlns:p14="http://schemas.microsoft.com/office/powerpoint/2010/main" val="41230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93464-D1A8-40A9-A0A0-5FF4AD0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New Classes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00BF9-8E90-4B19-9A0B-2C23794C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Learning without forgetting (</a:t>
            </a:r>
            <a:r>
              <a:rPr lang="en-US" altLang="zh-TW" sz="2400" dirty="0" err="1"/>
              <a:t>LwF</a:t>
            </a:r>
            <a:r>
              <a:rPr lang="en-US" altLang="zh-TW" sz="2400" dirty="0"/>
              <a:t>)</a:t>
            </a:r>
            <a:endParaRPr lang="en-US" altLang="zh-TW" sz="2400" dirty="0">
              <a:hlinkClick r:id="rId3"/>
            </a:endParaRPr>
          </a:p>
          <a:p>
            <a:pPr lvl="1"/>
            <a:r>
              <a:rPr lang="en-US" altLang="zh-TW" sz="1800" dirty="0">
                <a:hlinkClick r:id="rId3"/>
              </a:rPr>
              <a:t>https://arxiv.org/abs/1606.09282</a:t>
            </a:r>
            <a:endParaRPr lang="en-US" altLang="zh-TW" sz="18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 err="1"/>
              <a:t>iCaRL</a:t>
            </a:r>
            <a:r>
              <a:rPr lang="en-US" altLang="zh-TW" sz="2400" dirty="0"/>
              <a:t>: Incremental Classifier and Representation Learning</a:t>
            </a:r>
          </a:p>
          <a:p>
            <a:pPr lvl="1"/>
            <a:r>
              <a:rPr lang="en-US" altLang="zh-TW" sz="1800" dirty="0">
                <a:hlinkClick r:id="rId4"/>
              </a:rPr>
              <a:t>https://arxiv.org/abs/1611.07725</a:t>
            </a:r>
            <a:endParaRPr lang="zh-TW" altLang="en-US" sz="18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0C5D59-27BF-436D-ACD2-70FC8882F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491" y="1825625"/>
            <a:ext cx="3759659" cy="17137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17A6F9-B472-46FC-B621-15459BA3B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58" y="4109465"/>
            <a:ext cx="3945123" cy="20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4171-0D36-4B02-A6FA-E2089FD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Life-long Learning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2BE9529-A99A-4DC4-9BB2-2DF8DD0DB0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6A724C4-CB1F-4C64-937B-0BFA765C8081}"/>
              </a:ext>
            </a:extLst>
          </p:cNvPr>
          <p:cNvSpPr/>
          <p:nvPr/>
        </p:nvSpPr>
        <p:spPr>
          <a:xfrm>
            <a:off x="628650" y="3429000"/>
            <a:ext cx="7886700" cy="977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28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DB602-7613-42EB-AC15-E087E54B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 a minute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3B86B-7EDF-4873-9E9B-32E79FA5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Train a model for each task</a:t>
            </a:r>
            <a:endParaRPr lang="zh-TW" altLang="en-US" dirty="0"/>
          </a:p>
        </p:txBody>
      </p:sp>
      <p:pic>
        <p:nvPicPr>
          <p:cNvPr id="4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3C48CBCD-5330-4C8C-8A04-89B6A3FF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87" y="2506259"/>
            <a:ext cx="1200899" cy="15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62F526-86EB-4FEA-B2AB-00D88E011983}"/>
              </a:ext>
            </a:extLst>
          </p:cNvPr>
          <p:cNvSpPr/>
          <p:nvPr/>
        </p:nvSpPr>
        <p:spPr>
          <a:xfrm>
            <a:off x="1490646" y="4158757"/>
            <a:ext cx="1481316" cy="8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C5B8D-851E-41DD-AB5A-8786D4E45F1E}"/>
              </a:ext>
            </a:extLst>
          </p:cNvPr>
          <p:cNvSpPr/>
          <p:nvPr/>
        </p:nvSpPr>
        <p:spPr>
          <a:xfrm>
            <a:off x="3782181" y="4171457"/>
            <a:ext cx="1481316" cy="8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D3B7C0-56E2-45FB-B5FA-AE2725E0A293}"/>
              </a:ext>
            </a:extLst>
          </p:cNvPr>
          <p:cNvSpPr/>
          <p:nvPr/>
        </p:nvSpPr>
        <p:spPr>
          <a:xfrm>
            <a:off x="6088132" y="4196857"/>
            <a:ext cx="1481316" cy="814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3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ç¸éåç">
            <a:extLst>
              <a:ext uri="{FF2B5EF4-FFF2-40B4-BE49-F238E27FC236}">
                <a16:creationId xmlns:a16="http://schemas.microsoft.com/office/drawing/2014/main" id="{FCA62BB2-5D05-4578-AE93-D9333025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09" y="2478573"/>
            <a:ext cx="1377950" cy="18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robot pngãçåçæå°çµæ">
            <a:extLst>
              <a:ext uri="{FF2B5EF4-FFF2-40B4-BE49-F238E27FC236}">
                <a16:creationId xmlns:a16="http://schemas.microsoft.com/office/drawing/2014/main" id="{446B6AC1-F3EF-4EC3-A8EF-07E96694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37" y="2428724"/>
            <a:ext cx="1549574" cy="193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8A9804-5D07-4743-9459-95B069D61D08}"/>
              </a:ext>
            </a:extLst>
          </p:cNvPr>
          <p:cNvSpPr txBox="1"/>
          <p:nvPr/>
        </p:nvSpPr>
        <p:spPr>
          <a:xfrm>
            <a:off x="784895" y="5360801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Knowledge cannot transfer across different tasks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E7DD2E-6E49-4620-B3F7-0FD58B9A1DE1}"/>
              </a:ext>
            </a:extLst>
          </p:cNvPr>
          <p:cNvSpPr txBox="1"/>
          <p:nvPr/>
        </p:nvSpPr>
        <p:spPr>
          <a:xfrm>
            <a:off x="784895" y="5905853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Eventually we cannot store all the models 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0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98CB6-726A-403A-AE88-C957B531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Life-Long </a:t>
            </a:r>
            <a:r>
              <a:rPr lang="en-US" altLang="zh-TW" dirty="0" err="1"/>
              <a:t>v.s</a:t>
            </a:r>
            <a:r>
              <a:rPr lang="en-US" altLang="zh-TW" dirty="0"/>
              <a:t>. Transfer </a:t>
            </a:r>
            <a:endParaRPr lang="zh-TW" altLang="en-US" dirty="0"/>
          </a:p>
        </p:txBody>
      </p:sp>
      <p:pic>
        <p:nvPicPr>
          <p:cNvPr id="9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58286C8D-DB4D-4127-90C7-DA075C26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9" y="2956988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CB16097-CB5A-4F64-9544-9BD622FD397F}"/>
              </a:ext>
            </a:extLst>
          </p:cNvPr>
          <p:cNvSpPr/>
          <p:nvPr/>
        </p:nvSpPr>
        <p:spPr>
          <a:xfrm>
            <a:off x="2047496" y="3531598"/>
            <a:ext cx="1379468" cy="5011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26BEEFC7-CD20-4D62-A1FD-92C2960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83" y="2956988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84C55C4-1EF2-41CF-AEC0-488B8B8809A4}"/>
              </a:ext>
            </a:extLst>
          </p:cNvPr>
          <p:cNvSpPr/>
          <p:nvPr/>
        </p:nvSpPr>
        <p:spPr>
          <a:xfrm>
            <a:off x="166833" y="4084764"/>
            <a:ext cx="1481316" cy="8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4BEC47-14BA-48E2-A7D9-95218F483249}"/>
              </a:ext>
            </a:extLst>
          </p:cNvPr>
          <p:cNvSpPr/>
          <p:nvPr/>
        </p:nvSpPr>
        <p:spPr>
          <a:xfrm>
            <a:off x="2886416" y="4084764"/>
            <a:ext cx="1481316" cy="8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001478-A753-487D-8AC6-E160A851AD3C}"/>
              </a:ext>
            </a:extLst>
          </p:cNvPr>
          <p:cNvSpPr/>
          <p:nvPr/>
        </p:nvSpPr>
        <p:spPr>
          <a:xfrm>
            <a:off x="2487866" y="2087988"/>
            <a:ext cx="2489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Transfer  Learning:</a:t>
            </a:r>
            <a:endParaRPr lang="zh-TW" altLang="en-US" sz="2400" dirty="0"/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D3DD5EB3-E1CF-4E40-9ADE-3FD01FE86F81}"/>
              </a:ext>
            </a:extLst>
          </p:cNvPr>
          <p:cNvSpPr/>
          <p:nvPr/>
        </p:nvSpPr>
        <p:spPr>
          <a:xfrm>
            <a:off x="4976945" y="1832165"/>
            <a:ext cx="3861149" cy="968221"/>
          </a:xfrm>
          <a:prstGeom prst="wedgeRoundRectCallout">
            <a:avLst>
              <a:gd name="adj1" fmla="val -60280"/>
              <a:gd name="adj2" fmla="val 785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can do task 2 because I have learned task 1.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187F5B-B4B8-4936-82FA-D0DC8A59A31C}"/>
              </a:ext>
            </a:extLst>
          </p:cNvPr>
          <p:cNvSpPr/>
          <p:nvPr/>
        </p:nvSpPr>
        <p:spPr>
          <a:xfrm>
            <a:off x="1735173" y="5502105"/>
            <a:ext cx="2486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Life-long Learning: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9C131B-A621-4237-B535-791C73681658}"/>
              </a:ext>
            </a:extLst>
          </p:cNvPr>
          <p:cNvSpPr txBox="1"/>
          <p:nvPr/>
        </p:nvSpPr>
        <p:spPr>
          <a:xfrm>
            <a:off x="5068815" y="3052599"/>
            <a:ext cx="407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(We don’t care whether machine can still do task 1.)</a:t>
            </a:r>
            <a:endParaRPr lang="zh-TW" altLang="en-US" sz="2400" dirty="0"/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FF14ADA5-F0EF-4025-8764-ACE6BB6C9B49}"/>
              </a:ext>
            </a:extLst>
          </p:cNvPr>
          <p:cNvSpPr/>
          <p:nvPr/>
        </p:nvSpPr>
        <p:spPr>
          <a:xfrm>
            <a:off x="4222072" y="5189093"/>
            <a:ext cx="4587888" cy="968221"/>
          </a:xfrm>
          <a:prstGeom prst="wedgeRoundRectCallout">
            <a:avLst>
              <a:gd name="adj1" fmla="val -41457"/>
              <a:gd name="adj2" fmla="val -1562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I have learned task 2, I do not forget task 1.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CC7A79-2133-4A6C-8EDD-1817D1BEB3FD}"/>
              </a:ext>
            </a:extLst>
          </p:cNvPr>
          <p:cNvSpPr txBox="1"/>
          <p:nvPr/>
        </p:nvSpPr>
        <p:spPr>
          <a:xfrm>
            <a:off x="1706834" y="3134731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63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60FAA82E-7C92-4D58-86F7-3EE16E3A4F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009901" y="91270"/>
              <a:ext cx="5820936" cy="37391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962">
                      <a:extLst>
                        <a:ext uri="{9D8B030D-6E8A-4147-A177-3AD203B41FA5}">
                          <a16:colId xmlns:a16="http://schemas.microsoft.com/office/drawing/2014/main" val="2571210615"/>
                        </a:ext>
                      </a:extLst>
                    </a:gridCol>
                    <a:gridCol w="1407350">
                      <a:extLst>
                        <a:ext uri="{9D8B030D-6E8A-4147-A177-3AD203B41FA5}">
                          <a16:colId xmlns:a16="http://schemas.microsoft.com/office/drawing/2014/main" val="133214848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255837094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146348049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423629572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980099444"/>
                        </a:ext>
                      </a:extLst>
                    </a:gridCol>
                  </a:tblGrid>
                  <a:tr h="40832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Test on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75721"/>
                      </a:ext>
                    </a:extLst>
                  </a:tr>
                  <a:tr h="458388">
                    <a:tc gridSpan="2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……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43241"/>
                      </a:ext>
                    </a:extLst>
                  </a:tr>
                  <a:tr h="4226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Rand </a:t>
                          </a:r>
                          <a:r>
                            <a:rPr lang="en-US" altLang="zh-TW" sz="2400" dirty="0" err="1"/>
                            <a:t>Init.</a:t>
                          </a:r>
                          <a:r>
                            <a:rPr lang="en-US" altLang="zh-TW" sz="2400" dirty="0"/>
                            <a:t>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196189"/>
                      </a:ext>
                    </a:extLst>
                  </a:tr>
                  <a:tr h="458388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After Training</a:t>
                          </a:r>
                          <a:endParaRPr lang="zh-TW" altLang="en-US" sz="2400" dirty="0"/>
                        </a:p>
                      </a:txBody>
                      <a:tcPr vert="vert27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946756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10292"/>
                      </a:ext>
                    </a:extLst>
                  </a:tr>
                  <a:tr h="40832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</a:t>
                          </a:r>
                          <a:endParaRPr lang="zh-TW" altLang="en-US" sz="2400" dirty="0"/>
                        </a:p>
                      </a:txBody>
                      <a:tcPr vert="eaVert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624009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T-1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605515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04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60FAA82E-7C92-4D58-86F7-3EE16E3A4F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009901" y="91270"/>
              <a:ext cx="5820936" cy="37391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962">
                      <a:extLst>
                        <a:ext uri="{9D8B030D-6E8A-4147-A177-3AD203B41FA5}">
                          <a16:colId xmlns:a16="http://schemas.microsoft.com/office/drawing/2014/main" val="2571210615"/>
                        </a:ext>
                      </a:extLst>
                    </a:gridCol>
                    <a:gridCol w="1407350">
                      <a:extLst>
                        <a:ext uri="{9D8B030D-6E8A-4147-A177-3AD203B41FA5}">
                          <a16:colId xmlns:a16="http://schemas.microsoft.com/office/drawing/2014/main" val="133214848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255837094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146348049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423629572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980099444"/>
                        </a:ext>
                      </a:extLst>
                    </a:gridCol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Test on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75721"/>
                      </a:ext>
                    </a:extLst>
                  </a:tr>
                  <a:tr h="458388">
                    <a:tc gridSpan="2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……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43241"/>
                      </a:ext>
                    </a:extLst>
                  </a:tr>
                  <a:tr h="4732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Rand </a:t>
                          </a:r>
                          <a:r>
                            <a:rPr lang="en-US" altLang="zh-TW" sz="2400" dirty="0" err="1"/>
                            <a:t>Init.</a:t>
                          </a:r>
                          <a:r>
                            <a:rPr lang="en-US" altLang="zh-TW" sz="2400" dirty="0"/>
                            <a:t>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205195" r="-301887" b="-5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205195" r="-201887" b="-5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205195" r="-1258" b="-529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196189"/>
                      </a:ext>
                    </a:extLst>
                  </a:tr>
                  <a:tr h="473266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After Training</a:t>
                          </a:r>
                          <a:endParaRPr lang="zh-TW" altLang="en-US" sz="2400" dirty="0"/>
                        </a:p>
                      </a:txBody>
                      <a:tcPr vert="vert27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301282" r="-301887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301282" r="-201887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301282" r="-1258" b="-4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946756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401282" r="-30188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401282" r="-20188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401282" r="-1258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1029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</a:t>
                          </a:r>
                          <a:endParaRPr lang="zh-TW" altLang="en-US" sz="2400" dirty="0"/>
                        </a:p>
                      </a:txBody>
                      <a:tcPr vert="eaVert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624009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T-1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597436" r="-301887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597436" r="-201887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597436" r="-1258" b="-1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605515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697436" r="-301887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697436" r="-201887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697436" r="-1258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04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FA1150C-E3B8-4DB7-8023-7A00B49DC785}"/>
              </a:ext>
            </a:extLst>
          </p:cNvPr>
          <p:cNvSpPr/>
          <p:nvPr/>
        </p:nvSpPr>
        <p:spPr>
          <a:xfrm>
            <a:off x="557617" y="244656"/>
            <a:ext cx="1993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Evaluation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52FAD1-1C08-466B-A1B2-2CBED73E7F78}"/>
                  </a:ext>
                </a:extLst>
              </p:cNvPr>
              <p:cNvSpPr txBox="1"/>
              <p:nvPr/>
            </p:nvSpPr>
            <p:spPr>
              <a:xfrm>
                <a:off x="3256146" y="4204879"/>
                <a:ext cx="3200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Accuracy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52FAD1-1C08-466B-A1B2-2CBED73E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46" y="4204879"/>
                <a:ext cx="3200400" cy="613886"/>
              </a:xfrm>
              <a:prstGeom prst="rect">
                <a:avLst/>
              </a:prstGeom>
              <a:blipFill>
                <a:blip r:embed="rId4"/>
                <a:stretch>
                  <a:fillRect l="-2857" b="-1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512BA0D-694D-4827-AD0D-38D571EA223C}"/>
              </a:ext>
            </a:extLst>
          </p:cNvPr>
          <p:cNvSpPr/>
          <p:nvPr/>
        </p:nvSpPr>
        <p:spPr>
          <a:xfrm>
            <a:off x="4927912" y="3335449"/>
            <a:ext cx="3902925" cy="482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DC3DCC9-8AB0-4D4B-BCC7-4CFFAE05EF1C}"/>
                  </a:ext>
                </a:extLst>
              </p:cNvPr>
              <p:cNvSpPr txBox="1"/>
              <p:nvPr/>
            </p:nvSpPr>
            <p:spPr>
              <a:xfrm>
                <a:off x="3234824" y="5014771"/>
                <a:ext cx="622713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Backward Transfer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DC3DCC9-8AB0-4D4B-BCC7-4CFFAE05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24" y="5014771"/>
                <a:ext cx="6227130" cy="613886"/>
              </a:xfrm>
              <a:prstGeom prst="rect">
                <a:avLst/>
              </a:prstGeom>
              <a:blipFill>
                <a:blip r:embed="rId5"/>
                <a:stretch>
                  <a:fillRect l="-1567" b="-1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E625D20-3209-427C-ABC6-11758B62ED17}"/>
              </a:ext>
            </a:extLst>
          </p:cNvPr>
          <p:cNvSpPr/>
          <p:nvPr/>
        </p:nvSpPr>
        <p:spPr>
          <a:xfrm>
            <a:off x="5060099" y="3373987"/>
            <a:ext cx="747134" cy="4058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96B22C-1236-405A-95C6-ACDA28992C7F}"/>
              </a:ext>
            </a:extLst>
          </p:cNvPr>
          <p:cNvSpPr/>
          <p:nvPr/>
        </p:nvSpPr>
        <p:spPr>
          <a:xfrm>
            <a:off x="6042029" y="3373987"/>
            <a:ext cx="747134" cy="4058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D10BA9-97BE-4D99-A466-847DD9666C31}"/>
              </a:ext>
            </a:extLst>
          </p:cNvPr>
          <p:cNvSpPr/>
          <p:nvPr/>
        </p:nvSpPr>
        <p:spPr>
          <a:xfrm>
            <a:off x="4962290" y="1515079"/>
            <a:ext cx="747134" cy="4058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540339-58A5-4168-AA75-BFBA6B703B3E}"/>
              </a:ext>
            </a:extLst>
          </p:cNvPr>
          <p:cNvSpPr/>
          <p:nvPr/>
        </p:nvSpPr>
        <p:spPr>
          <a:xfrm>
            <a:off x="5991044" y="1970180"/>
            <a:ext cx="747134" cy="4058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F89FA3BE-F944-4D7D-9CEC-42C08B502E2E}"/>
              </a:ext>
            </a:extLst>
          </p:cNvPr>
          <p:cNvSpPr/>
          <p:nvPr/>
        </p:nvSpPr>
        <p:spPr>
          <a:xfrm flipV="1">
            <a:off x="5205788" y="1976092"/>
            <a:ext cx="297495" cy="1309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8D66BBB-F01E-4BF9-9848-D2C590ADB8E8}"/>
              </a:ext>
            </a:extLst>
          </p:cNvPr>
          <p:cNvSpPr/>
          <p:nvPr/>
        </p:nvSpPr>
        <p:spPr>
          <a:xfrm flipV="1">
            <a:off x="6215863" y="2414590"/>
            <a:ext cx="297495" cy="87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299E6-3A54-4EED-BB3A-0271126D7944}"/>
                  </a:ext>
                </a:extLst>
              </p:cNvPr>
              <p:cNvSpPr txBox="1"/>
              <p:nvPr/>
            </p:nvSpPr>
            <p:spPr>
              <a:xfrm>
                <a:off x="209872" y="1100313"/>
                <a:ext cx="2659759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/>
                  <a:t>: after training task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, performance on task j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299E6-3A54-4EED-BB3A-0271126D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2" y="1100313"/>
                <a:ext cx="2659759" cy="1230080"/>
              </a:xfrm>
              <a:prstGeom prst="rect">
                <a:avLst/>
              </a:prstGeom>
              <a:blipFill>
                <a:blip r:embed="rId6"/>
                <a:stretch>
                  <a:fillRect l="-3432" t="-3465" r="-2746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EAB27B-357F-4B02-872E-7FB48DBA7FF2}"/>
                  </a:ext>
                </a:extLst>
              </p:cNvPr>
              <p:cNvSpPr txBox="1"/>
              <p:nvPr/>
            </p:nvSpPr>
            <p:spPr>
              <a:xfrm>
                <a:off x="224548" y="2507001"/>
                <a:ext cx="1653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EAB27B-357F-4B02-872E-7FB48DBA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8" y="2507001"/>
                <a:ext cx="1653686" cy="461665"/>
              </a:xfrm>
              <a:prstGeom prst="rect">
                <a:avLst/>
              </a:prstGeom>
              <a:blipFill>
                <a:blip r:embed="rId7"/>
                <a:stretch>
                  <a:fillRect l="-5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70AE03C-BA28-45A6-BF57-7B586E5BBC07}"/>
                  </a:ext>
                </a:extLst>
              </p:cNvPr>
              <p:cNvSpPr txBox="1"/>
              <p:nvPr/>
            </p:nvSpPr>
            <p:spPr>
              <a:xfrm>
                <a:off x="224549" y="4065943"/>
                <a:ext cx="1959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70AE03C-BA28-45A6-BF57-7B586E5B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9" y="4065943"/>
                <a:ext cx="1959852" cy="461665"/>
              </a:xfrm>
              <a:prstGeom prst="rect">
                <a:avLst/>
              </a:prstGeom>
              <a:blipFill>
                <a:blip r:embed="rId8"/>
                <a:stretch>
                  <a:fillRect l="-498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9AB65B2-3CBF-474B-8C1C-63555ED10B3F}"/>
              </a:ext>
            </a:extLst>
          </p:cNvPr>
          <p:cNvSpPr txBox="1"/>
          <p:nvPr/>
        </p:nvSpPr>
        <p:spPr>
          <a:xfrm>
            <a:off x="187704" y="3058338"/>
            <a:ext cx="30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After training task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does task j be forgot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B66307-D793-4B16-ADDB-02758F163B4C}"/>
              </a:ext>
            </a:extLst>
          </p:cNvPr>
          <p:cNvSpPr txBox="1"/>
          <p:nvPr/>
        </p:nvSpPr>
        <p:spPr>
          <a:xfrm>
            <a:off x="187705" y="4575822"/>
            <a:ext cx="30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transfer the skill of task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to task j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58EDE8-3A32-40DE-A6A2-9B8DFD60186E}"/>
              </a:ext>
            </a:extLst>
          </p:cNvPr>
          <p:cNvSpPr txBox="1"/>
          <p:nvPr/>
        </p:nvSpPr>
        <p:spPr>
          <a:xfrm>
            <a:off x="3444694" y="5713368"/>
            <a:ext cx="50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(It is usually negative.)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" grpId="0"/>
      <p:bldP spid="20" grpId="0"/>
      <p:bldP spid="21" grpId="0"/>
      <p:bldP spid="22" grpId="0"/>
      <p:bldP spid="2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60FAA82E-7C92-4D58-86F7-3EE16E3A4F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009901" y="91270"/>
              <a:ext cx="5820936" cy="37391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962">
                      <a:extLst>
                        <a:ext uri="{9D8B030D-6E8A-4147-A177-3AD203B41FA5}">
                          <a16:colId xmlns:a16="http://schemas.microsoft.com/office/drawing/2014/main" val="2571210615"/>
                        </a:ext>
                      </a:extLst>
                    </a:gridCol>
                    <a:gridCol w="1407350">
                      <a:extLst>
                        <a:ext uri="{9D8B030D-6E8A-4147-A177-3AD203B41FA5}">
                          <a16:colId xmlns:a16="http://schemas.microsoft.com/office/drawing/2014/main" val="133214848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255837094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146348049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423629572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980099444"/>
                        </a:ext>
                      </a:extLst>
                    </a:gridCol>
                  </a:tblGrid>
                  <a:tr h="40832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Test on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75721"/>
                      </a:ext>
                    </a:extLst>
                  </a:tr>
                  <a:tr h="458388">
                    <a:tc gridSpan="2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……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43241"/>
                      </a:ext>
                    </a:extLst>
                  </a:tr>
                  <a:tr h="4226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Rand </a:t>
                          </a:r>
                          <a:r>
                            <a:rPr lang="en-US" altLang="zh-TW" sz="2400" dirty="0" err="1"/>
                            <a:t>Init.</a:t>
                          </a:r>
                          <a:r>
                            <a:rPr lang="en-US" altLang="zh-TW" sz="2400" dirty="0"/>
                            <a:t>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196189"/>
                      </a:ext>
                    </a:extLst>
                  </a:tr>
                  <a:tr h="458388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After Training</a:t>
                          </a:r>
                          <a:endParaRPr lang="zh-TW" altLang="en-US" sz="2400" dirty="0"/>
                        </a:p>
                      </a:txBody>
                      <a:tcPr vert="vert27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946756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10292"/>
                      </a:ext>
                    </a:extLst>
                  </a:tr>
                  <a:tr h="40832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</a:t>
                          </a:r>
                          <a:endParaRPr lang="zh-TW" altLang="en-US" sz="2400" dirty="0"/>
                        </a:p>
                      </a:txBody>
                      <a:tcPr vert="eaVert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624009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T-1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605515"/>
                      </a:ext>
                    </a:extLst>
                  </a:tr>
                  <a:tr h="458388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04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60FAA82E-7C92-4D58-86F7-3EE16E3A4F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009901" y="91270"/>
              <a:ext cx="5820936" cy="37391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962">
                      <a:extLst>
                        <a:ext uri="{9D8B030D-6E8A-4147-A177-3AD203B41FA5}">
                          <a16:colId xmlns:a16="http://schemas.microsoft.com/office/drawing/2014/main" val="2571210615"/>
                        </a:ext>
                      </a:extLst>
                    </a:gridCol>
                    <a:gridCol w="1407350">
                      <a:extLst>
                        <a:ext uri="{9D8B030D-6E8A-4147-A177-3AD203B41FA5}">
                          <a16:colId xmlns:a16="http://schemas.microsoft.com/office/drawing/2014/main" val="133214848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2558370941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146348049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4236295725"/>
                        </a:ext>
                      </a:extLst>
                    </a:gridCol>
                    <a:gridCol w="970156">
                      <a:extLst>
                        <a:ext uri="{9D8B030D-6E8A-4147-A177-3AD203B41FA5}">
                          <a16:colId xmlns:a16="http://schemas.microsoft.com/office/drawing/2014/main" val="980099444"/>
                        </a:ext>
                      </a:extLst>
                    </a:gridCol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Test on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75721"/>
                      </a:ext>
                    </a:extLst>
                  </a:tr>
                  <a:tr h="458388">
                    <a:tc gridSpan="2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……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43241"/>
                      </a:ext>
                    </a:extLst>
                  </a:tr>
                  <a:tr h="4732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Rand </a:t>
                          </a:r>
                          <a:r>
                            <a:rPr lang="en-US" altLang="zh-TW" sz="2400" dirty="0" err="1"/>
                            <a:t>Init.</a:t>
                          </a:r>
                          <a:r>
                            <a:rPr lang="en-US" altLang="zh-TW" sz="2400" dirty="0"/>
                            <a:t> 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205195" r="-301887" b="-5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205195" r="-201887" b="-5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205195" r="-1258" b="-529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196189"/>
                      </a:ext>
                    </a:extLst>
                  </a:tr>
                  <a:tr h="473266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After Training</a:t>
                          </a:r>
                          <a:endParaRPr lang="zh-TW" altLang="en-US" sz="2400" dirty="0"/>
                        </a:p>
                      </a:txBody>
                      <a:tcPr vert="vert27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301282" r="-301887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301282" r="-201887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301282" r="-1258" b="-4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946756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2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401282" r="-30188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401282" r="-20188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401282" r="-1258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1029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…</a:t>
                          </a:r>
                          <a:endParaRPr lang="zh-TW" altLang="en-US" sz="2400" dirty="0"/>
                        </a:p>
                      </a:txBody>
                      <a:tcPr vert="eaVert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624009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T-1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597436" r="-301887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597436" r="-201887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597436" r="-1258" b="-1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605515"/>
                      </a:ext>
                    </a:extLst>
                  </a:tr>
                  <a:tr h="473266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Task T</a:t>
                          </a:r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58" t="-697436" r="-301887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697436" r="-201887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887" t="-697436" r="-1258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04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FA1150C-E3B8-4DB7-8023-7A00B49DC785}"/>
              </a:ext>
            </a:extLst>
          </p:cNvPr>
          <p:cNvSpPr/>
          <p:nvPr/>
        </p:nvSpPr>
        <p:spPr>
          <a:xfrm>
            <a:off x="557617" y="244656"/>
            <a:ext cx="1993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Evaluation</a:t>
            </a:r>
            <a:endParaRPr lang="zh-TW" altLang="en-US" sz="3200" b="1" i="1" u="sng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8D66BBB-F01E-4BF9-9848-D2C590ADB8E8}"/>
              </a:ext>
            </a:extLst>
          </p:cNvPr>
          <p:cNvSpPr/>
          <p:nvPr/>
        </p:nvSpPr>
        <p:spPr>
          <a:xfrm flipV="1">
            <a:off x="8184412" y="1517142"/>
            <a:ext cx="310712" cy="134704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1FD607-4FCD-4403-8003-3B4C0C9F1918}"/>
              </a:ext>
            </a:extLst>
          </p:cNvPr>
          <p:cNvSpPr/>
          <p:nvPr/>
        </p:nvSpPr>
        <p:spPr>
          <a:xfrm>
            <a:off x="7955050" y="1057870"/>
            <a:ext cx="747134" cy="4058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8BE1BE-8D3F-4090-B69E-16EBDCA961A8}"/>
              </a:ext>
            </a:extLst>
          </p:cNvPr>
          <p:cNvSpPr/>
          <p:nvPr/>
        </p:nvSpPr>
        <p:spPr>
          <a:xfrm>
            <a:off x="7966201" y="2926443"/>
            <a:ext cx="747134" cy="4058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22CB855-3551-4F9E-A09E-DBCC4793B35C}"/>
                  </a:ext>
                </a:extLst>
              </p:cNvPr>
              <p:cNvSpPr txBox="1"/>
              <p:nvPr/>
            </p:nvSpPr>
            <p:spPr>
              <a:xfrm>
                <a:off x="3256146" y="4204879"/>
                <a:ext cx="3200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Accuracy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22CB855-3551-4F9E-A09E-DBCC4793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46" y="4204879"/>
                <a:ext cx="3200400" cy="613886"/>
              </a:xfrm>
              <a:prstGeom prst="rect">
                <a:avLst/>
              </a:prstGeom>
              <a:blipFill>
                <a:blip r:embed="rId4"/>
                <a:stretch>
                  <a:fillRect l="-2857" b="-1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44C1578-0206-4EA3-830D-6CAE361316EF}"/>
                  </a:ext>
                </a:extLst>
              </p:cNvPr>
              <p:cNvSpPr txBox="1"/>
              <p:nvPr/>
            </p:nvSpPr>
            <p:spPr>
              <a:xfrm>
                <a:off x="3234824" y="5014771"/>
                <a:ext cx="622713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Backward Transfer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44C1578-0206-4EA3-830D-6CAE3613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24" y="5014771"/>
                <a:ext cx="6227130" cy="613886"/>
              </a:xfrm>
              <a:prstGeom prst="rect">
                <a:avLst/>
              </a:prstGeom>
              <a:blipFill>
                <a:blip r:embed="rId5"/>
                <a:stretch>
                  <a:fillRect l="-1567" b="-1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1A1577B-0C84-4EEE-8378-5190AD26C6B8}"/>
                  </a:ext>
                </a:extLst>
              </p:cNvPr>
              <p:cNvSpPr txBox="1"/>
              <p:nvPr/>
            </p:nvSpPr>
            <p:spPr>
              <a:xfrm>
                <a:off x="3256146" y="5824663"/>
                <a:ext cx="5927851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Forward Transfer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1A1577B-0C84-4EEE-8378-5190AD26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46" y="5824663"/>
                <a:ext cx="5927851" cy="613886"/>
              </a:xfrm>
              <a:prstGeom prst="rect">
                <a:avLst/>
              </a:prstGeom>
              <a:blipFill>
                <a:blip r:embed="rId6"/>
                <a:stretch>
                  <a:fillRect l="-1542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C01DC8-562B-4CE6-9590-6C318CEC4D7A}"/>
                  </a:ext>
                </a:extLst>
              </p:cNvPr>
              <p:cNvSpPr txBox="1"/>
              <p:nvPr/>
            </p:nvSpPr>
            <p:spPr>
              <a:xfrm>
                <a:off x="209872" y="1100313"/>
                <a:ext cx="2659759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/>
                  <a:t>: after training task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, performance on task j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C01DC8-562B-4CE6-9590-6C318CEC4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2" y="1100313"/>
                <a:ext cx="2659759" cy="1230080"/>
              </a:xfrm>
              <a:prstGeom prst="rect">
                <a:avLst/>
              </a:prstGeom>
              <a:blipFill>
                <a:blip r:embed="rId7"/>
                <a:stretch>
                  <a:fillRect l="-3432" t="-3465" r="-2746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321A4A-7F31-4952-AFD6-39E1C4EEA550}"/>
                  </a:ext>
                </a:extLst>
              </p:cNvPr>
              <p:cNvSpPr txBox="1"/>
              <p:nvPr/>
            </p:nvSpPr>
            <p:spPr>
              <a:xfrm>
                <a:off x="224548" y="2507001"/>
                <a:ext cx="1653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321A4A-7F31-4952-AFD6-39E1C4EE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8" y="2507001"/>
                <a:ext cx="1653686" cy="461665"/>
              </a:xfrm>
              <a:prstGeom prst="rect">
                <a:avLst/>
              </a:prstGeom>
              <a:blipFill>
                <a:blip r:embed="rId8"/>
                <a:stretch>
                  <a:fillRect l="-5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5E9A9B4-7590-4095-A0BA-7B51FFF3B4C8}"/>
                  </a:ext>
                </a:extLst>
              </p:cNvPr>
              <p:cNvSpPr txBox="1"/>
              <p:nvPr/>
            </p:nvSpPr>
            <p:spPr>
              <a:xfrm>
                <a:off x="224549" y="4065943"/>
                <a:ext cx="1959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5E9A9B4-7590-4095-A0BA-7B51FFF3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9" y="4065943"/>
                <a:ext cx="1959852" cy="461665"/>
              </a:xfrm>
              <a:prstGeom prst="rect">
                <a:avLst/>
              </a:prstGeom>
              <a:blipFill>
                <a:blip r:embed="rId9"/>
                <a:stretch>
                  <a:fillRect l="-498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C60F53-F5ED-4F84-AB1B-0A119A802592}"/>
              </a:ext>
            </a:extLst>
          </p:cNvPr>
          <p:cNvSpPr txBox="1"/>
          <p:nvPr/>
        </p:nvSpPr>
        <p:spPr>
          <a:xfrm>
            <a:off x="187704" y="3058338"/>
            <a:ext cx="30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After training task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does task j be forgot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1CE038-D420-4F4C-95B4-2F1A184420CD}"/>
              </a:ext>
            </a:extLst>
          </p:cNvPr>
          <p:cNvSpPr txBox="1"/>
          <p:nvPr/>
        </p:nvSpPr>
        <p:spPr>
          <a:xfrm>
            <a:off x="187705" y="4575822"/>
            <a:ext cx="30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transfer the skill of task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to task j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91B7C-005D-45B8-BD30-6EAFB2A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Episodic Memory (GEM)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469BD-5E13-4224-B9AC-0E1BF707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Constraint the gradient to improve the previous tasks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5521C6-EF9D-495D-9EBA-ACA6BDCF2F09}"/>
              </a:ext>
            </a:extLst>
          </p:cNvPr>
          <p:cNvSpPr txBox="1"/>
          <p:nvPr/>
        </p:nvSpPr>
        <p:spPr>
          <a:xfrm>
            <a:off x="4921235" y="56079"/>
            <a:ext cx="417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GEM: https://arxiv.org/abs/1706.08840</a:t>
            </a:r>
          </a:p>
          <a:p>
            <a:r>
              <a:rPr lang="en-US" altLang="zh-TW" dirty="0"/>
              <a:t>A-GEM: https://arxiv.org/abs/1812.00420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9C7BB7F-CEAD-4461-8472-004264E5D1A2}"/>
              </a:ext>
            </a:extLst>
          </p:cNvPr>
          <p:cNvSpPr/>
          <p:nvPr/>
        </p:nvSpPr>
        <p:spPr>
          <a:xfrm>
            <a:off x="2187368" y="3842733"/>
            <a:ext cx="206829" cy="2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202F298-7FE9-49DA-9AB9-E613FBEFEB7B}"/>
                  </a:ext>
                </a:extLst>
              </p:cNvPr>
              <p:cNvSpPr txBox="1"/>
              <p:nvPr/>
            </p:nvSpPr>
            <p:spPr>
              <a:xfrm>
                <a:off x="1907832" y="396221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202F298-7FE9-49DA-9AB9-E613FBEF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32" y="3962218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01D206-C05D-4277-A86B-02401F0F499F}"/>
              </a:ext>
            </a:extLst>
          </p:cNvPr>
          <p:cNvCxnSpPr>
            <a:cxnSpLocks/>
          </p:cNvCxnSpPr>
          <p:nvPr/>
        </p:nvCxnSpPr>
        <p:spPr>
          <a:xfrm flipV="1">
            <a:off x="2386713" y="2703763"/>
            <a:ext cx="1138917" cy="114696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63D5A3D-5643-4ED3-967E-2090B04065F7}"/>
              </a:ext>
            </a:extLst>
          </p:cNvPr>
          <p:cNvCxnSpPr>
            <a:cxnSpLocks/>
          </p:cNvCxnSpPr>
          <p:nvPr/>
        </p:nvCxnSpPr>
        <p:spPr>
          <a:xfrm flipH="1" flipV="1">
            <a:off x="1956725" y="2970651"/>
            <a:ext cx="284391" cy="85663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D03ED1E-FF2F-4DCD-B510-3B346EE2073F}"/>
              </a:ext>
            </a:extLst>
          </p:cNvPr>
          <p:cNvCxnSpPr>
            <a:cxnSpLocks/>
          </p:cNvCxnSpPr>
          <p:nvPr/>
        </p:nvCxnSpPr>
        <p:spPr>
          <a:xfrm flipV="1">
            <a:off x="2416329" y="3977669"/>
            <a:ext cx="889587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ECEA45ED-6350-443A-93A7-5CE826FEB66E}"/>
              </a:ext>
            </a:extLst>
          </p:cNvPr>
          <p:cNvSpPr/>
          <p:nvPr/>
        </p:nvSpPr>
        <p:spPr>
          <a:xfrm>
            <a:off x="4932954" y="3925991"/>
            <a:ext cx="206829" cy="2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94EB2F7-E5E7-44DF-8577-7C175BD4C5B8}"/>
                  </a:ext>
                </a:extLst>
              </p:cNvPr>
              <p:cNvSpPr txBox="1"/>
              <p:nvPr/>
            </p:nvSpPr>
            <p:spPr>
              <a:xfrm>
                <a:off x="4638745" y="406092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94EB2F7-E5E7-44DF-8577-7C175BD4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45" y="4060927"/>
                <a:ext cx="251094" cy="369332"/>
              </a:xfrm>
              <a:prstGeom prst="rect">
                <a:avLst/>
              </a:prstGeom>
              <a:blipFill>
                <a:blip r:embed="rId4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DD09BB8-9812-4234-BDC1-AD747D2E7C3B}"/>
              </a:ext>
            </a:extLst>
          </p:cNvPr>
          <p:cNvCxnSpPr>
            <a:cxnSpLocks/>
          </p:cNvCxnSpPr>
          <p:nvPr/>
        </p:nvCxnSpPr>
        <p:spPr>
          <a:xfrm flipV="1">
            <a:off x="5153256" y="3836012"/>
            <a:ext cx="1596931" cy="170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495988A-3687-4A59-AA69-53980166FADA}"/>
              </a:ext>
            </a:extLst>
          </p:cNvPr>
          <p:cNvCxnSpPr>
            <a:cxnSpLocks/>
          </p:cNvCxnSpPr>
          <p:nvPr/>
        </p:nvCxnSpPr>
        <p:spPr>
          <a:xfrm>
            <a:off x="5060747" y="4143375"/>
            <a:ext cx="223118" cy="6948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EE67D1-4E06-40BA-B3D6-D567681FADE5}"/>
              </a:ext>
            </a:extLst>
          </p:cNvPr>
          <p:cNvCxnSpPr>
            <a:cxnSpLocks/>
          </p:cNvCxnSpPr>
          <p:nvPr/>
        </p:nvCxnSpPr>
        <p:spPr>
          <a:xfrm>
            <a:off x="5151470" y="4052099"/>
            <a:ext cx="818986" cy="16144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BC3040C-E25D-4CFD-B3B4-D68129F9CC79}"/>
              </a:ext>
            </a:extLst>
          </p:cNvPr>
          <p:cNvCxnSpPr>
            <a:cxnSpLocks/>
          </p:cNvCxnSpPr>
          <p:nvPr/>
        </p:nvCxnSpPr>
        <p:spPr>
          <a:xfrm flipV="1">
            <a:off x="2271052" y="2677687"/>
            <a:ext cx="1138917" cy="114696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B711DF7-98BD-440C-81CF-6AC7F2F1EB58}"/>
              </a:ext>
            </a:extLst>
          </p:cNvPr>
          <p:cNvCxnSpPr>
            <a:cxnSpLocks/>
          </p:cNvCxnSpPr>
          <p:nvPr/>
        </p:nvCxnSpPr>
        <p:spPr>
          <a:xfrm flipV="1">
            <a:off x="5139783" y="2779031"/>
            <a:ext cx="1138917" cy="114696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829DD14-1305-473A-8A13-F71876D87086}"/>
                  </a:ext>
                </a:extLst>
              </p:cNvPr>
              <p:cNvSpPr txBox="1"/>
              <p:nvPr/>
            </p:nvSpPr>
            <p:spPr>
              <a:xfrm>
                <a:off x="3305916" y="224088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829DD14-1305-473A-8A13-F71876D87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16" y="224088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5F0F412-3694-44F8-8900-292B60931929}"/>
                  </a:ext>
                </a:extLst>
              </p:cNvPr>
              <p:cNvSpPr txBox="1"/>
              <p:nvPr/>
            </p:nvSpPr>
            <p:spPr>
              <a:xfrm>
                <a:off x="1710750" y="2594365"/>
                <a:ext cx="397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5F0F412-3694-44F8-8900-292B60931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750" y="2594365"/>
                <a:ext cx="397737" cy="369332"/>
              </a:xfrm>
              <a:prstGeom prst="rect">
                <a:avLst/>
              </a:prstGeom>
              <a:blipFill>
                <a:blip r:embed="rId6"/>
                <a:stretch>
                  <a:fillRect l="-18462" t="-1667" r="-76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F688CDD-79FC-45DE-A412-1D04CC780481}"/>
                  </a:ext>
                </a:extLst>
              </p:cNvPr>
              <p:cNvSpPr txBox="1"/>
              <p:nvPr/>
            </p:nvSpPr>
            <p:spPr>
              <a:xfrm>
                <a:off x="3310574" y="3758632"/>
                <a:ext cx="404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F688CDD-79FC-45DE-A412-1D04CC78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574" y="3758632"/>
                <a:ext cx="404341" cy="369332"/>
              </a:xfrm>
              <a:prstGeom prst="rect">
                <a:avLst/>
              </a:prstGeom>
              <a:blipFill>
                <a:blip r:embed="rId7"/>
                <a:stretch>
                  <a:fillRect l="-18182" t="-1667" r="-757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560501-B1D2-4678-84C1-DBE084BB438D}"/>
                  </a:ext>
                </a:extLst>
              </p:cNvPr>
              <p:cNvSpPr txBox="1"/>
              <p:nvPr/>
            </p:nvSpPr>
            <p:spPr>
              <a:xfrm>
                <a:off x="5172306" y="4767579"/>
                <a:ext cx="397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560501-B1D2-4678-84C1-DBE084BB4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06" y="4767579"/>
                <a:ext cx="397737" cy="369332"/>
              </a:xfrm>
              <a:prstGeom prst="rect">
                <a:avLst/>
              </a:prstGeom>
              <a:blipFill>
                <a:blip r:embed="rId8"/>
                <a:stretch>
                  <a:fillRect l="-18182" r="-606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0D462B1-F1B4-41A6-A496-FEC5DB0840C5}"/>
                  </a:ext>
                </a:extLst>
              </p:cNvPr>
              <p:cNvSpPr txBox="1"/>
              <p:nvPr/>
            </p:nvSpPr>
            <p:spPr>
              <a:xfrm>
                <a:off x="5951721" y="4096080"/>
                <a:ext cx="404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0D462B1-F1B4-41A6-A496-FEC5DB08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21" y="4096080"/>
                <a:ext cx="404341" cy="369332"/>
              </a:xfrm>
              <a:prstGeom prst="rect">
                <a:avLst/>
              </a:prstGeom>
              <a:blipFill>
                <a:blip r:embed="rId9"/>
                <a:stretch>
                  <a:fillRect l="-17910" r="-597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6A3E02E-5227-4A98-A0B7-2F36ABA8A748}"/>
                  </a:ext>
                </a:extLst>
              </p:cNvPr>
              <p:cNvSpPr txBox="1"/>
              <p:nvPr/>
            </p:nvSpPr>
            <p:spPr>
              <a:xfrm>
                <a:off x="6356062" y="235520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6A3E02E-5227-4A98-A0B7-2F36ABA8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62" y="2355200"/>
                <a:ext cx="261738" cy="369332"/>
              </a:xfrm>
              <a:prstGeom prst="rect">
                <a:avLst/>
              </a:prstGeom>
              <a:blipFill>
                <a:blip r:embed="rId10"/>
                <a:stretch>
                  <a:fillRect l="-27907" r="-2790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56168BC-0838-4AA1-ADB8-D75A3C42251A}"/>
                  </a:ext>
                </a:extLst>
              </p:cNvPr>
              <p:cNvSpPr txBox="1"/>
              <p:nvPr/>
            </p:nvSpPr>
            <p:spPr>
              <a:xfrm>
                <a:off x="6813218" y="3598744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56168BC-0838-4AA1-ADB8-D75A3C42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18" y="3598744"/>
                <a:ext cx="336631" cy="369332"/>
              </a:xfrm>
              <a:prstGeom prst="rect">
                <a:avLst/>
              </a:prstGeom>
              <a:blipFill>
                <a:blip r:embed="rId11"/>
                <a:stretch>
                  <a:fillRect l="-34545" t="-4918" r="-36364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D7D6CA2-E48A-450D-8024-74EC2A3E6654}"/>
              </a:ext>
            </a:extLst>
          </p:cNvPr>
          <p:cNvCxnSpPr>
            <a:cxnSpLocks/>
          </p:cNvCxnSpPr>
          <p:nvPr/>
        </p:nvCxnSpPr>
        <p:spPr>
          <a:xfrm flipV="1">
            <a:off x="784002" y="5606562"/>
            <a:ext cx="540000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6511287-75BC-496D-B439-4010BCB32632}"/>
              </a:ext>
            </a:extLst>
          </p:cNvPr>
          <p:cNvCxnSpPr>
            <a:cxnSpLocks/>
          </p:cNvCxnSpPr>
          <p:nvPr/>
        </p:nvCxnSpPr>
        <p:spPr>
          <a:xfrm flipV="1">
            <a:off x="784002" y="6035261"/>
            <a:ext cx="540000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204B075-ADF5-4089-B3AF-CCD2CD305B1E}"/>
              </a:ext>
            </a:extLst>
          </p:cNvPr>
          <p:cNvCxnSpPr>
            <a:cxnSpLocks/>
          </p:cNvCxnSpPr>
          <p:nvPr/>
        </p:nvCxnSpPr>
        <p:spPr>
          <a:xfrm>
            <a:off x="802818" y="4826136"/>
            <a:ext cx="5400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FB65AC2-DF45-4294-93D5-3763A4631575}"/>
              </a:ext>
            </a:extLst>
          </p:cNvPr>
          <p:cNvSpPr txBox="1"/>
          <p:nvPr/>
        </p:nvSpPr>
        <p:spPr>
          <a:xfrm>
            <a:off x="1417044" y="4561947"/>
            <a:ext cx="284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 negative gradient of current task</a:t>
            </a:r>
            <a:endParaRPr lang="zh-TW" altLang="en-US" sz="2400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BDAB767-A51A-4CDD-95B9-4011B2AD3537}"/>
              </a:ext>
            </a:extLst>
          </p:cNvPr>
          <p:cNvGrpSpPr/>
          <p:nvPr/>
        </p:nvGrpSpPr>
        <p:grpSpPr>
          <a:xfrm>
            <a:off x="784002" y="6201624"/>
            <a:ext cx="4786041" cy="461665"/>
            <a:chOff x="773048" y="6251476"/>
            <a:chExt cx="4786041" cy="461665"/>
          </a:xfrm>
        </p:grpSpPr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B55B6DD4-D214-4A35-BA76-41FE75560681}"/>
                </a:ext>
              </a:extLst>
            </p:cNvPr>
            <p:cNvCxnSpPr>
              <a:cxnSpLocks/>
            </p:cNvCxnSpPr>
            <p:nvPr/>
          </p:nvCxnSpPr>
          <p:spPr>
            <a:xfrm>
              <a:off x="773048" y="6503529"/>
              <a:ext cx="540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7431710-AF7D-4648-9FBC-23BD9C269513}"/>
                </a:ext>
              </a:extLst>
            </p:cNvPr>
            <p:cNvSpPr txBox="1"/>
            <p:nvPr/>
          </p:nvSpPr>
          <p:spPr>
            <a:xfrm>
              <a:off x="1379169" y="6251476"/>
              <a:ext cx="4179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update direction</a:t>
              </a:r>
              <a:endParaRPr lang="zh-TW" altLang="en-US" sz="2400" dirty="0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E00808B-3508-48F6-B0A3-53C76262433B}"/>
              </a:ext>
            </a:extLst>
          </p:cNvPr>
          <p:cNvSpPr txBox="1"/>
          <p:nvPr/>
        </p:nvSpPr>
        <p:spPr>
          <a:xfrm>
            <a:off x="1651676" y="5353248"/>
            <a:ext cx="284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gradient of previous task</a:t>
            </a:r>
            <a:endParaRPr lang="zh-TW" altLang="en-US" sz="2400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379674BE-2149-4177-B936-E4973D4946B6}"/>
              </a:ext>
            </a:extLst>
          </p:cNvPr>
          <p:cNvSpPr/>
          <p:nvPr/>
        </p:nvSpPr>
        <p:spPr>
          <a:xfrm>
            <a:off x="1390123" y="5466430"/>
            <a:ext cx="195432" cy="667563"/>
          </a:xfrm>
          <a:prstGeom prst="rightBrace">
            <a:avLst>
              <a:gd name="adj1" fmla="val 4667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6B0AABA-D45D-4074-9B02-FBF284149A1A}"/>
              </a:ext>
            </a:extLst>
          </p:cNvPr>
          <p:cNvSpPr txBox="1"/>
          <p:nvPr/>
        </p:nvSpPr>
        <p:spPr>
          <a:xfrm>
            <a:off x="7011195" y="2578900"/>
            <a:ext cx="168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D9A0B2D-02C5-4F4A-A200-9766278BCA78}"/>
                  </a:ext>
                </a:extLst>
              </p:cNvPr>
              <p:cNvSpPr txBox="1"/>
              <p:nvPr/>
            </p:nvSpPr>
            <p:spPr>
              <a:xfrm>
                <a:off x="6615622" y="4465412"/>
                <a:ext cx="168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′∙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D9A0B2D-02C5-4F4A-A200-9766278B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22" y="4465412"/>
                <a:ext cx="1680264" cy="461665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97BF508-630A-411F-B919-1B30CCA9A2E2}"/>
                  </a:ext>
                </a:extLst>
              </p:cNvPr>
              <p:cNvSpPr txBox="1"/>
              <p:nvPr/>
            </p:nvSpPr>
            <p:spPr>
              <a:xfrm>
                <a:off x="6632695" y="4973485"/>
                <a:ext cx="168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′∙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97BF508-630A-411F-B919-1B30CCA9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95" y="4973485"/>
                <a:ext cx="1680264" cy="461665"/>
              </a:xfrm>
              <a:prstGeom prst="rect">
                <a:avLst/>
              </a:prstGeom>
              <a:blipFill>
                <a:blip r:embed="rId13"/>
                <a:stretch>
                  <a:fillRect l="-362"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7C3EE1E-C35B-40C1-B4CE-520B43824B98}"/>
              </a:ext>
            </a:extLst>
          </p:cNvPr>
          <p:cNvCxnSpPr>
            <a:cxnSpLocks/>
          </p:cNvCxnSpPr>
          <p:nvPr/>
        </p:nvCxnSpPr>
        <p:spPr>
          <a:xfrm>
            <a:off x="6581024" y="2812093"/>
            <a:ext cx="296390" cy="81330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4BE3F7-2280-4971-A82F-24A4294EBD91}"/>
              </a:ext>
            </a:extLst>
          </p:cNvPr>
          <p:cNvSpPr txBox="1"/>
          <p:nvPr/>
        </p:nvSpPr>
        <p:spPr>
          <a:xfrm>
            <a:off x="4889839" y="5728277"/>
            <a:ext cx="327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Need the data from the previous tasks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53" grpId="0"/>
      <p:bldP spid="54" grpId="0"/>
      <p:bldP spid="5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8CDA2-A1A5-4F6B-A173-6A6DC8A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3FE58-B675-42CB-8D01-81BFDD3F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7519B5-A452-4232-8009-D976FF57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" y="379300"/>
            <a:ext cx="8852170" cy="61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6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4171-0D36-4B02-A6FA-E2089FD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Life-long Learning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2BE9529-A99A-4DC4-9BB2-2DF8DD0DB0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045BE33-357B-4A96-A17C-1B10CBC2D6C9}"/>
              </a:ext>
            </a:extLst>
          </p:cNvPr>
          <p:cNvSpPr/>
          <p:nvPr/>
        </p:nvSpPr>
        <p:spPr>
          <a:xfrm>
            <a:off x="628650" y="4533900"/>
            <a:ext cx="7886700" cy="1485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Progressive Neural Networks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36462" y="5531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06800" y="4605005"/>
            <a:ext cx="1322364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06800" y="3624772"/>
            <a:ext cx="1322364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06800" y="2440539"/>
            <a:ext cx="1322364" cy="43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31315" y="5531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01653" y="4605005"/>
            <a:ext cx="1322364" cy="239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01653" y="3624772"/>
            <a:ext cx="1322364" cy="239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901653" y="2440539"/>
            <a:ext cx="1322364" cy="4335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28109" y="5531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798447" y="4605005"/>
            <a:ext cx="1322364" cy="2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98447" y="3624772"/>
            <a:ext cx="1322364" cy="2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98447" y="2440539"/>
            <a:ext cx="1322364" cy="43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3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 rot="16200000">
            <a:off x="2390451" y="4957034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/>
          <p:cNvSpPr/>
          <p:nvPr/>
        </p:nvSpPr>
        <p:spPr>
          <a:xfrm rot="16200000">
            <a:off x="2390451" y="3972002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/>
          <p:cNvSpPr/>
          <p:nvPr/>
        </p:nvSpPr>
        <p:spPr>
          <a:xfrm rot="16200000">
            <a:off x="2390450" y="2973991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/>
          <p:cNvSpPr/>
          <p:nvPr/>
        </p:nvSpPr>
        <p:spPr>
          <a:xfrm rot="16200000">
            <a:off x="4287852" y="4957033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/>
          <p:cNvSpPr/>
          <p:nvPr/>
        </p:nvSpPr>
        <p:spPr>
          <a:xfrm rot="16200000">
            <a:off x="4287852" y="3972001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 rot="16200000">
            <a:off x="4287851" y="2973990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/>
          <p:cNvSpPr/>
          <p:nvPr/>
        </p:nvSpPr>
        <p:spPr>
          <a:xfrm rot="16200000">
            <a:off x="6185251" y="4977692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/>
          <p:cNvSpPr/>
          <p:nvPr/>
        </p:nvSpPr>
        <p:spPr>
          <a:xfrm rot="16200000">
            <a:off x="6185251" y="3992660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 rot="16200000">
            <a:off x="6185250" y="2994649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930102" y="3945962"/>
            <a:ext cx="1404447" cy="5957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961391" y="2947951"/>
            <a:ext cx="1341869" cy="610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961391" y="3942745"/>
            <a:ext cx="3044711" cy="59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977691" y="2916691"/>
            <a:ext cx="3028411" cy="64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891390" y="3945961"/>
            <a:ext cx="1277979" cy="582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891390" y="2911378"/>
            <a:ext cx="1277979" cy="648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D3E7148-BE49-4BD9-9E67-793CE0DD6967}"/>
              </a:ext>
            </a:extLst>
          </p:cNvPr>
          <p:cNvSpPr/>
          <p:nvPr/>
        </p:nvSpPr>
        <p:spPr>
          <a:xfrm>
            <a:off x="5717949" y="134937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https://arxiv.org/abs/1606.04671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0DEF0-44AB-4FF7-9CB7-029E75D3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 Long Learning (LLL)</a:t>
            </a:r>
            <a:endParaRPr lang="zh-TW" altLang="en-US" dirty="0"/>
          </a:p>
        </p:txBody>
      </p:sp>
      <p:pic>
        <p:nvPicPr>
          <p:cNvPr id="6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277EA4CC-C2A0-472B-84DC-92E605CD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5" y="3471889"/>
            <a:ext cx="1200899" cy="15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AE95D73E-2148-4EB1-917F-DEB51B834763}"/>
              </a:ext>
            </a:extLst>
          </p:cNvPr>
          <p:cNvSpPr/>
          <p:nvPr/>
        </p:nvSpPr>
        <p:spPr>
          <a:xfrm>
            <a:off x="1653105" y="4252273"/>
            <a:ext cx="589590" cy="570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2A45E7-65F6-4C9A-BCC7-A4E02E6C351D}"/>
              </a:ext>
            </a:extLst>
          </p:cNvPr>
          <p:cNvSpPr/>
          <p:nvPr/>
        </p:nvSpPr>
        <p:spPr>
          <a:xfrm>
            <a:off x="171789" y="5065693"/>
            <a:ext cx="1481316" cy="8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11F176C5-102B-4BDA-921A-3114AAE1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38" y="3463343"/>
            <a:ext cx="1200899" cy="15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6ECEFE6-59BA-4281-9005-59619999B8D0}"/>
              </a:ext>
            </a:extLst>
          </p:cNvPr>
          <p:cNvSpPr/>
          <p:nvPr/>
        </p:nvSpPr>
        <p:spPr>
          <a:xfrm>
            <a:off x="3790029" y="4243727"/>
            <a:ext cx="589590" cy="570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E9EC3A-4D5C-49DE-B27B-5B323ED0B457}"/>
              </a:ext>
            </a:extLst>
          </p:cNvPr>
          <p:cNvSpPr/>
          <p:nvPr/>
        </p:nvSpPr>
        <p:spPr>
          <a:xfrm>
            <a:off x="2276362" y="5057147"/>
            <a:ext cx="1481316" cy="8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541A8762-58A0-42EB-9FB8-CDD9A7CB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17" y="3471889"/>
            <a:ext cx="1200899" cy="15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61A2E6AE-DE86-4B2F-8349-F3A12470ECAD}"/>
              </a:ext>
            </a:extLst>
          </p:cNvPr>
          <p:cNvSpPr/>
          <p:nvPr/>
        </p:nvSpPr>
        <p:spPr>
          <a:xfrm>
            <a:off x="5929208" y="4243727"/>
            <a:ext cx="589590" cy="5707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98C694-5C9A-4838-B6B2-7F79AE3C9D48}"/>
              </a:ext>
            </a:extLst>
          </p:cNvPr>
          <p:cNvSpPr/>
          <p:nvPr/>
        </p:nvSpPr>
        <p:spPr>
          <a:xfrm>
            <a:off x="4445141" y="5065693"/>
            <a:ext cx="1481316" cy="814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3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F1BF32-C816-433B-AED6-F199BF972F6F}"/>
              </a:ext>
            </a:extLst>
          </p:cNvPr>
          <p:cNvSpPr txBox="1"/>
          <p:nvPr/>
        </p:nvSpPr>
        <p:spPr>
          <a:xfrm>
            <a:off x="6311288" y="4149184"/>
            <a:ext cx="98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語音泡泡: 圓角矩形 28">
            <a:extLst>
              <a:ext uri="{FF2B5EF4-FFF2-40B4-BE49-F238E27FC236}">
                <a16:creationId xmlns:a16="http://schemas.microsoft.com/office/drawing/2014/main" id="{0DF386DE-F8CF-473A-9D75-FD6206B022C2}"/>
              </a:ext>
            </a:extLst>
          </p:cNvPr>
          <p:cNvSpPr/>
          <p:nvPr/>
        </p:nvSpPr>
        <p:spPr>
          <a:xfrm>
            <a:off x="863614" y="2372860"/>
            <a:ext cx="2036357" cy="968221"/>
          </a:xfrm>
          <a:prstGeom prst="wedgeRoundRectCallout">
            <a:avLst>
              <a:gd name="adj1" fmla="val -35295"/>
              <a:gd name="adj2" fmla="val 8251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can solve task 1.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148ED6FC-E567-4754-BE02-DF050D8CA397}"/>
              </a:ext>
            </a:extLst>
          </p:cNvPr>
          <p:cNvSpPr/>
          <p:nvPr/>
        </p:nvSpPr>
        <p:spPr>
          <a:xfrm>
            <a:off x="3156842" y="2378038"/>
            <a:ext cx="2036357" cy="968221"/>
          </a:xfrm>
          <a:prstGeom prst="wedgeRoundRectCallout">
            <a:avLst>
              <a:gd name="adj1" fmla="val -41532"/>
              <a:gd name="adj2" fmla="val 838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can solve tasks 1&amp;2.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40C59031-8286-4176-BEB8-1833FAA7DA6F}"/>
              </a:ext>
            </a:extLst>
          </p:cNvPr>
          <p:cNvSpPr/>
          <p:nvPr/>
        </p:nvSpPr>
        <p:spPr>
          <a:xfrm>
            <a:off x="5450070" y="2382380"/>
            <a:ext cx="2486274" cy="968221"/>
          </a:xfrm>
          <a:prstGeom prst="wedgeRoundRectCallout">
            <a:avLst>
              <a:gd name="adj1" fmla="val -45274"/>
              <a:gd name="adj2" fmla="val 890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can solve tasks 1&amp;2&amp;3.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B0354D-E015-4E14-A1A8-9D75375B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125" y="3658163"/>
            <a:ext cx="1868678" cy="17022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780D03-1B18-4B97-9C48-60E51691FA60}"/>
              </a:ext>
            </a:extLst>
          </p:cNvPr>
          <p:cNvSpPr txBox="1"/>
          <p:nvPr/>
        </p:nvSpPr>
        <p:spPr>
          <a:xfrm>
            <a:off x="171789" y="1382805"/>
            <a:ext cx="870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Continuous Learning, Never Ending Learning, Incremental Learning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5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6" grpId="0" animBg="1"/>
      <p:bldP spid="27" grpId="0" animBg="1"/>
      <p:bldP spid="28" grpId="0"/>
      <p:bldP spid="29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D05658-6543-4358-9B03-0EA2636B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7" y="876521"/>
            <a:ext cx="6638074" cy="55543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464B6C-B12E-40A6-9760-69374338C5FD}"/>
              </a:ext>
            </a:extLst>
          </p:cNvPr>
          <p:cNvSpPr/>
          <p:nvPr/>
        </p:nvSpPr>
        <p:spPr>
          <a:xfrm>
            <a:off x="5624219" y="243111"/>
            <a:ext cx="3312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Expert Gate</a:t>
            </a:r>
          </a:p>
          <a:p>
            <a:r>
              <a:rPr lang="en-US" altLang="zh-TW" dirty="0"/>
              <a:t>https://arxiv.org/abs/1611.06194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903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96CBD-71CF-44CE-8B34-F7AFC571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Net2Net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D53131-A580-4CA0-A4E1-91287DEBBEE0}"/>
              </a:ext>
            </a:extLst>
          </p:cNvPr>
          <p:cNvSpPr/>
          <p:nvPr/>
        </p:nvSpPr>
        <p:spPr>
          <a:xfrm>
            <a:off x="5709649" y="112992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https://arxiv.org/abs/1511.05641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823E59-8561-4CF7-A56F-DD150DA6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422163"/>
            <a:ext cx="8403590" cy="4246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3B0B99D-666C-4F8A-9691-7B06B9BBA8C9}"/>
              </a:ext>
            </a:extLst>
          </p:cNvPr>
          <p:cNvSpPr txBox="1"/>
          <p:nvPr/>
        </p:nvSpPr>
        <p:spPr>
          <a:xfrm>
            <a:off x="6949440" y="1422163"/>
            <a:ext cx="200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 some small noises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E69CB3-03C0-4430-8BCD-C61FACA626D5}"/>
              </a:ext>
            </a:extLst>
          </p:cNvPr>
          <p:cNvSpPr txBox="1"/>
          <p:nvPr/>
        </p:nvSpPr>
        <p:spPr>
          <a:xfrm>
            <a:off x="853440" y="5777805"/>
            <a:ext cx="793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Expand the network only when the training accuracy of the current task is not good enough. 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4986B-0D77-4F94-A292-F76144C1159C}"/>
              </a:ext>
            </a:extLst>
          </p:cNvPr>
          <p:cNvSpPr/>
          <p:nvPr/>
        </p:nvSpPr>
        <p:spPr>
          <a:xfrm>
            <a:off x="5475698" y="6193303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https://arxiv.org/abs/1811.07017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21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4171-0D36-4B02-A6FA-E2089FD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2BE9529-A99A-4DC4-9BB2-2DF8DD0DB0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17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C9B42459-87D8-4224-BE52-9DAE36E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44" y="4541430"/>
            <a:ext cx="3729791" cy="224393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7161576-DE68-47A3-B267-BE30267D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9" y="4637784"/>
            <a:ext cx="3519979" cy="21119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C127CD8-B754-47BD-AEBF-BD1C5B24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9" y="1674756"/>
            <a:ext cx="3519979" cy="206721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B03E520-5ADA-408E-A421-153018AFF16E}"/>
              </a:ext>
            </a:extLst>
          </p:cNvPr>
          <p:cNvSpPr/>
          <p:nvPr/>
        </p:nvSpPr>
        <p:spPr>
          <a:xfrm>
            <a:off x="3436449" y="963096"/>
            <a:ext cx="244653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6A3432-DCE0-42C1-9F2D-2C16C1DC1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337" y="1674756"/>
            <a:ext cx="3604573" cy="21087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C6BF8B7-7F04-4673-83D6-2302F2A6615A}"/>
              </a:ext>
            </a:extLst>
          </p:cNvPr>
          <p:cNvSpPr txBox="1"/>
          <p:nvPr/>
        </p:nvSpPr>
        <p:spPr>
          <a:xfrm>
            <a:off x="5505609" y="2262352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Forget!!!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090065-3CF3-4123-88F7-0788579ADF01}"/>
              </a:ext>
            </a:extLst>
          </p:cNvPr>
          <p:cNvSpPr/>
          <p:nvPr/>
        </p:nvSpPr>
        <p:spPr>
          <a:xfrm>
            <a:off x="269222" y="15000"/>
            <a:ext cx="3708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Curriculum Learning </a:t>
            </a:r>
            <a:endParaRPr lang="zh-TW" altLang="en-US" sz="3200" b="1" i="1" u="sng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2276DFF8-2636-4229-8ED1-8CE34000441B}"/>
              </a:ext>
            </a:extLst>
          </p:cNvPr>
          <p:cNvSpPr/>
          <p:nvPr/>
        </p:nvSpPr>
        <p:spPr>
          <a:xfrm>
            <a:off x="3436448" y="4079765"/>
            <a:ext cx="244653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3731AA-2802-418D-9334-F8E3727DE04A}"/>
              </a:ext>
            </a:extLst>
          </p:cNvPr>
          <p:cNvSpPr txBox="1"/>
          <p:nvPr/>
        </p:nvSpPr>
        <p:spPr>
          <a:xfrm>
            <a:off x="3911683" y="71944"/>
            <a:ext cx="47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 what is the proper learning order?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2B267B-442C-4BEE-9AB5-611D63D80E47}"/>
              </a:ext>
            </a:extLst>
          </p:cNvPr>
          <p:cNvSpPr txBox="1"/>
          <p:nvPr/>
        </p:nvSpPr>
        <p:spPr>
          <a:xfrm>
            <a:off x="3327350" y="1713081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96%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DF45F70-C103-4E6D-8DE4-4FF04BA2CAAC}"/>
              </a:ext>
            </a:extLst>
          </p:cNvPr>
          <p:cNvSpPr txBox="1"/>
          <p:nvPr/>
        </p:nvSpPr>
        <p:spPr>
          <a:xfrm>
            <a:off x="1873015" y="2065317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90%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D38513-B5DF-4107-A51C-8BA79631E999}"/>
              </a:ext>
            </a:extLst>
          </p:cNvPr>
          <p:cNvSpPr txBox="1"/>
          <p:nvPr/>
        </p:nvSpPr>
        <p:spPr>
          <a:xfrm>
            <a:off x="7233816" y="1715863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97%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4CB5AD-3FB9-4504-9480-CA8958966EB4}"/>
              </a:ext>
            </a:extLst>
          </p:cNvPr>
          <p:cNvSpPr txBox="1"/>
          <p:nvPr/>
        </p:nvSpPr>
        <p:spPr>
          <a:xfrm>
            <a:off x="5769868" y="2724017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80%</a:t>
            </a:r>
            <a:endParaRPr lang="zh-TW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BEF3ACA-3E94-49BB-B3BE-C943829E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53" y="705933"/>
            <a:ext cx="1008659" cy="99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B9FD4E5-8E2C-43EF-80B6-C246FDAC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82" y="3875954"/>
            <a:ext cx="1002183" cy="99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288EE84-F6F6-4AED-9FDD-491B0213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82" y="659630"/>
            <a:ext cx="1024232" cy="101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21B3BEC0-B1F2-4C2E-818E-5F66B33A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65" y="3838324"/>
            <a:ext cx="1024232" cy="101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CF9F0701-6A82-4637-9A57-FDB5401E7A20}"/>
              </a:ext>
            </a:extLst>
          </p:cNvPr>
          <p:cNvSpPr txBox="1"/>
          <p:nvPr/>
        </p:nvSpPr>
        <p:spPr>
          <a:xfrm>
            <a:off x="1057966" y="906433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6A67D07-2784-4C5F-B422-85141D1761C8}"/>
              </a:ext>
            </a:extLst>
          </p:cNvPr>
          <p:cNvSpPr txBox="1"/>
          <p:nvPr/>
        </p:nvSpPr>
        <p:spPr>
          <a:xfrm>
            <a:off x="6754454" y="4079765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5D23FE-D595-4798-A186-3A25DAE0D49A}"/>
              </a:ext>
            </a:extLst>
          </p:cNvPr>
          <p:cNvSpPr txBox="1"/>
          <p:nvPr/>
        </p:nvSpPr>
        <p:spPr>
          <a:xfrm>
            <a:off x="1078427" y="4079765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430427-708A-491A-BE36-0CF78B8DB09B}"/>
              </a:ext>
            </a:extLst>
          </p:cNvPr>
          <p:cNvSpPr txBox="1"/>
          <p:nvPr/>
        </p:nvSpPr>
        <p:spPr>
          <a:xfrm>
            <a:off x="6767952" y="873350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D4748CD-A796-4C11-98F8-7E10DB758EC4}"/>
              </a:ext>
            </a:extLst>
          </p:cNvPr>
          <p:cNvSpPr txBox="1"/>
          <p:nvPr/>
        </p:nvSpPr>
        <p:spPr>
          <a:xfrm>
            <a:off x="3312398" y="4652975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97%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49DD270-4D91-415E-85D6-A45368482911}"/>
              </a:ext>
            </a:extLst>
          </p:cNvPr>
          <p:cNvSpPr txBox="1"/>
          <p:nvPr/>
        </p:nvSpPr>
        <p:spPr>
          <a:xfrm>
            <a:off x="1873015" y="5915387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62%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83E8A41-6868-49C4-A824-5F69470333C5}"/>
              </a:ext>
            </a:extLst>
          </p:cNvPr>
          <p:cNvSpPr txBox="1"/>
          <p:nvPr/>
        </p:nvSpPr>
        <p:spPr>
          <a:xfrm>
            <a:off x="7328663" y="4551369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97%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5B3878D-95C7-4326-A455-010503DD4B10}"/>
              </a:ext>
            </a:extLst>
          </p:cNvPr>
          <p:cNvSpPr txBox="1"/>
          <p:nvPr/>
        </p:nvSpPr>
        <p:spPr>
          <a:xfrm>
            <a:off x="5826388" y="4998578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2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23" grpId="0" animBg="1"/>
      <p:bldP spid="2" grpId="0"/>
      <p:bldP spid="13" grpId="0"/>
      <p:bldP spid="24" grpId="0"/>
      <p:bldP spid="26" grpId="0"/>
      <p:bldP spid="3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2D882-AF1B-4535-BCF9-54AD02F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20F33D-E80A-4FB2-97E7-91485B99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3" y="109074"/>
            <a:ext cx="7125694" cy="66398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D56EBF-999E-4EF2-B8EB-C4EDABA8C182}"/>
              </a:ext>
            </a:extLst>
          </p:cNvPr>
          <p:cNvSpPr/>
          <p:nvPr/>
        </p:nvSpPr>
        <p:spPr>
          <a:xfrm>
            <a:off x="342574" y="4753001"/>
            <a:ext cx="403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http://taskonomy.stanford.edu/#abstract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FB8511-E78B-4D79-B63A-11CD000D0898}"/>
              </a:ext>
            </a:extLst>
          </p:cNvPr>
          <p:cNvSpPr/>
          <p:nvPr/>
        </p:nvSpPr>
        <p:spPr>
          <a:xfrm>
            <a:off x="5472096" y="865982"/>
            <a:ext cx="2902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= task + taxonomy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CDC430-3F2B-4473-80A4-9EAB7CAF430D}"/>
              </a:ext>
            </a:extLst>
          </p:cNvPr>
          <p:cNvSpPr/>
          <p:nvPr/>
        </p:nvSpPr>
        <p:spPr>
          <a:xfrm>
            <a:off x="5530539" y="386137"/>
            <a:ext cx="1774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taskonomy</a:t>
            </a: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ED6CBD-D8E4-47B5-860B-2CECC0AF742A}"/>
              </a:ext>
            </a:extLst>
          </p:cNvPr>
          <p:cNvSpPr/>
          <p:nvPr/>
        </p:nvSpPr>
        <p:spPr>
          <a:xfrm>
            <a:off x="6788134" y="1298993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分類學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16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4171-0D36-4B02-A6FA-E2089FD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Life-long Learning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2BE9529-A99A-4DC4-9BB2-2DF8DD0DB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8126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511D680-69A5-4BA1-B042-A3DF43D1C1AE}"/>
              </a:ext>
            </a:extLst>
          </p:cNvPr>
          <p:cNvSpPr/>
          <p:nvPr/>
        </p:nvSpPr>
        <p:spPr>
          <a:xfrm>
            <a:off x="628650" y="1825625"/>
            <a:ext cx="7886700" cy="1501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8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20547849-9BD1-4214-8406-F3F85743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6" y="4410473"/>
            <a:ext cx="3519979" cy="2067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F2EA04-5ECC-4430-99C3-625F4C3C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83AF624-C0FE-4652-8E07-5C6BE1E71024}"/>
              </a:ext>
            </a:extLst>
          </p:cNvPr>
          <p:cNvGrpSpPr/>
          <p:nvPr/>
        </p:nvGrpSpPr>
        <p:grpSpPr>
          <a:xfrm>
            <a:off x="1326344" y="1568987"/>
            <a:ext cx="3089647" cy="1866725"/>
            <a:chOff x="1244508" y="1514205"/>
            <a:chExt cx="3089647" cy="186672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821089-9E02-47AB-B412-87B43729D66E}"/>
                </a:ext>
              </a:extLst>
            </p:cNvPr>
            <p:cNvSpPr/>
            <p:nvPr/>
          </p:nvSpPr>
          <p:spPr>
            <a:xfrm>
              <a:off x="1244508" y="1542077"/>
              <a:ext cx="2935911" cy="18388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D869900-2D86-4BB9-9842-9C6025AAF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376" y="2003742"/>
              <a:ext cx="1341344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6B54E2F-829E-4BD0-8678-C44E39D081D1}"/>
                </a:ext>
              </a:extLst>
            </p:cNvPr>
            <p:cNvSpPr txBox="1"/>
            <p:nvPr/>
          </p:nvSpPr>
          <p:spPr>
            <a:xfrm>
              <a:off x="2668985" y="2378103"/>
              <a:ext cx="1665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This is “0”.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406BB42-4194-451F-BBA1-40614FA9A719}"/>
                </a:ext>
              </a:extLst>
            </p:cNvPr>
            <p:cNvSpPr txBox="1"/>
            <p:nvPr/>
          </p:nvSpPr>
          <p:spPr>
            <a:xfrm>
              <a:off x="2095860" y="1514205"/>
              <a:ext cx="1405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Task 1</a:t>
              </a:r>
              <a:endParaRPr lang="zh-TW" altLang="en-US" sz="24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C2F3F31-4504-435E-A983-732039F8F0F3}"/>
              </a:ext>
            </a:extLst>
          </p:cNvPr>
          <p:cNvGrpSpPr/>
          <p:nvPr/>
        </p:nvGrpSpPr>
        <p:grpSpPr>
          <a:xfrm>
            <a:off x="5113607" y="1596858"/>
            <a:ext cx="3136258" cy="1838853"/>
            <a:chOff x="4908590" y="1504008"/>
            <a:chExt cx="3136258" cy="18388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4D69895-5EED-4F9D-A327-B41795701438}"/>
                </a:ext>
              </a:extLst>
            </p:cNvPr>
            <p:cNvSpPr/>
            <p:nvPr/>
          </p:nvSpPr>
          <p:spPr>
            <a:xfrm>
              <a:off x="4908590" y="1504008"/>
              <a:ext cx="2935911" cy="18388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3514271-5651-44F4-824F-0E0CA134F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823" y="1973685"/>
              <a:ext cx="1367590" cy="135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F1DF7EE-4832-4A59-8873-32A2383DD4E9}"/>
                </a:ext>
              </a:extLst>
            </p:cNvPr>
            <p:cNvSpPr txBox="1"/>
            <p:nvPr/>
          </p:nvSpPr>
          <p:spPr>
            <a:xfrm>
              <a:off x="6379678" y="2380393"/>
              <a:ext cx="1665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This is “0”.</a:t>
              </a:r>
              <a:endParaRPr lang="zh-TW" altLang="en-US" sz="24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B9DFA96-7593-4ED3-886C-FB8D251B2226}"/>
                </a:ext>
              </a:extLst>
            </p:cNvPr>
            <p:cNvSpPr txBox="1"/>
            <p:nvPr/>
          </p:nvSpPr>
          <p:spPr>
            <a:xfrm>
              <a:off x="5716239" y="1542077"/>
              <a:ext cx="1405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Task 2</a:t>
              </a:r>
              <a:endParaRPr lang="zh-TW" altLang="en-US" sz="2400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C9D2852-828E-4F78-962E-5DA83FBCA16B}"/>
              </a:ext>
            </a:extLst>
          </p:cNvPr>
          <p:cNvGrpSpPr/>
          <p:nvPr/>
        </p:nvGrpSpPr>
        <p:grpSpPr>
          <a:xfrm>
            <a:off x="5716239" y="207903"/>
            <a:ext cx="3146149" cy="1007883"/>
            <a:chOff x="4625614" y="287640"/>
            <a:chExt cx="3146149" cy="1007883"/>
          </a:xfrm>
        </p:grpSpPr>
        <p:pic>
          <p:nvPicPr>
            <p:cNvPr id="15" name="Picture 2" descr="http://www.is-scam.com/wp-content/uploads/2014/12/question-robot.png">
              <a:extLst>
                <a:ext uri="{FF2B5EF4-FFF2-40B4-BE49-F238E27FC236}">
                  <a16:creationId xmlns:a16="http://schemas.microsoft.com/office/drawing/2014/main" id="{6FB4C010-46D6-4E50-A897-9E0861F83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614" y="287640"/>
              <a:ext cx="760418" cy="981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326FE8-3E7D-4570-BBE9-717E7C669ABD}"/>
                </a:ext>
              </a:extLst>
            </p:cNvPr>
            <p:cNvSpPr txBox="1"/>
            <p:nvPr/>
          </p:nvSpPr>
          <p:spPr>
            <a:xfrm>
              <a:off x="5851523" y="464526"/>
              <a:ext cx="1920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 layers, 50 neurons each</a:t>
              </a:r>
              <a:endParaRPr lang="zh-TW" altLang="en-US" sz="24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5501CD2-B525-4C6F-B8E9-3F6600CB5D1D}"/>
                </a:ext>
              </a:extLst>
            </p:cNvPr>
            <p:cNvSpPr txBox="1"/>
            <p:nvPr/>
          </p:nvSpPr>
          <p:spPr>
            <a:xfrm>
              <a:off x="5005823" y="593420"/>
              <a:ext cx="12408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</p:grpSp>
      <p:pic>
        <p:nvPicPr>
          <p:cNvPr id="6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4156EF59-CA54-44A5-8D41-1C54EFE4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7" y="3078461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BA5902E-A951-4020-ACA5-5FB5D9663BB2}"/>
              </a:ext>
            </a:extLst>
          </p:cNvPr>
          <p:cNvSpPr/>
          <p:nvPr/>
        </p:nvSpPr>
        <p:spPr>
          <a:xfrm>
            <a:off x="3543797" y="3688735"/>
            <a:ext cx="244653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833A228-A04B-463C-AE81-5EAFA6FA9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824" y="4410473"/>
            <a:ext cx="3604573" cy="2108798"/>
          </a:xfrm>
          <a:prstGeom prst="rect">
            <a:avLst/>
          </a:prstGeom>
        </p:spPr>
      </p:pic>
      <p:pic>
        <p:nvPicPr>
          <p:cNvPr id="26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7D519990-2E6F-4FEA-93D1-2C4AAEFB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60" y="3140744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9993BFBC-2B81-411A-BE79-D83072C9CA72}"/>
              </a:ext>
            </a:extLst>
          </p:cNvPr>
          <p:cNvSpPr txBox="1"/>
          <p:nvPr/>
        </p:nvSpPr>
        <p:spPr>
          <a:xfrm>
            <a:off x="5578699" y="5054543"/>
            <a:ext cx="1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Forget!!!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5F2F3F-873C-4146-8413-F95735109624}"/>
              </a:ext>
            </a:extLst>
          </p:cNvPr>
          <p:cNvSpPr txBox="1"/>
          <p:nvPr/>
        </p:nvSpPr>
        <p:spPr>
          <a:xfrm>
            <a:off x="3420500" y="4471187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96%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0FA052-4653-4FB5-A406-BC6E78851ADE}"/>
              </a:ext>
            </a:extLst>
          </p:cNvPr>
          <p:cNvSpPr txBox="1"/>
          <p:nvPr/>
        </p:nvSpPr>
        <p:spPr>
          <a:xfrm>
            <a:off x="1966165" y="4823423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90%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BE76DA-1070-4407-81AD-1CBF97AD4A1C}"/>
              </a:ext>
            </a:extLst>
          </p:cNvPr>
          <p:cNvSpPr txBox="1"/>
          <p:nvPr/>
        </p:nvSpPr>
        <p:spPr>
          <a:xfrm>
            <a:off x="7326966" y="4410473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97%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2A5CCF2-26A0-4BA1-8907-C4E13FE9265A}"/>
              </a:ext>
            </a:extLst>
          </p:cNvPr>
          <p:cNvSpPr txBox="1"/>
          <p:nvPr/>
        </p:nvSpPr>
        <p:spPr>
          <a:xfrm>
            <a:off x="5796805" y="5446620"/>
            <a:ext cx="5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DB7ADD8-1B83-4E1E-8F79-45B7629C15F0}"/>
              </a:ext>
            </a:extLst>
          </p:cNvPr>
          <p:cNvGrpSpPr/>
          <p:nvPr/>
        </p:nvGrpSpPr>
        <p:grpSpPr>
          <a:xfrm>
            <a:off x="964206" y="1355727"/>
            <a:ext cx="7441831" cy="2108798"/>
            <a:chOff x="984566" y="4410473"/>
            <a:chExt cx="7441831" cy="2108798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B4E480F-9B7D-4E64-8F1F-3C1E2CFE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566" y="4410473"/>
              <a:ext cx="3519979" cy="2067214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05AE54C-354E-440A-8405-33275102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1824" y="4410473"/>
              <a:ext cx="3604573" cy="2108798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42B1768-897E-4839-B75D-20D27A6D477B}"/>
                </a:ext>
              </a:extLst>
            </p:cNvPr>
            <p:cNvSpPr txBox="1"/>
            <p:nvPr/>
          </p:nvSpPr>
          <p:spPr>
            <a:xfrm>
              <a:off x="5578699" y="5054543"/>
              <a:ext cx="136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Forget!!!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887C911-C44A-467C-85BE-0E2913CB9C9B}"/>
                </a:ext>
              </a:extLst>
            </p:cNvPr>
            <p:cNvSpPr txBox="1"/>
            <p:nvPr/>
          </p:nvSpPr>
          <p:spPr>
            <a:xfrm>
              <a:off x="3420500" y="4471187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96%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D17A193-87F7-4FAC-ABA0-85165970DF91}"/>
                </a:ext>
              </a:extLst>
            </p:cNvPr>
            <p:cNvSpPr txBox="1"/>
            <p:nvPr/>
          </p:nvSpPr>
          <p:spPr>
            <a:xfrm>
              <a:off x="1966165" y="4823423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90%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E966A43-1B80-42CA-9E24-37A2E507A27F}"/>
                </a:ext>
              </a:extLst>
            </p:cNvPr>
            <p:cNvSpPr txBox="1"/>
            <p:nvPr/>
          </p:nvSpPr>
          <p:spPr>
            <a:xfrm>
              <a:off x="7326966" y="4410473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97%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11C13F8-2BFE-4D18-8FDD-F7482D98FA92}"/>
                </a:ext>
              </a:extLst>
            </p:cNvPr>
            <p:cNvSpPr txBox="1"/>
            <p:nvPr/>
          </p:nvSpPr>
          <p:spPr>
            <a:xfrm>
              <a:off x="5796805" y="5446620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80%</a:t>
              </a:r>
              <a:endParaRPr lang="zh-TW" altLang="en-US" dirty="0"/>
            </a:p>
          </p:txBody>
        </p:sp>
      </p:grpSp>
      <p:pic>
        <p:nvPicPr>
          <p:cNvPr id="6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D8605CA4-DCB1-4137-8870-A7C59EA0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56" y="130738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DD7F391E-7E44-41F6-A040-C1C2FAECEEA7}"/>
              </a:ext>
            </a:extLst>
          </p:cNvPr>
          <p:cNvSpPr/>
          <p:nvPr/>
        </p:nvSpPr>
        <p:spPr>
          <a:xfrm>
            <a:off x="3370332" y="705348"/>
            <a:ext cx="244653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CB858C97-43F1-4CBA-A095-EA3A9395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59" y="154921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AB85EE-2412-44D3-BF0A-BBEE85C295EE}"/>
              </a:ext>
            </a:extLst>
          </p:cNvPr>
          <p:cNvSpPr/>
          <p:nvPr/>
        </p:nvSpPr>
        <p:spPr>
          <a:xfrm>
            <a:off x="699168" y="428626"/>
            <a:ext cx="1481316" cy="8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72A431-84B0-40F7-A978-3A628784025C}"/>
              </a:ext>
            </a:extLst>
          </p:cNvPr>
          <p:cNvSpPr/>
          <p:nvPr/>
        </p:nvSpPr>
        <p:spPr>
          <a:xfrm>
            <a:off x="7028920" y="390526"/>
            <a:ext cx="1481316" cy="8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2" descr="http://www.is-scam.com/wp-content/uploads/2014/12/question-robot.png">
            <a:extLst>
              <a:ext uri="{FF2B5EF4-FFF2-40B4-BE49-F238E27FC236}">
                <a16:creationId xmlns:a16="http://schemas.microsoft.com/office/drawing/2014/main" id="{B8469D35-0B63-43E0-9044-85554F2F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33" y="4070244"/>
            <a:ext cx="1043779" cy="13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CC6EC16-198D-455B-8197-C0EBD6EBB08E}"/>
              </a:ext>
            </a:extLst>
          </p:cNvPr>
          <p:cNvSpPr/>
          <p:nvPr/>
        </p:nvSpPr>
        <p:spPr>
          <a:xfrm>
            <a:off x="1545917" y="3928975"/>
            <a:ext cx="1481316" cy="8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C645ED-605D-4572-AFA8-6CDAE762A198}"/>
              </a:ext>
            </a:extLst>
          </p:cNvPr>
          <p:cNvSpPr/>
          <p:nvPr/>
        </p:nvSpPr>
        <p:spPr>
          <a:xfrm>
            <a:off x="1545917" y="4743705"/>
            <a:ext cx="1481316" cy="8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Task 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7579617-4EB8-4684-B754-F65A39EBDF2B}"/>
              </a:ext>
            </a:extLst>
          </p:cNvPr>
          <p:cNvSpPr txBox="1"/>
          <p:nvPr/>
        </p:nvSpPr>
        <p:spPr>
          <a:xfrm>
            <a:off x="522905" y="6111555"/>
            <a:ext cx="832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明明可以把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都學好，為什麼會變成這樣子呢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794C517-AE99-4DBE-B969-18E2A94D9E1C}"/>
              </a:ext>
            </a:extLst>
          </p:cNvPr>
          <p:cNvGrpSpPr/>
          <p:nvPr/>
        </p:nvGrpSpPr>
        <p:grpSpPr>
          <a:xfrm>
            <a:off x="4347552" y="3655768"/>
            <a:ext cx="3552340" cy="2204464"/>
            <a:chOff x="4347552" y="3655768"/>
            <a:chExt cx="3552340" cy="220446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ECA91D-F316-4194-AD18-27A2BE9B3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7552" y="3723012"/>
              <a:ext cx="3552340" cy="2137220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5A09C6B-FF9E-43E2-9A60-FCA05A632934}"/>
                </a:ext>
              </a:extLst>
            </p:cNvPr>
            <p:cNvSpPr txBox="1"/>
            <p:nvPr/>
          </p:nvSpPr>
          <p:spPr>
            <a:xfrm>
              <a:off x="6810077" y="3655768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98%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163F4F6-5847-47E5-BD8C-BA147E2267E6}"/>
                </a:ext>
              </a:extLst>
            </p:cNvPr>
            <p:cNvSpPr txBox="1"/>
            <p:nvPr/>
          </p:nvSpPr>
          <p:spPr>
            <a:xfrm>
              <a:off x="5374545" y="4195501"/>
              <a:ext cx="59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89%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8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DA4CEE-1A13-4E64-898D-C446864A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5" y="2595616"/>
            <a:ext cx="8662349" cy="3152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078630-5E8E-423F-9C97-23BFE1C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Question Answering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6D762-BCDC-44BE-82B9-5DD1B64B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665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Given a document, answer the question based on the document.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There are 20 QA tasks in </a:t>
            </a:r>
            <a:r>
              <a:rPr lang="en-US" altLang="zh-TW" sz="2400" dirty="0" err="1"/>
              <a:t>bAbi</a:t>
            </a:r>
            <a:r>
              <a:rPr lang="en-US" altLang="zh-TW" sz="2400" dirty="0"/>
              <a:t> corpus.</a:t>
            </a:r>
          </a:p>
          <a:p>
            <a:r>
              <a:rPr lang="en-US" altLang="zh-TW" sz="2400" dirty="0"/>
              <a:t>Train a QA model through the 20 tasks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9F2D96-9CD4-498B-8B69-A957C9A83783}"/>
              </a:ext>
            </a:extLst>
          </p:cNvPr>
          <p:cNvSpPr/>
          <p:nvPr/>
        </p:nvSpPr>
        <p:spPr>
          <a:xfrm>
            <a:off x="5286287" y="23019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https://arxiv.org/pdf/1502.05698.pdf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24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020219-D982-4DC1-84BC-57DA830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5" y="537660"/>
            <a:ext cx="4195555" cy="14708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D5C2B5-83EF-4393-91C5-774856CF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90629"/>
            <a:ext cx="4069630" cy="12388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01F2B9-6C13-4C30-B604-38C6CA47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52" y="5010361"/>
            <a:ext cx="4195555" cy="1309979"/>
          </a:xfrm>
          <a:prstGeom prst="rect">
            <a:avLst/>
          </a:prstGeom>
        </p:spPr>
      </p:pic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5BB65134-620E-4BAD-882A-B9920D85D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1" y="158205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4C9A44-B52E-4F20-BF35-7361B1E73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2" y="2352099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9A7EE22-CAD7-4CFA-B173-F4AB8EB13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1" y="4179795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BC87549-DA34-4635-BE48-53EAB509076D}"/>
              </a:ext>
            </a:extLst>
          </p:cNvPr>
          <p:cNvSpPr/>
          <p:nvPr/>
        </p:nvSpPr>
        <p:spPr>
          <a:xfrm>
            <a:off x="4353476" y="934508"/>
            <a:ext cx="533400" cy="691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32E42E6-A3E2-4548-80F1-1265F69E2623}"/>
              </a:ext>
            </a:extLst>
          </p:cNvPr>
          <p:cNvSpPr/>
          <p:nvPr/>
        </p:nvSpPr>
        <p:spPr>
          <a:xfrm>
            <a:off x="4353476" y="5334341"/>
            <a:ext cx="533400" cy="691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AA5AC6A0-2C86-4368-AE84-D02A4EFCCAED}"/>
              </a:ext>
            </a:extLst>
          </p:cNvPr>
          <p:cNvSpPr/>
          <p:nvPr/>
        </p:nvSpPr>
        <p:spPr>
          <a:xfrm flipH="1">
            <a:off x="3949751" y="3163022"/>
            <a:ext cx="533400" cy="691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6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78630-5E8E-423F-9C97-23BFE1C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Question Answering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6D762-BCDC-44BE-82B9-5DD1B64B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6650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圖片 5" descr="一張含有 文字, 地圖 的圖片&#10;&#10;自動產生的描述">
            <a:extLst>
              <a:ext uri="{FF2B5EF4-FFF2-40B4-BE49-F238E27FC236}">
                <a16:creationId xmlns:a16="http://schemas.microsoft.com/office/drawing/2014/main" id="{100F2151-C713-49ED-B964-A17943DC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00" y="2409067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B69FA4-9169-4961-A5DF-3BF14576741D}"/>
              </a:ext>
            </a:extLst>
          </p:cNvPr>
          <p:cNvSpPr txBox="1"/>
          <p:nvPr/>
        </p:nvSpPr>
        <p:spPr>
          <a:xfrm>
            <a:off x="5212395" y="6402943"/>
            <a:ext cx="3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感謝何振豪同學提供實驗結果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97DFB-6776-4557-A847-06F77046FF80}"/>
              </a:ext>
            </a:extLst>
          </p:cNvPr>
          <p:cNvSpPr/>
          <p:nvPr/>
        </p:nvSpPr>
        <p:spPr>
          <a:xfrm>
            <a:off x="5212395" y="1825671"/>
            <a:ext cx="3575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Jointly training the 20 tasks</a:t>
            </a:r>
          </a:p>
        </p:txBody>
      </p:sp>
      <p:pic>
        <p:nvPicPr>
          <p:cNvPr id="12" name="內容版面配置區 5">
            <a:extLst>
              <a:ext uri="{FF2B5EF4-FFF2-40B4-BE49-F238E27FC236}">
                <a16:creationId xmlns:a16="http://schemas.microsoft.com/office/drawing/2014/main" id="{75CE731D-BC00-407A-AEB8-BA826233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" y="2392309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5346FDC-E895-4669-9E78-2248D6C41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2" y="2847278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4F97C84-F888-48F6-88BC-D84040E1C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12" y="3407266"/>
            <a:ext cx="37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AEF3213-DCC3-4E41-9418-7351A4E4BE77}"/>
              </a:ext>
            </a:extLst>
          </p:cNvPr>
          <p:cNvSpPr/>
          <p:nvPr/>
        </p:nvSpPr>
        <p:spPr>
          <a:xfrm>
            <a:off x="154940" y="1825625"/>
            <a:ext cx="3929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Sequentially train the 20 tasks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2F91C7-566C-4C7A-BA34-DFD6FCD54039}"/>
              </a:ext>
            </a:extLst>
          </p:cNvPr>
          <p:cNvSpPr txBox="1"/>
          <p:nvPr/>
        </p:nvSpPr>
        <p:spPr>
          <a:xfrm>
            <a:off x="5455570" y="5109076"/>
            <a:ext cx="210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是不為也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6774DF-D624-4B69-9B2F-7F72775D265D}"/>
              </a:ext>
            </a:extLst>
          </p:cNvPr>
          <p:cNvSpPr txBox="1"/>
          <p:nvPr/>
        </p:nvSpPr>
        <p:spPr>
          <a:xfrm>
            <a:off x="6833393" y="5577862"/>
            <a:ext cx="210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非不能也</a:t>
            </a:r>
          </a:p>
        </p:txBody>
      </p:sp>
    </p:spTree>
    <p:extLst>
      <p:ext uri="{BB962C8B-B14F-4D97-AF65-F5344CB8AC3E}">
        <p14:creationId xmlns:p14="http://schemas.microsoft.com/office/powerpoint/2010/main" val="11899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1661</Words>
  <Application>Microsoft Office PowerPoint</Application>
  <PresentationFormat>如螢幕大小 (4:3)</PresentationFormat>
  <Paragraphs>425</Paragraphs>
  <Slides>34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Lucida Grande</vt:lpstr>
      <vt:lpstr>NimbusRomNo9L-Regu</vt:lpstr>
      <vt:lpstr>微軟正黑體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Life Long Learning</vt:lpstr>
      <vt:lpstr>PowerPoint 簡報</vt:lpstr>
      <vt:lpstr>Life Long Learning (LLL)</vt:lpstr>
      <vt:lpstr>Life-long Learning</vt:lpstr>
      <vt:lpstr>Example – Image</vt:lpstr>
      <vt:lpstr>PowerPoint 簡報</vt:lpstr>
      <vt:lpstr>Example – Question Answering </vt:lpstr>
      <vt:lpstr>PowerPoint 簡報</vt:lpstr>
      <vt:lpstr>Example – Question Answering </vt:lpstr>
      <vt:lpstr>Catastrophic Forgetting</vt:lpstr>
      <vt:lpstr>Wait a minute ……</vt:lpstr>
      <vt:lpstr>Elastic Weight Consolidation (EWC) </vt:lpstr>
      <vt:lpstr>Elastic Weight Consolidation (EWC) </vt:lpstr>
      <vt:lpstr>Elastic Weight Consolidation (EWC) </vt:lpstr>
      <vt:lpstr>Elastic Weight Consolidation (EWC) </vt:lpstr>
      <vt:lpstr>Elastic Weight Consolidation (EWC) </vt:lpstr>
      <vt:lpstr>Elastic Weight Consolidation (EWC) </vt:lpstr>
      <vt:lpstr>Elastic Weight Consolidation (EWC) </vt:lpstr>
      <vt:lpstr>PowerPoint 簡報</vt:lpstr>
      <vt:lpstr>Adding New Classes</vt:lpstr>
      <vt:lpstr>Life-long Learning</vt:lpstr>
      <vt:lpstr>Wait a minute ……</vt:lpstr>
      <vt:lpstr>Life-Long v.s. Transfer </vt:lpstr>
      <vt:lpstr>PowerPoint 簡報</vt:lpstr>
      <vt:lpstr>PowerPoint 簡報</vt:lpstr>
      <vt:lpstr>Gradient Episodic Memory (GEM)</vt:lpstr>
      <vt:lpstr>PowerPoint 簡報</vt:lpstr>
      <vt:lpstr>Life-long Learning</vt:lpstr>
      <vt:lpstr>Progressive Neural Networks</vt:lpstr>
      <vt:lpstr>PowerPoint 簡報</vt:lpstr>
      <vt:lpstr>Net2Net</vt:lpstr>
      <vt:lpstr>Concluding Remarks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Long Learning</dc:title>
  <dc:creator>Hung-yi Lee</dc:creator>
  <cp:lastModifiedBy>Hung-yi Lee</cp:lastModifiedBy>
  <cp:revision>61</cp:revision>
  <dcterms:created xsi:type="dcterms:W3CDTF">2019-04-09T03:21:39Z</dcterms:created>
  <dcterms:modified xsi:type="dcterms:W3CDTF">2019-04-10T19:23:35Z</dcterms:modified>
</cp:coreProperties>
</file>