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313" r:id="rId3"/>
    <p:sldId id="322" r:id="rId4"/>
    <p:sldId id="320" r:id="rId5"/>
    <p:sldId id="271" r:id="rId6"/>
    <p:sldId id="272" r:id="rId7"/>
    <p:sldId id="273" r:id="rId8"/>
    <p:sldId id="274" r:id="rId9"/>
    <p:sldId id="275" r:id="rId10"/>
    <p:sldId id="318" r:id="rId11"/>
    <p:sldId id="319" r:id="rId12"/>
    <p:sldId id="310" r:id="rId13"/>
    <p:sldId id="311" r:id="rId14"/>
    <p:sldId id="312" r:id="rId15"/>
    <p:sldId id="323" r:id="rId16"/>
    <p:sldId id="278" r:id="rId17"/>
    <p:sldId id="279" r:id="rId18"/>
    <p:sldId id="280" r:id="rId19"/>
    <p:sldId id="281" r:id="rId20"/>
    <p:sldId id="321" r:id="rId21"/>
    <p:sldId id="324" r:id="rId22"/>
    <p:sldId id="286" r:id="rId23"/>
    <p:sldId id="287" r:id="rId24"/>
    <p:sldId id="326" r:id="rId25"/>
    <p:sldId id="327" r:id="rId26"/>
    <p:sldId id="299" r:id="rId27"/>
    <p:sldId id="300" r:id="rId28"/>
    <p:sldId id="329" r:id="rId29"/>
    <p:sldId id="328"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158" autoAdjust="0"/>
    <p:restoredTop sz="54344" autoAdjust="0"/>
  </p:normalViewPr>
  <p:slideViewPr>
    <p:cSldViewPr snapToGrid="0">
      <p:cViewPr varScale="1">
        <p:scale>
          <a:sx n="39" d="100"/>
          <a:sy n="39" d="100"/>
        </p:scale>
        <p:origin x="16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37A0B1A-00E7-4C70-8103-1C775294D3D8}" type="presOf" srcId="{D60C5607-81DE-4CC8-91B3-C56E5666A49F}" destId="{1FFABC42-5BE3-4E33-A2BE-582BDAFB0BDF}" srcOrd="1"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00715266-B18B-4BE1-9174-6113EFB44399}" type="presOf" srcId="{D60C5607-81DE-4CC8-91B3-C56E5666A49F}" destId="{75576B2E-DB43-49F5-8A31-D5CBF5F78EEC}"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5B1BA3AF-BDD8-41E0-BDCC-37EC1B5194FD}" type="presOf" srcId="{7ABBEAF7-C373-4176-BC82-DCCB6D5E3E26}" destId="{A491758C-84A6-4A4D-888E-93118B4129B4}" srcOrd="0" destOrd="0" presId="urn:microsoft.com/office/officeart/2005/8/layout/process1"/>
    <dgm:cxn modelId="{769A87B7-F863-4C52-95A3-ACAA11FA0475}" type="presOf" srcId="{801111EC-7761-4006-9B8D-BDD3478D6A0C}" destId="{CFEBD105-9F67-4F60-B070-C671AE93A28A}"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37A0B1A-00E7-4C70-8103-1C775294D3D8}" type="presOf" srcId="{D60C5607-81DE-4CC8-91B3-C56E5666A49F}" destId="{1FFABC42-5BE3-4E33-A2BE-582BDAFB0BDF}" srcOrd="1"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00715266-B18B-4BE1-9174-6113EFB44399}" type="presOf" srcId="{D60C5607-81DE-4CC8-91B3-C56E5666A49F}" destId="{75576B2E-DB43-49F5-8A31-D5CBF5F78EEC}"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5B1BA3AF-BDD8-41E0-BDCC-37EC1B5194FD}" type="presOf" srcId="{7ABBEAF7-C373-4176-BC82-DCCB6D5E3E26}" destId="{A491758C-84A6-4A4D-888E-93118B4129B4}" srcOrd="0" destOrd="0" presId="urn:microsoft.com/office/officeart/2005/8/layout/process1"/>
    <dgm:cxn modelId="{769A87B7-F863-4C52-95A3-ACAA11FA0475}" type="presOf" srcId="{801111EC-7761-4006-9B8D-BDD3478D6A0C}" destId="{CFEBD105-9F67-4F60-B070-C671AE93A28A}"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065E4005-B1AF-4700-B55B-FBF77F5968A3}" type="presOf" srcId="{7ABBEAF7-C373-4176-BC82-DCCB6D5E3E26}" destId="{A491758C-84A6-4A4D-888E-93118B4129B4}" srcOrd="0" destOrd="0" presId="urn:microsoft.com/office/officeart/2005/8/layout/process1"/>
    <dgm:cxn modelId="{6F6CBB0C-8EF5-4C17-95C4-33E2E15813D1}"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2D33CF3D-783C-4879-AC93-97C5191F9CA8}" type="presOf" srcId="{D60C5607-81DE-4CC8-91B3-C56E5666A49F}" destId="{75576B2E-DB43-49F5-8A31-D5CBF5F78EEC}" srcOrd="0" destOrd="0" presId="urn:microsoft.com/office/officeart/2005/8/layout/process1"/>
    <dgm:cxn modelId="{8D5D5A75-E210-4A70-A078-682469248FEF}" type="presOf" srcId="{801111EC-7761-4006-9B8D-BDD3478D6A0C}" destId="{CFEBD105-9F67-4F60-B070-C671AE93A28A}" srcOrd="0" destOrd="0" presId="urn:microsoft.com/office/officeart/2005/8/layout/process1"/>
    <dgm:cxn modelId="{35BB2386-750E-4524-B6C3-768F75B67309}" type="presOf" srcId="{E857221A-734F-4396-A642-04F985B7D590}" destId="{FCAC1A52-7A03-424B-8708-40DF70DCEBE1}" srcOrd="1"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ABE16CB5-EFD7-477D-8B23-3AC971674672}" type="presOf" srcId="{E857221A-734F-4396-A642-04F985B7D590}" destId="{888540DF-FD49-4215-991C-C7B2A2E10D35}" srcOrd="0" destOrd="0" presId="urn:microsoft.com/office/officeart/2005/8/layout/process1"/>
    <dgm:cxn modelId="{3FF91CB6-DDB4-4C82-8984-9762CD5923AD}" type="presOf" srcId="{680F7195-4FD3-481E-8A2B-5AD54C8280AB}" destId="{B28036AB-B71B-48DE-97C4-D287BC3BE7AC}" srcOrd="0" destOrd="0" presId="urn:microsoft.com/office/officeart/2005/8/layout/process1"/>
    <dgm:cxn modelId="{E53110B8-D44F-4AA7-92C5-50727E6AA94A}" type="presOf" srcId="{D60C5607-81DE-4CC8-91B3-C56E5666A49F}" destId="{1FFABC42-5BE3-4E33-A2BE-582BDAFB0BDF}" srcOrd="1" destOrd="0" presId="urn:microsoft.com/office/officeart/2005/8/layout/process1"/>
    <dgm:cxn modelId="{666696D6-A81B-43A4-ABF9-C269B76985DE}" type="presParOf" srcId="{A491758C-84A6-4A4D-888E-93118B4129B4}" destId="{CFEBD105-9F67-4F60-B070-C671AE93A28A}" srcOrd="0" destOrd="0" presId="urn:microsoft.com/office/officeart/2005/8/layout/process1"/>
    <dgm:cxn modelId="{AF678D29-14F5-4DC4-9C70-A8B201A06520}" type="presParOf" srcId="{A491758C-84A6-4A4D-888E-93118B4129B4}" destId="{888540DF-FD49-4215-991C-C7B2A2E10D35}" srcOrd="1" destOrd="0" presId="urn:microsoft.com/office/officeart/2005/8/layout/process1"/>
    <dgm:cxn modelId="{BA0B3FF1-0D0C-4696-AE03-24787257E4BE}" type="presParOf" srcId="{888540DF-FD49-4215-991C-C7B2A2E10D35}" destId="{FCAC1A52-7A03-424B-8708-40DF70DCEBE1}" srcOrd="0" destOrd="0" presId="urn:microsoft.com/office/officeart/2005/8/layout/process1"/>
    <dgm:cxn modelId="{97DB561C-3635-4192-A20A-737F863BC4C5}" type="presParOf" srcId="{A491758C-84A6-4A4D-888E-93118B4129B4}" destId="{2C9E42A7-D692-4DEF-A008-68C3A4D1516E}" srcOrd="2" destOrd="0" presId="urn:microsoft.com/office/officeart/2005/8/layout/process1"/>
    <dgm:cxn modelId="{DA063AFD-EC9D-4A48-ABEE-499D00662B70}" type="presParOf" srcId="{A491758C-84A6-4A4D-888E-93118B4129B4}" destId="{75576B2E-DB43-49F5-8A31-D5CBF5F78EEC}" srcOrd="3" destOrd="0" presId="urn:microsoft.com/office/officeart/2005/8/layout/process1"/>
    <dgm:cxn modelId="{51533F9E-6C05-4F61-934B-C57D29845794}" type="presParOf" srcId="{75576B2E-DB43-49F5-8A31-D5CBF5F78EEC}" destId="{1FFABC42-5BE3-4E33-A2BE-582BDAFB0BDF}" srcOrd="0" destOrd="0" presId="urn:microsoft.com/office/officeart/2005/8/layout/process1"/>
    <dgm:cxn modelId="{3CB584B8-A914-489D-8E84-EE56C4D295A6}"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37A0B1A-00E7-4C70-8103-1C775294D3D8}" type="presOf" srcId="{D60C5607-81DE-4CC8-91B3-C56E5666A49F}" destId="{1FFABC42-5BE3-4E33-A2BE-582BDAFB0BDF}" srcOrd="1"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00715266-B18B-4BE1-9174-6113EFB44399}" type="presOf" srcId="{D60C5607-81DE-4CC8-91B3-C56E5666A49F}" destId="{75576B2E-DB43-49F5-8A31-D5CBF5F78EEC}"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5B1BA3AF-BDD8-41E0-BDCC-37EC1B5194FD}" type="presOf" srcId="{7ABBEAF7-C373-4176-BC82-DCCB6D5E3E26}" destId="{A491758C-84A6-4A4D-888E-93118B4129B4}" srcOrd="0" destOrd="0" presId="urn:microsoft.com/office/officeart/2005/8/layout/process1"/>
    <dgm:cxn modelId="{769A87B7-F863-4C52-95A3-ACAA11FA0475}" type="presOf" srcId="{801111EC-7761-4006-9B8D-BDD3478D6A0C}" destId="{CFEBD105-9F67-4F60-B070-C671AE93A28A}"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12.wmf"/><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EB32D-3EFC-443D-9FD5-44BA8F54B34E}" type="datetimeFigureOut">
              <a:rPr lang="zh-TW" altLang="en-US" smtClean="0"/>
              <a:t>2017/3/22</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F5DAF-6A0D-4EB6-BEE4-4A3D9B453FF2}" type="slidenum">
              <a:rPr lang="zh-TW" altLang="en-US" smtClean="0"/>
              <a:t>‹#›</a:t>
            </a:fld>
            <a:endParaRPr lang="zh-TW" altLang="en-US"/>
          </a:p>
        </p:txBody>
      </p:sp>
    </p:spTree>
    <p:extLst>
      <p:ext uri="{BB962C8B-B14F-4D97-AF65-F5344CB8AC3E}">
        <p14:creationId xmlns:p14="http://schemas.microsoft.com/office/powerpoint/2010/main" val="174823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George_Cybenko" TargetMode="External"/><Relationship Id="rId3" Type="http://schemas.openxmlformats.org/officeDocument/2006/relationships/hyperlink" Target="http://www.nature.com/nature/journal/v323/n6088/pdf/323533a0.pdf" TargetMode="External"/><Relationship Id="rId7" Type="http://schemas.openxmlformats.org/officeDocument/2006/relationships/hyperlink" Target="https://en.wikipedia.org/wiki/Theorem"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Ronald_J._Williams" TargetMode="External"/><Relationship Id="rId11" Type="http://schemas.openxmlformats.org/officeDocument/2006/relationships/hyperlink" Target="https://en.wikipedia.org/wiki/IEEE" TargetMode="External"/><Relationship Id="rId5" Type="http://schemas.openxmlformats.org/officeDocument/2006/relationships/hyperlink" Target="http://www.cs.toronto.edu/~hinton/" TargetMode="External"/><Relationship Id="rId10" Type="http://schemas.openxmlformats.org/officeDocument/2006/relationships/hyperlink" Target="https://en.wikipedia.org/wiki/Dartmouth_College" TargetMode="External"/><Relationship Id="rId4" Type="http://schemas.openxmlformats.org/officeDocument/2006/relationships/hyperlink" Target="http://en.wikipedia.org/wiki/David_Rumelhart" TargetMode="External"/><Relationship Id="rId9" Type="http://schemas.openxmlformats.org/officeDocument/2006/relationships/hyperlink" Target="https://en.wikipedia.org/wiki/Sigmoid_function"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amznlabs/amazon-dsstn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videolectures.net/adam_coat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Google</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DeepMind</a:t>
            </a:r>
            <a:r>
              <a:rPr lang="zh-TW" altLang="en-US" sz="1200" b="0" i="0" kern="1200" dirty="0">
                <a:solidFill>
                  <a:schemeClr val="tx1"/>
                </a:solidFill>
                <a:effectLst/>
                <a:latin typeface="+mn-lt"/>
                <a:ea typeface="+mn-ea"/>
                <a:cs typeface="+mn-cs"/>
              </a:rPr>
              <a:t>團隊將以機器學習技術分析匿名的視網膜掃瞄圖像資料</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蔡明介：台灣想搞</a:t>
            </a:r>
            <a:r>
              <a:rPr lang="en-US" altLang="zh-TW" sz="1200" b="0" i="0" kern="1200" dirty="0">
                <a:solidFill>
                  <a:schemeClr val="tx1"/>
                </a:solidFill>
                <a:effectLst/>
                <a:latin typeface="+mn-lt"/>
                <a:ea typeface="+mn-ea"/>
                <a:cs typeface="+mn-cs"/>
              </a:rPr>
              <a:t>AI </a:t>
            </a:r>
            <a:r>
              <a:rPr lang="zh-TW" altLang="en-US" sz="1200" b="0" i="0" kern="1200" dirty="0">
                <a:solidFill>
                  <a:schemeClr val="tx1"/>
                </a:solidFill>
                <a:effectLst/>
                <a:latin typeface="+mn-lt"/>
                <a:ea typeface="+mn-ea"/>
                <a:cs typeface="+mn-cs"/>
              </a:rPr>
              <a:t>再加</a:t>
            </a:r>
            <a:r>
              <a:rPr lang="en-US" altLang="zh-TW" sz="1200" b="0" i="0" kern="12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個零</a:t>
            </a:r>
          </a:p>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a:t>
            </a:fld>
            <a:endParaRPr lang="zh-TW" altLang="en-US"/>
          </a:p>
        </p:txBody>
      </p:sp>
    </p:spTree>
    <p:extLst>
      <p:ext uri="{BB962C8B-B14F-4D97-AF65-F5344CB8AC3E}">
        <p14:creationId xmlns:p14="http://schemas.microsoft.com/office/powerpoint/2010/main" val="2529227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13</a:t>
            </a:fld>
            <a:endParaRPr lang="zh-TW" altLang="en-US"/>
          </a:p>
        </p:txBody>
      </p:sp>
    </p:spTree>
    <p:extLst>
      <p:ext uri="{BB962C8B-B14F-4D97-AF65-F5344CB8AC3E}">
        <p14:creationId xmlns:p14="http://schemas.microsoft.com/office/powerpoint/2010/main" val="3026593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14</a:t>
            </a:fld>
            <a:endParaRPr lang="zh-TW" altLang="en-US"/>
          </a:p>
        </p:txBody>
      </p:sp>
    </p:spTree>
    <p:extLst>
      <p:ext uri="{BB962C8B-B14F-4D97-AF65-F5344CB8AC3E}">
        <p14:creationId xmlns:p14="http://schemas.microsoft.com/office/powerpoint/2010/main" val="1712992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DF5DAF-6A0D-4EB6-BEE4-4A3D9B453FF2}" type="slidenum">
              <a:rPr lang="zh-TW" altLang="en-US" smtClean="0"/>
              <a:t>15</a:t>
            </a:fld>
            <a:endParaRPr lang="zh-TW" altLang="en-US"/>
          </a:p>
        </p:txBody>
      </p:sp>
    </p:spTree>
    <p:extLst>
      <p:ext uri="{BB962C8B-B14F-4D97-AF65-F5344CB8AC3E}">
        <p14:creationId xmlns:p14="http://schemas.microsoft.com/office/powerpoint/2010/main" val="3988919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same for even more complex tasks.</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16</a:t>
            </a:fld>
            <a:endParaRPr lang="zh-TW" altLang="en-US"/>
          </a:p>
        </p:txBody>
      </p:sp>
    </p:spTree>
    <p:extLst>
      <p:ext uri="{BB962C8B-B14F-4D97-AF65-F5344CB8AC3E}">
        <p14:creationId xmlns:p14="http://schemas.microsoft.com/office/powerpoint/2010/main" val="3660529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a:t>
            </a:r>
            <a:r>
              <a:rPr lang="en-US" altLang="zh-TW" baseline="0" dirty="0"/>
              <a:t> same approach for other cases</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17</a:t>
            </a:fld>
            <a:endParaRPr lang="zh-TW" altLang="en-US"/>
          </a:p>
        </p:txBody>
      </p:sp>
    </p:spTree>
    <p:extLst>
      <p:ext uri="{BB962C8B-B14F-4D97-AF65-F5344CB8AC3E}">
        <p14:creationId xmlns:p14="http://schemas.microsoft.com/office/powerpoint/2010/main" val="779679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t>CNN just another way to connect the neuros.</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 always connect the neurons in your own way.</a:t>
            </a:r>
            <a:endParaRPr lang="zh-TW" altLang="en-US"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 is ignored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dimension corresponds to a digit (10 dimension is needed)</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18</a:t>
            </a:fld>
            <a:endParaRPr lang="zh-TW" altLang="en-US"/>
          </a:p>
        </p:txBody>
      </p:sp>
    </p:spTree>
    <p:extLst>
      <p:ext uri="{BB962C8B-B14F-4D97-AF65-F5344CB8AC3E}">
        <p14:creationId xmlns:p14="http://schemas.microsoft.com/office/powerpoint/2010/main" val="51710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20</a:t>
            </a:fld>
            <a:endParaRPr lang="zh-TW" altLang="en-US"/>
          </a:p>
        </p:txBody>
      </p:sp>
    </p:spTree>
    <p:extLst>
      <p:ext uri="{BB962C8B-B14F-4D97-AF65-F5344CB8AC3E}">
        <p14:creationId xmlns:p14="http://schemas.microsoft.com/office/powerpoint/2010/main" val="2080002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https://www.youtube.com/watch?v=XWTfgehRxzU</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You can never </a:t>
            </a:r>
            <a:r>
              <a:rPr lang="en-US" altLang="zh-TW" sz="1200" dirty="0" err="1"/>
              <a:t>tind</a:t>
            </a:r>
            <a:r>
              <a:rPr lang="en-US" altLang="zh-TW" sz="1200" dirty="0"/>
              <a:t> this in the textbook!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With </a:t>
            </a:r>
            <a:r>
              <a:rPr lang="en-US" altLang="zh-TW" sz="1200" dirty="0" err="1"/>
              <a:t>softmax</a:t>
            </a:r>
            <a:r>
              <a:rPr lang="en-US" altLang="zh-TW" sz="1200" dirty="0"/>
              <a:t>, the summation of all the </a:t>
            </a:r>
            <a:r>
              <a:rPr lang="en-US" altLang="zh-TW" sz="1200" dirty="0" err="1"/>
              <a:t>ouputs</a:t>
            </a:r>
            <a:r>
              <a:rPr lang="en-US" altLang="zh-TW" sz="1200" dirty="0"/>
              <a:t> would be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Can be considered as probability</a:t>
            </a:r>
            <a:r>
              <a:rPr lang="zh-TW" altLang="en-US" sz="1200" baseline="0" dirty="0"/>
              <a:t> </a:t>
            </a:r>
            <a:r>
              <a:rPr lang="en-US" altLang="zh-TW" sz="1200" baseline="0" dirty="0"/>
              <a:t>if you want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21</a:t>
            </a:fld>
            <a:endParaRPr lang="zh-TW" altLang="en-US"/>
          </a:p>
        </p:txBody>
      </p:sp>
    </p:spTree>
    <p:extLst>
      <p:ext uri="{BB962C8B-B14F-4D97-AF65-F5344CB8AC3E}">
        <p14:creationId xmlns:p14="http://schemas.microsoft.com/office/powerpoint/2010/main" val="2309488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Randomly</a:t>
            </a:r>
            <a:r>
              <a:rPr lang="en-US" altLang="zh-TW" sz="1200" baseline="0" dirty="0"/>
              <a:t> picked one </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Two approaches update the parameters towards the same direction, but stochastic is faster!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Better!</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22</a:t>
            </a:fld>
            <a:endParaRPr lang="zh-TW" altLang="en-US"/>
          </a:p>
        </p:txBody>
      </p:sp>
    </p:spTree>
    <p:extLst>
      <p:ext uri="{BB962C8B-B14F-4D97-AF65-F5344CB8AC3E}">
        <p14:creationId xmlns:p14="http://schemas.microsoft.com/office/powerpoint/2010/main" val="1888086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23</a:t>
            </a:fld>
            <a:endParaRPr lang="zh-TW" altLang="en-US"/>
          </a:p>
        </p:txBody>
      </p:sp>
    </p:spTree>
    <p:extLst>
      <p:ext uri="{BB962C8B-B14F-4D97-AF65-F5344CB8AC3E}">
        <p14:creationId xmlns:p14="http://schemas.microsoft.com/office/powerpoint/2010/main" val="2728935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2000" dirty="0"/>
              <a:t>They were </a:t>
            </a:r>
            <a:r>
              <a:rPr lang="en-US" altLang="zh-TW" sz="2000" dirty="0" err="1"/>
              <a:t>popularised</a:t>
            </a:r>
            <a:r>
              <a:rPr lang="en-US" altLang="zh-TW" sz="2000" dirty="0"/>
              <a:t> by Frank Rosenblatt in the early 1960’s.</a:t>
            </a:r>
          </a:p>
          <a:p>
            <a:endParaRPr lang="en-US" altLang="zh-TW" sz="2000" dirty="0"/>
          </a:p>
          <a:p>
            <a:r>
              <a:rPr lang="en-US" altLang="zh-TW" sz="2000" dirty="0"/>
              <a:t>In 1969, MIT</a:t>
            </a:r>
            <a:r>
              <a:rPr lang="zh-TW" altLang="en-US" sz="2000" dirty="0"/>
              <a:t>　Ｍ</a:t>
            </a:r>
            <a:r>
              <a:rPr lang="en-US" altLang="zh-TW" sz="2000" dirty="0"/>
              <a:t>Arvin</a:t>
            </a:r>
            <a:r>
              <a:rPr lang="en-US" altLang="zh-TW" sz="2000" baseline="0" dirty="0"/>
              <a:t> </a:t>
            </a:r>
            <a:r>
              <a:rPr lang="en-US" altLang="zh-TW" sz="2000" dirty="0"/>
              <a:t>Minsky and </a:t>
            </a:r>
            <a:r>
              <a:rPr lang="en-US" altLang="zh-TW" sz="2000" dirty="0" err="1"/>
              <a:t>Papert</a:t>
            </a:r>
            <a:r>
              <a:rPr lang="en-US" altLang="zh-TW" sz="2000" dirty="0"/>
              <a:t> published a book called “</a:t>
            </a:r>
            <a:r>
              <a:rPr lang="en-US" altLang="zh-TW" sz="2000" dirty="0" err="1"/>
              <a:t>Perceptrons</a:t>
            </a:r>
            <a:r>
              <a:rPr lang="en-US" altLang="zh-TW" sz="2000" dirty="0"/>
              <a:t>” that </a:t>
            </a:r>
            <a:r>
              <a:rPr lang="en-US" altLang="zh-TW" sz="2000" dirty="0" err="1"/>
              <a:t>analysed</a:t>
            </a:r>
            <a:r>
              <a:rPr lang="en-US" altLang="zh-TW" sz="2000" dirty="0"/>
              <a:t> what they could do and showed their limitations.</a:t>
            </a:r>
          </a:p>
          <a:p>
            <a:endParaRPr lang="en-US" altLang="zh-TW"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0" i="0" kern="1200" dirty="0">
                <a:solidFill>
                  <a:schemeClr val="tx1"/>
                </a:solidFill>
                <a:effectLst/>
                <a:latin typeface="+mn-lt"/>
                <a:ea typeface="+mn-ea"/>
                <a:cs typeface="+mn-cs"/>
              </a:rPr>
              <a:t>The backpropagation algorithm was originally introduced in the 1970s, but its importance wasn't fully appreciated until a </a:t>
            </a:r>
            <a:r>
              <a:rPr lang="en-US" altLang="zh-TW" sz="2000" b="0" i="0" u="none" strike="noStrike" kern="1200" dirty="0">
                <a:solidFill>
                  <a:schemeClr val="tx1"/>
                </a:solidFill>
                <a:effectLst/>
                <a:latin typeface="+mn-lt"/>
                <a:ea typeface="+mn-ea"/>
                <a:cs typeface="+mn-cs"/>
                <a:hlinkClick r:id="rId3"/>
              </a:rPr>
              <a:t>famous 1986 paper</a:t>
            </a:r>
            <a:r>
              <a:rPr lang="en-US" altLang="zh-TW" sz="2000" b="0" i="0" kern="1200" dirty="0">
                <a:solidFill>
                  <a:schemeClr val="tx1"/>
                </a:solidFill>
                <a:effectLst/>
                <a:latin typeface="+mn-lt"/>
                <a:ea typeface="+mn-ea"/>
                <a:cs typeface="+mn-cs"/>
              </a:rPr>
              <a:t> by </a:t>
            </a:r>
            <a:r>
              <a:rPr lang="en-US" altLang="zh-TW" sz="2000" b="0" i="0" u="none" strike="noStrike" kern="1200" dirty="0">
                <a:solidFill>
                  <a:schemeClr val="tx1"/>
                </a:solidFill>
                <a:effectLst/>
                <a:latin typeface="+mn-lt"/>
                <a:ea typeface="+mn-ea"/>
                <a:cs typeface="+mn-cs"/>
                <a:hlinkClick r:id="rId4"/>
              </a:rPr>
              <a:t>David </a:t>
            </a:r>
            <a:r>
              <a:rPr lang="en-US" altLang="zh-TW" sz="2000" b="0" i="0" u="none" strike="noStrike" kern="1200" dirty="0" err="1">
                <a:solidFill>
                  <a:schemeClr val="tx1"/>
                </a:solidFill>
                <a:effectLst/>
                <a:latin typeface="+mn-lt"/>
                <a:ea typeface="+mn-ea"/>
                <a:cs typeface="+mn-cs"/>
                <a:hlinkClick r:id="rId4"/>
              </a:rPr>
              <a:t>Rumelhart</a:t>
            </a:r>
            <a:r>
              <a:rPr lang="en-US" altLang="zh-TW" sz="2000" b="0" i="0" kern="1200" dirty="0">
                <a:solidFill>
                  <a:schemeClr val="tx1"/>
                </a:solidFill>
                <a:effectLst/>
                <a:latin typeface="+mn-lt"/>
                <a:ea typeface="+mn-ea"/>
                <a:cs typeface="+mn-cs"/>
              </a:rPr>
              <a:t>, </a:t>
            </a:r>
            <a:r>
              <a:rPr lang="en-US" altLang="zh-TW" sz="2000" b="0" i="0" u="none" strike="noStrike" kern="1200" dirty="0">
                <a:solidFill>
                  <a:schemeClr val="tx1"/>
                </a:solidFill>
                <a:effectLst/>
                <a:latin typeface="+mn-lt"/>
                <a:ea typeface="+mn-ea"/>
                <a:cs typeface="+mn-cs"/>
                <a:hlinkClick r:id="rId5"/>
              </a:rPr>
              <a:t>Geoffrey Hinton</a:t>
            </a:r>
            <a:r>
              <a:rPr lang="en-US" altLang="zh-TW" sz="2000" b="0" i="0" kern="1200" dirty="0">
                <a:solidFill>
                  <a:schemeClr val="tx1"/>
                </a:solidFill>
                <a:effectLst/>
                <a:latin typeface="+mn-lt"/>
                <a:ea typeface="+mn-ea"/>
                <a:cs typeface="+mn-cs"/>
              </a:rPr>
              <a:t>, and </a:t>
            </a:r>
            <a:r>
              <a:rPr lang="en-US" altLang="zh-TW" sz="2000" b="0" i="0" u="none" strike="noStrike" kern="1200" dirty="0">
                <a:solidFill>
                  <a:schemeClr val="tx1"/>
                </a:solidFill>
                <a:effectLst/>
                <a:latin typeface="+mn-lt"/>
                <a:ea typeface="+mn-ea"/>
                <a:cs typeface="+mn-cs"/>
                <a:hlinkClick r:id="rId6"/>
              </a:rPr>
              <a:t>Ronald Williams</a:t>
            </a:r>
            <a:r>
              <a:rPr lang="en-US" altLang="zh-TW" sz="2000" b="0" i="0" kern="1200" dirty="0">
                <a:solidFill>
                  <a:schemeClr val="tx1"/>
                </a:solidFill>
                <a:effectLst/>
                <a:latin typeface="+mn-lt"/>
                <a:ea typeface="+mn-ea"/>
                <a:cs typeface="+mn-cs"/>
              </a:rPr>
              <a:t>.</a:t>
            </a:r>
          </a:p>
          <a:p>
            <a:endParaRPr lang="en-US" altLang="zh-TW" sz="2000" dirty="0"/>
          </a:p>
          <a:p>
            <a:endParaRPr lang="en-US" altLang="zh-TW" sz="2000" dirty="0"/>
          </a:p>
          <a:p>
            <a:r>
              <a:rPr lang="en-US" altLang="zh-TW" sz="1200" b="0" i="0" kern="1200" dirty="0">
                <a:solidFill>
                  <a:schemeClr val="tx1"/>
                </a:solidFill>
                <a:effectLst/>
                <a:latin typeface="+mn-lt"/>
                <a:ea typeface="+mn-ea"/>
                <a:cs typeface="+mn-cs"/>
              </a:rPr>
              <a:t>During the 1950s and ’60s, neural networks were in vogue among computer scientists. In 1958, Cornell research psychologist Frank Rosenblatt, in a Navy-backed project, built a prototype neural net, which he called the Perceptron, at a lab in Buffalo. It used a punch-card computer that filled an entire room. After 50 trials it learned to distinguish between cards marked on the left and cards marked on the right. Reporting on the event, the New York Times wrote, “The Navy revealed the embryo of an electronic computer today that it expects will be able to walk, talk, see, write, reproduce itself and be conscious of its existence.”</a:t>
            </a:r>
            <a:endParaRPr lang="en-US" altLang="zh-TW" sz="2000" dirty="0"/>
          </a:p>
          <a:p>
            <a:endParaRPr lang="en-US" altLang="zh-TW" sz="2000" dirty="0"/>
          </a:p>
          <a:p>
            <a:r>
              <a:rPr lang="en-US" altLang="zh-TW" sz="1200" b="0" i="0" kern="1200" dirty="0">
                <a:solidFill>
                  <a:schemeClr val="tx1"/>
                </a:solidFill>
                <a:effectLst/>
                <a:latin typeface="+mn-lt"/>
                <a:ea typeface="+mn-ea"/>
                <a:cs typeface="+mn-cs"/>
              </a:rPr>
              <a:t>One of the first versions of the </a:t>
            </a:r>
            <a:r>
              <a:rPr lang="en-US" altLang="zh-TW" sz="1200" b="0" i="0" u="none" strike="noStrike" kern="1200" dirty="0">
                <a:solidFill>
                  <a:schemeClr val="tx1"/>
                </a:solidFill>
                <a:effectLst/>
                <a:latin typeface="+mn-lt"/>
                <a:ea typeface="+mn-ea"/>
                <a:cs typeface="+mn-cs"/>
                <a:hlinkClick r:id="rId7" tooltip="Theorem"/>
              </a:rPr>
              <a:t>theorem</a:t>
            </a:r>
            <a:r>
              <a:rPr lang="en-US" altLang="zh-TW" sz="1200" b="0" i="0" kern="1200" dirty="0">
                <a:solidFill>
                  <a:schemeClr val="tx1"/>
                </a:solidFill>
                <a:effectLst/>
                <a:latin typeface="+mn-lt"/>
                <a:ea typeface="+mn-ea"/>
                <a:cs typeface="+mn-cs"/>
              </a:rPr>
              <a:t> was proved by </a:t>
            </a:r>
            <a:r>
              <a:rPr lang="en-US" altLang="zh-TW" sz="1200" b="0" i="0" u="none" strike="noStrike" kern="1200" dirty="0">
                <a:solidFill>
                  <a:schemeClr val="tx1"/>
                </a:solidFill>
                <a:effectLst/>
                <a:latin typeface="+mn-lt"/>
                <a:ea typeface="+mn-ea"/>
                <a:cs typeface="+mn-cs"/>
                <a:hlinkClick r:id="rId8" tooltip="George Cybenko"/>
              </a:rPr>
              <a:t>George </a:t>
            </a:r>
            <a:r>
              <a:rPr lang="en-US" altLang="zh-TW" sz="1200" b="0" i="0" u="none" strike="noStrike" kern="1200" dirty="0" err="1">
                <a:solidFill>
                  <a:schemeClr val="tx1"/>
                </a:solidFill>
                <a:effectLst/>
                <a:latin typeface="+mn-lt"/>
                <a:ea typeface="+mn-ea"/>
                <a:cs typeface="+mn-cs"/>
                <a:hlinkClick r:id="rId8" tooltip="George Cybenko"/>
              </a:rPr>
              <a:t>Cybenko</a:t>
            </a:r>
            <a:r>
              <a:rPr lang="en-US" altLang="zh-TW" sz="1200" b="0" i="0" kern="1200" dirty="0">
                <a:solidFill>
                  <a:schemeClr val="tx1"/>
                </a:solidFill>
                <a:effectLst/>
                <a:latin typeface="+mn-lt"/>
                <a:ea typeface="+mn-ea"/>
                <a:cs typeface="+mn-cs"/>
              </a:rPr>
              <a:t> in 1989 for </a:t>
            </a:r>
            <a:r>
              <a:rPr lang="en-US" altLang="zh-TW" sz="1200" b="0" i="0" u="none" strike="noStrike" kern="1200" dirty="0">
                <a:solidFill>
                  <a:schemeClr val="tx1"/>
                </a:solidFill>
                <a:effectLst/>
                <a:latin typeface="+mn-lt"/>
                <a:ea typeface="+mn-ea"/>
                <a:cs typeface="+mn-cs"/>
                <a:hlinkClick r:id="rId9" tooltip="Sigmoid function"/>
              </a:rPr>
              <a:t>sigmoid</a:t>
            </a:r>
            <a:r>
              <a:rPr lang="en-US" altLang="zh-TW" sz="1200" b="0" i="0" kern="1200" dirty="0">
                <a:solidFill>
                  <a:schemeClr val="tx1"/>
                </a:solidFill>
                <a:effectLst/>
                <a:latin typeface="+mn-lt"/>
                <a:ea typeface="+mn-ea"/>
                <a:cs typeface="+mn-cs"/>
              </a:rPr>
              <a:t> activation functions</a:t>
            </a:r>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1989: http://deeplearning.cs.cmu.edu/notes/Sonia_Hornik.pdf</a:t>
            </a:r>
          </a:p>
          <a:p>
            <a:r>
              <a:rPr lang="en-US" altLang="zh-TW" sz="1200" b="1" i="0" kern="1200" dirty="0">
                <a:solidFill>
                  <a:schemeClr val="tx1"/>
                </a:solidFill>
                <a:effectLst/>
                <a:latin typeface="+mn-lt"/>
                <a:ea typeface="+mn-ea"/>
                <a:cs typeface="+mn-cs"/>
              </a:rPr>
              <a:t>George </a:t>
            </a:r>
            <a:r>
              <a:rPr lang="en-US" altLang="zh-TW" sz="1200" b="1" i="0" kern="1200" dirty="0" err="1">
                <a:solidFill>
                  <a:schemeClr val="tx1"/>
                </a:solidFill>
                <a:effectLst/>
                <a:latin typeface="+mn-lt"/>
                <a:ea typeface="+mn-ea"/>
                <a:cs typeface="+mn-cs"/>
              </a:rPr>
              <a:t>Cybenko</a:t>
            </a:r>
            <a:r>
              <a:rPr lang="en-US" altLang="zh-TW" sz="1200" b="0" i="0" kern="1200" dirty="0">
                <a:solidFill>
                  <a:schemeClr val="tx1"/>
                </a:solidFill>
                <a:effectLst/>
                <a:latin typeface="+mn-lt"/>
                <a:ea typeface="+mn-ea"/>
                <a:cs typeface="+mn-cs"/>
              </a:rPr>
              <a:t> is the Dorothy and Walter Gramm Professor of Engineering at </a:t>
            </a:r>
            <a:r>
              <a:rPr lang="en-US" altLang="zh-TW" sz="1200" b="0" i="0" u="none" strike="noStrike" kern="1200" dirty="0">
                <a:solidFill>
                  <a:schemeClr val="tx1"/>
                </a:solidFill>
                <a:effectLst/>
                <a:latin typeface="+mn-lt"/>
                <a:ea typeface="+mn-ea"/>
                <a:cs typeface="+mn-cs"/>
                <a:hlinkClick r:id="rId10" tooltip="Dartmouth College"/>
              </a:rPr>
              <a:t>Dartmouth</a:t>
            </a:r>
            <a:r>
              <a:rPr lang="en-US" altLang="zh-TW" sz="1200" b="0" i="0" kern="1200" dirty="0">
                <a:solidFill>
                  <a:schemeClr val="tx1"/>
                </a:solidFill>
                <a:effectLst/>
                <a:latin typeface="+mn-lt"/>
                <a:ea typeface="+mn-ea"/>
                <a:cs typeface="+mn-cs"/>
              </a:rPr>
              <a:t> and a fellow of the </a:t>
            </a:r>
            <a:r>
              <a:rPr lang="en-US" altLang="zh-TW" sz="1200" b="0" i="0" u="none" strike="noStrike" kern="1200" dirty="0">
                <a:solidFill>
                  <a:schemeClr val="tx1"/>
                </a:solidFill>
                <a:effectLst/>
                <a:latin typeface="+mn-lt"/>
                <a:ea typeface="+mn-ea"/>
                <a:cs typeface="+mn-cs"/>
                <a:hlinkClick r:id="rId11" tooltip="IEEE"/>
              </a:rPr>
              <a:t>IEEE</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Speech: begin 2009</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2012:</a:t>
            </a:r>
            <a:r>
              <a:rPr lang="en-US" altLang="zh-TW" sz="1200" b="0" i="0" kern="1200" baseline="0" dirty="0">
                <a:solidFill>
                  <a:schemeClr val="tx1"/>
                </a:solidFill>
                <a:effectLst/>
                <a:latin typeface="+mn-lt"/>
                <a:ea typeface="+mn-ea"/>
                <a:cs typeface="+mn-cs"/>
              </a:rPr>
              <a:t> Times</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2000" dirty="0"/>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3</a:t>
            </a:fld>
            <a:endParaRPr lang="zh-TW" altLang="en-US"/>
          </a:p>
        </p:txBody>
      </p:sp>
    </p:spTree>
    <p:extLst>
      <p:ext uri="{BB962C8B-B14F-4D97-AF65-F5344CB8AC3E}">
        <p14:creationId xmlns:p14="http://schemas.microsoft.com/office/powerpoint/2010/main" val="2582351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Congugate</a:t>
            </a:r>
            <a:r>
              <a:rPr lang="en-US" altLang="zh-TW" dirty="0"/>
              <a:t> gradient</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26</a:t>
            </a:fld>
            <a:endParaRPr lang="zh-TW" altLang="en-US"/>
          </a:p>
        </p:txBody>
      </p:sp>
    </p:spTree>
    <p:extLst>
      <p:ext uri="{BB962C8B-B14F-4D97-AF65-F5344CB8AC3E}">
        <p14:creationId xmlns:p14="http://schemas.microsoft.com/office/powerpoint/2010/main" val="22628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i="0" u="none" strike="noStrike" kern="1200" dirty="0">
                <a:solidFill>
                  <a:schemeClr val="tx1"/>
                </a:solidFill>
                <a:effectLst/>
                <a:latin typeface="+mn-lt"/>
                <a:ea typeface="+mn-ea"/>
                <a:cs typeface="+mn-cs"/>
                <a:hlinkClick r:id="rId3"/>
              </a:rPr>
              <a:t>amazon-</a:t>
            </a:r>
            <a:r>
              <a:rPr lang="en-US" altLang="zh-TW" sz="1200" b="1" i="0" u="none" strike="noStrike" kern="1200" dirty="0" err="1">
                <a:solidFill>
                  <a:schemeClr val="tx1"/>
                </a:solidFill>
                <a:effectLst/>
                <a:latin typeface="+mn-lt"/>
                <a:ea typeface="+mn-ea"/>
                <a:cs typeface="+mn-cs"/>
                <a:hlinkClick r:id="rId3"/>
              </a:rPr>
              <a:t>dsstne</a:t>
            </a: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27</a:t>
            </a:fld>
            <a:endParaRPr lang="zh-TW" altLang="en-US"/>
          </a:p>
        </p:txBody>
      </p:sp>
    </p:spTree>
    <p:extLst>
      <p:ext uri="{BB962C8B-B14F-4D97-AF65-F5344CB8AC3E}">
        <p14:creationId xmlns:p14="http://schemas.microsoft.com/office/powerpoint/2010/main" val="1572506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28</a:t>
            </a:fld>
            <a:endParaRPr lang="zh-TW" altLang="en-US"/>
          </a:p>
        </p:txBody>
      </p:sp>
    </p:spTree>
    <p:extLst>
      <p:ext uri="{BB962C8B-B14F-4D97-AF65-F5344CB8AC3E}">
        <p14:creationId xmlns:p14="http://schemas.microsoft.com/office/powerpoint/2010/main" val="953748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4</a:t>
            </a:fld>
            <a:endParaRPr lang="zh-TW" altLang="en-US"/>
          </a:p>
        </p:txBody>
      </p:sp>
    </p:spTree>
    <p:extLst>
      <p:ext uri="{BB962C8B-B14F-4D97-AF65-F5344CB8AC3E}">
        <p14:creationId xmlns:p14="http://schemas.microsoft.com/office/powerpoint/2010/main" val="373589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瞬間潮了起來</a:t>
            </a:r>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5</a:t>
            </a:fld>
            <a:endParaRPr lang="zh-TW" altLang="en-US"/>
          </a:p>
        </p:txBody>
      </p:sp>
    </p:spTree>
    <p:extLst>
      <p:ext uri="{BB962C8B-B14F-4D97-AF65-F5344CB8AC3E}">
        <p14:creationId xmlns:p14="http://schemas.microsoft.com/office/powerpoint/2010/main" val="102565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Ignore</a:t>
            </a:r>
            <a:r>
              <a:rPr lang="en-US" altLang="zh-TW" baseline="0" dirty="0"/>
              <a:t> +</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6</a:t>
            </a:fld>
            <a:endParaRPr lang="zh-TW" altLang="en-US"/>
          </a:p>
        </p:txBody>
      </p:sp>
    </p:spTree>
    <p:extLst>
      <p:ext uri="{BB962C8B-B14F-4D97-AF65-F5344CB8AC3E}">
        <p14:creationId xmlns:p14="http://schemas.microsoft.com/office/powerpoint/2010/main" val="1643610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For example,</a:t>
            </a:r>
            <a:r>
              <a:rPr lang="en-US" altLang="zh-TW" baseline="0" dirty="0"/>
              <a:t> if we modify “1” to “2”, then we have another function</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8</a:t>
            </a:fld>
            <a:endParaRPr lang="zh-TW" altLang="en-US"/>
          </a:p>
        </p:txBody>
      </p:sp>
    </p:spTree>
    <p:extLst>
      <p:ext uri="{BB962C8B-B14F-4D97-AF65-F5344CB8AC3E}">
        <p14:creationId xmlns:p14="http://schemas.microsoft.com/office/powerpoint/2010/main" val="925756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You can connect the neurons by other ways you like </a:t>
            </a:r>
            <a:r>
              <a:rPr lang="en-US" altLang="zh-TW" sz="1200" dirty="0">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ym typeface="Wingdings" panose="05000000000000000000" pitchFamily="2" charset="2"/>
              </a:rPr>
              <a:t>How many</a:t>
            </a:r>
            <a:r>
              <a:rPr lang="en-US" altLang="zh-TW" sz="1200" baseline="0" dirty="0">
                <a:sym typeface="Wingdings" panose="05000000000000000000" pitchFamily="2" charset="2"/>
              </a:rPr>
              <a:t> layer is deep?</a:t>
            </a:r>
            <a:endParaRPr lang="zh-TW" altLang="en-US" sz="1200" dirty="0"/>
          </a:p>
          <a:p>
            <a:endParaRPr lang="en-US" altLang="zh-TW" sz="1200" dirty="0"/>
          </a:p>
          <a:p>
            <a:endParaRPr lang="en-US" altLang="zh-TW" sz="1200" dirty="0"/>
          </a:p>
          <a:p>
            <a:r>
              <a:rPr lang="en-US" altLang="zh-TW" sz="1200" dirty="0"/>
              <a:t>CNN just another way to connect the neuros.</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 always connect the neurons in your own way.</a:t>
            </a:r>
            <a:endParaRPr lang="zh-TW" altLang="en-US"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 is ignored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dimension corresponds to a digit (10 dimension is needed)</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9</a:t>
            </a:fld>
            <a:endParaRPr lang="zh-TW" altLang="en-US"/>
          </a:p>
        </p:txBody>
      </p:sp>
    </p:spTree>
    <p:extLst>
      <p:ext uri="{BB962C8B-B14F-4D97-AF65-F5344CB8AC3E}">
        <p14:creationId xmlns:p14="http://schemas.microsoft.com/office/powerpoint/2010/main" val="387290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169</a:t>
            </a:r>
            <a:r>
              <a:rPr lang="zh-TW" altLang="en-US" sz="1200" b="0" i="0" kern="1200" dirty="0">
                <a:solidFill>
                  <a:schemeClr val="tx1"/>
                </a:solidFill>
                <a:effectLst/>
                <a:latin typeface="+mn-lt"/>
                <a:ea typeface="+mn-ea"/>
                <a:cs typeface="+mn-cs"/>
              </a:rPr>
              <a:t>層</a:t>
            </a:r>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11</a:t>
            </a:fld>
            <a:endParaRPr lang="zh-TW" altLang="en-US"/>
          </a:p>
        </p:txBody>
      </p:sp>
    </p:spTree>
    <p:extLst>
      <p:ext uri="{BB962C8B-B14F-4D97-AF65-F5344CB8AC3E}">
        <p14:creationId xmlns:p14="http://schemas.microsoft.com/office/powerpoint/2010/main" val="3392972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Make sure you know how to do it</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author: </a:t>
            </a:r>
            <a:r>
              <a:rPr lang="en-US" altLang="zh-TW" sz="1200" b="0" i="0" u="none" strike="noStrike" kern="1200" dirty="0">
                <a:solidFill>
                  <a:schemeClr val="tx1"/>
                </a:solidFill>
                <a:effectLst/>
                <a:latin typeface="+mn-lt"/>
                <a:ea typeface="+mn-ea"/>
                <a:cs typeface="+mn-cs"/>
                <a:hlinkClick r:id="rId3"/>
              </a:rPr>
              <a:t>Adam Coates</a:t>
            </a:r>
            <a:r>
              <a:rPr lang="en-US" altLang="zh-TW" sz="1200" b="0" i="0" kern="1200" dirty="0">
                <a:solidFill>
                  <a:schemeClr val="tx1"/>
                </a:solidFill>
                <a:effectLst/>
                <a:latin typeface="+mn-lt"/>
                <a:ea typeface="+mn-ea"/>
                <a:cs typeface="+mn-cs"/>
              </a:rPr>
              <a:t>, Baidu, Inc. </a:t>
            </a:r>
            <a:endParaRPr lang="en-US" altLang="zh-TW" dirty="0"/>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Deep Learning (hopefully faster)</a:t>
            </a:r>
          </a:p>
          <a:p>
            <a:endParaRPr lang="en-US" altLang="zh-TW" dirty="0"/>
          </a:p>
          <a:p>
            <a:r>
              <a:rPr lang="en-US" altLang="zh-TW" dirty="0"/>
              <a:t>http://videolectures.net/deeplearning2015_coates_deep_learning/</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12</a:t>
            </a:fld>
            <a:endParaRPr lang="zh-TW" altLang="en-US"/>
          </a:p>
        </p:txBody>
      </p:sp>
    </p:spTree>
    <p:extLst>
      <p:ext uri="{BB962C8B-B14F-4D97-AF65-F5344CB8AC3E}">
        <p14:creationId xmlns:p14="http://schemas.microsoft.com/office/powerpoint/2010/main" val="226028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2017/3/22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04271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2017/3/22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57743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2017/3/22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406932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2017/3/22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342459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8D7014B5-A822-4760-9C92-A4C0DDBD790A}" type="datetimeFigureOut">
              <a:rPr lang="zh-TW" altLang="en-US" smtClean="0"/>
              <a:t>2017/3/22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75684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D7014B5-A822-4760-9C92-A4C0DDBD790A}" type="datetimeFigureOut">
              <a:rPr lang="zh-TW" altLang="en-US" smtClean="0"/>
              <a:t>2017/3/22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67231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D7014B5-A822-4760-9C92-A4C0DDBD790A}" type="datetimeFigureOut">
              <a:rPr lang="zh-TW" altLang="en-US" smtClean="0"/>
              <a:t>2017/3/22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387430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D7014B5-A822-4760-9C92-A4C0DDBD790A}" type="datetimeFigureOut">
              <a:rPr lang="zh-TW" altLang="en-US" smtClean="0"/>
              <a:t>2017/3/22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79105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014B5-A822-4760-9C92-A4C0DDBD790A}" type="datetimeFigureOut">
              <a:rPr lang="zh-TW" altLang="en-US" smtClean="0"/>
              <a:t>2017/3/22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32445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D7014B5-A822-4760-9C92-A4C0DDBD790A}" type="datetimeFigureOut">
              <a:rPr lang="zh-TW" altLang="en-US" smtClean="0"/>
              <a:t>2017/3/22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77739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D7014B5-A822-4760-9C92-A4C0DDBD790A}" type="datetimeFigureOut">
              <a:rPr lang="zh-TW" altLang="en-US" smtClean="0"/>
              <a:t>2017/3/22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11369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014B5-A822-4760-9C92-A4C0DDBD790A}" type="datetimeFigureOut">
              <a:rPr lang="zh-TW" altLang="en-US" smtClean="0"/>
              <a:t>2017/3/22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664253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33.png"/><Relationship Id="rId3" Type="http://schemas.openxmlformats.org/officeDocument/2006/relationships/notesSlide" Target="../notesSlides/notesSlide9.xml"/><Relationship Id="rId7" Type="http://schemas.openxmlformats.org/officeDocument/2006/relationships/oleObject" Target="../embeddings/oleObject16.bin"/><Relationship Id="rId12"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image" Target="../media/image31.png"/><Relationship Id="rId5" Type="http://schemas.openxmlformats.org/officeDocument/2006/relationships/oleObject" Target="../embeddings/oleObject15.bin"/><Relationship Id="rId15" Type="http://schemas.openxmlformats.org/officeDocument/2006/relationships/image" Target="../media/image350.png"/><Relationship Id="rId10" Type="http://schemas.openxmlformats.org/officeDocument/2006/relationships/image" Target="../media/image300.png"/><Relationship Id="rId4" Type="http://schemas.openxmlformats.org/officeDocument/2006/relationships/image" Target="../media/image280.png"/><Relationship Id="rId9" Type="http://schemas.openxmlformats.org/officeDocument/2006/relationships/image" Target="../media/image29.png"/><Relationship Id="rId14" Type="http://schemas.openxmlformats.org/officeDocument/2006/relationships/image" Target="../media/image340.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0.xml"/><Relationship Id="rId7" Type="http://schemas.openxmlformats.org/officeDocument/2006/relationships/image" Target="../media/image12.wmf"/><Relationship Id="rId12"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8.bin"/><Relationship Id="rId11" Type="http://schemas.openxmlformats.org/officeDocument/2006/relationships/image" Target="../media/image37.png"/><Relationship Id="rId5" Type="http://schemas.openxmlformats.org/officeDocument/2006/relationships/image" Target="../media/image11.wmf"/><Relationship Id="rId10" Type="http://schemas.openxmlformats.org/officeDocument/2006/relationships/image" Target="../media/image360.png"/><Relationship Id="rId4" Type="http://schemas.openxmlformats.org/officeDocument/2006/relationships/oleObject" Target="../embeddings/oleObject17.bin"/><Relationship Id="rId9" Type="http://schemas.openxmlformats.org/officeDocument/2006/relationships/image" Target="../media/image13.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42.png"/><Relationship Id="rId3" Type="http://schemas.openxmlformats.org/officeDocument/2006/relationships/notesSlide" Target="../notesSlides/notesSlide11.xml"/><Relationship Id="rId7" Type="http://schemas.openxmlformats.org/officeDocument/2006/relationships/image" Target="../media/image11.wmf"/><Relationship Id="rId12"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0.bin"/><Relationship Id="rId11" Type="http://schemas.openxmlformats.org/officeDocument/2006/relationships/image" Target="../media/image13.wmf"/><Relationship Id="rId5" Type="http://schemas.openxmlformats.org/officeDocument/2006/relationships/image" Target="../media/image40.png"/><Relationship Id="rId10" Type="http://schemas.openxmlformats.org/officeDocument/2006/relationships/oleObject" Target="../embeddings/oleObject22.bin"/><Relationship Id="rId4" Type="http://schemas.openxmlformats.org/officeDocument/2006/relationships/image" Target="../media/image39.png"/><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2.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image" Target="../media/image23.wmf"/><Relationship Id="rId5" Type="http://schemas.openxmlformats.org/officeDocument/2006/relationships/image" Target="../media/image21.wmf"/><Relationship Id="rId10" Type="http://schemas.openxmlformats.org/officeDocument/2006/relationships/oleObject" Target="../embeddings/oleObject25.bin"/><Relationship Id="rId4" Type="http://schemas.openxmlformats.org/officeDocument/2006/relationships/oleObject" Target="../embeddings/oleObject23.bin"/><Relationship Id="rId9"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3.xml"/><Relationship Id="rId7" Type="http://schemas.openxmlformats.org/officeDocument/2006/relationships/oleObject" Target="../embeddings/oleObject27.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11.wmf"/><Relationship Id="rId11" Type="http://schemas.openxmlformats.org/officeDocument/2006/relationships/image" Target="../media/image26.png"/><Relationship Id="rId5" Type="http://schemas.openxmlformats.org/officeDocument/2006/relationships/oleObject" Target="../embeddings/oleObject26.bin"/><Relationship Id="rId10" Type="http://schemas.openxmlformats.org/officeDocument/2006/relationships/image" Target="../media/image24.wmf"/><Relationship Id="rId4" Type="http://schemas.openxmlformats.org/officeDocument/2006/relationships/image" Target="../media/image25.png"/><Relationship Id="rId9"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4.xml"/><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1.wmf"/><Relationship Id="rId5" Type="http://schemas.openxmlformats.org/officeDocument/2006/relationships/oleObject" Target="../embeddings/oleObject29.bin"/><Relationship Id="rId10" Type="http://schemas.openxmlformats.org/officeDocument/2006/relationships/image" Target="../media/image24.wmf"/><Relationship Id="rId4" Type="http://schemas.openxmlformats.org/officeDocument/2006/relationships/image" Target="../media/image25.png"/><Relationship Id="rId9" Type="http://schemas.openxmlformats.org/officeDocument/2006/relationships/oleObject" Target="../embeddings/oleObject31.bin"/></Relationships>
</file>

<file path=ppt/slides/_rels/slide1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5.xml"/><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1.wmf"/><Relationship Id="rId5" Type="http://schemas.openxmlformats.org/officeDocument/2006/relationships/oleObject" Target="../embeddings/oleObject32.bin"/><Relationship Id="rId10" Type="http://schemas.openxmlformats.org/officeDocument/2006/relationships/image" Target="../media/image27.wmf"/><Relationship Id="rId4" Type="http://schemas.openxmlformats.org/officeDocument/2006/relationships/image" Target="../media/image25.png"/><Relationship Id="rId9" Type="http://schemas.openxmlformats.org/officeDocument/2006/relationships/oleObject" Target="../embeddings/oleObject34.bin"/></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51.png"/><Relationship Id="rId3" Type="http://schemas.openxmlformats.org/officeDocument/2006/relationships/notesSlide" Target="../notesSlides/notesSlide17.xml"/><Relationship Id="rId7" Type="http://schemas.openxmlformats.org/officeDocument/2006/relationships/image" Target="../media/image12.wmf"/><Relationship Id="rId12" Type="http://schemas.openxmlformats.org/officeDocument/2006/relationships/image" Target="../media/image50.png"/><Relationship Id="rId2" Type="http://schemas.openxmlformats.org/officeDocument/2006/relationships/slideLayout" Target="../slideLayouts/slideLayout2.xml"/><Relationship Id="rId16" Type="http://schemas.openxmlformats.org/officeDocument/2006/relationships/image" Target="../media/image54.png"/><Relationship Id="rId1" Type="http://schemas.openxmlformats.org/officeDocument/2006/relationships/vmlDrawing" Target="../drawings/vmlDrawing11.vml"/><Relationship Id="rId6" Type="http://schemas.openxmlformats.org/officeDocument/2006/relationships/oleObject" Target="../embeddings/oleObject36.bin"/><Relationship Id="rId11" Type="http://schemas.openxmlformats.org/officeDocument/2006/relationships/image" Target="../media/image34.png"/><Relationship Id="rId5" Type="http://schemas.openxmlformats.org/officeDocument/2006/relationships/image" Target="../media/image11.wmf"/><Relationship Id="rId15" Type="http://schemas.openxmlformats.org/officeDocument/2006/relationships/image" Target="../media/image53.png"/><Relationship Id="rId10" Type="http://schemas.openxmlformats.org/officeDocument/2006/relationships/image" Target="../media/image30.png"/><Relationship Id="rId4" Type="http://schemas.openxmlformats.org/officeDocument/2006/relationships/oleObject" Target="../embeddings/oleObject35.bin"/><Relationship Id="rId9" Type="http://schemas.openxmlformats.org/officeDocument/2006/relationships/image" Target="../media/image24.wmf"/><Relationship Id="rId14"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62.png"/><Relationship Id="rId18" Type="http://schemas.openxmlformats.org/officeDocument/2006/relationships/image" Target="../media/image60.png"/><Relationship Id="rId3" Type="http://schemas.openxmlformats.org/officeDocument/2006/relationships/image" Target="../media/image45.png"/><Relationship Id="rId7" Type="http://schemas.openxmlformats.org/officeDocument/2006/relationships/image" Target="../media/image860.png"/><Relationship Id="rId12" Type="http://schemas.openxmlformats.org/officeDocument/2006/relationships/image" Target="../media/image49.png"/><Relationship Id="rId17" Type="http://schemas.openxmlformats.org/officeDocument/2006/relationships/image" Target="../media/image59.png"/><Relationship Id="rId2" Type="http://schemas.openxmlformats.org/officeDocument/2006/relationships/notesSlide" Target="../notesSlides/notesSlide18.xml"/><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8.png"/><Relationship Id="rId5" Type="http://schemas.openxmlformats.org/officeDocument/2006/relationships/image" Target="../media/image55.png"/><Relationship Id="rId15" Type="http://schemas.openxmlformats.org/officeDocument/2006/relationships/image" Target="../media/image57.png"/><Relationship Id="rId10" Type="http://schemas.openxmlformats.org/officeDocument/2006/relationships/image" Target="../media/image45.png"/><Relationship Id="rId19" Type="http://schemas.openxmlformats.org/officeDocument/2006/relationships/image" Target="../media/image30.png"/><Relationship Id="rId4" Type="http://schemas.openxmlformats.org/officeDocument/2006/relationships/image" Target="../media/image48.png"/><Relationship Id="rId9" Type="http://schemas.openxmlformats.org/officeDocument/2006/relationships/image" Target="../media/image44.png"/><Relationship Id="rId14" Type="http://schemas.openxmlformats.org/officeDocument/2006/relationships/image" Target="../media/image56.png"/></Relationships>
</file>

<file path=ppt/slides/_rels/slide2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890.png"/><Relationship Id="rId13" Type="http://schemas.openxmlformats.org/officeDocument/2006/relationships/image" Target="../media/image940.png"/><Relationship Id="rId18" Type="http://schemas.openxmlformats.org/officeDocument/2006/relationships/image" Target="../media/image851.png"/><Relationship Id="rId3" Type="http://schemas.openxmlformats.org/officeDocument/2006/relationships/image" Target="../media/image800.png"/><Relationship Id="rId7" Type="http://schemas.openxmlformats.org/officeDocument/2006/relationships/image" Target="../media/image880.png"/><Relationship Id="rId12" Type="http://schemas.openxmlformats.org/officeDocument/2006/relationships/image" Target="../media/image930.png"/><Relationship Id="rId17" Type="http://schemas.openxmlformats.org/officeDocument/2006/relationships/image" Target="../media/image980.png"/><Relationship Id="rId2" Type="http://schemas.openxmlformats.org/officeDocument/2006/relationships/image" Target="../media/image790.png"/><Relationship Id="rId1" Type="http://schemas.openxmlformats.org/officeDocument/2006/relationships/slideLayout" Target="../slideLayouts/slideLayout2.xml"/><Relationship Id="rId19" Type="http://schemas.openxmlformats.org/officeDocument/2006/relationships/image" Target="../media/image871.png"/><Relationship Id="rId4" Type="http://schemas.openxmlformats.org/officeDocument/2006/relationships/image" Target="../media/image810.png"/><Relationship Id="rId9" Type="http://schemas.openxmlformats.org/officeDocument/2006/relationships/image" Target="../media/image900.png"/><Relationship Id="rId14" Type="http://schemas.openxmlformats.org/officeDocument/2006/relationships/image" Target="../media/image950.png"/></Relationships>
</file>

<file path=ppt/slides/_rels/slide25.xml.rels><?xml version="1.0" encoding="UTF-8" standalone="yes"?>
<Relationships xmlns="http://schemas.openxmlformats.org/package/2006/relationships"><Relationship Id="rId8" Type="http://schemas.openxmlformats.org/officeDocument/2006/relationships/image" Target="../media/image890.png"/><Relationship Id="rId13" Type="http://schemas.openxmlformats.org/officeDocument/2006/relationships/image" Target="../media/image940.png"/><Relationship Id="rId3" Type="http://schemas.openxmlformats.org/officeDocument/2006/relationships/image" Target="../media/image800.png"/><Relationship Id="rId7" Type="http://schemas.openxmlformats.org/officeDocument/2006/relationships/image" Target="../media/image880.png"/><Relationship Id="rId12" Type="http://schemas.openxmlformats.org/officeDocument/2006/relationships/image" Target="../media/image930.png"/><Relationship Id="rId17" Type="http://schemas.openxmlformats.org/officeDocument/2006/relationships/image" Target="../media/image980.png"/><Relationship Id="rId2" Type="http://schemas.openxmlformats.org/officeDocument/2006/relationships/image" Target="../media/image790.png"/><Relationship Id="rId16" Type="http://schemas.openxmlformats.org/officeDocument/2006/relationships/image" Target="../media/image970.png"/><Relationship Id="rId1" Type="http://schemas.openxmlformats.org/officeDocument/2006/relationships/slideLayout" Target="../slideLayouts/slideLayout2.xml"/><Relationship Id="rId6" Type="http://schemas.openxmlformats.org/officeDocument/2006/relationships/image" Target="../media/image870.png"/><Relationship Id="rId11" Type="http://schemas.openxmlformats.org/officeDocument/2006/relationships/image" Target="../media/image920.png"/><Relationship Id="rId5" Type="http://schemas.openxmlformats.org/officeDocument/2006/relationships/image" Target="../media/image850.png"/><Relationship Id="rId15" Type="http://schemas.openxmlformats.org/officeDocument/2006/relationships/image" Target="../media/image960.png"/><Relationship Id="rId10" Type="http://schemas.openxmlformats.org/officeDocument/2006/relationships/image" Target="../media/image910.png"/><Relationship Id="rId4" Type="http://schemas.openxmlformats.org/officeDocument/2006/relationships/image" Target="../media/image810.png"/><Relationship Id="rId9" Type="http://schemas.openxmlformats.org/officeDocument/2006/relationships/image" Target="../media/image900.png"/><Relationship Id="rId14" Type="http://schemas.openxmlformats.org/officeDocument/2006/relationships/image" Target="../media/image950.png"/></Relationships>
</file>

<file path=ppt/slides/_rels/slide26.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7.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4.png"/><Relationship Id="rId7"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72.png"/><Relationship Id="rId9" Type="http://schemas.openxmlformats.org/officeDocument/2006/relationships/image" Target="../media/image69.png"/></Relationships>
</file>

<file path=ppt/slides/_rels/slide28.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slideLayout" Target="../slideLayouts/slideLayout2.xml"/><Relationship Id="rId16" Type="http://schemas.openxmlformats.org/officeDocument/2006/relationships/image" Target="../media/image22.png"/><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4.bin"/><Relationship Id="rId5" Type="http://schemas.openxmlformats.org/officeDocument/2006/relationships/image" Target="../media/image6.jpeg"/><Relationship Id="rId15" Type="http://schemas.openxmlformats.org/officeDocument/2006/relationships/oleObject" Target="../embeddings/oleObject8.bin"/><Relationship Id="rId10" Type="http://schemas.openxmlformats.org/officeDocument/2006/relationships/oleObject" Target="../embeddings/oleObject3.bin"/><Relationship Id="rId4" Type="http://schemas.openxmlformats.org/officeDocument/2006/relationships/image" Target="../media/image5.jpeg"/><Relationship Id="rId9" Type="http://schemas.openxmlformats.org/officeDocument/2006/relationships/image" Target="../media/image4.wmf"/><Relationship Id="rId1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5.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9.bin"/><Relationship Id="rId10" Type="http://schemas.openxmlformats.org/officeDocument/2006/relationships/image" Target="../media/image9.wmf"/><Relationship Id="rId4" Type="http://schemas.openxmlformats.org/officeDocument/2006/relationships/image" Target="../media/image10.png"/><Relationship Id="rId9"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70.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7.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image" Target="../media/image11.wmf"/><Relationship Id="rId4" Type="http://schemas.openxmlformats.org/officeDocument/2006/relationships/oleObject" Target="../embeddings/oleObject12.bin"/><Relationship Id="rId9"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Deep Learning</a:t>
            </a:r>
            <a:endParaRPr lang="zh-TW" altLang="en-US" dirty="0"/>
          </a:p>
        </p:txBody>
      </p:sp>
      <p:sp>
        <p:nvSpPr>
          <p:cNvPr id="3" name="副標題 2"/>
          <p:cNvSpPr>
            <a:spLocks noGrp="1"/>
          </p:cNvSpPr>
          <p:nvPr>
            <p:ph type="subTitle" idx="1"/>
          </p:nvPr>
        </p:nvSpPr>
        <p:spPr/>
        <p:txBody>
          <a:bodyPr>
            <a:normAutofit/>
          </a:bodyPr>
          <a:lstStyle/>
          <a:p>
            <a:r>
              <a:rPr lang="en-US" altLang="zh-TW" sz="3600" dirty="0"/>
              <a:t>Hung-yi Lee</a:t>
            </a:r>
          </a:p>
          <a:p>
            <a:r>
              <a:rPr lang="zh-TW" altLang="en-US" sz="3600" dirty="0"/>
              <a:t>李宏毅</a:t>
            </a:r>
            <a:endParaRPr lang="en-US" altLang="zh-TW" sz="3600" dirty="0"/>
          </a:p>
        </p:txBody>
      </p:sp>
    </p:spTree>
    <p:extLst>
      <p:ext uri="{BB962C8B-B14F-4D97-AF65-F5344CB8AC3E}">
        <p14:creationId xmlns:p14="http://schemas.microsoft.com/office/powerpoint/2010/main" val="975998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rot="5400000">
            <a:off x="4026217" y="2617301"/>
            <a:ext cx="5940000" cy="1435649"/>
          </a:xfrm>
          <a:prstGeom prst="rect">
            <a:avLst/>
          </a:prstGeom>
        </p:spPr>
      </p:pic>
      <p:pic>
        <p:nvPicPr>
          <p:cNvPr id="5" name="圖片 4"/>
          <p:cNvPicPr>
            <a:picLocks noChangeAspect="1"/>
          </p:cNvPicPr>
          <p:nvPr/>
        </p:nvPicPr>
        <p:blipFill>
          <a:blip r:embed="rId3"/>
          <a:stretch>
            <a:fillRect/>
          </a:stretch>
        </p:blipFill>
        <p:spPr>
          <a:xfrm rot="16200000">
            <a:off x="1126468" y="4736078"/>
            <a:ext cx="2160000" cy="711056"/>
          </a:xfrm>
          <a:prstGeom prst="rect">
            <a:avLst/>
          </a:prstGeom>
        </p:spPr>
      </p:pic>
      <p:pic>
        <p:nvPicPr>
          <p:cNvPr id="6" name="圖片 5"/>
          <p:cNvPicPr>
            <a:picLocks noChangeAspect="1"/>
          </p:cNvPicPr>
          <p:nvPr/>
        </p:nvPicPr>
        <p:blipFill>
          <a:blip r:embed="rId4"/>
          <a:stretch>
            <a:fillRect/>
          </a:stretch>
        </p:blipFill>
        <p:spPr>
          <a:xfrm flipV="1">
            <a:off x="4154004" y="1225508"/>
            <a:ext cx="951870" cy="5130000"/>
          </a:xfrm>
          <a:prstGeom prst="rect">
            <a:avLst/>
          </a:prstGeom>
        </p:spPr>
      </p:pic>
      <p:sp>
        <p:nvSpPr>
          <p:cNvPr id="8" name="文字方塊 7"/>
          <p:cNvSpPr txBox="1"/>
          <p:nvPr/>
        </p:nvSpPr>
        <p:spPr>
          <a:xfrm>
            <a:off x="1603224" y="3267468"/>
            <a:ext cx="1215431"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8 layers</a:t>
            </a:r>
            <a:endParaRPr lang="zh-TW" altLang="en-US" sz="2400" dirty="0"/>
          </a:p>
        </p:txBody>
      </p:sp>
      <p:sp>
        <p:nvSpPr>
          <p:cNvPr id="9" name="文字方塊 8"/>
          <p:cNvSpPr txBox="1"/>
          <p:nvPr/>
        </p:nvSpPr>
        <p:spPr>
          <a:xfrm>
            <a:off x="4553549" y="2089406"/>
            <a:ext cx="141615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19 layers</a:t>
            </a:r>
            <a:endParaRPr lang="zh-TW" altLang="en-US" sz="2400" dirty="0"/>
          </a:p>
        </p:txBody>
      </p:sp>
      <p:sp>
        <p:nvSpPr>
          <p:cNvPr id="10" name="文字方塊 9"/>
          <p:cNvSpPr txBox="1"/>
          <p:nvPr/>
        </p:nvSpPr>
        <p:spPr>
          <a:xfrm>
            <a:off x="7099194" y="1065629"/>
            <a:ext cx="141615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22 layers</a:t>
            </a:r>
            <a:endParaRPr lang="zh-TW" altLang="en-US" sz="2400" dirty="0"/>
          </a:p>
        </p:txBody>
      </p:sp>
      <p:sp>
        <p:nvSpPr>
          <p:cNvPr id="11" name="文字方塊 10"/>
          <p:cNvSpPr txBox="1"/>
          <p:nvPr/>
        </p:nvSpPr>
        <p:spPr>
          <a:xfrm>
            <a:off x="893548" y="6214211"/>
            <a:ext cx="2464174" cy="461665"/>
          </a:xfrm>
          <a:prstGeom prst="rect">
            <a:avLst/>
          </a:prstGeom>
          <a:noFill/>
        </p:spPr>
        <p:txBody>
          <a:bodyPr wrap="square" rtlCol="0">
            <a:spAutoFit/>
          </a:bodyPr>
          <a:lstStyle/>
          <a:p>
            <a:pPr algn="ctr"/>
            <a:r>
              <a:rPr lang="en-US" altLang="zh-TW" sz="2400" dirty="0" err="1"/>
              <a:t>AlexNet</a:t>
            </a:r>
            <a:r>
              <a:rPr lang="en-US" altLang="zh-TW" sz="2400" dirty="0"/>
              <a:t> (2012)</a:t>
            </a:r>
            <a:endParaRPr lang="zh-TW" altLang="en-US" sz="2400" dirty="0"/>
          </a:p>
        </p:txBody>
      </p:sp>
      <p:sp>
        <p:nvSpPr>
          <p:cNvPr id="13" name="文字方塊 12"/>
          <p:cNvSpPr txBox="1"/>
          <p:nvPr/>
        </p:nvSpPr>
        <p:spPr>
          <a:xfrm>
            <a:off x="3647336" y="6260151"/>
            <a:ext cx="1870262" cy="461665"/>
          </a:xfrm>
          <a:prstGeom prst="rect">
            <a:avLst/>
          </a:prstGeom>
          <a:noFill/>
        </p:spPr>
        <p:txBody>
          <a:bodyPr wrap="square" rtlCol="0">
            <a:spAutoFit/>
          </a:bodyPr>
          <a:lstStyle/>
          <a:p>
            <a:pPr algn="ctr"/>
            <a:r>
              <a:rPr lang="en-US" altLang="zh-TW" sz="2400" dirty="0"/>
              <a:t>VGG (2014)</a:t>
            </a:r>
            <a:endParaRPr lang="zh-TW" altLang="en-US" sz="2400" dirty="0"/>
          </a:p>
        </p:txBody>
      </p:sp>
      <p:sp>
        <p:nvSpPr>
          <p:cNvPr id="14" name="文字方塊 13"/>
          <p:cNvSpPr txBox="1"/>
          <p:nvPr/>
        </p:nvSpPr>
        <p:spPr>
          <a:xfrm>
            <a:off x="5953756" y="6228240"/>
            <a:ext cx="2450981" cy="461665"/>
          </a:xfrm>
          <a:prstGeom prst="rect">
            <a:avLst/>
          </a:prstGeom>
          <a:noFill/>
        </p:spPr>
        <p:txBody>
          <a:bodyPr wrap="square" rtlCol="0">
            <a:spAutoFit/>
          </a:bodyPr>
          <a:lstStyle/>
          <a:p>
            <a:pPr algn="ctr"/>
            <a:r>
              <a:rPr lang="en-US" altLang="zh-TW" sz="2400" dirty="0" err="1"/>
              <a:t>GoogleNet</a:t>
            </a:r>
            <a:r>
              <a:rPr lang="en-US" altLang="zh-TW" sz="2400" dirty="0"/>
              <a:t> (2014)</a:t>
            </a:r>
            <a:endParaRPr lang="zh-TW" altLang="en-US" sz="2400" dirty="0"/>
          </a:p>
        </p:txBody>
      </p:sp>
      <p:sp>
        <p:nvSpPr>
          <p:cNvPr id="15" name="文字方塊 14"/>
          <p:cNvSpPr txBox="1"/>
          <p:nvPr/>
        </p:nvSpPr>
        <p:spPr>
          <a:xfrm>
            <a:off x="789648" y="4571387"/>
            <a:ext cx="1270000" cy="461665"/>
          </a:xfrm>
          <a:prstGeom prst="rect">
            <a:avLst/>
          </a:prstGeom>
          <a:noFill/>
        </p:spPr>
        <p:txBody>
          <a:bodyPr wrap="square" rtlCol="0">
            <a:spAutoFit/>
          </a:bodyPr>
          <a:lstStyle/>
          <a:p>
            <a:pPr algn="ctr"/>
            <a:r>
              <a:rPr lang="en-US" altLang="zh-TW" sz="2400" dirty="0">
                <a:solidFill>
                  <a:srgbClr val="FF0000"/>
                </a:solidFill>
              </a:rPr>
              <a:t>16.4%</a:t>
            </a:r>
            <a:endParaRPr lang="zh-TW" altLang="en-US" sz="2400" dirty="0">
              <a:solidFill>
                <a:srgbClr val="FF0000"/>
              </a:solidFill>
            </a:endParaRPr>
          </a:p>
        </p:txBody>
      </p:sp>
      <p:sp>
        <p:nvSpPr>
          <p:cNvPr id="16" name="文字方塊 15"/>
          <p:cNvSpPr txBox="1"/>
          <p:nvPr/>
        </p:nvSpPr>
        <p:spPr>
          <a:xfrm>
            <a:off x="3053233" y="4016348"/>
            <a:ext cx="1270000" cy="461665"/>
          </a:xfrm>
          <a:prstGeom prst="rect">
            <a:avLst/>
          </a:prstGeom>
          <a:noFill/>
        </p:spPr>
        <p:txBody>
          <a:bodyPr wrap="square" rtlCol="0">
            <a:spAutoFit/>
          </a:bodyPr>
          <a:lstStyle/>
          <a:p>
            <a:pPr algn="ctr"/>
            <a:r>
              <a:rPr lang="en-US" altLang="zh-TW" sz="2400" dirty="0">
                <a:solidFill>
                  <a:srgbClr val="FF0000"/>
                </a:solidFill>
              </a:rPr>
              <a:t>7.3%</a:t>
            </a:r>
            <a:endParaRPr lang="zh-TW" altLang="en-US" sz="2400" dirty="0">
              <a:solidFill>
                <a:srgbClr val="FF0000"/>
              </a:solidFill>
            </a:endParaRPr>
          </a:p>
        </p:txBody>
      </p:sp>
      <p:sp>
        <p:nvSpPr>
          <p:cNvPr id="17" name="文字方塊 16"/>
          <p:cNvSpPr txBox="1"/>
          <p:nvPr/>
        </p:nvSpPr>
        <p:spPr>
          <a:xfrm>
            <a:off x="5527495" y="3790508"/>
            <a:ext cx="1270000" cy="461665"/>
          </a:xfrm>
          <a:prstGeom prst="rect">
            <a:avLst/>
          </a:prstGeom>
          <a:noFill/>
        </p:spPr>
        <p:txBody>
          <a:bodyPr wrap="square" rtlCol="0">
            <a:spAutoFit/>
          </a:bodyPr>
          <a:lstStyle/>
          <a:p>
            <a:pPr algn="ctr"/>
            <a:r>
              <a:rPr lang="en-US" altLang="zh-TW" sz="2400" dirty="0">
                <a:solidFill>
                  <a:srgbClr val="FF0000"/>
                </a:solidFill>
              </a:rPr>
              <a:t>6.7%</a:t>
            </a:r>
            <a:endParaRPr lang="zh-TW" altLang="en-US" sz="2400" dirty="0">
              <a:solidFill>
                <a:srgbClr val="FF0000"/>
              </a:solidFill>
            </a:endParaRPr>
          </a:p>
        </p:txBody>
      </p:sp>
      <p:sp>
        <p:nvSpPr>
          <p:cNvPr id="18" name="矩形 17"/>
          <p:cNvSpPr/>
          <p:nvPr/>
        </p:nvSpPr>
        <p:spPr>
          <a:xfrm>
            <a:off x="314796" y="1853463"/>
            <a:ext cx="2503860" cy="923330"/>
          </a:xfrm>
          <a:prstGeom prst="rect">
            <a:avLst/>
          </a:prstGeom>
        </p:spPr>
        <p:txBody>
          <a:bodyPr wrap="square">
            <a:spAutoFit/>
          </a:bodyPr>
          <a:lstStyle/>
          <a:p>
            <a:r>
              <a:rPr lang="zh-TW" altLang="en-US" dirty="0"/>
              <a:t>http://cs231n.stanford.edu/slides/winter1516_lecture8.pdf</a:t>
            </a:r>
          </a:p>
        </p:txBody>
      </p:sp>
      <p:sp>
        <p:nvSpPr>
          <p:cNvPr id="12" name="文字方塊 11"/>
          <p:cNvSpPr txBox="1"/>
          <p:nvPr/>
        </p:nvSpPr>
        <p:spPr>
          <a:xfrm>
            <a:off x="369439" y="258408"/>
            <a:ext cx="5325106" cy="584775"/>
          </a:xfrm>
          <a:prstGeom prst="rect">
            <a:avLst/>
          </a:prstGeom>
          <a:noFill/>
        </p:spPr>
        <p:txBody>
          <a:bodyPr wrap="square" rtlCol="0">
            <a:spAutoFit/>
          </a:bodyPr>
          <a:lstStyle/>
          <a:p>
            <a:pPr algn="ctr"/>
            <a:r>
              <a:rPr lang="en-US" altLang="zh-TW" sz="3200" dirty="0"/>
              <a:t>Deep = Many hidden layers</a:t>
            </a:r>
            <a:endParaRPr lang="zh-TW" altLang="en-US" sz="3200" dirty="0"/>
          </a:p>
        </p:txBody>
      </p:sp>
    </p:spTree>
    <p:extLst>
      <p:ext uri="{BB962C8B-B14F-4D97-AF65-F5344CB8AC3E}">
        <p14:creationId xmlns:p14="http://schemas.microsoft.com/office/powerpoint/2010/main" val="201397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3" grpId="0"/>
      <p:bldP spid="14" grpId="0"/>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6093729" y="-420596"/>
            <a:ext cx="454038" cy="6480000"/>
          </a:xfrm>
          <a:prstGeom prst="rect">
            <a:avLst/>
          </a:prstGeom>
        </p:spPr>
      </p:pic>
      <p:pic>
        <p:nvPicPr>
          <p:cNvPr id="5" name="圖片 4"/>
          <p:cNvPicPr>
            <a:picLocks noChangeAspect="1"/>
          </p:cNvPicPr>
          <p:nvPr/>
        </p:nvPicPr>
        <p:blipFill>
          <a:blip r:embed="rId4"/>
          <a:stretch>
            <a:fillRect/>
          </a:stretch>
        </p:blipFill>
        <p:spPr>
          <a:xfrm rot="5400000">
            <a:off x="4024994" y="5398387"/>
            <a:ext cx="932400" cy="225354"/>
          </a:xfrm>
          <a:prstGeom prst="rect">
            <a:avLst/>
          </a:prstGeom>
        </p:spPr>
      </p:pic>
      <p:pic>
        <p:nvPicPr>
          <p:cNvPr id="6" name="圖片 5"/>
          <p:cNvPicPr>
            <a:picLocks noChangeAspect="1"/>
          </p:cNvPicPr>
          <p:nvPr/>
        </p:nvPicPr>
        <p:blipFill>
          <a:blip r:embed="rId5"/>
          <a:stretch>
            <a:fillRect/>
          </a:stretch>
        </p:blipFill>
        <p:spPr>
          <a:xfrm rot="16200000">
            <a:off x="1362159" y="5773421"/>
            <a:ext cx="255600" cy="84142"/>
          </a:xfrm>
          <a:prstGeom prst="rect">
            <a:avLst/>
          </a:prstGeom>
        </p:spPr>
      </p:pic>
      <p:pic>
        <p:nvPicPr>
          <p:cNvPr id="7" name="圖片 6"/>
          <p:cNvPicPr>
            <a:picLocks noChangeAspect="1"/>
          </p:cNvPicPr>
          <p:nvPr/>
        </p:nvPicPr>
        <p:blipFill>
          <a:blip r:embed="rId6"/>
          <a:stretch>
            <a:fillRect/>
          </a:stretch>
        </p:blipFill>
        <p:spPr>
          <a:xfrm flipV="1">
            <a:off x="2876875" y="5136892"/>
            <a:ext cx="149627" cy="806400"/>
          </a:xfrm>
          <a:prstGeom prst="rect">
            <a:avLst/>
          </a:prstGeom>
        </p:spPr>
      </p:pic>
      <p:pic>
        <p:nvPicPr>
          <p:cNvPr id="10" name="圖片 9"/>
          <p:cNvPicPr>
            <a:picLocks noChangeAspect="1"/>
          </p:cNvPicPr>
          <p:nvPr/>
        </p:nvPicPr>
        <p:blipFill>
          <a:blip r:embed="rId7"/>
          <a:stretch>
            <a:fillRect/>
          </a:stretch>
        </p:blipFill>
        <p:spPr>
          <a:xfrm>
            <a:off x="7678877" y="1640939"/>
            <a:ext cx="840310" cy="4276800"/>
          </a:xfrm>
          <a:prstGeom prst="rect">
            <a:avLst/>
          </a:prstGeom>
        </p:spPr>
      </p:pic>
      <p:sp>
        <p:nvSpPr>
          <p:cNvPr id="12" name="文字方塊 11"/>
          <p:cNvSpPr txBox="1"/>
          <p:nvPr/>
        </p:nvSpPr>
        <p:spPr>
          <a:xfrm>
            <a:off x="737659" y="5927519"/>
            <a:ext cx="1449074" cy="830997"/>
          </a:xfrm>
          <a:prstGeom prst="rect">
            <a:avLst/>
          </a:prstGeom>
          <a:noFill/>
        </p:spPr>
        <p:txBody>
          <a:bodyPr wrap="square" rtlCol="0">
            <a:spAutoFit/>
          </a:bodyPr>
          <a:lstStyle/>
          <a:p>
            <a:pPr algn="ctr"/>
            <a:r>
              <a:rPr lang="en-US" altLang="zh-TW" sz="2400" dirty="0" err="1"/>
              <a:t>AlexNet</a:t>
            </a:r>
            <a:r>
              <a:rPr lang="en-US" altLang="zh-TW" sz="2400" dirty="0"/>
              <a:t> (2012)</a:t>
            </a:r>
            <a:endParaRPr lang="zh-TW" altLang="en-US" sz="2400" dirty="0"/>
          </a:p>
        </p:txBody>
      </p:sp>
      <p:sp>
        <p:nvSpPr>
          <p:cNvPr id="13" name="文字方塊 12"/>
          <p:cNvSpPr txBox="1"/>
          <p:nvPr/>
        </p:nvSpPr>
        <p:spPr>
          <a:xfrm>
            <a:off x="2017258" y="5927518"/>
            <a:ext cx="1870262" cy="830997"/>
          </a:xfrm>
          <a:prstGeom prst="rect">
            <a:avLst/>
          </a:prstGeom>
          <a:noFill/>
        </p:spPr>
        <p:txBody>
          <a:bodyPr wrap="square" rtlCol="0">
            <a:spAutoFit/>
          </a:bodyPr>
          <a:lstStyle/>
          <a:p>
            <a:pPr algn="ctr"/>
            <a:r>
              <a:rPr lang="en-US" altLang="zh-TW" sz="2400" dirty="0"/>
              <a:t>VGG </a:t>
            </a:r>
          </a:p>
          <a:p>
            <a:pPr algn="ctr"/>
            <a:r>
              <a:rPr lang="en-US" altLang="zh-TW" sz="2400" dirty="0"/>
              <a:t>(2014)</a:t>
            </a:r>
            <a:endParaRPr lang="zh-TW" altLang="en-US" sz="2400" dirty="0"/>
          </a:p>
        </p:txBody>
      </p:sp>
      <p:sp>
        <p:nvSpPr>
          <p:cNvPr id="14" name="文字方塊 13"/>
          <p:cNvSpPr txBox="1"/>
          <p:nvPr/>
        </p:nvSpPr>
        <p:spPr>
          <a:xfrm>
            <a:off x="3265704" y="5898489"/>
            <a:ext cx="2450981" cy="830997"/>
          </a:xfrm>
          <a:prstGeom prst="rect">
            <a:avLst/>
          </a:prstGeom>
          <a:noFill/>
        </p:spPr>
        <p:txBody>
          <a:bodyPr wrap="square" rtlCol="0">
            <a:spAutoFit/>
          </a:bodyPr>
          <a:lstStyle/>
          <a:p>
            <a:pPr algn="ctr"/>
            <a:r>
              <a:rPr lang="en-US" altLang="zh-TW" sz="2400" dirty="0" err="1"/>
              <a:t>GoogleNet</a:t>
            </a:r>
            <a:r>
              <a:rPr lang="en-US" altLang="zh-TW" sz="2400" dirty="0"/>
              <a:t> </a:t>
            </a:r>
          </a:p>
          <a:p>
            <a:pPr algn="ctr"/>
            <a:r>
              <a:rPr lang="en-US" altLang="zh-TW" sz="2400" dirty="0"/>
              <a:t>(2014)</a:t>
            </a:r>
            <a:endParaRPr lang="zh-TW" altLang="en-US" sz="2400" dirty="0"/>
          </a:p>
        </p:txBody>
      </p:sp>
      <p:sp>
        <p:nvSpPr>
          <p:cNvPr id="15" name="文字方塊 14"/>
          <p:cNvSpPr txBox="1"/>
          <p:nvPr/>
        </p:nvSpPr>
        <p:spPr>
          <a:xfrm>
            <a:off x="4603788" y="1179274"/>
            <a:ext cx="1652144"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152 layers</a:t>
            </a:r>
            <a:endParaRPr lang="zh-TW" altLang="en-US" sz="2400" dirty="0"/>
          </a:p>
        </p:txBody>
      </p:sp>
      <p:sp>
        <p:nvSpPr>
          <p:cNvPr id="17" name="文字方塊 16"/>
          <p:cNvSpPr txBox="1"/>
          <p:nvPr/>
        </p:nvSpPr>
        <p:spPr>
          <a:xfrm>
            <a:off x="5050100" y="4255315"/>
            <a:ext cx="1270000" cy="461665"/>
          </a:xfrm>
          <a:prstGeom prst="rect">
            <a:avLst/>
          </a:prstGeom>
          <a:noFill/>
        </p:spPr>
        <p:txBody>
          <a:bodyPr wrap="square" rtlCol="0">
            <a:spAutoFit/>
          </a:bodyPr>
          <a:lstStyle/>
          <a:p>
            <a:pPr algn="ctr"/>
            <a:r>
              <a:rPr lang="en-US" altLang="zh-TW" sz="2400" dirty="0">
                <a:solidFill>
                  <a:srgbClr val="FF0000"/>
                </a:solidFill>
              </a:rPr>
              <a:t>3.57%</a:t>
            </a:r>
            <a:endParaRPr lang="zh-TW" altLang="en-US" sz="2400" dirty="0">
              <a:solidFill>
                <a:srgbClr val="FF0000"/>
              </a:solidFill>
            </a:endParaRPr>
          </a:p>
        </p:txBody>
      </p:sp>
      <p:sp>
        <p:nvSpPr>
          <p:cNvPr id="18" name="文字方塊 17"/>
          <p:cNvSpPr txBox="1"/>
          <p:nvPr/>
        </p:nvSpPr>
        <p:spPr>
          <a:xfrm>
            <a:off x="5050100" y="5921899"/>
            <a:ext cx="2450981" cy="830997"/>
          </a:xfrm>
          <a:prstGeom prst="rect">
            <a:avLst/>
          </a:prstGeom>
          <a:noFill/>
        </p:spPr>
        <p:txBody>
          <a:bodyPr wrap="square" rtlCol="0">
            <a:spAutoFit/>
          </a:bodyPr>
          <a:lstStyle/>
          <a:p>
            <a:pPr algn="ctr"/>
            <a:r>
              <a:rPr lang="en-US" altLang="zh-TW" sz="2400" dirty="0"/>
              <a:t>Residual Net </a:t>
            </a:r>
          </a:p>
          <a:p>
            <a:pPr algn="ctr"/>
            <a:r>
              <a:rPr lang="en-US" altLang="zh-TW" sz="2400" dirty="0"/>
              <a:t>(2015)</a:t>
            </a:r>
            <a:endParaRPr lang="zh-TW" altLang="en-US" sz="2400" dirty="0"/>
          </a:p>
        </p:txBody>
      </p:sp>
      <p:sp>
        <p:nvSpPr>
          <p:cNvPr id="19" name="文字方塊 18"/>
          <p:cNvSpPr txBox="1"/>
          <p:nvPr/>
        </p:nvSpPr>
        <p:spPr>
          <a:xfrm>
            <a:off x="7458824" y="5943292"/>
            <a:ext cx="1157567" cy="830997"/>
          </a:xfrm>
          <a:prstGeom prst="rect">
            <a:avLst/>
          </a:prstGeom>
          <a:noFill/>
        </p:spPr>
        <p:txBody>
          <a:bodyPr wrap="square" rtlCol="0">
            <a:spAutoFit/>
          </a:bodyPr>
          <a:lstStyle/>
          <a:p>
            <a:pPr algn="ctr"/>
            <a:r>
              <a:rPr lang="en-US" altLang="zh-TW" sz="2400" dirty="0"/>
              <a:t>Taipei</a:t>
            </a:r>
          </a:p>
          <a:p>
            <a:pPr algn="ctr"/>
            <a:r>
              <a:rPr lang="en-US" altLang="zh-TW" sz="2400" dirty="0"/>
              <a:t>101</a:t>
            </a:r>
            <a:endParaRPr lang="zh-TW" altLang="en-US" sz="2400" dirty="0"/>
          </a:p>
        </p:txBody>
      </p:sp>
      <p:sp>
        <p:nvSpPr>
          <p:cNvPr id="20" name="文字方塊 19"/>
          <p:cNvSpPr txBox="1"/>
          <p:nvPr/>
        </p:nvSpPr>
        <p:spPr>
          <a:xfrm>
            <a:off x="7182194" y="1153594"/>
            <a:ext cx="1652144"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101 layers</a:t>
            </a:r>
            <a:endParaRPr lang="zh-TW" altLang="en-US" sz="2400" dirty="0"/>
          </a:p>
        </p:txBody>
      </p:sp>
      <p:sp>
        <p:nvSpPr>
          <p:cNvPr id="24" name="文字方塊 23"/>
          <p:cNvSpPr txBox="1"/>
          <p:nvPr/>
        </p:nvSpPr>
        <p:spPr>
          <a:xfrm>
            <a:off x="224124" y="5529771"/>
            <a:ext cx="1270000" cy="461665"/>
          </a:xfrm>
          <a:prstGeom prst="rect">
            <a:avLst/>
          </a:prstGeom>
          <a:noFill/>
        </p:spPr>
        <p:txBody>
          <a:bodyPr wrap="square" rtlCol="0">
            <a:spAutoFit/>
          </a:bodyPr>
          <a:lstStyle/>
          <a:p>
            <a:pPr algn="ctr"/>
            <a:r>
              <a:rPr lang="en-US" altLang="zh-TW" sz="2400" dirty="0">
                <a:solidFill>
                  <a:srgbClr val="FF0000"/>
                </a:solidFill>
              </a:rPr>
              <a:t>16.4%</a:t>
            </a:r>
            <a:endParaRPr lang="zh-TW" altLang="en-US" sz="2400" dirty="0">
              <a:solidFill>
                <a:srgbClr val="FF0000"/>
              </a:solidFill>
            </a:endParaRPr>
          </a:p>
        </p:txBody>
      </p:sp>
      <p:sp>
        <p:nvSpPr>
          <p:cNvPr id="25" name="文字方塊 24"/>
          <p:cNvSpPr txBox="1"/>
          <p:nvPr/>
        </p:nvSpPr>
        <p:spPr>
          <a:xfrm>
            <a:off x="1828754" y="5289959"/>
            <a:ext cx="1270000" cy="461665"/>
          </a:xfrm>
          <a:prstGeom prst="rect">
            <a:avLst/>
          </a:prstGeom>
          <a:noFill/>
        </p:spPr>
        <p:txBody>
          <a:bodyPr wrap="square" rtlCol="0">
            <a:spAutoFit/>
          </a:bodyPr>
          <a:lstStyle/>
          <a:p>
            <a:pPr algn="ctr"/>
            <a:r>
              <a:rPr lang="en-US" altLang="zh-TW" sz="2400" dirty="0">
                <a:solidFill>
                  <a:srgbClr val="FF0000"/>
                </a:solidFill>
              </a:rPr>
              <a:t>7.3%</a:t>
            </a:r>
            <a:endParaRPr lang="zh-TW" altLang="en-US" sz="2400" dirty="0">
              <a:solidFill>
                <a:srgbClr val="FF0000"/>
              </a:solidFill>
            </a:endParaRPr>
          </a:p>
        </p:txBody>
      </p:sp>
      <p:sp>
        <p:nvSpPr>
          <p:cNvPr id="26" name="文字方塊 25"/>
          <p:cNvSpPr txBox="1"/>
          <p:nvPr/>
        </p:nvSpPr>
        <p:spPr>
          <a:xfrm>
            <a:off x="3318821" y="5301372"/>
            <a:ext cx="1270000" cy="461665"/>
          </a:xfrm>
          <a:prstGeom prst="rect">
            <a:avLst/>
          </a:prstGeom>
          <a:noFill/>
        </p:spPr>
        <p:txBody>
          <a:bodyPr wrap="square" rtlCol="0">
            <a:spAutoFit/>
          </a:bodyPr>
          <a:lstStyle/>
          <a:p>
            <a:pPr algn="ctr"/>
            <a:r>
              <a:rPr lang="en-US" altLang="zh-TW" sz="2400" dirty="0">
                <a:solidFill>
                  <a:srgbClr val="FF0000"/>
                </a:solidFill>
              </a:rPr>
              <a:t>6.7%</a:t>
            </a:r>
            <a:endParaRPr lang="zh-TW" altLang="en-US" sz="2400" dirty="0">
              <a:solidFill>
                <a:srgbClr val="FF0000"/>
              </a:solidFill>
            </a:endParaRPr>
          </a:p>
        </p:txBody>
      </p:sp>
      <p:sp>
        <p:nvSpPr>
          <p:cNvPr id="21" name="文字方塊 20"/>
          <p:cNvSpPr txBox="1"/>
          <p:nvPr/>
        </p:nvSpPr>
        <p:spPr>
          <a:xfrm>
            <a:off x="369439" y="258408"/>
            <a:ext cx="5325106" cy="584775"/>
          </a:xfrm>
          <a:prstGeom prst="rect">
            <a:avLst/>
          </a:prstGeom>
          <a:noFill/>
        </p:spPr>
        <p:txBody>
          <a:bodyPr wrap="square" rtlCol="0">
            <a:spAutoFit/>
          </a:bodyPr>
          <a:lstStyle/>
          <a:p>
            <a:pPr algn="ctr"/>
            <a:r>
              <a:rPr lang="en-US" altLang="zh-TW" sz="3200" dirty="0"/>
              <a:t>Deep = Many hidden layers</a:t>
            </a:r>
            <a:endParaRPr lang="zh-TW" altLang="en-US" sz="3200" dirty="0"/>
          </a:p>
        </p:txBody>
      </p:sp>
      <p:sp>
        <p:nvSpPr>
          <p:cNvPr id="22" name="文字方塊 21"/>
          <p:cNvSpPr txBox="1"/>
          <p:nvPr/>
        </p:nvSpPr>
        <p:spPr>
          <a:xfrm>
            <a:off x="537541" y="2458508"/>
            <a:ext cx="1480558" cy="830997"/>
          </a:xfrm>
          <a:prstGeom prst="rect">
            <a:avLst/>
          </a:prstGeom>
          <a:noFill/>
        </p:spPr>
        <p:txBody>
          <a:bodyPr wrap="square" rtlCol="0">
            <a:spAutoFit/>
          </a:bodyPr>
          <a:lstStyle/>
          <a:p>
            <a:pPr algn="ctr"/>
            <a:r>
              <a:rPr lang="en-US" altLang="zh-TW" sz="2400" dirty="0"/>
              <a:t>Special </a:t>
            </a:r>
          </a:p>
          <a:p>
            <a:pPr algn="ctr"/>
            <a:r>
              <a:rPr lang="en-US" altLang="zh-TW" sz="2400" dirty="0"/>
              <a:t>structure</a:t>
            </a:r>
            <a:endParaRPr lang="zh-TW" altLang="en-US" sz="2400" dirty="0"/>
          </a:p>
        </p:txBody>
      </p:sp>
      <p:cxnSp>
        <p:nvCxnSpPr>
          <p:cNvPr id="27" name="直線單箭頭接點 26"/>
          <p:cNvCxnSpPr/>
          <p:nvPr/>
        </p:nvCxnSpPr>
        <p:spPr>
          <a:xfrm flipV="1">
            <a:off x="2845981" y="3440761"/>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83573" y="227715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2083573" y="3129949"/>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7" name="直線單箭頭接點 36"/>
          <p:cNvCxnSpPr/>
          <p:nvPr/>
        </p:nvCxnSpPr>
        <p:spPr>
          <a:xfrm flipV="1">
            <a:off x="2847356" y="2596465"/>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V="1">
            <a:off x="2847356" y="1743667"/>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2158866" y="234680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0" name="橢圓 39"/>
          <p:cNvSpPr/>
          <p:nvPr/>
        </p:nvSpPr>
        <p:spPr>
          <a:xfrm>
            <a:off x="2405927" y="234635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1" name="橢圓 40"/>
          <p:cNvSpPr/>
          <p:nvPr/>
        </p:nvSpPr>
        <p:spPr>
          <a:xfrm>
            <a:off x="2661220" y="234635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2" name="橢圓 41"/>
          <p:cNvSpPr/>
          <p:nvPr/>
        </p:nvSpPr>
        <p:spPr>
          <a:xfrm>
            <a:off x="2900875" y="2349351"/>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3" name="橢圓 42"/>
          <p:cNvSpPr/>
          <p:nvPr/>
        </p:nvSpPr>
        <p:spPr>
          <a:xfrm>
            <a:off x="3143525" y="234635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4" name="橢圓 43"/>
          <p:cNvSpPr/>
          <p:nvPr/>
        </p:nvSpPr>
        <p:spPr>
          <a:xfrm>
            <a:off x="3403229" y="234616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5" name="橢圓 44"/>
          <p:cNvSpPr/>
          <p:nvPr/>
        </p:nvSpPr>
        <p:spPr>
          <a:xfrm>
            <a:off x="2158866" y="3145329"/>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6" name="橢圓 45"/>
          <p:cNvSpPr/>
          <p:nvPr/>
        </p:nvSpPr>
        <p:spPr>
          <a:xfrm>
            <a:off x="2405927" y="314487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7" name="橢圓 46"/>
          <p:cNvSpPr/>
          <p:nvPr/>
        </p:nvSpPr>
        <p:spPr>
          <a:xfrm>
            <a:off x="2661220" y="314487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8" name="橢圓 47"/>
          <p:cNvSpPr/>
          <p:nvPr/>
        </p:nvSpPr>
        <p:spPr>
          <a:xfrm>
            <a:off x="2900875" y="3147872"/>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9" name="橢圓 48"/>
          <p:cNvSpPr/>
          <p:nvPr/>
        </p:nvSpPr>
        <p:spPr>
          <a:xfrm>
            <a:off x="3143525" y="314487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50" name="橢圓 49"/>
          <p:cNvSpPr/>
          <p:nvPr/>
        </p:nvSpPr>
        <p:spPr>
          <a:xfrm>
            <a:off x="3403229" y="3144689"/>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cxnSp>
        <p:nvCxnSpPr>
          <p:cNvPr id="51" name="直線接點 50"/>
          <p:cNvCxnSpPr/>
          <p:nvPr/>
        </p:nvCxnSpPr>
        <p:spPr>
          <a:xfrm>
            <a:off x="2846338" y="3722251"/>
            <a:ext cx="113677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V="1">
            <a:off x="3983110" y="2109122"/>
            <a:ext cx="0" cy="15688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2901352" y="2109122"/>
            <a:ext cx="1040141"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5994400" y="2582803"/>
            <a:ext cx="553367" cy="788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532733" y="1673578"/>
            <a:ext cx="3674221" cy="24399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a:cxnSpLocks/>
          </p:cNvCxnSpPr>
          <p:nvPr/>
        </p:nvCxnSpPr>
        <p:spPr>
          <a:xfrm flipH="1" flipV="1">
            <a:off x="4195383" y="1672462"/>
            <a:ext cx="1799017" cy="910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a:cxnSpLocks/>
          </p:cNvCxnSpPr>
          <p:nvPr/>
        </p:nvCxnSpPr>
        <p:spPr>
          <a:xfrm flipH="1">
            <a:off x="4218525" y="3392377"/>
            <a:ext cx="1752733" cy="7211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32733" y="4207262"/>
            <a:ext cx="3692935" cy="923330"/>
          </a:xfrm>
          <a:prstGeom prst="rect">
            <a:avLst/>
          </a:prstGeom>
        </p:spPr>
        <p:txBody>
          <a:bodyPr wrap="square">
            <a:spAutoFit/>
          </a:bodyPr>
          <a:lstStyle/>
          <a:p>
            <a:r>
              <a:rPr lang="en-US" altLang="zh-TW" dirty="0"/>
              <a:t>Ref: </a:t>
            </a:r>
            <a:r>
              <a:rPr lang="zh-TW" altLang="en-US" dirty="0"/>
              <a:t>https://www.youtube.com/watch?v=dxB6299gpvI</a:t>
            </a:r>
          </a:p>
        </p:txBody>
      </p:sp>
    </p:spTree>
    <p:extLst>
      <p:ext uri="{BB962C8B-B14F-4D97-AF65-F5344CB8AC3E}">
        <p14:creationId xmlns:p14="http://schemas.microsoft.com/office/powerpoint/2010/main" val="150951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2" grpId="0"/>
      <p:bldP spid="35" grpId="0" animBg="1"/>
      <p:bldP spid="36"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5" grpId="0" animBg="1"/>
      <p:bldP spid="56"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字方塊 7"/>
              <p:cNvSpPr txBox="1"/>
              <p:nvPr/>
            </p:nvSpPr>
            <p:spPr>
              <a:xfrm>
                <a:off x="1218012" y="5073419"/>
                <a:ext cx="491865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𝜎</m:t>
                      </m:r>
                      <m:d>
                        <m:dPr>
                          <m:ctrlPr>
                            <a:rPr lang="en-US" altLang="zh-TW" sz="2800" i="1" smtClean="0">
                              <a:latin typeface="Cambria Math" panose="02040503050406030204" pitchFamily="18" charset="0"/>
                            </a:rPr>
                          </m:ctrlPr>
                        </m:dPr>
                        <m:e>
                          <m:r>
                            <a:rPr lang="en-US" altLang="zh-TW" sz="2800" b="0" i="1" smtClean="0">
                              <a:latin typeface="Cambria Math" panose="02040503050406030204" pitchFamily="18" charset="0"/>
                            </a:rPr>
                            <m:t>                                                       </m:t>
                          </m:r>
                        </m:e>
                      </m:d>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218012" y="5073419"/>
                <a:ext cx="4918654" cy="430887"/>
              </a:xfrm>
              <a:prstGeom prst="rect">
                <a:avLst/>
              </a:prstGeom>
              <a:blipFill rotWithShape="0">
                <a:blip r:embed="rId4"/>
                <a:stretch>
                  <a:fillRect/>
                </a:stretch>
              </a:blipFill>
            </p:spPr>
            <p:txBody>
              <a:bodyPr/>
              <a:lstStyle/>
              <a:p>
                <a:r>
                  <a:rPr lang="zh-TW" altLang="en-US">
                    <a:noFill/>
                  </a:rPr>
                  <a:t> </a:t>
                </a:r>
              </a:p>
            </p:txBody>
          </p:sp>
        </mc:Fallback>
      </mc:AlternateContent>
      <p:sp>
        <p:nvSpPr>
          <p:cNvPr id="2" name="標題 1"/>
          <p:cNvSpPr>
            <a:spLocks noGrp="1"/>
          </p:cNvSpPr>
          <p:nvPr>
            <p:ph type="title"/>
          </p:nvPr>
        </p:nvSpPr>
        <p:spPr/>
        <p:txBody>
          <a:bodyPr/>
          <a:lstStyle/>
          <a:p>
            <a:r>
              <a:rPr lang="en-US" altLang="zh-TW" dirty="0"/>
              <a:t>Matrix Operation</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100" name="Object 12"/>
          <p:cNvGraphicFramePr>
            <a:graphicFrameLocks noChangeAspect="1"/>
          </p:cNvGraphicFramePr>
          <p:nvPr>
            <p:extLst/>
          </p:nvPr>
        </p:nvGraphicFramePr>
        <p:xfrm>
          <a:off x="8307921" y="3494488"/>
          <a:ext cx="379412" cy="461963"/>
        </p:xfrm>
        <a:graphic>
          <a:graphicData uri="http://schemas.openxmlformats.org/presentationml/2006/ole">
            <mc:AlternateContent xmlns:mc="http://schemas.openxmlformats.org/markup-compatibility/2006">
              <mc:Choice xmlns:v="urn:schemas-microsoft-com:vml" Requires="v">
                <p:oleObj spid="_x0000_s13360" name="方程式" r:id="rId5" imgW="177480" imgH="215640" progId="Equation.3">
                  <p:embed/>
                </p:oleObj>
              </mc:Choice>
              <mc:Fallback>
                <p:oleObj name="方程式" r:id="rId5" imgW="177480" imgH="215640" progId="Equation.3">
                  <p:embed/>
                  <p:pic>
                    <p:nvPicPr>
                      <p:cNvPr id="100" name="Object 12"/>
                      <p:cNvPicPr>
                        <a:picLocks noChangeAspect="1" noChangeArrowheads="1"/>
                      </p:cNvPicPr>
                      <p:nvPr/>
                    </p:nvPicPr>
                    <p:blipFill>
                      <a:blip r:embed="rId6"/>
                      <a:srcRect/>
                      <a:stretch>
                        <a:fillRect/>
                      </a:stretch>
                    </p:blipFill>
                    <p:spPr bwMode="auto">
                      <a:xfrm>
                        <a:off x="8307921" y="3494488"/>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 name="Object 12"/>
          <p:cNvGraphicFramePr>
            <a:graphicFrameLocks noChangeAspect="1"/>
          </p:cNvGraphicFramePr>
          <p:nvPr>
            <p:extLst/>
          </p:nvPr>
        </p:nvGraphicFramePr>
        <p:xfrm>
          <a:off x="8320088" y="1838346"/>
          <a:ext cx="352425" cy="461963"/>
        </p:xfrm>
        <a:graphic>
          <a:graphicData uri="http://schemas.openxmlformats.org/presentationml/2006/ole">
            <mc:AlternateContent xmlns:mc="http://schemas.openxmlformats.org/markup-compatibility/2006">
              <mc:Choice xmlns:v="urn:schemas-microsoft-com:vml" Requires="v">
                <p:oleObj spid="_x0000_s13361" name="方程式" r:id="rId7" imgW="164880" imgH="215640" progId="Equation.3">
                  <p:embed/>
                </p:oleObj>
              </mc:Choice>
              <mc:Fallback>
                <p:oleObj name="方程式" r:id="rId7" imgW="164880" imgH="215640" progId="Equation.3">
                  <p:embed/>
                  <p:pic>
                    <p:nvPicPr>
                      <p:cNvPr id="101" name="Object 12"/>
                      <p:cNvPicPr>
                        <a:picLocks noChangeAspect="1" noChangeArrowheads="1"/>
                      </p:cNvPicPr>
                      <p:nvPr/>
                    </p:nvPicPr>
                    <p:blipFill>
                      <a:blip r:embed="rId8"/>
                      <a:srcRect/>
                      <a:stretch>
                        <a:fillRect/>
                      </a:stretch>
                    </p:blipFill>
                    <p:spPr bwMode="auto">
                      <a:xfrm>
                        <a:off x="8320088" y="183834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solidFill>
                  <a:srgbClr val="FFC000"/>
                </a:solidFill>
              </a:rPr>
              <a:t>-2</a:t>
            </a:r>
            <a:endParaRPr lang="zh-TW" altLang="en-US" sz="2400" dirty="0">
              <a:solidFill>
                <a:srgbClr val="FFC000"/>
              </a:solidFill>
            </a:endParaRPr>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87759" y="2651189"/>
            <a:ext cx="441679" cy="461665"/>
          </a:xfrm>
          <a:prstGeom prst="rect">
            <a:avLst/>
          </a:prstGeom>
          <a:noFill/>
        </p:spPr>
        <p:txBody>
          <a:bodyPr wrap="square" rtlCol="0">
            <a:spAutoFit/>
          </a:bodyPr>
          <a:lstStyle/>
          <a:p>
            <a:pPr algn="ctr"/>
            <a:r>
              <a:rPr lang="en-US" altLang="zh-TW" sz="2400" dirty="0">
                <a:solidFill>
                  <a:srgbClr val="00B050"/>
                </a:solidFill>
              </a:rPr>
              <a:t>1</a:t>
            </a:r>
            <a:endParaRPr lang="zh-TW" altLang="en-US" sz="2400" dirty="0">
              <a:solidFill>
                <a:srgbClr val="00B050"/>
              </a:solidFill>
            </a:endParaRPr>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a:solidFill>
                  <a:srgbClr val="00B050"/>
                </a:solidFill>
              </a:rPr>
              <a:t>0</a:t>
            </a:r>
            <a:endParaRPr lang="zh-TW" altLang="en-US" sz="2400" dirty="0">
              <a:solidFill>
                <a:srgbClr val="00B050"/>
              </a:solidFill>
            </a:endParaRPr>
          </a:p>
        </p:txBody>
      </p:sp>
      <p:sp>
        <p:nvSpPr>
          <p:cNvPr id="135"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a:noFill/>
        </p:spPr>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a:noFill/>
        </p:spPr>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3" name="文字方塊 2"/>
              <p:cNvSpPr txBox="1"/>
              <p:nvPr/>
            </p:nvSpPr>
            <p:spPr>
              <a:xfrm>
                <a:off x="3635333" y="4932535"/>
                <a:ext cx="810478" cy="715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0000FF"/>
                              </a:solidFill>
                              <a:latin typeface="Cambria Math" panose="02040503050406030204" pitchFamily="18" charset="0"/>
                            </a:rPr>
                          </m:ctrlPr>
                        </m:dPr>
                        <m:e>
                          <m:m>
                            <m:mPr>
                              <m:mcs>
                                <m:mc>
                                  <m:mcPr>
                                    <m:count m:val="1"/>
                                    <m:mcJc m:val="center"/>
                                  </m:mcPr>
                                </m:mc>
                              </m:mcs>
                              <m:ctrlPr>
                                <a:rPr lang="en-US" altLang="zh-TW" sz="2800" i="1" smtClean="0">
                                  <a:solidFill>
                                    <a:srgbClr val="0000FF"/>
                                  </a:solidFill>
                                  <a:latin typeface="Cambria Math" panose="02040503050406030204" pitchFamily="18" charset="0"/>
                                </a:rPr>
                              </m:ctrlPr>
                            </m:mPr>
                            <m:mr>
                              <m:e>
                                <m:r>
                                  <m:rPr>
                                    <m:brk m:alnAt="7"/>
                                  </m:rPr>
                                  <a:rPr lang="en-US" altLang="zh-TW" sz="2800" b="0" i="1" smtClean="0">
                                    <a:solidFill>
                                      <a:srgbClr val="0000FF"/>
                                    </a:solidFill>
                                    <a:latin typeface="Cambria Math" panose="02040503050406030204" pitchFamily="18" charset="0"/>
                                  </a:rPr>
                                  <m:t>1</m:t>
                                </m:r>
                              </m:e>
                            </m:mr>
                            <m:mr>
                              <m:e>
                                <m:r>
                                  <a:rPr lang="en-US" altLang="zh-TW" sz="2800" b="0" i="1" smtClean="0">
                                    <a:solidFill>
                                      <a:srgbClr val="0000FF"/>
                                    </a:solidFill>
                                    <a:latin typeface="Cambria Math" panose="02040503050406030204" pitchFamily="18" charset="0"/>
                                  </a:rPr>
                                  <m:t>−1</m:t>
                                </m:r>
                              </m:e>
                            </m:mr>
                          </m:m>
                        </m:e>
                      </m:d>
                    </m:oMath>
                  </m:oMathPara>
                </a14:m>
                <a:endParaRPr lang="zh-TW" altLang="en-US" sz="2800" dirty="0">
                  <a:solidFill>
                    <a:srgbClr val="0000FF"/>
                  </a:solidFill>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3635333" y="4932535"/>
                <a:ext cx="810478" cy="715645"/>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文字方塊 69"/>
              <p:cNvSpPr txBox="1"/>
              <p:nvPr/>
            </p:nvSpPr>
            <p:spPr>
              <a:xfrm>
                <a:off x="1871121" y="4931041"/>
                <a:ext cx="1636025" cy="715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FFC000"/>
                              </a:solidFill>
                              <a:latin typeface="Cambria Math" panose="02040503050406030204" pitchFamily="18" charset="0"/>
                            </a:rPr>
                          </m:ctrlPr>
                        </m:dPr>
                        <m:e>
                          <m:m>
                            <m:mPr>
                              <m:mcs>
                                <m:mc>
                                  <m:mcPr>
                                    <m:count m:val="2"/>
                                    <m:mcJc m:val="center"/>
                                  </m:mcPr>
                                </m:mc>
                              </m:mcs>
                              <m:ctrlPr>
                                <a:rPr lang="en-US" altLang="zh-TW" sz="2800" i="1" smtClean="0">
                                  <a:solidFill>
                                    <a:srgbClr val="FFC000"/>
                                  </a:solidFill>
                                  <a:latin typeface="Cambria Math" panose="02040503050406030204" pitchFamily="18" charset="0"/>
                                </a:rPr>
                              </m:ctrlPr>
                            </m:mPr>
                            <m:mr>
                              <m:e>
                                <m:r>
                                  <m:rPr>
                                    <m:brk m:alnAt="7"/>
                                  </m:rPr>
                                  <a:rPr lang="en-US" altLang="zh-TW" sz="2800" b="0" i="1" smtClean="0">
                                    <a:solidFill>
                                      <a:srgbClr val="FFC000"/>
                                    </a:solidFill>
                                    <a:latin typeface="Cambria Math" panose="02040503050406030204" pitchFamily="18" charset="0"/>
                                  </a:rPr>
                                  <m:t>1</m:t>
                                </m:r>
                              </m:e>
                              <m:e>
                                <m:r>
                                  <a:rPr lang="en-US" altLang="zh-TW" sz="2800" b="0" i="1" smtClean="0">
                                    <a:solidFill>
                                      <a:srgbClr val="FFC000"/>
                                    </a:solidFill>
                                    <a:latin typeface="Cambria Math" panose="02040503050406030204" pitchFamily="18" charset="0"/>
                                  </a:rPr>
                                  <m:t>−2</m:t>
                                </m:r>
                              </m:e>
                            </m:mr>
                            <m:mr>
                              <m:e>
                                <m:r>
                                  <a:rPr lang="en-US" altLang="zh-TW" sz="2800" b="0" i="1" smtClean="0">
                                    <a:solidFill>
                                      <a:srgbClr val="FFC000"/>
                                    </a:solidFill>
                                    <a:latin typeface="Cambria Math" panose="02040503050406030204" pitchFamily="18" charset="0"/>
                                  </a:rPr>
                                  <m:t>−1</m:t>
                                </m:r>
                              </m:e>
                              <m:e>
                                <m:r>
                                  <a:rPr lang="en-US" altLang="zh-TW" sz="2800" b="0" i="1" smtClean="0">
                                    <a:solidFill>
                                      <a:srgbClr val="FFC000"/>
                                    </a:solidFill>
                                    <a:latin typeface="Cambria Math" panose="02040503050406030204" pitchFamily="18" charset="0"/>
                                  </a:rPr>
                                  <m:t>1</m:t>
                                </m:r>
                              </m:e>
                            </m:mr>
                          </m:m>
                        </m:e>
                      </m:d>
                    </m:oMath>
                  </m:oMathPara>
                </a14:m>
                <a:endParaRPr lang="zh-TW" altLang="en-US" sz="2800" dirty="0">
                  <a:solidFill>
                    <a:srgbClr val="FFC000"/>
                  </a:solidFill>
                </a:endParaRPr>
              </a:p>
            </p:txBody>
          </p:sp>
        </mc:Choice>
        <mc:Fallback xmlns="">
          <p:sp>
            <p:nvSpPr>
              <p:cNvPr id="70" name="文字方塊 69"/>
              <p:cNvSpPr txBox="1">
                <a:spLocks noRot="1" noChangeAspect="1" noMove="1" noResize="1" noEditPoints="1" noAdjustHandles="1" noChangeArrowheads="1" noChangeShapeType="1" noTextEdit="1"/>
              </p:cNvSpPr>
              <p:nvPr/>
            </p:nvSpPr>
            <p:spPr>
              <a:xfrm>
                <a:off x="1871121" y="4931041"/>
                <a:ext cx="1636025" cy="715645"/>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p:cNvSpPr txBox="1"/>
              <p:nvPr/>
            </p:nvSpPr>
            <p:spPr>
              <a:xfrm>
                <a:off x="4640994" y="5085249"/>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oMath>
                  </m:oMathPara>
                </a14:m>
                <a:endParaRPr lang="zh-TW" altLang="en-US" sz="2800" dirty="0"/>
              </a:p>
            </p:txBody>
          </p:sp>
        </mc:Choice>
        <mc:Fallback xmlns="">
          <p:sp>
            <p:nvSpPr>
              <p:cNvPr id="71" name="文字方塊 70"/>
              <p:cNvSpPr txBox="1">
                <a:spLocks noRot="1" noChangeAspect="1" noMove="1" noResize="1" noEditPoints="1" noAdjustHandles="1" noChangeArrowheads="1" noChangeShapeType="1" noTextEdit="1"/>
              </p:cNvSpPr>
              <p:nvPr/>
            </p:nvSpPr>
            <p:spPr>
              <a:xfrm>
                <a:off x="4640994" y="5085249"/>
                <a:ext cx="349455" cy="430887"/>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5141874" y="4921977"/>
                <a:ext cx="542776"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00B050"/>
                              </a:solidFill>
                              <a:latin typeface="Cambria Math" panose="02040503050406030204" pitchFamily="18" charset="0"/>
                            </a:rPr>
                          </m:ctrlPr>
                        </m:dPr>
                        <m:e>
                          <m:m>
                            <m:mPr>
                              <m:mcs>
                                <m:mc>
                                  <m:mcPr>
                                    <m:count m:val="1"/>
                                    <m:mcJc m:val="center"/>
                                  </m:mcPr>
                                </m:mc>
                              </m:mcs>
                              <m:ctrlPr>
                                <a:rPr lang="en-US" altLang="zh-TW" sz="2800" i="1" smtClean="0">
                                  <a:solidFill>
                                    <a:srgbClr val="00B050"/>
                                  </a:solidFill>
                                  <a:latin typeface="Cambria Math" panose="02040503050406030204" pitchFamily="18" charset="0"/>
                                </a:rPr>
                              </m:ctrlPr>
                            </m:mPr>
                            <m:mr>
                              <m:e>
                                <m:r>
                                  <m:rPr>
                                    <m:brk m:alnAt="7"/>
                                  </m:rPr>
                                  <a:rPr lang="en-US" altLang="zh-TW" sz="2800" b="0" i="1" smtClean="0">
                                    <a:solidFill>
                                      <a:srgbClr val="00B050"/>
                                    </a:solidFill>
                                    <a:latin typeface="Cambria Math" panose="02040503050406030204" pitchFamily="18" charset="0"/>
                                  </a:rPr>
                                  <m:t>1</m:t>
                                </m:r>
                              </m:e>
                            </m:mr>
                            <m:mr>
                              <m:e>
                                <m:r>
                                  <a:rPr lang="en-US" altLang="zh-TW" sz="2800" b="0" i="1" smtClean="0">
                                    <a:solidFill>
                                      <a:srgbClr val="00B050"/>
                                    </a:solidFill>
                                    <a:latin typeface="Cambria Math" panose="02040503050406030204" pitchFamily="18" charset="0"/>
                                  </a:rPr>
                                  <m:t>0</m:t>
                                </m:r>
                              </m:e>
                            </m:mr>
                          </m:m>
                        </m:e>
                      </m:d>
                    </m:oMath>
                  </m:oMathPara>
                </a14:m>
                <a:endParaRPr lang="zh-TW" altLang="en-US" sz="2800" dirty="0">
                  <a:solidFill>
                    <a:srgbClr val="00B050"/>
                  </a:solidFill>
                </a:endParaRPr>
              </a:p>
            </p:txBody>
          </p:sp>
        </mc:Choice>
        <mc:Fallback xmlns="">
          <p:sp>
            <p:nvSpPr>
              <p:cNvPr id="67" name="文字方塊 66"/>
              <p:cNvSpPr txBox="1">
                <a:spLocks noRot="1" noChangeAspect="1" noMove="1" noResize="1" noEditPoints="1" noAdjustHandles="1" noChangeArrowheads="1" noChangeShapeType="1" noTextEdit="1"/>
              </p:cNvSpPr>
              <p:nvPr/>
            </p:nvSpPr>
            <p:spPr>
              <a:xfrm>
                <a:off x="5141874" y="4921977"/>
                <a:ext cx="542776" cy="718466"/>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p:cNvSpPr txBox="1"/>
              <p:nvPr/>
            </p:nvSpPr>
            <p:spPr>
              <a:xfrm>
                <a:off x="6758905" y="4919562"/>
                <a:ext cx="1014059"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0000FF"/>
                              </a:solidFill>
                              <a:latin typeface="Cambria Math" panose="02040503050406030204" pitchFamily="18" charset="0"/>
                            </a:rPr>
                          </m:ctrlPr>
                        </m:dPr>
                        <m:e>
                          <m:m>
                            <m:mPr>
                              <m:mcs>
                                <m:mc>
                                  <m:mcPr>
                                    <m:count m:val="1"/>
                                    <m:mcJc m:val="center"/>
                                  </m:mcPr>
                                </m:mc>
                              </m:mcs>
                              <m:ctrlPr>
                                <a:rPr lang="en-US" altLang="zh-TW" sz="2800" i="1" smtClean="0">
                                  <a:solidFill>
                                    <a:srgbClr val="0000FF"/>
                                  </a:solidFill>
                                  <a:latin typeface="Cambria Math" panose="02040503050406030204" pitchFamily="18" charset="0"/>
                                </a:rPr>
                              </m:ctrlPr>
                            </m:mPr>
                            <m:mr>
                              <m:e>
                                <m:r>
                                  <m:rPr>
                                    <m:brk m:alnAt="7"/>
                                  </m:rPr>
                                  <a:rPr lang="en-US" altLang="zh-TW" sz="2800" b="0" i="1" smtClean="0">
                                    <a:solidFill>
                                      <a:srgbClr val="0000FF"/>
                                    </a:solidFill>
                                    <a:latin typeface="Cambria Math" panose="02040503050406030204" pitchFamily="18" charset="0"/>
                                  </a:rPr>
                                  <m:t>0</m:t>
                                </m:r>
                                <m:r>
                                  <a:rPr lang="en-US" altLang="zh-TW" sz="2800" b="0" i="1" smtClean="0">
                                    <a:solidFill>
                                      <a:srgbClr val="0000FF"/>
                                    </a:solidFill>
                                    <a:latin typeface="Cambria Math" panose="02040503050406030204" pitchFamily="18" charset="0"/>
                                  </a:rPr>
                                  <m:t>.98</m:t>
                                </m:r>
                              </m:e>
                            </m:mr>
                            <m:mr>
                              <m:e>
                                <m:r>
                                  <a:rPr lang="en-US" altLang="zh-TW" sz="2800" b="0" i="1" smtClean="0">
                                    <a:solidFill>
                                      <a:srgbClr val="0000FF"/>
                                    </a:solidFill>
                                    <a:latin typeface="Cambria Math" panose="02040503050406030204" pitchFamily="18" charset="0"/>
                                  </a:rPr>
                                  <m:t>0.12</m:t>
                                </m:r>
                              </m:e>
                            </m:mr>
                          </m:m>
                        </m:e>
                      </m:d>
                    </m:oMath>
                  </m:oMathPara>
                </a14:m>
                <a:endParaRPr lang="zh-TW" altLang="en-US" sz="2800" dirty="0">
                  <a:solidFill>
                    <a:srgbClr val="0000FF"/>
                  </a:solidFill>
                </a:endParaRPr>
              </a:p>
            </p:txBody>
          </p:sp>
        </mc:Choice>
        <mc:Fallback xmlns="">
          <p:sp>
            <p:nvSpPr>
              <p:cNvPr id="68" name="文字方塊 67"/>
              <p:cNvSpPr txBox="1">
                <a:spLocks noRot="1" noChangeAspect="1" noMove="1" noResize="1" noEditPoints="1" noAdjustHandles="1" noChangeArrowheads="1" noChangeShapeType="1" noTextEdit="1"/>
              </p:cNvSpPr>
              <p:nvPr/>
            </p:nvSpPr>
            <p:spPr>
              <a:xfrm>
                <a:off x="6758905" y="4919562"/>
                <a:ext cx="1014059" cy="718466"/>
              </a:xfrm>
              <a:prstGeom prst="rect">
                <a:avLst/>
              </a:prstGeom>
              <a:blipFill rotWithShape="0">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6190636" y="5017185"/>
                <a:ext cx="5341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m:t>
                      </m:r>
                    </m:oMath>
                  </m:oMathPara>
                </a14:m>
                <a:endParaRPr lang="zh-TW" altLang="en-US" sz="2800" dirty="0">
                  <a:solidFill>
                    <a:srgbClr val="0000FF"/>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6190636" y="5017185"/>
                <a:ext cx="534121" cy="523220"/>
              </a:xfrm>
              <a:prstGeom prst="rect">
                <a:avLst/>
              </a:prstGeom>
              <a:blipFill rotWithShape="0">
                <a:blip r:embed="rId14"/>
                <a:stretch>
                  <a:fillRect/>
                </a:stretch>
              </a:blipFill>
            </p:spPr>
            <p:txBody>
              <a:bodyPr/>
              <a:lstStyle/>
              <a:p>
                <a:r>
                  <a:rPr lang="zh-TW" altLang="en-US">
                    <a:noFill/>
                  </a:rPr>
                  <a:t> </a:t>
                </a:r>
              </a:p>
            </p:txBody>
          </p:sp>
        </mc:Fallback>
      </mc:AlternateContent>
      <p:sp>
        <p:nvSpPr>
          <p:cNvPr id="78" name="矩形 77"/>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9" name="矩形 78"/>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1" name="文字方塊 80"/>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82" name="文字方塊 81"/>
          <p:cNvSpPr txBox="1"/>
          <p:nvPr/>
        </p:nvSpPr>
        <p:spPr>
          <a:xfrm>
            <a:off x="664366" y="3567893"/>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97" name="文字方塊 96"/>
              <p:cNvSpPr txBox="1"/>
              <p:nvPr/>
            </p:nvSpPr>
            <p:spPr>
              <a:xfrm>
                <a:off x="3478118" y="5992672"/>
                <a:ext cx="810478" cy="714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FF0000"/>
                              </a:solidFill>
                              <a:latin typeface="Cambria Math" panose="02040503050406030204" pitchFamily="18" charset="0"/>
                            </a:rPr>
                          </m:ctrlPr>
                        </m:dPr>
                        <m:e>
                          <m:m>
                            <m:mPr>
                              <m:mcs>
                                <m:mc>
                                  <m:mcPr>
                                    <m:count m:val="1"/>
                                    <m:mcJc m:val="center"/>
                                  </m:mcPr>
                                </m:mc>
                              </m:mcs>
                              <m:ctrlPr>
                                <a:rPr lang="en-US" altLang="zh-TW" sz="2800" i="1" smtClean="0">
                                  <a:solidFill>
                                    <a:srgbClr val="FF0000"/>
                                  </a:solidFill>
                                  <a:latin typeface="Cambria Math" panose="02040503050406030204" pitchFamily="18" charset="0"/>
                                </a:rPr>
                              </m:ctrlPr>
                            </m:mPr>
                            <m:mr>
                              <m:e>
                                <m:r>
                                  <m:rPr>
                                    <m:brk m:alnAt="7"/>
                                  </m:rPr>
                                  <a:rPr lang="en-US" altLang="zh-TW" sz="2800" b="0" i="1" smtClean="0">
                                    <a:solidFill>
                                      <a:srgbClr val="FF0000"/>
                                    </a:solidFill>
                                    <a:latin typeface="Cambria Math" panose="02040503050406030204" pitchFamily="18" charset="0"/>
                                  </a:rPr>
                                  <m:t>4</m:t>
                                </m:r>
                              </m:e>
                            </m:mr>
                            <m:mr>
                              <m:e>
                                <m:r>
                                  <a:rPr lang="en-US" altLang="zh-TW" sz="2800" b="0" i="1" smtClean="0">
                                    <a:solidFill>
                                      <a:srgbClr val="FF0000"/>
                                    </a:solidFill>
                                    <a:latin typeface="Cambria Math" panose="02040503050406030204" pitchFamily="18" charset="0"/>
                                  </a:rPr>
                                  <m:t>−2</m:t>
                                </m:r>
                              </m:e>
                            </m:mr>
                          </m:m>
                        </m:e>
                      </m:d>
                    </m:oMath>
                  </m:oMathPara>
                </a14:m>
                <a:endParaRPr lang="zh-TW" altLang="en-US" sz="2800" dirty="0">
                  <a:solidFill>
                    <a:srgbClr val="FF0000"/>
                  </a:solidFill>
                </a:endParaRPr>
              </a:p>
            </p:txBody>
          </p:sp>
        </mc:Choice>
        <mc:Fallback xmlns="">
          <p:sp>
            <p:nvSpPr>
              <p:cNvPr id="97" name="文字方塊 96"/>
              <p:cNvSpPr txBox="1">
                <a:spLocks noRot="1" noChangeAspect="1" noMove="1" noResize="1" noEditPoints="1" noAdjustHandles="1" noChangeArrowheads="1" noChangeShapeType="1" noTextEdit="1"/>
              </p:cNvSpPr>
              <p:nvPr/>
            </p:nvSpPr>
            <p:spPr>
              <a:xfrm>
                <a:off x="3478118" y="5992672"/>
                <a:ext cx="810478" cy="714106"/>
              </a:xfrm>
              <a:prstGeom prst="rect">
                <a:avLst/>
              </a:prstGeom>
              <a:blipFill rotWithShape="0">
                <a:blip r:embed="rId15"/>
                <a:stretch>
                  <a:fillRect/>
                </a:stretch>
              </a:blipFill>
            </p:spPr>
            <p:txBody>
              <a:bodyPr/>
              <a:lstStyle/>
              <a:p>
                <a:r>
                  <a:rPr lang="zh-TW" altLang="en-US">
                    <a:noFill/>
                  </a:rPr>
                  <a:t> </a:t>
                </a:r>
              </a:p>
            </p:txBody>
          </p:sp>
        </mc:Fallback>
      </mc:AlternateContent>
      <p:sp>
        <p:nvSpPr>
          <p:cNvPr id="9" name="右大括弧 8"/>
          <p:cNvSpPr/>
          <p:nvPr/>
        </p:nvSpPr>
        <p:spPr>
          <a:xfrm rot="5400000">
            <a:off x="3799148" y="3670894"/>
            <a:ext cx="151251" cy="4152171"/>
          </a:xfrm>
          <a:prstGeom prst="rightBrace">
            <a:avLst>
              <a:gd name="adj1" fmla="val 115390"/>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119619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3" grpId="0"/>
      <p:bldP spid="114" grpId="0"/>
      <p:bldP spid="115" grpId="0"/>
      <p:bldP spid="116" grpId="0"/>
      <p:bldP spid="120" grpId="0"/>
      <p:bldP spid="134" grpId="0"/>
      <p:bldP spid="135" grpId="0"/>
      <p:bldP spid="136" grpId="0"/>
      <p:bldP spid="138" grpId="0"/>
      <p:bldP spid="139" grpId="0"/>
      <p:bldP spid="3" grpId="0"/>
      <p:bldP spid="70" grpId="0"/>
      <p:bldP spid="71" grpId="0"/>
      <p:bldP spid="67" grpId="0"/>
      <p:bldP spid="68" grpId="0"/>
      <p:bldP spid="5" grpId="0"/>
      <p:bldP spid="81" grpId="0"/>
      <p:bldP spid="82" grpId="0"/>
      <p:bldP spid="97"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extLst/>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14407" name="方程式" r:id="rId4" imgW="152280" imgH="215640" progId="Equation.3">
                  <p:embed/>
                </p:oleObj>
              </mc:Choice>
              <mc:Fallback>
                <p:oleObj name="方程式" r:id="rId4" imgW="152280" imgH="215640" progId="Equation.3">
                  <p:embed/>
                  <p:pic>
                    <p:nvPicPr>
                      <p:cNvPr id="98" name="Object 12"/>
                      <p:cNvPicPr>
                        <a:picLocks noChangeAspect="1" noChangeArrowheads="1"/>
                      </p:cNvPicPr>
                      <p:nvPr/>
                    </p:nvPicPr>
                    <p:blipFill>
                      <a:blip r:embed="rId5"/>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14408" name="方程式" r:id="rId6" imgW="164880" imgH="215640" progId="Equation.3">
                  <p:embed/>
                </p:oleObj>
              </mc:Choice>
              <mc:Fallback>
                <p:oleObj name="方程式" r:id="rId6" imgW="164880" imgH="215640" progId="Equation.3">
                  <p:embed/>
                  <p:pic>
                    <p:nvPicPr>
                      <p:cNvPr id="99" name="Object 12"/>
                      <p:cNvPicPr>
                        <a:picLocks noChangeAspect="1" noChangeArrowheads="1"/>
                      </p:cNvPicPr>
                      <p:nvPr/>
                    </p:nvPicPr>
                    <p:blipFill>
                      <a:blip r:embed="rId7"/>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3114798"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extLst/>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14409" name="方程式" r:id="rId8" imgW="190440" imgH="228600" progId="Equation.3">
                  <p:embed/>
                </p:oleObj>
              </mc:Choice>
              <mc:Fallback>
                <p:oleObj name="方程式" r:id="rId8" imgW="190440" imgH="228600" progId="Equation.3">
                  <p:embed/>
                  <p:pic>
                    <p:nvPicPr>
                      <p:cNvPr id="105" name="Object 12"/>
                      <p:cNvPicPr>
                        <a:picLocks noChangeAspect="1" noChangeArrowheads="1"/>
                      </p:cNvPicPr>
                      <p:nvPr/>
                    </p:nvPicPr>
                    <p:blipFill>
                      <a:blip r:embed="rId9"/>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800468"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4430360"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5849338"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5014443"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5032066"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5044246"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122356"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7191449"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7180166"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7180166"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Neural Network </a:t>
            </a:r>
            <a:endParaRPr lang="zh-TW" altLang="en-US" dirty="0"/>
          </a:p>
        </p:txBody>
      </p:sp>
      <p:sp>
        <p:nvSpPr>
          <p:cNvPr id="70"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4" name="群組 3"/>
          <p:cNvGrpSpPr/>
          <p:nvPr/>
        </p:nvGrpSpPr>
        <p:grpSpPr>
          <a:xfrm>
            <a:off x="162373" y="4820851"/>
            <a:ext cx="3002489" cy="877076"/>
            <a:chOff x="522337" y="4911258"/>
            <a:chExt cx="3002489" cy="877076"/>
          </a:xfrm>
        </p:grpSpPr>
        <p:sp>
          <p:nvSpPr>
            <p:cNvPr id="71" name="矩形 70"/>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3" name="矩形 142"/>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4" name="矩形 143"/>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3" name="文字方塊 2"/>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5" name="文字方塊 144"/>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45" name="文字方塊 144"/>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0"/>
                  <a:stretch>
                    <a:fillRect/>
                  </a:stretch>
                </a:blipFill>
              </p:spPr>
              <p:txBody>
                <a:bodyPr/>
                <a:lstStyle/>
                <a:p>
                  <a:r>
                    <a:rPr lang="zh-TW" altLang="en-US">
                      <a:noFill/>
                    </a:rPr>
                    <a:t> </a:t>
                  </a:r>
                </a:p>
              </p:txBody>
            </p:sp>
          </mc:Fallback>
        </mc:AlternateContent>
      </p:grpSp>
      <p:grpSp>
        <p:nvGrpSpPr>
          <p:cNvPr id="159" name="群組 158"/>
          <p:cNvGrpSpPr/>
          <p:nvPr/>
        </p:nvGrpSpPr>
        <p:grpSpPr>
          <a:xfrm>
            <a:off x="3164862" y="5192193"/>
            <a:ext cx="3002489" cy="877076"/>
            <a:chOff x="522337" y="4911258"/>
            <a:chExt cx="3002489" cy="877076"/>
          </a:xfrm>
        </p:grpSpPr>
        <p:sp>
          <p:nvSpPr>
            <p:cNvPr id="160" name="矩形 159"/>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61" name="矩形 160"/>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62" name="矩形 161"/>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163" name="文字方塊 162"/>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64" name="文字方塊 163"/>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64" name="文字方塊 163"/>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1"/>
                  <a:stretch>
                    <a:fillRect/>
                  </a:stretch>
                </a:blipFill>
              </p:spPr>
              <p:txBody>
                <a:bodyPr/>
                <a:lstStyle/>
                <a:p>
                  <a:r>
                    <a:rPr lang="zh-TW" altLang="en-US">
                      <a:noFill/>
                    </a:rPr>
                    <a:t> </a:t>
                  </a:r>
                </a:p>
              </p:txBody>
            </p:sp>
          </mc:Fallback>
        </mc:AlternateContent>
      </p:grpSp>
      <p:grpSp>
        <p:nvGrpSpPr>
          <p:cNvPr id="165" name="群組 164"/>
          <p:cNvGrpSpPr/>
          <p:nvPr/>
        </p:nvGrpSpPr>
        <p:grpSpPr>
          <a:xfrm>
            <a:off x="6003379" y="5784539"/>
            <a:ext cx="2867836" cy="877076"/>
            <a:chOff x="522337" y="4911258"/>
            <a:chExt cx="2867836" cy="877076"/>
          </a:xfrm>
        </p:grpSpPr>
        <p:sp>
          <p:nvSpPr>
            <p:cNvPr id="166" name="矩形 165"/>
            <p:cNvSpPr/>
            <p:nvPr/>
          </p:nvSpPr>
          <p:spPr>
            <a:xfrm>
              <a:off x="274351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67" name="矩形 166"/>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68" name="矩形 167"/>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30000" dirty="0"/>
            </a:p>
          </p:txBody>
        </p:sp>
        <p:sp>
          <p:nvSpPr>
            <p:cNvPr id="169" name="文字方塊 168"/>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70" name="文字方塊 169"/>
                <p:cNvSpPr txBox="1"/>
                <p:nvPr/>
              </p:nvSpPr>
              <p:spPr>
                <a:xfrm>
                  <a:off x="522337" y="5165130"/>
                  <a:ext cx="28678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70" name="文字方塊 169"/>
                <p:cNvSpPr txBox="1">
                  <a:spLocks noRot="1" noChangeAspect="1" noMove="1" noResize="1" noEditPoints="1" noAdjustHandles="1" noChangeArrowheads="1" noChangeShapeType="1" noTextEdit="1"/>
                </p:cNvSpPr>
                <p:nvPr/>
              </p:nvSpPr>
              <p:spPr>
                <a:xfrm>
                  <a:off x="522337" y="5165130"/>
                  <a:ext cx="2867836" cy="369332"/>
                </a:xfrm>
                <a:prstGeom prst="rect">
                  <a:avLst/>
                </a:prstGeom>
                <a:blipFill rotWithShape="0">
                  <a:blip r:embed="rId12"/>
                  <a:stretch>
                    <a:fillRect l="-1064"/>
                  </a:stretch>
                </a:blipFill>
              </p:spPr>
              <p:txBody>
                <a:bodyPr/>
                <a:lstStyle/>
                <a:p>
                  <a:r>
                    <a:rPr lang="zh-TW" altLang="en-US">
                      <a:noFill/>
                    </a:rPr>
                    <a:t> </a:t>
                  </a:r>
                </a:p>
              </p:txBody>
            </p:sp>
          </mc:Fallback>
        </mc:AlternateContent>
      </p:grpSp>
      <p:cxnSp>
        <p:nvCxnSpPr>
          <p:cNvPr id="7" name="直線單箭頭接點 6"/>
          <p:cNvCxnSpPr>
            <a:stCxn id="145" idx="3"/>
            <a:endCxn id="89" idx="2"/>
          </p:cNvCxnSpPr>
          <p:nvPr/>
        </p:nvCxnSpPr>
        <p:spPr>
          <a:xfrm flipV="1">
            <a:off x="3164862" y="4458105"/>
            <a:ext cx="595905" cy="8012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306246" y="5985200"/>
            <a:ext cx="585417" cy="461665"/>
          </a:xfrm>
          <a:prstGeom prst="rect">
            <a:avLst/>
          </a:prstGeom>
        </p:spPr>
        <p:txBody>
          <a:bodyPr wrap="none">
            <a:spAutoFit/>
          </a:bodyPr>
          <a:lstStyle/>
          <a:p>
            <a:pPr algn="ctr"/>
            <a:r>
              <a:rPr lang="en-US" altLang="zh-TW" sz="2400" dirty="0"/>
              <a:t>a</a:t>
            </a:r>
            <a:r>
              <a:rPr lang="en-US" altLang="zh-TW" sz="2400" baseline="30000" dirty="0"/>
              <a:t>L-1</a:t>
            </a:r>
            <a:endParaRPr lang="zh-TW" altLang="en-US" sz="2400" baseline="30000" dirty="0"/>
          </a:p>
        </p:txBody>
      </p:sp>
      <p:sp>
        <p:nvSpPr>
          <p:cNvPr id="173" name="矩形 172"/>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24" name="手繪多邊形 23"/>
          <p:cNvSpPr/>
          <p:nvPr/>
        </p:nvSpPr>
        <p:spPr>
          <a:xfrm>
            <a:off x="5351489" y="4437089"/>
            <a:ext cx="882753" cy="1169232"/>
          </a:xfrm>
          <a:custGeom>
            <a:avLst/>
            <a:gdLst>
              <a:gd name="connsiteX0" fmla="*/ 749508 w 882753"/>
              <a:gd name="connsiteY0" fmla="*/ 1169232 h 1169232"/>
              <a:gd name="connsiteX1" fmla="*/ 824459 w 882753"/>
              <a:gd name="connsiteY1" fmla="*/ 779488 h 1169232"/>
              <a:gd name="connsiteX2" fmla="*/ 0 w 882753"/>
              <a:gd name="connsiteY2" fmla="*/ 0 h 1169232"/>
            </a:gdLst>
            <a:ahLst/>
            <a:cxnLst>
              <a:cxn ang="0">
                <a:pos x="connsiteX0" y="connsiteY0"/>
              </a:cxn>
              <a:cxn ang="0">
                <a:pos x="connsiteX1" y="connsiteY1"/>
              </a:cxn>
              <a:cxn ang="0">
                <a:pos x="connsiteX2" y="connsiteY2"/>
              </a:cxn>
            </a:cxnLst>
            <a:rect l="l" t="t" r="r" b="b"/>
            <a:pathLst>
              <a:path w="882753" h="1169232">
                <a:moveTo>
                  <a:pt x="749508" y="1169232"/>
                </a:moveTo>
                <a:cubicBezTo>
                  <a:pt x="849442" y="1071796"/>
                  <a:pt x="949377" y="974360"/>
                  <a:pt x="824459" y="779488"/>
                </a:cubicBezTo>
                <a:cubicBezTo>
                  <a:pt x="699541" y="584616"/>
                  <a:pt x="349770" y="292308"/>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手繪多邊形 24"/>
          <p:cNvSpPr/>
          <p:nvPr/>
        </p:nvSpPr>
        <p:spPr>
          <a:xfrm>
            <a:off x="6925456" y="4407108"/>
            <a:ext cx="2027943" cy="1783830"/>
          </a:xfrm>
          <a:custGeom>
            <a:avLst/>
            <a:gdLst>
              <a:gd name="connsiteX0" fmla="*/ 1933731 w 2027943"/>
              <a:gd name="connsiteY0" fmla="*/ 1783830 h 1783830"/>
              <a:gd name="connsiteX1" fmla="*/ 1993692 w 2027943"/>
              <a:gd name="connsiteY1" fmla="*/ 1319135 h 1783830"/>
              <a:gd name="connsiteX2" fmla="*/ 1469036 w 2027943"/>
              <a:gd name="connsiteY2" fmla="*/ 449705 h 1783830"/>
              <a:gd name="connsiteX3" fmla="*/ 0 w 2027943"/>
              <a:gd name="connsiteY3" fmla="*/ 0 h 1783830"/>
            </a:gdLst>
            <a:ahLst/>
            <a:cxnLst>
              <a:cxn ang="0">
                <a:pos x="connsiteX0" y="connsiteY0"/>
              </a:cxn>
              <a:cxn ang="0">
                <a:pos x="connsiteX1" y="connsiteY1"/>
              </a:cxn>
              <a:cxn ang="0">
                <a:pos x="connsiteX2" y="connsiteY2"/>
              </a:cxn>
              <a:cxn ang="0">
                <a:pos x="connsiteX3" y="connsiteY3"/>
              </a:cxn>
            </a:cxnLst>
            <a:rect l="l" t="t" r="r" b="b"/>
            <a:pathLst>
              <a:path w="2027943" h="1783830">
                <a:moveTo>
                  <a:pt x="1933731" y="1783830"/>
                </a:moveTo>
                <a:cubicBezTo>
                  <a:pt x="2002436" y="1662659"/>
                  <a:pt x="2071141" y="1541489"/>
                  <a:pt x="1993692" y="1319135"/>
                </a:cubicBezTo>
                <a:cubicBezTo>
                  <a:pt x="1916243" y="1096781"/>
                  <a:pt x="1801318" y="669561"/>
                  <a:pt x="1469036" y="449705"/>
                </a:cubicBezTo>
                <a:cubicBezTo>
                  <a:pt x="1136754" y="229849"/>
                  <a:pt x="568377" y="114924"/>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3431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9" grpId="0" animBg="1"/>
      <p:bldP spid="80" grpId="0" animBg="1"/>
      <p:bldP spid="82" grpId="0" animBg="1"/>
      <p:bldP spid="83" grpId="0" animBg="1"/>
      <p:bldP spid="88" grpId="0" animBg="1"/>
      <p:bldP spid="89" grpId="0" animBg="1"/>
      <p:bldP spid="90" grpId="0" animBg="1"/>
      <p:bldP spid="92" grpId="0" animBg="1"/>
      <p:bldP spid="14" grpId="0"/>
      <p:bldP spid="173" grpId="0" animBg="1"/>
      <p:bldP spid="24"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3" name="文字方塊 172"/>
              <p:cNvSpPr txBox="1"/>
              <p:nvPr/>
            </p:nvSpPr>
            <p:spPr>
              <a:xfrm>
                <a:off x="321349" y="5960609"/>
                <a:ext cx="85013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73" name="文字方塊 172"/>
              <p:cNvSpPr txBox="1">
                <a:spLocks noRot="1" noChangeAspect="1" noMove="1" noResize="1" noEditPoints="1" noAdjustHandles="1" noChangeArrowheads="1" noChangeShapeType="1" noTextEdit="1"/>
              </p:cNvSpPr>
              <p:nvPr/>
            </p:nvSpPr>
            <p:spPr>
              <a:xfrm>
                <a:off x="321349" y="5960609"/>
                <a:ext cx="8501302" cy="369332"/>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p:cNvSpPr txBox="1"/>
              <p:nvPr/>
            </p:nvSpPr>
            <p:spPr>
              <a:xfrm>
                <a:off x="2399137" y="5965343"/>
                <a:ext cx="51569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53" name="文字方塊 152"/>
              <p:cNvSpPr txBox="1">
                <a:spLocks noRot="1" noChangeAspect="1" noMove="1" noResize="1" noEditPoints="1" noAdjustHandles="1" noChangeArrowheads="1" noChangeShapeType="1" noTextEdit="1"/>
              </p:cNvSpPr>
              <p:nvPr/>
            </p:nvSpPr>
            <p:spPr>
              <a:xfrm>
                <a:off x="2399137" y="5965343"/>
                <a:ext cx="5156925" cy="369332"/>
              </a:xfrm>
              <a:prstGeom prst="rect">
                <a:avLst/>
              </a:prstGeom>
              <a:blipFill rotWithShape="0">
                <a:blip r:embed="rId5"/>
                <a:stretch>
                  <a:fillRect l="-355"/>
                </a:stretch>
              </a:blipFill>
            </p:spPr>
            <p:txBody>
              <a:bodyPr/>
              <a:lstStyle/>
              <a:p>
                <a:r>
                  <a:rPr lang="zh-TW" altLang="en-US">
                    <a:noFill/>
                  </a:rPr>
                  <a:t> </a:t>
                </a:r>
              </a:p>
            </p:txBody>
          </p:sp>
        </mc:Fallback>
      </mc:AlternateContent>
      <p:sp>
        <p:nvSpPr>
          <p:cNvPr id="78"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extLst/>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15431" name="方程式" r:id="rId6" imgW="152280" imgH="215640" progId="Equation.3">
                  <p:embed/>
                </p:oleObj>
              </mc:Choice>
              <mc:Fallback>
                <p:oleObj name="方程式" r:id="rId6" imgW="152280" imgH="215640" progId="Equation.3">
                  <p:embed/>
                  <p:pic>
                    <p:nvPicPr>
                      <p:cNvPr id="98" name="Object 12"/>
                      <p:cNvPicPr>
                        <a:picLocks noChangeAspect="1" noChangeArrowheads="1"/>
                      </p:cNvPicPr>
                      <p:nvPr/>
                    </p:nvPicPr>
                    <p:blipFill>
                      <a:blip r:embed="rId7"/>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15432" name="方程式" r:id="rId8" imgW="164880" imgH="215640" progId="Equation.3">
                  <p:embed/>
                </p:oleObj>
              </mc:Choice>
              <mc:Fallback>
                <p:oleObj name="方程式" r:id="rId8" imgW="164880" imgH="215640" progId="Equation.3">
                  <p:embed/>
                  <p:pic>
                    <p:nvPicPr>
                      <p:cNvPr id="99" name="Object 12"/>
                      <p:cNvPicPr>
                        <a:picLocks noChangeAspect="1" noChangeArrowheads="1"/>
                      </p:cNvPicPr>
                      <p:nvPr/>
                    </p:nvPicPr>
                    <p:blipFill>
                      <a:blip r:embed="rId9"/>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3114798"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extLst/>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15433" name="方程式" r:id="rId10" imgW="190440" imgH="228600" progId="Equation.3">
                  <p:embed/>
                </p:oleObj>
              </mc:Choice>
              <mc:Fallback>
                <p:oleObj name="方程式" r:id="rId10" imgW="190440" imgH="228600" progId="Equation.3">
                  <p:embed/>
                  <p:pic>
                    <p:nvPicPr>
                      <p:cNvPr id="105" name="Object 12"/>
                      <p:cNvPicPr>
                        <a:picLocks noChangeAspect="1" noChangeArrowheads="1"/>
                      </p:cNvPicPr>
                      <p:nvPr/>
                    </p:nvPicPr>
                    <p:blipFill>
                      <a:blip r:embed="rId11"/>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800468"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4430360"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5849338"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5014443"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5032066"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5044246"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122356"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7191449"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7180166"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7180166"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Neural Network </a:t>
            </a:r>
            <a:endParaRPr lang="zh-TW" altLang="en-US" dirty="0"/>
          </a:p>
        </p:txBody>
      </p:sp>
      <p:sp>
        <p:nvSpPr>
          <p:cNvPr id="70"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sp>
        <p:nvSpPr>
          <p:cNvPr id="85" name="矩形 84"/>
          <p:cNvSpPr/>
          <p:nvPr/>
        </p:nvSpPr>
        <p:spPr>
          <a:xfrm>
            <a:off x="521225" y="45930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6" name="群組 5"/>
          <p:cNvGrpSpPr/>
          <p:nvPr/>
        </p:nvGrpSpPr>
        <p:grpSpPr>
          <a:xfrm>
            <a:off x="1022727" y="4582414"/>
            <a:ext cx="1423980" cy="877076"/>
            <a:chOff x="3047770" y="5664328"/>
            <a:chExt cx="1423980" cy="877076"/>
          </a:xfrm>
        </p:grpSpPr>
        <mc:AlternateContent xmlns:mc="http://schemas.openxmlformats.org/markup-compatibility/2006" xmlns:a14="http://schemas.microsoft.com/office/drawing/2010/main">
          <mc:Choice Requires="a14">
            <p:sp>
              <p:nvSpPr>
                <p:cNvPr id="5" name="文字方塊 4"/>
                <p:cNvSpPr txBox="1"/>
                <p:nvPr/>
              </p:nvSpPr>
              <p:spPr>
                <a:xfrm>
                  <a:off x="3047770" y="5918200"/>
                  <a:ext cx="14239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3047770" y="5918200"/>
                  <a:ext cx="1423980" cy="369332"/>
                </a:xfrm>
                <a:prstGeom prst="rect">
                  <a:avLst/>
                </a:prstGeom>
                <a:blipFill rotWithShape="0">
                  <a:blip r:embed="rId12"/>
                  <a:stretch>
                    <a:fillRect l="-1717" b="-34426"/>
                  </a:stretch>
                </a:blipFill>
              </p:spPr>
              <p:txBody>
                <a:bodyPr/>
                <a:lstStyle/>
                <a:p>
                  <a:r>
                    <a:rPr lang="zh-TW" altLang="en-US">
                      <a:noFill/>
                    </a:rPr>
                    <a:t> </a:t>
                  </a:r>
                </a:p>
              </p:txBody>
            </p:sp>
          </mc:Fallback>
        </mc:AlternateContent>
        <p:sp>
          <p:nvSpPr>
            <p:cNvPr id="87" name="矩形 86"/>
            <p:cNvSpPr/>
            <p:nvPr/>
          </p:nvSpPr>
          <p:spPr>
            <a:xfrm>
              <a:off x="3778163" y="566432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grpSp>
      <p:sp>
        <p:nvSpPr>
          <p:cNvPr id="140" name="矩形 139"/>
          <p:cNvSpPr/>
          <p:nvPr/>
        </p:nvSpPr>
        <p:spPr>
          <a:xfrm>
            <a:off x="5934446" y="568681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1" name="矩形 140"/>
          <p:cNvSpPr/>
          <p:nvPr/>
        </p:nvSpPr>
        <p:spPr>
          <a:xfrm>
            <a:off x="4112961" y="570896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2" name="矩形 141"/>
          <p:cNvSpPr/>
          <p:nvPr/>
        </p:nvSpPr>
        <p:spPr>
          <a:xfrm>
            <a:off x="5013903" y="568500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146" name="文字方塊 145"/>
          <p:cNvSpPr txBox="1"/>
          <p:nvPr/>
        </p:nvSpPr>
        <p:spPr>
          <a:xfrm>
            <a:off x="5514543" y="588061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7" name="文字方塊 146"/>
              <p:cNvSpPr txBox="1"/>
              <p:nvPr/>
            </p:nvSpPr>
            <p:spPr>
              <a:xfrm>
                <a:off x="3652491" y="593888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47" name="文字方塊 146"/>
              <p:cNvSpPr txBox="1">
                <a:spLocks noRot="1" noChangeAspect="1" noMove="1" noResize="1" noEditPoints="1" noAdjustHandles="1" noChangeArrowheads="1" noChangeShapeType="1" noTextEdit="1"/>
              </p:cNvSpPr>
              <p:nvPr/>
            </p:nvSpPr>
            <p:spPr>
              <a:xfrm>
                <a:off x="3652491" y="5938880"/>
                <a:ext cx="3002489" cy="369332"/>
              </a:xfrm>
              <a:prstGeom prst="rect">
                <a:avLst/>
              </a:prstGeom>
              <a:blipFill rotWithShape="0">
                <a:blip r:embed="rId13"/>
                <a:stretch>
                  <a:fillRect/>
                </a:stretch>
              </a:blipFill>
            </p:spPr>
            <p:txBody>
              <a:bodyPr/>
              <a:lstStyle/>
              <a:p>
                <a:r>
                  <a:rPr lang="zh-TW" altLang="en-US">
                    <a:noFill/>
                  </a:rPr>
                  <a:t> </a:t>
                </a:r>
              </a:p>
            </p:txBody>
          </p:sp>
        </mc:Fallback>
      </mc:AlternateContent>
      <p:sp>
        <p:nvSpPr>
          <p:cNvPr id="149" name="矩形 148"/>
          <p:cNvSpPr/>
          <p:nvPr/>
        </p:nvSpPr>
        <p:spPr>
          <a:xfrm>
            <a:off x="6876409" y="570345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50" name="矩形 149"/>
          <p:cNvSpPr/>
          <p:nvPr/>
        </p:nvSpPr>
        <p:spPr>
          <a:xfrm>
            <a:off x="2825706" y="572560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52" name="文字方塊 151"/>
          <p:cNvSpPr txBox="1"/>
          <p:nvPr/>
        </p:nvSpPr>
        <p:spPr>
          <a:xfrm>
            <a:off x="6521219" y="5892199"/>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55" name="矩形 154"/>
          <p:cNvSpPr/>
          <p:nvPr/>
        </p:nvSpPr>
        <p:spPr>
          <a:xfrm>
            <a:off x="8091450" y="5685008"/>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56" name="矩形 155"/>
          <p:cNvSpPr/>
          <p:nvPr/>
        </p:nvSpPr>
        <p:spPr>
          <a:xfrm>
            <a:off x="1129407" y="571837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58" name="文字方塊 157"/>
          <p:cNvSpPr txBox="1"/>
          <p:nvPr/>
        </p:nvSpPr>
        <p:spPr>
          <a:xfrm>
            <a:off x="7780895" y="5884466"/>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8" name="文字方塊 7"/>
          <p:cNvSpPr txBox="1"/>
          <p:nvPr/>
        </p:nvSpPr>
        <p:spPr>
          <a:xfrm>
            <a:off x="1860078" y="581905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4" name="矩形 173"/>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75" name="文字方塊 174"/>
          <p:cNvSpPr txBox="1"/>
          <p:nvPr/>
        </p:nvSpPr>
        <p:spPr>
          <a:xfrm>
            <a:off x="7372935" y="577443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6" name="文字方塊 175"/>
          <p:cNvSpPr txBox="1"/>
          <p:nvPr/>
        </p:nvSpPr>
        <p:spPr>
          <a:xfrm>
            <a:off x="2777295" y="4572908"/>
            <a:ext cx="5539589" cy="954107"/>
          </a:xfrm>
          <a:prstGeom prst="rect">
            <a:avLst/>
          </a:prstGeom>
          <a:noFill/>
        </p:spPr>
        <p:txBody>
          <a:bodyPr wrap="square" rtlCol="0">
            <a:spAutoFit/>
          </a:bodyPr>
          <a:lstStyle/>
          <a:p>
            <a:r>
              <a:rPr lang="en-US" altLang="zh-TW" sz="2800" dirty="0"/>
              <a:t>Using parallel computing techniques to speed up matrix operation</a:t>
            </a:r>
            <a:endParaRPr lang="zh-TW" altLang="en-US" sz="2800" dirty="0"/>
          </a:p>
        </p:txBody>
      </p:sp>
    </p:spTree>
    <p:extLst>
      <p:ext uri="{BB962C8B-B14F-4D97-AF65-F5344CB8AC3E}">
        <p14:creationId xmlns:p14="http://schemas.microsoft.com/office/powerpoint/2010/main" val="134871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53" grpId="0"/>
      <p:bldP spid="85" grpId="0" animBg="1"/>
      <p:bldP spid="140" grpId="0" animBg="1"/>
      <p:bldP spid="141" grpId="0" animBg="1"/>
      <p:bldP spid="142" grpId="0" animBg="1"/>
      <p:bldP spid="146" grpId="0"/>
      <p:bldP spid="147" grpId="0"/>
      <p:bldP spid="149" grpId="0" animBg="1"/>
      <p:bldP spid="150" grpId="0" animBg="1"/>
      <p:bldP spid="152" grpId="0"/>
      <p:bldP spid="155" grpId="0" animBg="1"/>
      <p:bldP spid="156" grpId="0" animBg="1"/>
      <p:bldP spid="158" grpId="0"/>
      <p:bldP spid="8" grpId="0"/>
      <p:bldP spid="175" grpId="0"/>
      <p:bldP spid="17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Output Layer </a:t>
            </a:r>
            <a:br>
              <a:rPr lang="en-US" altLang="zh-TW" dirty="0"/>
            </a:br>
            <a:r>
              <a:rPr lang="en-US" altLang="zh-TW" dirty="0"/>
              <a:t>as Multi-Class Classifier</a:t>
            </a:r>
            <a:endParaRPr lang="zh-TW" altLang="en-US" dirty="0"/>
          </a:p>
        </p:txBody>
      </p:sp>
      <p:sp>
        <p:nvSpPr>
          <p:cNvPr id="55" name="矩形 54"/>
          <p:cNvSpPr/>
          <p:nvPr/>
        </p:nvSpPr>
        <p:spPr>
          <a:xfrm>
            <a:off x="1234935" y="2674551"/>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59" name="直線單箭頭接點 58"/>
          <p:cNvCxnSpPr/>
          <p:nvPr/>
        </p:nvCxnSpPr>
        <p:spPr>
          <a:xfrm>
            <a:off x="6347209" y="3695330"/>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6456525" y="4941220"/>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6323325" y="2916527"/>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303323" y="339224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3" name="矩形 62"/>
          <p:cNvSpPr/>
          <p:nvPr/>
        </p:nvSpPr>
        <p:spPr>
          <a:xfrm>
            <a:off x="1309141" y="282191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nvGrpSpPr>
          <p:cNvPr id="66" name="群組 65"/>
          <p:cNvGrpSpPr/>
          <p:nvPr/>
        </p:nvGrpSpPr>
        <p:grpSpPr>
          <a:xfrm>
            <a:off x="2418038" y="2646910"/>
            <a:ext cx="746342" cy="2675868"/>
            <a:chOff x="2504565" y="2224872"/>
            <a:chExt cx="746342" cy="2675868"/>
          </a:xfrm>
        </p:grpSpPr>
        <p:sp>
          <p:nvSpPr>
            <p:cNvPr id="67" name="矩形 66"/>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9" name="橢圓 68"/>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0" name="橢圓 69"/>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1" name="橢圓 70"/>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2" name="文字方塊 71"/>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73" name="矩形 72"/>
          <p:cNvSpPr/>
          <p:nvPr/>
        </p:nvSpPr>
        <p:spPr>
          <a:xfrm>
            <a:off x="1312848" y="4790001"/>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5" name="文字方塊 74"/>
          <p:cNvSpPr txBox="1"/>
          <p:nvPr/>
        </p:nvSpPr>
        <p:spPr>
          <a:xfrm rot="5400000">
            <a:off x="1188780" y="4074943"/>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3" name="群組 82"/>
          <p:cNvGrpSpPr/>
          <p:nvPr/>
        </p:nvGrpSpPr>
        <p:grpSpPr>
          <a:xfrm>
            <a:off x="5960402" y="2638804"/>
            <a:ext cx="746342" cy="2683974"/>
            <a:chOff x="6046929" y="2216766"/>
            <a:chExt cx="746342" cy="2683974"/>
          </a:xfrm>
        </p:grpSpPr>
        <p:sp>
          <p:nvSpPr>
            <p:cNvPr id="84" name="矩形 83"/>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6" name="橢圓 85"/>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7" name="橢圓 86"/>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8" name="橢圓 87"/>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9" name="文字方塊 88"/>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90" name="文字方塊 89"/>
          <p:cNvSpPr txBox="1"/>
          <p:nvPr/>
        </p:nvSpPr>
        <p:spPr>
          <a:xfrm>
            <a:off x="3106468" y="261390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1" name="文字方塊 90"/>
          <p:cNvSpPr txBox="1"/>
          <p:nvPr/>
        </p:nvSpPr>
        <p:spPr>
          <a:xfrm>
            <a:off x="3113417" y="337488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2" name="文字方塊 91"/>
          <p:cNvSpPr txBox="1"/>
          <p:nvPr/>
        </p:nvSpPr>
        <p:spPr>
          <a:xfrm>
            <a:off x="3142433" y="4590222"/>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127" name="群組 126"/>
          <p:cNvGrpSpPr/>
          <p:nvPr/>
        </p:nvGrpSpPr>
        <p:grpSpPr>
          <a:xfrm>
            <a:off x="3819494" y="2630101"/>
            <a:ext cx="1409951" cy="2675868"/>
            <a:chOff x="3237982" y="2761595"/>
            <a:chExt cx="1409951" cy="2675868"/>
          </a:xfrm>
        </p:grpSpPr>
        <p:grpSp>
          <p:nvGrpSpPr>
            <p:cNvPr id="76" name="群組 75"/>
            <p:cNvGrpSpPr/>
            <p:nvPr/>
          </p:nvGrpSpPr>
          <p:grpSpPr>
            <a:xfrm>
              <a:off x="3901591" y="2761595"/>
              <a:ext cx="746342" cy="2675868"/>
              <a:chOff x="3830151" y="2208525"/>
              <a:chExt cx="746342" cy="2675868"/>
            </a:xfrm>
          </p:grpSpPr>
          <p:sp>
            <p:nvSpPr>
              <p:cNvPr id="77" name="矩形 76"/>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9" name="橢圓 78"/>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0" name="橢圓 79"/>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1" name="橢圓 80"/>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2" name="文字方塊 81"/>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93" name="群組 92"/>
            <p:cNvGrpSpPr/>
            <p:nvPr/>
          </p:nvGrpSpPr>
          <p:grpSpPr>
            <a:xfrm>
              <a:off x="3237982" y="3061275"/>
              <a:ext cx="753037" cy="2028469"/>
              <a:chOff x="3166542" y="2508205"/>
              <a:chExt cx="753037" cy="2028469"/>
            </a:xfrm>
          </p:grpSpPr>
          <p:cxnSp>
            <p:nvCxnSpPr>
              <p:cNvPr id="94" name="直線單箭頭接點 93"/>
              <p:cNvCxnSpPr>
                <a:stCxn id="69" idx="6"/>
                <a:endCxn id="79" idx="2"/>
              </p:cNvCxnSpPr>
              <p:nvPr/>
            </p:nvCxnSpPr>
            <p:spPr>
              <a:xfrm>
                <a:off x="3175833" y="25082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70" idx="6"/>
                <a:endCxn id="79" idx="2"/>
              </p:cNvCxnSpPr>
              <p:nvPr/>
            </p:nvCxnSpPr>
            <p:spPr>
              <a:xfrm flipV="1">
                <a:off x="3178175" y="250820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69" idx="6"/>
                <a:endCxn id="80" idx="2"/>
              </p:cNvCxnSpPr>
              <p:nvPr/>
            </p:nvCxnSpPr>
            <p:spPr>
              <a:xfrm>
                <a:off x="3175833" y="250820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69" idx="6"/>
                <a:endCxn id="81" idx="2"/>
              </p:cNvCxnSpPr>
              <p:nvPr/>
            </p:nvCxnSpPr>
            <p:spPr>
              <a:xfrm>
                <a:off x="3175833" y="250820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stCxn id="70" idx="6"/>
                <a:endCxn id="81" idx="2"/>
              </p:cNvCxnSpPr>
              <p:nvPr/>
            </p:nvCxnSpPr>
            <p:spPr>
              <a:xfrm>
                <a:off x="3178175" y="328677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71" idx="6"/>
                <a:endCxn id="79" idx="2"/>
              </p:cNvCxnSpPr>
              <p:nvPr/>
            </p:nvCxnSpPr>
            <p:spPr>
              <a:xfrm flipV="1">
                <a:off x="3166542" y="250820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71" idx="6"/>
                <a:endCxn id="80" idx="2"/>
              </p:cNvCxnSpPr>
              <p:nvPr/>
            </p:nvCxnSpPr>
            <p:spPr>
              <a:xfrm flipV="1">
                <a:off x="3166542" y="328677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03" name="直線單箭頭接點 102"/>
          <p:cNvCxnSpPr>
            <a:endCxn id="69" idx="2"/>
          </p:cNvCxnSpPr>
          <p:nvPr/>
        </p:nvCxnSpPr>
        <p:spPr>
          <a:xfrm flipV="1">
            <a:off x="1655748" y="2944991"/>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63" idx="3"/>
            <a:endCxn id="70" idx="2"/>
          </p:cNvCxnSpPr>
          <p:nvPr/>
        </p:nvCxnSpPr>
        <p:spPr>
          <a:xfrm>
            <a:off x="1652041" y="2993365"/>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a:stCxn id="63" idx="3"/>
            <a:endCxn id="71" idx="2"/>
          </p:cNvCxnSpPr>
          <p:nvPr/>
        </p:nvCxnSpPr>
        <p:spPr>
          <a:xfrm>
            <a:off x="1652041" y="2993365"/>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endCxn id="69" idx="2"/>
          </p:cNvCxnSpPr>
          <p:nvPr/>
        </p:nvCxnSpPr>
        <p:spPr>
          <a:xfrm flipV="1">
            <a:off x="1679561" y="2944991"/>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a:stCxn id="62" idx="3"/>
            <a:endCxn id="70" idx="2"/>
          </p:cNvCxnSpPr>
          <p:nvPr/>
        </p:nvCxnSpPr>
        <p:spPr>
          <a:xfrm>
            <a:off x="1646223" y="3563694"/>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a:stCxn id="62" idx="3"/>
            <a:endCxn id="71" idx="2"/>
          </p:cNvCxnSpPr>
          <p:nvPr/>
        </p:nvCxnSpPr>
        <p:spPr>
          <a:xfrm>
            <a:off x="1646223" y="3563694"/>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a:endCxn id="69" idx="2"/>
          </p:cNvCxnSpPr>
          <p:nvPr/>
        </p:nvCxnSpPr>
        <p:spPr>
          <a:xfrm flipV="1">
            <a:off x="1717720" y="2944991"/>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a:endCxn id="70" idx="2"/>
          </p:cNvCxnSpPr>
          <p:nvPr/>
        </p:nvCxnSpPr>
        <p:spPr>
          <a:xfrm flipV="1">
            <a:off x="1691351" y="3723561"/>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a:endCxn id="71" idx="2"/>
          </p:cNvCxnSpPr>
          <p:nvPr/>
        </p:nvCxnSpPr>
        <p:spPr>
          <a:xfrm>
            <a:off x="1691351" y="4938167"/>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文字方塊 111"/>
          <p:cNvSpPr txBox="1"/>
          <p:nvPr/>
        </p:nvSpPr>
        <p:spPr>
          <a:xfrm rot="5400000">
            <a:off x="7315887" y="409548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3" name="文字方塊 112"/>
          <p:cNvSpPr txBox="1"/>
          <p:nvPr/>
        </p:nvSpPr>
        <p:spPr>
          <a:xfrm>
            <a:off x="7384980" y="2576667"/>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14" name="文字方塊 113"/>
          <p:cNvSpPr txBox="1"/>
          <p:nvPr/>
        </p:nvSpPr>
        <p:spPr>
          <a:xfrm>
            <a:off x="7373697" y="3374887"/>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15" name="文字方塊 114"/>
          <p:cNvSpPr txBox="1"/>
          <p:nvPr/>
        </p:nvSpPr>
        <p:spPr>
          <a:xfrm>
            <a:off x="7373697" y="4641119"/>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grpSp>
        <p:nvGrpSpPr>
          <p:cNvPr id="116" name="群組 115"/>
          <p:cNvGrpSpPr/>
          <p:nvPr/>
        </p:nvGrpSpPr>
        <p:grpSpPr>
          <a:xfrm>
            <a:off x="5270567" y="2937852"/>
            <a:ext cx="753037" cy="2013721"/>
            <a:chOff x="5357094" y="2515814"/>
            <a:chExt cx="753037" cy="2013721"/>
          </a:xfrm>
        </p:grpSpPr>
        <p:cxnSp>
          <p:nvCxnSpPr>
            <p:cNvPr id="117" name="直線單箭頭接點 11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29" name="Object 12"/>
          <p:cNvGraphicFramePr>
            <a:graphicFrameLocks noChangeAspect="1"/>
          </p:cNvGraphicFramePr>
          <p:nvPr>
            <p:extLst>
              <p:ext uri="{D42A27DB-BD31-4B8C-83A1-F6EECF244321}">
                <p14:modId xmlns:p14="http://schemas.microsoft.com/office/powerpoint/2010/main" val="1688234903"/>
              </p:ext>
            </p:extLst>
          </p:nvPr>
        </p:nvGraphicFramePr>
        <p:xfrm>
          <a:off x="4964109" y="4410572"/>
          <a:ext cx="433387" cy="461963"/>
        </p:xfrm>
        <a:graphic>
          <a:graphicData uri="http://schemas.openxmlformats.org/presentationml/2006/ole">
            <mc:AlternateContent xmlns:mc="http://schemas.openxmlformats.org/markup-compatibility/2006">
              <mc:Choice xmlns:v="urn:schemas-microsoft-com:vml" Requires="v">
                <p:oleObj spid="_x0000_s17485" name="方程式" r:id="rId4" imgW="203040" imgH="215640" progId="Equation.3">
                  <p:embed/>
                </p:oleObj>
              </mc:Choice>
              <mc:Fallback>
                <p:oleObj name="方程式" r:id="rId4" imgW="203040" imgH="215640" progId="Equation.3">
                  <p:embed/>
                  <p:pic>
                    <p:nvPicPr>
                      <p:cNvPr id="128" name="Object 12"/>
                      <p:cNvPicPr>
                        <a:picLocks noChangeAspect="1" noChangeArrowheads="1"/>
                      </p:cNvPicPr>
                      <p:nvPr/>
                    </p:nvPicPr>
                    <p:blipFill>
                      <a:blip r:embed="rId5"/>
                      <a:srcRect/>
                      <a:stretch>
                        <a:fillRect/>
                      </a:stretch>
                    </p:blipFill>
                    <p:spPr bwMode="auto">
                      <a:xfrm>
                        <a:off x="4964109" y="4410572"/>
                        <a:ext cx="43338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 name="文字方塊 129"/>
          <p:cNvSpPr txBox="1"/>
          <p:nvPr/>
        </p:nvSpPr>
        <p:spPr>
          <a:xfrm>
            <a:off x="5764279" y="534885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131" name="文字方塊 130"/>
          <p:cNvSpPr txBox="1"/>
          <p:nvPr/>
        </p:nvSpPr>
        <p:spPr>
          <a:xfrm>
            <a:off x="2786173" y="5661211"/>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132" name="右大括弧 131"/>
          <p:cNvSpPr/>
          <p:nvPr/>
        </p:nvSpPr>
        <p:spPr>
          <a:xfrm rot="5400000">
            <a:off x="3747093" y="4013939"/>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33" name="文字方塊 132"/>
          <p:cNvSpPr txBox="1"/>
          <p:nvPr/>
        </p:nvSpPr>
        <p:spPr>
          <a:xfrm>
            <a:off x="1023007" y="5220333"/>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graphicFrame>
        <p:nvGraphicFramePr>
          <p:cNvPr id="134" name="Object 12"/>
          <p:cNvGraphicFramePr>
            <a:graphicFrameLocks noChangeAspect="1"/>
          </p:cNvGraphicFramePr>
          <p:nvPr>
            <p:extLst>
              <p:ext uri="{D42A27DB-BD31-4B8C-83A1-F6EECF244321}">
                <p14:modId xmlns:p14="http://schemas.microsoft.com/office/powerpoint/2010/main" val="3243685373"/>
              </p:ext>
            </p:extLst>
          </p:nvPr>
        </p:nvGraphicFramePr>
        <p:xfrm>
          <a:off x="795350" y="3693983"/>
          <a:ext cx="434940" cy="478178"/>
        </p:xfrm>
        <a:graphic>
          <a:graphicData uri="http://schemas.openxmlformats.org/presentationml/2006/ole">
            <mc:AlternateContent xmlns:mc="http://schemas.openxmlformats.org/markup-compatibility/2006">
              <mc:Choice xmlns:v="urn:schemas-microsoft-com:vml" Requires="v">
                <p:oleObj spid="_x0000_s17486" name="方程式" r:id="rId6" imgW="126720" imgH="139680" progId="Equation.3">
                  <p:embed/>
                </p:oleObj>
              </mc:Choice>
              <mc:Fallback>
                <p:oleObj name="方程式" r:id="rId6" imgW="126720" imgH="139680" progId="Equation.3">
                  <p:embed/>
                  <p:pic>
                    <p:nvPicPr>
                      <p:cNvPr id="129" name="Object 12"/>
                      <p:cNvPicPr>
                        <a:picLocks noChangeAspect="1" noChangeArrowheads="1"/>
                      </p:cNvPicPr>
                      <p:nvPr/>
                    </p:nvPicPr>
                    <p:blipFill>
                      <a:blip r:embed="rId7"/>
                      <a:srcRect/>
                      <a:stretch>
                        <a:fillRect/>
                      </a:stretch>
                    </p:blipFill>
                    <p:spPr bwMode="auto">
                      <a:xfrm>
                        <a:off x="795350" y="3693983"/>
                        <a:ext cx="434940" cy="478178"/>
                      </a:xfrm>
                      <a:prstGeom prst="rect">
                        <a:avLst/>
                      </a:prstGeom>
                      <a:noFill/>
                      <a:extLst/>
                    </p:spPr>
                  </p:pic>
                </p:oleObj>
              </mc:Fallback>
            </mc:AlternateContent>
          </a:graphicData>
        </a:graphic>
      </p:graphicFrame>
      <p:graphicFrame>
        <p:nvGraphicFramePr>
          <p:cNvPr id="64" name="Object 12"/>
          <p:cNvGraphicFramePr>
            <a:graphicFrameLocks noChangeAspect="1"/>
          </p:cNvGraphicFramePr>
          <p:nvPr>
            <p:extLst>
              <p:ext uri="{D42A27DB-BD31-4B8C-83A1-F6EECF244321}">
                <p14:modId xmlns:p14="http://schemas.microsoft.com/office/powerpoint/2010/main" val="788226925"/>
              </p:ext>
            </p:extLst>
          </p:nvPr>
        </p:nvGraphicFramePr>
        <p:xfrm>
          <a:off x="5020102" y="2475889"/>
          <a:ext cx="325438" cy="461962"/>
        </p:xfrm>
        <a:graphic>
          <a:graphicData uri="http://schemas.openxmlformats.org/presentationml/2006/ole">
            <mc:AlternateContent xmlns:mc="http://schemas.openxmlformats.org/markup-compatibility/2006">
              <mc:Choice xmlns:v="urn:schemas-microsoft-com:vml" Requires="v">
                <p:oleObj spid="_x0000_s17487" name="方程式" r:id="rId8" imgW="152280" imgH="215640" progId="Equation.3">
                  <p:embed/>
                </p:oleObj>
              </mc:Choice>
              <mc:Fallback>
                <p:oleObj name="方程式" r:id="rId8" imgW="152280" imgH="215640" progId="Equation.3">
                  <p:embed/>
                  <p:pic>
                    <p:nvPicPr>
                      <p:cNvPr id="16" name="Object 12"/>
                      <p:cNvPicPr>
                        <a:picLocks noChangeAspect="1" noChangeArrowheads="1"/>
                      </p:cNvPicPr>
                      <p:nvPr/>
                    </p:nvPicPr>
                    <p:blipFill>
                      <a:blip r:embed="rId9"/>
                      <a:srcRect/>
                      <a:stretch>
                        <a:fillRect/>
                      </a:stretch>
                    </p:blipFill>
                    <p:spPr bwMode="auto">
                      <a:xfrm>
                        <a:off x="5020102" y="247588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 name="Object 12"/>
          <p:cNvGraphicFramePr>
            <a:graphicFrameLocks noChangeAspect="1"/>
          </p:cNvGraphicFramePr>
          <p:nvPr>
            <p:extLst>
              <p:ext uri="{D42A27DB-BD31-4B8C-83A1-F6EECF244321}">
                <p14:modId xmlns:p14="http://schemas.microsoft.com/office/powerpoint/2010/main" val="2430830592"/>
              </p:ext>
            </p:extLst>
          </p:nvPr>
        </p:nvGraphicFramePr>
        <p:xfrm>
          <a:off x="4999640" y="3228795"/>
          <a:ext cx="352425" cy="461963"/>
        </p:xfrm>
        <a:graphic>
          <a:graphicData uri="http://schemas.openxmlformats.org/presentationml/2006/ole">
            <mc:AlternateContent xmlns:mc="http://schemas.openxmlformats.org/markup-compatibility/2006">
              <mc:Choice xmlns:v="urn:schemas-microsoft-com:vml" Requires="v">
                <p:oleObj spid="_x0000_s17488" name="方程式" r:id="rId10" imgW="164880" imgH="215640" progId="Equation.3">
                  <p:embed/>
                </p:oleObj>
              </mc:Choice>
              <mc:Fallback>
                <p:oleObj name="方程式" r:id="rId10" imgW="164880" imgH="215640" progId="Equation.3">
                  <p:embed/>
                  <p:pic>
                    <p:nvPicPr>
                      <p:cNvPr id="64" name="Object 12"/>
                      <p:cNvPicPr>
                        <a:picLocks noChangeAspect="1" noChangeArrowheads="1"/>
                      </p:cNvPicPr>
                      <p:nvPr/>
                    </p:nvPicPr>
                    <p:blipFill>
                      <a:blip r:embed="rId11"/>
                      <a:srcRect/>
                      <a:stretch>
                        <a:fillRect/>
                      </a:stretch>
                    </p:blipFill>
                    <p:spPr bwMode="auto">
                      <a:xfrm>
                        <a:off x="4999640" y="3228795"/>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 name="矩形 134"/>
          <p:cNvSpPr/>
          <p:nvPr/>
        </p:nvSpPr>
        <p:spPr>
          <a:xfrm>
            <a:off x="2291950" y="2576666"/>
            <a:ext cx="2693027" cy="27461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6" name="文字方塊 135"/>
          <p:cNvSpPr txBox="1"/>
          <p:nvPr/>
        </p:nvSpPr>
        <p:spPr>
          <a:xfrm>
            <a:off x="2206736" y="1705203"/>
            <a:ext cx="3753666" cy="830997"/>
          </a:xfrm>
          <a:prstGeom prst="rect">
            <a:avLst/>
          </a:prstGeom>
          <a:noFill/>
        </p:spPr>
        <p:txBody>
          <a:bodyPr wrap="square" rtlCol="0">
            <a:spAutoFit/>
          </a:bodyPr>
          <a:lstStyle/>
          <a:p>
            <a:r>
              <a:rPr lang="en-US" altLang="zh-TW" sz="2400" dirty="0"/>
              <a:t>Feature extractor replacing feature engineering</a:t>
            </a:r>
            <a:endParaRPr lang="zh-TW" altLang="en-US" sz="2400" dirty="0"/>
          </a:p>
        </p:txBody>
      </p:sp>
      <p:sp>
        <p:nvSpPr>
          <p:cNvPr id="137" name="文字方塊 136"/>
          <p:cNvSpPr txBox="1"/>
          <p:nvPr/>
        </p:nvSpPr>
        <p:spPr>
          <a:xfrm>
            <a:off x="6909399" y="5344176"/>
            <a:ext cx="176560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TW" sz="2400" dirty="0"/>
              <a:t>= Multi-class Classifier </a:t>
            </a:r>
            <a:endParaRPr lang="zh-TW" altLang="en-US" sz="2400" dirty="0"/>
          </a:p>
        </p:txBody>
      </p:sp>
      <p:sp>
        <p:nvSpPr>
          <p:cNvPr id="138" name="矩形 137"/>
          <p:cNvSpPr/>
          <p:nvPr/>
        </p:nvSpPr>
        <p:spPr>
          <a:xfrm>
            <a:off x="6038847" y="2610469"/>
            <a:ext cx="737236" cy="26839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139" name="文字方塊 138"/>
          <p:cNvSpPr txBox="1"/>
          <p:nvPr/>
        </p:nvSpPr>
        <p:spPr>
          <a:xfrm rot="5400000">
            <a:off x="5616881" y="3720140"/>
            <a:ext cx="1510968" cy="461665"/>
          </a:xfrm>
          <a:prstGeom prst="rect">
            <a:avLst/>
          </a:prstGeom>
          <a:noFill/>
        </p:spPr>
        <p:txBody>
          <a:bodyPr wrap="square" rtlCol="0">
            <a:spAutoFit/>
          </a:bodyPr>
          <a:lstStyle/>
          <a:p>
            <a:pPr algn="ctr"/>
            <a:r>
              <a:rPr lang="en-US" altLang="zh-TW" sz="2400" dirty="0" err="1"/>
              <a:t>Softmax</a:t>
            </a:r>
            <a:endParaRPr lang="zh-TW" altLang="en-US" sz="2400" dirty="0"/>
          </a:p>
        </p:txBody>
      </p:sp>
    </p:spTree>
    <p:extLst>
      <p:ext uri="{BB962C8B-B14F-4D97-AF65-F5344CB8AC3E}">
        <p14:creationId xmlns:p14="http://schemas.microsoft.com/office/powerpoint/2010/main" val="412934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p:bldP spid="137" grpId="0" animBg="1"/>
      <p:bldP spid="138" grpId="0" animBg="1"/>
      <p:bldP spid="1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Application</a:t>
            </a:r>
            <a:endParaRPr lang="zh-TW" altLang="en-US" dirty="0"/>
          </a:p>
        </p:txBody>
      </p:sp>
      <p:sp>
        <p:nvSpPr>
          <p:cNvPr id="3" name="文字版面配置區 2"/>
          <p:cNvSpPr>
            <a:spLocks noGrp="1"/>
          </p:cNvSpPr>
          <p:nvPr>
            <p:ph type="body" idx="1"/>
          </p:nvPr>
        </p:nvSpPr>
        <p:spPr/>
        <p:txBody>
          <a:bodyPr>
            <a:normAutofit/>
          </a:bodyPr>
          <a:lstStyle/>
          <a:p>
            <a:r>
              <a:rPr lang="en-US" altLang="zh-TW" sz="3200" dirty="0"/>
              <a:t>Input</a:t>
            </a:r>
            <a:endParaRPr lang="zh-TW" altLang="en-US" sz="3200" dirty="0"/>
          </a:p>
        </p:txBody>
      </p:sp>
      <p:sp>
        <p:nvSpPr>
          <p:cNvPr id="4" name="內容版面配置區 3"/>
          <p:cNvSpPr>
            <a:spLocks noGrp="1"/>
          </p:cNvSpPr>
          <p:nvPr>
            <p:ph sz="half" idx="2"/>
          </p:nvPr>
        </p:nvSpPr>
        <p:spPr/>
        <p:txBody>
          <a:bodyPr/>
          <a:lstStyle/>
          <a:p>
            <a:endParaRPr lang="zh-TW" altLang="en-US"/>
          </a:p>
        </p:txBody>
      </p:sp>
      <p:sp>
        <p:nvSpPr>
          <p:cNvPr id="5" name="文字版面配置區 4"/>
          <p:cNvSpPr>
            <a:spLocks noGrp="1"/>
          </p:cNvSpPr>
          <p:nvPr>
            <p:ph type="body" sz="quarter" idx="3"/>
          </p:nvPr>
        </p:nvSpPr>
        <p:spPr/>
        <p:txBody>
          <a:bodyPr>
            <a:normAutofit/>
          </a:bodyPr>
          <a:lstStyle/>
          <a:p>
            <a:r>
              <a:rPr lang="en-US" altLang="zh-TW" sz="3200" dirty="0"/>
              <a:t>Output</a:t>
            </a:r>
            <a:endParaRPr lang="zh-TW" altLang="en-US" sz="3200" dirty="0"/>
          </a:p>
        </p:txBody>
      </p:sp>
      <p:sp>
        <p:nvSpPr>
          <p:cNvPr id="6" name="內容版面配置區 5"/>
          <p:cNvSpPr>
            <a:spLocks noGrp="1"/>
          </p:cNvSpPr>
          <p:nvPr>
            <p:ph sz="quarter" idx="4"/>
          </p:nvPr>
        </p:nvSpPr>
        <p:spPr/>
        <p:txBody>
          <a:bodyPr/>
          <a:lstStyle/>
          <a:p>
            <a:endParaRPr lang="zh-TW" altLang="en-US"/>
          </a:p>
        </p:txBody>
      </p:sp>
      <p:pic>
        <p:nvPicPr>
          <p:cNvPr id="7" name="圖片 6"/>
          <p:cNvPicPr>
            <a:picLocks noChangeAspect="1"/>
          </p:cNvPicPr>
          <p:nvPr/>
        </p:nvPicPr>
        <p:blipFill>
          <a:blip r:embed="rId4"/>
          <a:stretch>
            <a:fillRect/>
          </a:stretch>
        </p:blipFill>
        <p:spPr>
          <a:xfrm>
            <a:off x="1088933" y="3309806"/>
            <a:ext cx="2130022" cy="2116455"/>
          </a:xfrm>
          <a:prstGeom prst="rect">
            <a:avLst/>
          </a:prstGeom>
        </p:spPr>
      </p:pic>
      <p:sp>
        <p:nvSpPr>
          <p:cNvPr id="8" name="文字方塊 7"/>
          <p:cNvSpPr txBox="1"/>
          <p:nvPr/>
        </p:nvSpPr>
        <p:spPr>
          <a:xfrm>
            <a:off x="1336292" y="5413288"/>
            <a:ext cx="1447800" cy="369332"/>
          </a:xfrm>
          <a:prstGeom prst="rect">
            <a:avLst/>
          </a:prstGeom>
          <a:noFill/>
        </p:spPr>
        <p:txBody>
          <a:bodyPr wrap="square" rtlCol="0">
            <a:spAutoFit/>
          </a:bodyPr>
          <a:lstStyle/>
          <a:p>
            <a:r>
              <a:rPr lang="en-US" altLang="zh-TW" dirty="0"/>
              <a:t>16 x 16 = 256</a:t>
            </a:r>
            <a:endParaRPr lang="zh-TW" altLang="en-US" dirty="0"/>
          </a:p>
        </p:txBody>
      </p:sp>
      <p:sp>
        <p:nvSpPr>
          <p:cNvPr id="9" name="矩形 8"/>
          <p:cNvSpPr/>
          <p:nvPr/>
        </p:nvSpPr>
        <p:spPr>
          <a:xfrm>
            <a:off x="3448638" y="300672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0" name="矩形 9"/>
          <p:cNvSpPr/>
          <p:nvPr/>
        </p:nvSpPr>
        <p:spPr>
          <a:xfrm>
            <a:off x="3517026" y="37244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1" name="矩形 10"/>
          <p:cNvSpPr/>
          <p:nvPr/>
        </p:nvSpPr>
        <p:spPr>
          <a:xfrm>
            <a:off x="3522844" y="315409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2" name="Object 12"/>
          <p:cNvGraphicFramePr>
            <a:graphicFrameLocks noChangeAspect="1"/>
          </p:cNvGraphicFramePr>
          <p:nvPr>
            <p:extLst/>
          </p:nvPr>
        </p:nvGraphicFramePr>
        <p:xfrm>
          <a:off x="3535543" y="3058840"/>
          <a:ext cx="325438" cy="461962"/>
        </p:xfrm>
        <a:graphic>
          <a:graphicData uri="http://schemas.openxmlformats.org/presentationml/2006/ole">
            <mc:AlternateContent xmlns:mc="http://schemas.openxmlformats.org/markup-compatibility/2006">
              <mc:Choice xmlns:v="urn:schemas-microsoft-com:vml" Requires="v">
                <p:oleObj spid="_x0000_s8263" name="方程式" r:id="rId5" imgW="152280" imgH="215640" progId="Equation.3">
                  <p:embed/>
                </p:oleObj>
              </mc:Choice>
              <mc:Fallback>
                <p:oleObj name="方程式" r:id="rId5" imgW="152280" imgH="215640" progId="Equation.3">
                  <p:embed/>
                  <p:pic>
                    <p:nvPicPr>
                      <p:cNvPr id="12" name="Object 12"/>
                      <p:cNvPicPr>
                        <a:picLocks noChangeAspect="1" noChangeArrowheads="1"/>
                      </p:cNvPicPr>
                      <p:nvPr/>
                    </p:nvPicPr>
                    <p:blipFill>
                      <a:blip r:embed="rId6"/>
                      <a:srcRect/>
                      <a:stretch>
                        <a:fillRect/>
                      </a:stretch>
                    </p:blipFill>
                    <p:spPr bwMode="auto">
                      <a:xfrm>
                        <a:off x="3535543" y="305884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nvPr>
        </p:nvGraphicFramePr>
        <p:xfrm>
          <a:off x="3540839" y="3641569"/>
          <a:ext cx="352425" cy="461963"/>
        </p:xfrm>
        <a:graphic>
          <a:graphicData uri="http://schemas.openxmlformats.org/presentationml/2006/ole">
            <mc:AlternateContent xmlns:mc="http://schemas.openxmlformats.org/markup-compatibility/2006">
              <mc:Choice xmlns:v="urn:schemas-microsoft-com:vml" Requires="v">
                <p:oleObj spid="_x0000_s8264" name="方程式" r:id="rId7" imgW="164880" imgH="215640" progId="Equation.3">
                  <p:embed/>
                </p:oleObj>
              </mc:Choice>
              <mc:Fallback>
                <p:oleObj name="方程式" r:id="rId7" imgW="164880" imgH="215640" progId="Equation.3">
                  <p:embed/>
                  <p:pic>
                    <p:nvPicPr>
                      <p:cNvPr id="13" name="Object 12"/>
                      <p:cNvPicPr>
                        <a:picLocks noChangeAspect="1" noChangeArrowheads="1"/>
                      </p:cNvPicPr>
                      <p:nvPr/>
                    </p:nvPicPr>
                    <p:blipFill>
                      <a:blip r:embed="rId8"/>
                      <a:srcRect/>
                      <a:stretch>
                        <a:fillRect/>
                      </a:stretch>
                    </p:blipFill>
                    <p:spPr bwMode="auto">
                      <a:xfrm>
                        <a:off x="3540839" y="364156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3526551" y="512217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5" name="Object 12"/>
          <p:cNvGraphicFramePr>
            <a:graphicFrameLocks noChangeAspect="1"/>
          </p:cNvGraphicFramePr>
          <p:nvPr>
            <p:extLst/>
          </p:nvPr>
        </p:nvGraphicFramePr>
        <p:xfrm>
          <a:off x="3454628" y="5025409"/>
          <a:ext cx="544512" cy="488950"/>
        </p:xfrm>
        <a:graphic>
          <a:graphicData uri="http://schemas.openxmlformats.org/presentationml/2006/ole">
            <mc:AlternateContent xmlns:mc="http://schemas.openxmlformats.org/markup-compatibility/2006">
              <mc:Choice xmlns:v="urn:schemas-microsoft-com:vml" Requires="v">
                <p:oleObj spid="_x0000_s8265" name="方程式" r:id="rId9" imgW="253800" imgH="228600" progId="Equation.3">
                  <p:embed/>
                </p:oleObj>
              </mc:Choice>
              <mc:Fallback>
                <p:oleObj name="方程式" r:id="rId9" imgW="253800" imgH="228600" progId="Equation.3">
                  <p:embed/>
                  <p:pic>
                    <p:nvPicPr>
                      <p:cNvPr id="15" name="Object 12"/>
                      <p:cNvPicPr>
                        <a:picLocks noChangeAspect="1" noChangeArrowheads="1"/>
                      </p:cNvPicPr>
                      <p:nvPr/>
                    </p:nvPicPr>
                    <p:blipFill>
                      <a:blip r:embed="rId10"/>
                      <a:srcRect/>
                      <a:stretch>
                        <a:fillRect/>
                      </a:stretch>
                    </p:blipFill>
                    <p:spPr bwMode="auto">
                      <a:xfrm>
                        <a:off x="3454628" y="5025409"/>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字方塊 15"/>
          <p:cNvSpPr txBox="1"/>
          <p:nvPr/>
        </p:nvSpPr>
        <p:spPr>
          <a:xfrm rot="5400000">
            <a:off x="3402483" y="440711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 name="手繪多邊形 16"/>
          <p:cNvSpPr/>
          <p:nvPr/>
        </p:nvSpPr>
        <p:spPr>
          <a:xfrm>
            <a:off x="1214665" y="3068121"/>
            <a:ext cx="2305050" cy="363941"/>
          </a:xfrm>
          <a:custGeom>
            <a:avLst/>
            <a:gdLst>
              <a:gd name="connsiteX0" fmla="*/ 0 w 2305050"/>
              <a:gd name="connsiteY0" fmla="*/ 374550 h 374550"/>
              <a:gd name="connsiteX1" fmla="*/ 876300 w 2305050"/>
              <a:gd name="connsiteY1" fmla="*/ 6250 h 374550"/>
              <a:gd name="connsiteX2" fmla="*/ 2305050 w 2305050"/>
              <a:gd name="connsiteY2" fmla="*/ 177700 h 374550"/>
            </a:gdLst>
            <a:ahLst/>
            <a:cxnLst>
              <a:cxn ang="0">
                <a:pos x="connsiteX0" y="connsiteY0"/>
              </a:cxn>
              <a:cxn ang="0">
                <a:pos x="connsiteX1" y="connsiteY1"/>
              </a:cxn>
              <a:cxn ang="0">
                <a:pos x="connsiteX2" y="connsiteY2"/>
              </a:cxn>
            </a:cxnLst>
            <a:rect l="l" t="t" r="r" b="b"/>
            <a:pathLst>
              <a:path w="2305050" h="374550">
                <a:moveTo>
                  <a:pt x="0" y="374550"/>
                </a:moveTo>
                <a:cubicBezTo>
                  <a:pt x="246062" y="206804"/>
                  <a:pt x="492125" y="39058"/>
                  <a:pt x="876300" y="6250"/>
                </a:cubicBezTo>
                <a:cubicBezTo>
                  <a:pt x="1260475" y="-26558"/>
                  <a:pt x="1782762" y="75571"/>
                  <a:pt x="2305050" y="1777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手繪多邊形 17"/>
          <p:cNvSpPr/>
          <p:nvPr/>
        </p:nvSpPr>
        <p:spPr>
          <a:xfrm>
            <a:off x="1348015" y="3241062"/>
            <a:ext cx="2171700" cy="646109"/>
          </a:xfrm>
          <a:custGeom>
            <a:avLst/>
            <a:gdLst>
              <a:gd name="connsiteX0" fmla="*/ 0 w 2171700"/>
              <a:gd name="connsiteY0" fmla="*/ 188909 h 646109"/>
              <a:gd name="connsiteX1" fmla="*/ 1073150 w 2171700"/>
              <a:gd name="connsiteY1" fmla="*/ 23809 h 646109"/>
              <a:gd name="connsiteX2" fmla="*/ 2171700 w 2171700"/>
              <a:gd name="connsiteY2" fmla="*/ 646109 h 646109"/>
            </a:gdLst>
            <a:ahLst/>
            <a:cxnLst>
              <a:cxn ang="0">
                <a:pos x="connsiteX0" y="connsiteY0"/>
              </a:cxn>
              <a:cxn ang="0">
                <a:pos x="connsiteX1" y="connsiteY1"/>
              </a:cxn>
              <a:cxn ang="0">
                <a:pos x="connsiteX2" y="connsiteY2"/>
              </a:cxn>
            </a:cxnLst>
            <a:rect l="l" t="t" r="r" b="b"/>
            <a:pathLst>
              <a:path w="2171700" h="646109">
                <a:moveTo>
                  <a:pt x="0" y="188909"/>
                </a:moveTo>
                <a:cubicBezTo>
                  <a:pt x="355600" y="68259"/>
                  <a:pt x="711200" y="-52391"/>
                  <a:pt x="1073150" y="23809"/>
                </a:cubicBezTo>
                <a:cubicBezTo>
                  <a:pt x="1435100" y="100009"/>
                  <a:pt x="1803400" y="373059"/>
                  <a:pt x="2171700" y="646109"/>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手繪多邊形 18"/>
          <p:cNvSpPr/>
          <p:nvPr/>
        </p:nvSpPr>
        <p:spPr>
          <a:xfrm>
            <a:off x="3081565" y="5284171"/>
            <a:ext cx="463550" cy="243308"/>
          </a:xfrm>
          <a:custGeom>
            <a:avLst/>
            <a:gdLst>
              <a:gd name="connsiteX0" fmla="*/ 0 w 463550"/>
              <a:gd name="connsiteY0" fmla="*/ 0 h 243308"/>
              <a:gd name="connsiteX1" fmla="*/ 101600 w 463550"/>
              <a:gd name="connsiteY1" fmla="*/ 241300 h 243308"/>
              <a:gd name="connsiteX2" fmla="*/ 463550 w 463550"/>
              <a:gd name="connsiteY2" fmla="*/ 95250 h 243308"/>
            </a:gdLst>
            <a:ahLst/>
            <a:cxnLst>
              <a:cxn ang="0">
                <a:pos x="connsiteX0" y="connsiteY0"/>
              </a:cxn>
              <a:cxn ang="0">
                <a:pos x="connsiteX1" y="connsiteY1"/>
              </a:cxn>
              <a:cxn ang="0">
                <a:pos x="connsiteX2" y="connsiteY2"/>
              </a:cxn>
            </a:cxnLst>
            <a:rect l="l" t="t" r="r" b="b"/>
            <a:pathLst>
              <a:path w="463550" h="243308">
                <a:moveTo>
                  <a:pt x="0" y="0"/>
                </a:moveTo>
                <a:cubicBezTo>
                  <a:pt x="12171" y="112712"/>
                  <a:pt x="24342" y="225425"/>
                  <a:pt x="101600" y="241300"/>
                </a:cubicBezTo>
                <a:cubicBezTo>
                  <a:pt x="178858" y="257175"/>
                  <a:pt x="321204" y="176212"/>
                  <a:pt x="463550" y="9525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1371218" y="5765880"/>
            <a:ext cx="1661390" cy="830997"/>
          </a:xfrm>
          <a:prstGeom prst="rect">
            <a:avLst/>
          </a:prstGeom>
          <a:noFill/>
        </p:spPr>
        <p:txBody>
          <a:bodyPr wrap="square" rtlCol="0">
            <a:spAutoFit/>
          </a:bodyPr>
          <a:lstStyle/>
          <a:p>
            <a:r>
              <a:rPr lang="en-US" altLang="zh-TW" sz="2400" dirty="0"/>
              <a:t>Ink → 1</a:t>
            </a:r>
          </a:p>
          <a:p>
            <a:r>
              <a:rPr lang="en-US" altLang="zh-TW" sz="2400" dirty="0"/>
              <a:t>No ink → 0</a:t>
            </a:r>
            <a:endParaRPr lang="zh-TW" altLang="en-US" sz="2400" dirty="0"/>
          </a:p>
        </p:txBody>
      </p:sp>
      <p:grpSp>
        <p:nvGrpSpPr>
          <p:cNvPr id="26" name="群組 25"/>
          <p:cNvGrpSpPr/>
          <p:nvPr/>
        </p:nvGrpSpPr>
        <p:grpSpPr>
          <a:xfrm>
            <a:off x="5179092" y="2822199"/>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文字方塊 22"/>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24" name="文字方塊 23"/>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25" name="文字方塊 24"/>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27" name="文字方塊 26"/>
          <p:cNvSpPr txBox="1"/>
          <p:nvPr/>
        </p:nvSpPr>
        <p:spPr>
          <a:xfrm>
            <a:off x="5106944" y="5737345"/>
            <a:ext cx="3566686"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TW" sz="2400" dirty="0"/>
              <a:t>Each dimension represents the confidence of a digit.</a:t>
            </a:r>
            <a:endParaRPr lang="zh-TW" altLang="en-US" sz="2400" dirty="0"/>
          </a:p>
        </p:txBody>
      </p:sp>
      <p:sp>
        <p:nvSpPr>
          <p:cNvPr id="28" name="文字方塊 27"/>
          <p:cNvSpPr txBox="1"/>
          <p:nvPr/>
        </p:nvSpPr>
        <p:spPr>
          <a:xfrm>
            <a:off x="6048212" y="2883754"/>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29" name="文字方塊 28"/>
          <p:cNvSpPr txBox="1"/>
          <p:nvPr/>
        </p:nvSpPr>
        <p:spPr>
          <a:xfrm>
            <a:off x="6055521" y="3665036"/>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30" name="文字方塊 29"/>
          <p:cNvSpPr txBox="1"/>
          <p:nvPr/>
        </p:nvSpPr>
        <p:spPr>
          <a:xfrm>
            <a:off x="6055521" y="4939005"/>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31" name="文字方塊 30"/>
          <p:cNvSpPr txBox="1"/>
          <p:nvPr/>
        </p:nvSpPr>
        <p:spPr>
          <a:xfrm rot="5400000">
            <a:off x="6188216" y="432180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2" name="矩形 31"/>
          <p:cNvSpPr/>
          <p:nvPr/>
        </p:nvSpPr>
        <p:spPr>
          <a:xfrm>
            <a:off x="5115795" y="2944663"/>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0.1</a:t>
            </a:r>
            <a:endParaRPr lang="zh-TW" altLang="en-US" sz="2400" dirty="0"/>
          </a:p>
        </p:txBody>
      </p:sp>
      <p:sp>
        <p:nvSpPr>
          <p:cNvPr id="33" name="矩形 32"/>
          <p:cNvSpPr/>
          <p:nvPr/>
        </p:nvSpPr>
        <p:spPr>
          <a:xfrm>
            <a:off x="5115795" y="3669068"/>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0.7</a:t>
            </a:r>
            <a:endParaRPr lang="zh-TW" altLang="en-US" sz="2400" dirty="0"/>
          </a:p>
        </p:txBody>
      </p:sp>
      <p:sp>
        <p:nvSpPr>
          <p:cNvPr id="34" name="矩形 33"/>
          <p:cNvSpPr/>
          <p:nvPr/>
        </p:nvSpPr>
        <p:spPr>
          <a:xfrm>
            <a:off x="5096948" y="4938330"/>
            <a:ext cx="656740"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0.2</a:t>
            </a:r>
            <a:endParaRPr lang="zh-TW" altLang="en-US" sz="2400" dirty="0"/>
          </a:p>
        </p:txBody>
      </p:sp>
      <p:sp>
        <p:nvSpPr>
          <p:cNvPr id="35" name="矩形 34"/>
          <p:cNvSpPr/>
          <p:nvPr/>
        </p:nvSpPr>
        <p:spPr>
          <a:xfrm>
            <a:off x="5007951" y="3577013"/>
            <a:ext cx="1950970" cy="6409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7006627" y="3813785"/>
            <a:ext cx="1940923" cy="9033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The image is  “2”</a:t>
            </a:r>
            <a:endParaRPr lang="zh-TW" altLang="en-US" sz="2800" dirty="0"/>
          </a:p>
        </p:txBody>
      </p:sp>
      <p:pic>
        <p:nvPicPr>
          <p:cNvPr id="37" name="圖片 36"/>
          <p:cNvPicPr>
            <a:picLocks noChangeAspect="1"/>
          </p:cNvPicPr>
          <p:nvPr/>
        </p:nvPicPr>
        <p:blipFill>
          <a:blip r:embed="rId11"/>
          <a:stretch>
            <a:fillRect/>
          </a:stretch>
        </p:blipFill>
        <p:spPr>
          <a:xfrm>
            <a:off x="5591726" y="529322"/>
            <a:ext cx="3355824" cy="887357"/>
          </a:xfrm>
          <a:prstGeom prst="rect">
            <a:avLst/>
          </a:prstGeom>
        </p:spPr>
      </p:pic>
    </p:spTree>
    <p:extLst>
      <p:ext uri="{BB962C8B-B14F-4D97-AF65-F5344CB8AC3E}">
        <p14:creationId xmlns:p14="http://schemas.microsoft.com/office/powerpoint/2010/main" val="423417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4" grpId="0" animBg="1"/>
      <p:bldP spid="16" grpId="0"/>
      <p:bldP spid="17" grpId="0" animBg="1"/>
      <p:bldP spid="18" grpId="0" animBg="1"/>
      <p:bldP spid="19" grpId="0" animBg="1"/>
      <p:bldP spid="20" grpId="0"/>
      <p:bldP spid="27" grpId="0" animBg="1"/>
      <p:bldP spid="28" grpId="0" animBg="1"/>
      <p:bldP spid="29" grpId="0" animBg="1"/>
      <p:bldP spid="30" grpId="0" animBg="1"/>
      <p:bldP spid="31" grpId="0"/>
      <p:bldP spid="32" grpId="0" animBg="1"/>
      <p:bldP spid="33" grpId="0" animBg="1"/>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Application</a:t>
            </a:r>
            <a:endParaRPr lang="zh-TW" altLang="en-US" dirty="0"/>
          </a:p>
        </p:txBody>
      </p:sp>
      <p:sp>
        <p:nvSpPr>
          <p:cNvPr id="3" name="內容版面配置區 2"/>
          <p:cNvSpPr>
            <a:spLocks noGrp="1"/>
          </p:cNvSpPr>
          <p:nvPr>
            <p:ph idx="1"/>
          </p:nvPr>
        </p:nvSpPr>
        <p:spPr>
          <a:xfrm>
            <a:off x="628650" y="1788413"/>
            <a:ext cx="7886700" cy="4351338"/>
          </a:xfrm>
        </p:spPr>
        <p:txBody>
          <a:bodyPr/>
          <a:lstStyle/>
          <a:p>
            <a:r>
              <a:rPr lang="en-US" altLang="zh-TW" dirty="0"/>
              <a:t>Handwriting Digit Recognition</a:t>
            </a:r>
            <a:endParaRPr lang="zh-TW" altLang="en-US" dirty="0"/>
          </a:p>
        </p:txBody>
      </p:sp>
      <p:pic>
        <p:nvPicPr>
          <p:cNvPr id="5" name="圖片 4"/>
          <p:cNvPicPr>
            <a:picLocks noChangeAspect="1"/>
          </p:cNvPicPr>
          <p:nvPr/>
        </p:nvPicPr>
        <p:blipFill>
          <a:blip r:embed="rId4"/>
          <a:stretch>
            <a:fillRect/>
          </a:stretch>
        </p:blipFill>
        <p:spPr>
          <a:xfrm>
            <a:off x="1401933" y="3170126"/>
            <a:ext cx="1602442" cy="1592235"/>
          </a:xfrm>
          <a:prstGeom prst="rect">
            <a:avLst/>
          </a:prstGeom>
        </p:spPr>
      </p:pic>
      <p:sp>
        <p:nvSpPr>
          <p:cNvPr id="7" name="矩形 6"/>
          <p:cNvSpPr/>
          <p:nvPr/>
        </p:nvSpPr>
        <p:spPr>
          <a:xfrm>
            <a:off x="3825017" y="3184640"/>
            <a:ext cx="2034073" cy="1516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Machine</a:t>
            </a:r>
            <a:endParaRPr lang="zh-TW" altLang="en-US" sz="2800" dirty="0"/>
          </a:p>
        </p:txBody>
      </p:sp>
      <p:sp>
        <p:nvSpPr>
          <p:cNvPr id="8" name="向右箭號 7"/>
          <p:cNvSpPr/>
          <p:nvPr/>
        </p:nvSpPr>
        <p:spPr>
          <a:xfrm>
            <a:off x="3095815" y="3530444"/>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5951758" y="3540310"/>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6666447" y="3671695"/>
            <a:ext cx="721324" cy="584775"/>
          </a:xfrm>
          <a:prstGeom prst="rect">
            <a:avLst/>
          </a:prstGeom>
          <a:noFill/>
        </p:spPr>
        <p:txBody>
          <a:bodyPr wrap="square" rtlCol="0">
            <a:spAutoFit/>
          </a:bodyPr>
          <a:lstStyle/>
          <a:p>
            <a:r>
              <a:rPr lang="en-US" altLang="zh-TW" sz="3200" dirty="0"/>
              <a:t>“2”</a:t>
            </a:r>
            <a:endParaRPr lang="zh-TW" altLang="en-US" sz="3200" dirty="0"/>
          </a:p>
        </p:txBody>
      </p:sp>
      <p:grpSp>
        <p:nvGrpSpPr>
          <p:cNvPr id="6" name="群組 5"/>
          <p:cNvGrpSpPr/>
          <p:nvPr/>
        </p:nvGrpSpPr>
        <p:grpSpPr>
          <a:xfrm>
            <a:off x="2462115" y="2538616"/>
            <a:ext cx="600084" cy="2625052"/>
            <a:chOff x="2462115" y="2538616"/>
            <a:chExt cx="600084" cy="2625052"/>
          </a:xfrm>
        </p:grpSpPr>
        <p:sp>
          <p:nvSpPr>
            <p:cNvPr id="12" name="矩形 11"/>
            <p:cNvSpPr/>
            <p:nvPr/>
          </p:nvSpPr>
          <p:spPr>
            <a:xfrm>
              <a:off x="2462115" y="253861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 name="矩形 12"/>
            <p:cNvSpPr/>
            <p:nvPr/>
          </p:nvSpPr>
          <p:spPr>
            <a:xfrm>
              <a:off x="2530503" y="325630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 name="矩形 13"/>
            <p:cNvSpPr/>
            <p:nvPr/>
          </p:nvSpPr>
          <p:spPr>
            <a:xfrm>
              <a:off x="2536321" y="268598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5" name="Object 12"/>
            <p:cNvGraphicFramePr>
              <a:graphicFrameLocks noChangeAspect="1"/>
            </p:cNvGraphicFramePr>
            <p:nvPr>
              <p:extLst/>
            </p:nvPr>
          </p:nvGraphicFramePr>
          <p:xfrm>
            <a:off x="2549020" y="2590730"/>
            <a:ext cx="325438" cy="461962"/>
          </p:xfrm>
          <a:graphic>
            <a:graphicData uri="http://schemas.openxmlformats.org/presentationml/2006/ole">
              <mc:AlternateContent xmlns:mc="http://schemas.openxmlformats.org/markup-compatibility/2006">
                <mc:Choice xmlns:v="urn:schemas-microsoft-com:vml" Requires="v">
                  <p:oleObj spid="_x0000_s9287" name="方程式" r:id="rId5" imgW="152280" imgH="215640" progId="Equation.3">
                    <p:embed/>
                  </p:oleObj>
                </mc:Choice>
                <mc:Fallback>
                  <p:oleObj name="方程式" r:id="rId5" imgW="152280" imgH="215640" progId="Equation.3">
                    <p:embed/>
                    <p:pic>
                      <p:nvPicPr>
                        <p:cNvPr id="15" name="Object 12"/>
                        <p:cNvPicPr>
                          <a:picLocks noChangeAspect="1" noChangeArrowheads="1"/>
                        </p:cNvPicPr>
                        <p:nvPr/>
                      </p:nvPicPr>
                      <p:blipFill>
                        <a:blip r:embed="rId6"/>
                        <a:srcRect/>
                        <a:stretch>
                          <a:fillRect/>
                        </a:stretch>
                      </p:blipFill>
                      <p:spPr bwMode="auto">
                        <a:xfrm>
                          <a:off x="2549020" y="259073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p:cNvGraphicFramePr>
              <a:graphicFrameLocks noChangeAspect="1"/>
            </p:cNvGraphicFramePr>
            <p:nvPr>
              <p:extLst/>
            </p:nvPr>
          </p:nvGraphicFramePr>
          <p:xfrm>
            <a:off x="2554316" y="3173459"/>
            <a:ext cx="352425" cy="461963"/>
          </p:xfrm>
          <a:graphic>
            <a:graphicData uri="http://schemas.openxmlformats.org/presentationml/2006/ole">
              <mc:AlternateContent xmlns:mc="http://schemas.openxmlformats.org/markup-compatibility/2006">
                <mc:Choice xmlns:v="urn:schemas-microsoft-com:vml" Requires="v">
                  <p:oleObj spid="_x0000_s9288" name="方程式" r:id="rId7" imgW="164880" imgH="215640" progId="Equation.3">
                    <p:embed/>
                  </p:oleObj>
                </mc:Choice>
                <mc:Fallback>
                  <p:oleObj name="方程式" r:id="rId7" imgW="164880" imgH="215640" progId="Equation.3">
                    <p:embed/>
                    <p:pic>
                      <p:nvPicPr>
                        <p:cNvPr id="16" name="Object 12"/>
                        <p:cNvPicPr>
                          <a:picLocks noChangeAspect="1" noChangeArrowheads="1"/>
                        </p:cNvPicPr>
                        <p:nvPr/>
                      </p:nvPicPr>
                      <p:blipFill>
                        <a:blip r:embed="rId8"/>
                        <a:srcRect/>
                        <a:stretch>
                          <a:fillRect/>
                        </a:stretch>
                      </p:blipFill>
                      <p:spPr bwMode="auto">
                        <a:xfrm>
                          <a:off x="2554316" y="317345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2540028" y="465406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8" name="Object 12"/>
            <p:cNvGraphicFramePr>
              <a:graphicFrameLocks noChangeAspect="1"/>
            </p:cNvGraphicFramePr>
            <p:nvPr>
              <p:extLst/>
            </p:nvPr>
          </p:nvGraphicFramePr>
          <p:xfrm>
            <a:off x="2468105" y="4557299"/>
            <a:ext cx="544512" cy="488950"/>
          </p:xfrm>
          <a:graphic>
            <a:graphicData uri="http://schemas.openxmlformats.org/presentationml/2006/ole">
              <mc:AlternateContent xmlns:mc="http://schemas.openxmlformats.org/markup-compatibility/2006">
                <mc:Choice xmlns:v="urn:schemas-microsoft-com:vml" Requires="v">
                  <p:oleObj spid="_x0000_s9289" name="方程式" r:id="rId9" imgW="253800" imgH="228600" progId="Equation.3">
                    <p:embed/>
                  </p:oleObj>
                </mc:Choice>
                <mc:Fallback>
                  <p:oleObj name="方程式" r:id="rId9" imgW="253800" imgH="228600" progId="Equation.3">
                    <p:embed/>
                    <p:pic>
                      <p:nvPicPr>
                        <p:cNvPr id="18" name="Object 12"/>
                        <p:cNvPicPr>
                          <a:picLocks noChangeAspect="1" noChangeArrowheads="1"/>
                        </p:cNvPicPr>
                        <p:nvPr/>
                      </p:nvPicPr>
                      <p:blipFill>
                        <a:blip r:embed="rId10"/>
                        <a:srcRect/>
                        <a:stretch>
                          <a:fillRect/>
                        </a:stretch>
                      </p:blipFill>
                      <p:spPr bwMode="auto">
                        <a:xfrm>
                          <a:off x="2468105" y="4557299"/>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文字方塊 18"/>
            <p:cNvSpPr txBox="1"/>
            <p:nvPr/>
          </p:nvSpPr>
          <p:spPr>
            <a:xfrm rot="5400000">
              <a:off x="2415960" y="393900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20" name="群組 19"/>
          <p:cNvGrpSpPr/>
          <p:nvPr/>
        </p:nvGrpSpPr>
        <p:grpSpPr>
          <a:xfrm>
            <a:off x="6789662" y="2501358"/>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文字方塊 22"/>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24" name="文字方塊 23"/>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25" name="文字方塊 24"/>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26" name="文字方塊 25"/>
          <p:cNvSpPr txBox="1"/>
          <p:nvPr/>
        </p:nvSpPr>
        <p:spPr>
          <a:xfrm>
            <a:off x="7460863" y="2572114"/>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27" name="文字方塊 26"/>
          <p:cNvSpPr txBox="1"/>
          <p:nvPr/>
        </p:nvSpPr>
        <p:spPr>
          <a:xfrm>
            <a:off x="7468172" y="3353396"/>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28" name="文字方塊 27"/>
          <p:cNvSpPr txBox="1"/>
          <p:nvPr/>
        </p:nvSpPr>
        <p:spPr>
          <a:xfrm>
            <a:off x="7468172" y="4627365"/>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30" name="文字方塊 29"/>
          <p:cNvSpPr txBox="1"/>
          <p:nvPr/>
        </p:nvSpPr>
        <p:spPr>
          <a:xfrm rot="5400000">
            <a:off x="7600867" y="401016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 name="文字方塊 10"/>
          <p:cNvSpPr txBox="1"/>
          <p:nvPr/>
        </p:nvSpPr>
        <p:spPr>
          <a:xfrm>
            <a:off x="3408956" y="4728735"/>
            <a:ext cx="2932815" cy="830997"/>
          </a:xfrm>
          <a:prstGeom prst="rect">
            <a:avLst/>
          </a:prstGeom>
          <a:noFill/>
        </p:spPr>
        <p:txBody>
          <a:bodyPr wrap="square" rtlCol="0">
            <a:spAutoFit/>
          </a:bodyPr>
          <a:lstStyle/>
          <a:p>
            <a:pPr algn="ctr"/>
            <a:r>
              <a:rPr lang="en-US" altLang="zh-TW" sz="2400" dirty="0"/>
              <a:t>What is needed is a function ……</a:t>
            </a:r>
            <a:endParaRPr lang="zh-TW" altLang="en-US" sz="2400" dirty="0"/>
          </a:p>
        </p:txBody>
      </p:sp>
      <p:sp>
        <p:nvSpPr>
          <p:cNvPr id="31" name="文字方塊 30"/>
          <p:cNvSpPr txBox="1"/>
          <p:nvPr/>
        </p:nvSpPr>
        <p:spPr>
          <a:xfrm>
            <a:off x="1668125" y="5484126"/>
            <a:ext cx="2086705" cy="830997"/>
          </a:xfrm>
          <a:prstGeom prst="rect">
            <a:avLst/>
          </a:prstGeom>
          <a:noFill/>
        </p:spPr>
        <p:txBody>
          <a:bodyPr wrap="square" rtlCol="0">
            <a:spAutoFit/>
          </a:bodyPr>
          <a:lstStyle/>
          <a:p>
            <a:pPr algn="ctr"/>
            <a:r>
              <a:rPr lang="en-US" altLang="zh-TW" sz="2400" dirty="0"/>
              <a:t>Input: </a:t>
            </a:r>
          </a:p>
          <a:p>
            <a:pPr algn="ctr"/>
            <a:r>
              <a:rPr lang="en-US" altLang="zh-TW" sz="2400" dirty="0"/>
              <a:t>256-dim vector</a:t>
            </a:r>
            <a:endParaRPr lang="zh-TW" altLang="en-US" sz="2400" dirty="0"/>
          </a:p>
        </p:txBody>
      </p:sp>
      <p:sp>
        <p:nvSpPr>
          <p:cNvPr id="33" name="文字方塊 32"/>
          <p:cNvSpPr txBox="1"/>
          <p:nvPr/>
        </p:nvSpPr>
        <p:spPr>
          <a:xfrm>
            <a:off x="5962262" y="5494979"/>
            <a:ext cx="2153750" cy="830997"/>
          </a:xfrm>
          <a:prstGeom prst="rect">
            <a:avLst/>
          </a:prstGeom>
          <a:noFill/>
        </p:spPr>
        <p:txBody>
          <a:bodyPr wrap="square" rtlCol="0">
            <a:spAutoFit/>
          </a:bodyPr>
          <a:lstStyle/>
          <a:p>
            <a:pPr algn="ctr"/>
            <a:r>
              <a:rPr lang="en-US" altLang="zh-TW" sz="2400" dirty="0"/>
              <a:t>output: </a:t>
            </a:r>
          </a:p>
          <a:p>
            <a:pPr algn="ctr"/>
            <a:r>
              <a:rPr lang="en-US" altLang="zh-TW" sz="2400" dirty="0"/>
              <a:t>10-dim vector</a:t>
            </a:r>
            <a:endParaRPr lang="zh-TW" altLang="en-US" sz="2400" dirty="0"/>
          </a:p>
        </p:txBody>
      </p:sp>
      <p:sp>
        <p:nvSpPr>
          <p:cNvPr id="32" name="文字方塊 31"/>
          <p:cNvSpPr txBox="1"/>
          <p:nvPr/>
        </p:nvSpPr>
        <p:spPr>
          <a:xfrm>
            <a:off x="4074432" y="3530444"/>
            <a:ext cx="1609082"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a:t>
            </a:r>
          </a:p>
          <a:p>
            <a:pPr algn="ctr"/>
            <a:r>
              <a:rPr lang="en-US" altLang="zh-TW" sz="2800" dirty="0"/>
              <a:t>Network</a:t>
            </a:r>
            <a:endParaRPr lang="zh-TW" altLang="en-US" sz="2800" dirty="0"/>
          </a:p>
        </p:txBody>
      </p:sp>
    </p:spTree>
    <p:extLst>
      <p:ext uri="{BB962C8B-B14F-4D97-AF65-F5344CB8AC3E}">
        <p14:creationId xmlns:p14="http://schemas.microsoft.com/office/powerpoint/2010/main" val="40792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0" grpId="0"/>
      <p:bldP spid="11" grpId="0"/>
      <p:bldP spid="31" grpId="0"/>
      <p:bldP spid="33" grpId="0"/>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圖片 106"/>
          <p:cNvPicPr>
            <a:picLocks noChangeAspect="1"/>
          </p:cNvPicPr>
          <p:nvPr/>
        </p:nvPicPr>
        <p:blipFill>
          <a:blip r:embed="rId4"/>
          <a:stretch>
            <a:fillRect/>
          </a:stretch>
        </p:blipFill>
        <p:spPr>
          <a:xfrm>
            <a:off x="152795" y="2880668"/>
            <a:ext cx="1602442" cy="1592235"/>
          </a:xfrm>
          <a:prstGeom prst="rect">
            <a:avLst/>
          </a:prstGeom>
        </p:spPr>
      </p:pic>
      <p:sp>
        <p:nvSpPr>
          <p:cNvPr id="64" name="文字方塊 63"/>
          <p:cNvSpPr txBox="1"/>
          <p:nvPr/>
        </p:nvSpPr>
        <p:spPr>
          <a:xfrm>
            <a:off x="5837170" y="482449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65" name="文字方塊 64"/>
          <p:cNvSpPr txBox="1"/>
          <p:nvPr/>
        </p:nvSpPr>
        <p:spPr>
          <a:xfrm>
            <a:off x="2883916" y="5172079"/>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66" name="右大括弧 65"/>
          <p:cNvSpPr/>
          <p:nvPr/>
        </p:nvSpPr>
        <p:spPr>
          <a:xfrm rot="5400000">
            <a:off x="3844836" y="352480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9" name="矩形 58"/>
          <p:cNvSpPr/>
          <p:nvPr/>
        </p:nvSpPr>
        <p:spPr>
          <a:xfrm>
            <a:off x="1321462" y="225251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0" name="文字方塊 59"/>
          <p:cNvSpPr txBox="1"/>
          <p:nvPr/>
        </p:nvSpPr>
        <p:spPr>
          <a:xfrm>
            <a:off x="1120750" y="4829478"/>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sp>
        <p:nvSpPr>
          <p:cNvPr id="2" name="標題 1"/>
          <p:cNvSpPr>
            <a:spLocks noGrp="1"/>
          </p:cNvSpPr>
          <p:nvPr>
            <p:ph type="title"/>
          </p:nvPr>
        </p:nvSpPr>
        <p:spPr/>
        <p:txBody>
          <a:bodyPr/>
          <a:lstStyle/>
          <a:p>
            <a:r>
              <a:rPr lang="en-US" altLang="zh-TW" dirty="0"/>
              <a:t>Example Application</a:t>
            </a:r>
            <a:endParaRPr lang="zh-TW" altLang="en-US" dirty="0"/>
          </a:p>
        </p:txBody>
      </p:sp>
      <p:sp>
        <p:nvSpPr>
          <p:cNvPr id="7" name="文字方塊 6"/>
          <p:cNvSpPr txBox="1"/>
          <p:nvPr/>
        </p:nvSpPr>
        <p:spPr>
          <a:xfrm>
            <a:off x="993976" y="1770729"/>
            <a:ext cx="1134648" cy="461665"/>
          </a:xfrm>
          <a:prstGeom prst="rect">
            <a:avLst/>
          </a:prstGeom>
          <a:noFill/>
        </p:spPr>
        <p:txBody>
          <a:bodyPr wrap="square" rtlCol="0">
            <a:spAutoFit/>
          </a:bodyPr>
          <a:lstStyle/>
          <a:p>
            <a:pPr algn="ctr"/>
            <a:r>
              <a:rPr lang="en-US" altLang="zh-TW" sz="2400" dirty="0"/>
              <a:t>Input</a:t>
            </a:r>
          </a:p>
        </p:txBody>
      </p:sp>
      <p:sp>
        <p:nvSpPr>
          <p:cNvPr id="8" name="文字方塊 7"/>
          <p:cNvSpPr txBox="1"/>
          <p:nvPr/>
        </p:nvSpPr>
        <p:spPr>
          <a:xfrm>
            <a:off x="7138018" y="1770729"/>
            <a:ext cx="1134648" cy="461665"/>
          </a:xfrm>
          <a:prstGeom prst="rect">
            <a:avLst/>
          </a:prstGeom>
          <a:noFill/>
        </p:spPr>
        <p:txBody>
          <a:bodyPr wrap="square" rtlCol="0">
            <a:spAutoFit/>
          </a:bodyPr>
          <a:lstStyle/>
          <a:p>
            <a:pPr algn="ctr"/>
            <a:r>
              <a:rPr lang="en-US" altLang="zh-TW" sz="2400" dirty="0"/>
              <a:t>Output</a:t>
            </a:r>
          </a:p>
        </p:txBody>
      </p:sp>
      <p:cxnSp>
        <p:nvCxnSpPr>
          <p:cNvPr id="11" name="直線單箭頭接點 10"/>
          <p:cNvCxnSpPr/>
          <p:nvPr/>
        </p:nvCxnSpPr>
        <p:spPr>
          <a:xfrm>
            <a:off x="6433736" y="327329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543052" y="451918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409852" y="249448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89850" y="297020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 name="矩形 14"/>
          <p:cNvSpPr/>
          <p:nvPr/>
        </p:nvSpPr>
        <p:spPr>
          <a:xfrm>
            <a:off x="1395668" y="239987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1408367" y="2304627"/>
          <a:ext cx="325438" cy="461962"/>
        </p:xfrm>
        <a:graphic>
          <a:graphicData uri="http://schemas.openxmlformats.org/presentationml/2006/ole">
            <mc:AlternateContent xmlns:mc="http://schemas.openxmlformats.org/markup-compatibility/2006">
              <mc:Choice xmlns:v="urn:schemas-microsoft-com:vml" Requires="v">
                <p:oleObj spid="_x0000_s10311" name="方程式" r:id="rId5" imgW="152280" imgH="215640" progId="Equation.3">
                  <p:embed/>
                </p:oleObj>
              </mc:Choice>
              <mc:Fallback>
                <p:oleObj name="方程式" r:id="rId5" imgW="152280" imgH="215640" progId="Equation.3">
                  <p:embed/>
                  <p:pic>
                    <p:nvPicPr>
                      <p:cNvPr id="16" name="Object 12"/>
                      <p:cNvPicPr>
                        <a:picLocks noChangeAspect="1" noChangeArrowheads="1"/>
                      </p:cNvPicPr>
                      <p:nvPr/>
                    </p:nvPicPr>
                    <p:blipFill>
                      <a:blip r:embed="rId6"/>
                      <a:srcRect/>
                      <a:stretch>
                        <a:fillRect/>
                      </a:stretch>
                    </p:blipFill>
                    <p:spPr bwMode="auto">
                      <a:xfrm>
                        <a:off x="1408367" y="230462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nvPr>
        </p:nvGraphicFramePr>
        <p:xfrm>
          <a:off x="1413663" y="2887356"/>
          <a:ext cx="352425" cy="461963"/>
        </p:xfrm>
        <a:graphic>
          <a:graphicData uri="http://schemas.openxmlformats.org/presentationml/2006/ole">
            <mc:AlternateContent xmlns:mc="http://schemas.openxmlformats.org/markup-compatibility/2006">
              <mc:Choice xmlns:v="urn:schemas-microsoft-com:vml" Requires="v">
                <p:oleObj spid="_x0000_s10312" name="方程式" r:id="rId7" imgW="164880" imgH="215640" progId="Equation.3">
                  <p:embed/>
                </p:oleObj>
              </mc:Choice>
              <mc:Fallback>
                <p:oleObj name="方程式" r:id="rId7" imgW="164880" imgH="215640" progId="Equation.3">
                  <p:embed/>
                  <p:pic>
                    <p:nvPicPr>
                      <p:cNvPr id="17" name="Object 12"/>
                      <p:cNvPicPr>
                        <a:picLocks noChangeAspect="1" noChangeArrowheads="1"/>
                      </p:cNvPicPr>
                      <p:nvPr/>
                    </p:nvPicPr>
                    <p:blipFill>
                      <a:blip r:embed="rId8"/>
                      <a:srcRect/>
                      <a:stretch>
                        <a:fillRect/>
                      </a:stretch>
                    </p:blipFill>
                    <p:spPr bwMode="auto">
                      <a:xfrm>
                        <a:off x="1413663" y="288735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2332137" y="1770729"/>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 name="文字方塊 3"/>
            <p:cNvSpPr txBox="1"/>
            <p:nvPr/>
          </p:nvSpPr>
          <p:spPr>
            <a:xfrm>
              <a:off x="2332137" y="1770729"/>
              <a:ext cx="1134648" cy="461665"/>
            </a:xfrm>
            <a:prstGeom prst="rect">
              <a:avLst/>
            </a:prstGeom>
            <a:noFill/>
          </p:spPr>
          <p:txBody>
            <a:bodyPr wrap="square" rtlCol="0">
              <a:spAutoFit/>
            </a:bodyPr>
            <a:lstStyle/>
            <a:p>
              <a:pPr algn="ctr"/>
              <a:r>
                <a:rPr lang="en-US" altLang="zh-TW" sz="2400" dirty="0"/>
                <a:t>Layer 1</a:t>
              </a:r>
              <a:endParaRPr lang="zh-TW" altLang="en-US" sz="2400" dirty="0"/>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2" name="矩形 21"/>
          <p:cNvSpPr/>
          <p:nvPr/>
        </p:nvSpPr>
        <p:spPr>
          <a:xfrm>
            <a:off x="1399375" y="43679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nvPr>
        </p:nvGraphicFramePr>
        <p:xfrm>
          <a:off x="1397000" y="4271963"/>
          <a:ext cx="407988" cy="488950"/>
        </p:xfrm>
        <a:graphic>
          <a:graphicData uri="http://schemas.openxmlformats.org/presentationml/2006/ole">
            <mc:AlternateContent xmlns:mc="http://schemas.openxmlformats.org/markup-compatibility/2006">
              <mc:Choice xmlns:v="urn:schemas-microsoft-com:vml" Requires="v">
                <p:oleObj spid="_x0000_s10313" name="方程式" r:id="rId9" imgW="190440" imgH="228600" progId="Equation.3">
                  <p:embed/>
                </p:oleObj>
              </mc:Choice>
              <mc:Fallback>
                <p:oleObj name="方程式" r:id="rId9" imgW="190440" imgH="228600" progId="Equation.3">
                  <p:embed/>
                  <p:pic>
                    <p:nvPicPr>
                      <p:cNvPr id="23" name="Object 12"/>
                      <p:cNvPicPr>
                        <a:picLocks noChangeAspect="1" noChangeArrowheads="1"/>
                      </p:cNvPicPr>
                      <p:nvPr/>
                    </p:nvPicPr>
                    <p:blipFill>
                      <a:blip r:embed="rId10"/>
                      <a:srcRect/>
                      <a:stretch>
                        <a:fillRect/>
                      </a:stretch>
                    </p:blipFill>
                    <p:spPr bwMode="auto">
                      <a:xfrm>
                        <a:off x="1397000" y="4271963"/>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1275307" y="3652905"/>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79" name="群組 78"/>
          <p:cNvGrpSpPr/>
          <p:nvPr/>
        </p:nvGrpSpPr>
        <p:grpSpPr>
          <a:xfrm>
            <a:off x="3657035" y="1770729"/>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文字方塊 4"/>
            <p:cNvSpPr txBox="1"/>
            <p:nvPr/>
          </p:nvSpPr>
          <p:spPr>
            <a:xfrm>
              <a:off x="3657035" y="1770729"/>
              <a:ext cx="1134648" cy="461665"/>
            </a:xfrm>
            <a:prstGeom prst="rect">
              <a:avLst/>
            </a:prstGeom>
            <a:noFill/>
          </p:spPr>
          <p:txBody>
            <a:bodyPr wrap="square" rtlCol="0">
              <a:spAutoFit/>
            </a:bodyPr>
            <a:lstStyle/>
            <a:p>
              <a:pPr algn="ctr"/>
              <a:r>
                <a:rPr lang="en-US" altLang="zh-TW" sz="2400" dirty="0"/>
                <a:t>Layer 2</a:t>
              </a:r>
              <a:endParaRPr lang="zh-TW" altLang="en-US" sz="2400" dirty="0"/>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80" name="群組 79"/>
          <p:cNvGrpSpPr/>
          <p:nvPr/>
        </p:nvGrpSpPr>
        <p:grpSpPr>
          <a:xfrm>
            <a:off x="5868381" y="1770729"/>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文字方塊 5"/>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33" name="文字方塊 32"/>
          <p:cNvSpPr txBox="1"/>
          <p:nvPr/>
        </p:nvSpPr>
        <p:spPr>
          <a:xfrm>
            <a:off x="4600123" y="219186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4" name="文字方塊 33"/>
          <p:cNvSpPr txBox="1"/>
          <p:nvPr/>
        </p:nvSpPr>
        <p:spPr>
          <a:xfrm>
            <a:off x="4607072" y="295284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5" name="文字方塊 34"/>
          <p:cNvSpPr txBox="1"/>
          <p:nvPr/>
        </p:nvSpPr>
        <p:spPr>
          <a:xfrm>
            <a:off x="4636088" y="4168184"/>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1" name="群組 80"/>
          <p:cNvGrpSpPr/>
          <p:nvPr/>
        </p:nvGrpSpPr>
        <p:grpSpPr>
          <a:xfrm>
            <a:off x="3166542" y="2522953"/>
            <a:ext cx="753037" cy="2013721"/>
            <a:chOff x="3166542" y="2522953"/>
            <a:chExt cx="753037" cy="2013721"/>
          </a:xfrm>
        </p:grpSpPr>
        <p:cxnSp>
          <p:nvCxnSpPr>
            <p:cNvPr id="36" name="直線單箭頭接點 35"/>
            <p:cNvCxnSpPr>
              <a:stCxn id="18" idx="6"/>
              <a:endCxn id="25" idx="2"/>
            </p:cNvCxnSpPr>
            <p:nvPr/>
          </p:nvCxnSpPr>
          <p:spPr>
            <a:xfrm>
              <a:off x="3175833" y="252295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78175" y="252295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75833" y="252295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75833" y="252295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78175" y="330152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66542" y="252295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66542" y="330152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1742275" y="252295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1738568" y="257132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1738568" y="257132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1766088" y="252295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1732750" y="314165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1732750" y="314165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1804247" y="252295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1777878" y="330152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1777878" y="451612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2" name="群組 81"/>
          <p:cNvGrpSpPr/>
          <p:nvPr/>
        </p:nvGrpSpPr>
        <p:grpSpPr>
          <a:xfrm>
            <a:off x="5357094" y="2515814"/>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263612" y="1770729"/>
            <a:ext cx="4874405" cy="388476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文字方塊 83"/>
          <p:cNvSpPr txBox="1"/>
          <p:nvPr/>
        </p:nvSpPr>
        <p:spPr>
          <a:xfrm>
            <a:off x="7339971" y="3407164"/>
            <a:ext cx="721324" cy="584775"/>
          </a:xfrm>
          <a:prstGeom prst="rect">
            <a:avLst/>
          </a:prstGeom>
          <a:noFill/>
        </p:spPr>
        <p:txBody>
          <a:bodyPr wrap="square" rtlCol="0">
            <a:spAutoFit/>
          </a:bodyPr>
          <a:lstStyle/>
          <a:p>
            <a:r>
              <a:rPr lang="en-US" altLang="zh-TW" sz="3200" dirty="0"/>
              <a:t>“2”</a:t>
            </a:r>
            <a:endParaRPr lang="zh-TW" altLang="en-US" sz="3200" dirty="0"/>
          </a:p>
        </p:txBody>
      </p:sp>
      <p:grpSp>
        <p:nvGrpSpPr>
          <p:cNvPr id="85" name="群組 84"/>
          <p:cNvGrpSpPr/>
          <p:nvPr/>
        </p:nvGrpSpPr>
        <p:grpSpPr>
          <a:xfrm>
            <a:off x="7463186" y="2236827"/>
            <a:ext cx="642352" cy="2642877"/>
            <a:chOff x="7142066" y="1987121"/>
            <a:chExt cx="642352" cy="2642877"/>
          </a:xfrm>
        </p:grpSpPr>
        <p:sp>
          <p:nvSpPr>
            <p:cNvPr id="86" name="矩形 85"/>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7" name="文字方塊 86"/>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8" name="文字方塊 87"/>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89" name="文字方塊 88"/>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90" name="文字方塊 89"/>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91" name="文字方塊 90"/>
          <p:cNvSpPr txBox="1"/>
          <p:nvPr/>
        </p:nvSpPr>
        <p:spPr>
          <a:xfrm>
            <a:off x="8134387" y="2307583"/>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92" name="文字方塊 91"/>
          <p:cNvSpPr txBox="1"/>
          <p:nvPr/>
        </p:nvSpPr>
        <p:spPr>
          <a:xfrm>
            <a:off x="8141696" y="3088865"/>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93" name="文字方塊 92"/>
          <p:cNvSpPr txBox="1"/>
          <p:nvPr/>
        </p:nvSpPr>
        <p:spPr>
          <a:xfrm>
            <a:off x="8141696" y="4362834"/>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94" name="文字方塊 93"/>
          <p:cNvSpPr txBox="1"/>
          <p:nvPr/>
        </p:nvSpPr>
        <p:spPr>
          <a:xfrm rot="5400000">
            <a:off x="8274391" y="37456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3" name="文字方塊 82"/>
          <p:cNvSpPr txBox="1"/>
          <p:nvPr/>
        </p:nvSpPr>
        <p:spPr>
          <a:xfrm>
            <a:off x="2417274" y="2975930"/>
            <a:ext cx="460861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A function set containing the candidates for </a:t>
            </a:r>
          </a:p>
          <a:p>
            <a:pPr algn="ctr"/>
            <a:r>
              <a:rPr lang="en-US" altLang="zh-TW" sz="2800" dirty="0"/>
              <a:t>Handwriting Digit Recognition</a:t>
            </a:r>
            <a:endParaRPr lang="zh-TW" altLang="en-US" sz="2800" dirty="0"/>
          </a:p>
        </p:txBody>
      </p:sp>
      <p:sp>
        <p:nvSpPr>
          <p:cNvPr id="56" name="文字方塊 55"/>
          <p:cNvSpPr txBox="1"/>
          <p:nvPr/>
        </p:nvSpPr>
        <p:spPr>
          <a:xfrm>
            <a:off x="1393757" y="5761357"/>
            <a:ext cx="6625955" cy="954107"/>
          </a:xfrm>
          <a:prstGeom prst="rect">
            <a:avLst/>
          </a:prstGeom>
          <a:noFill/>
        </p:spPr>
        <p:txBody>
          <a:bodyPr wrap="square" rtlCol="0">
            <a:spAutoFit/>
          </a:bodyPr>
          <a:lstStyle/>
          <a:p>
            <a:r>
              <a:rPr lang="en-US" altLang="zh-TW" sz="2800" dirty="0">
                <a:solidFill>
                  <a:srgbClr val="FF0000"/>
                </a:solidFill>
              </a:rPr>
              <a:t>You need to decide the network structure to let a good function in your function set.</a:t>
            </a:r>
            <a:endParaRPr lang="zh-TW" altLang="en-US" sz="2800" dirty="0">
              <a:solidFill>
                <a:srgbClr val="FF0000"/>
              </a:solidFill>
            </a:endParaRPr>
          </a:p>
        </p:txBody>
      </p:sp>
    </p:spTree>
    <p:extLst>
      <p:ext uri="{BB962C8B-B14F-4D97-AF65-F5344CB8AC3E}">
        <p14:creationId xmlns:p14="http://schemas.microsoft.com/office/powerpoint/2010/main" val="425643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1" grpId="0" animBg="1"/>
      <p:bldP spid="92" grpId="0" animBg="1"/>
      <p:bldP spid="93" grpId="0" animBg="1"/>
      <p:bldP spid="94" grpId="0"/>
      <p:bldP spid="83" grpId="0" animBg="1"/>
      <p:bldP spid="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FAQ</a:t>
            </a:r>
            <a:endParaRPr lang="zh-TW" altLang="en-US" dirty="0"/>
          </a:p>
        </p:txBody>
      </p:sp>
      <p:sp>
        <p:nvSpPr>
          <p:cNvPr id="3" name="內容版面配置區 2"/>
          <p:cNvSpPr>
            <a:spLocks noGrp="1"/>
          </p:cNvSpPr>
          <p:nvPr>
            <p:ph idx="1"/>
          </p:nvPr>
        </p:nvSpPr>
        <p:spPr/>
        <p:txBody>
          <a:bodyPr/>
          <a:lstStyle/>
          <a:p>
            <a:endParaRPr lang="en-US" altLang="zh-TW" dirty="0"/>
          </a:p>
          <a:p>
            <a:endParaRPr lang="en-US" altLang="zh-TW" dirty="0"/>
          </a:p>
          <a:p>
            <a:r>
              <a:rPr lang="en-US" altLang="zh-TW" dirty="0"/>
              <a:t>Q: How many layers? How many neurons for each layer?</a:t>
            </a:r>
            <a:endParaRPr lang="zh-TW" altLang="en-US" dirty="0"/>
          </a:p>
          <a:p>
            <a:endParaRPr lang="en-US" altLang="zh-TW" dirty="0"/>
          </a:p>
          <a:p>
            <a:r>
              <a:rPr lang="en-US" altLang="zh-TW" dirty="0"/>
              <a:t>Q: Can the structure be automatically determined?</a:t>
            </a:r>
          </a:p>
          <a:p>
            <a:pPr lvl="1"/>
            <a:r>
              <a:rPr lang="en-US" altLang="zh-TW" dirty="0"/>
              <a:t>E.g. Evolutionary Artificial Neural Networks</a:t>
            </a:r>
          </a:p>
          <a:p>
            <a:r>
              <a:rPr lang="en-US" altLang="zh-TW" dirty="0"/>
              <a:t>Q: Can we design the network structure?</a:t>
            </a:r>
            <a:endParaRPr lang="zh-TW" altLang="en-US" dirty="0"/>
          </a:p>
          <a:p>
            <a:endParaRPr lang="zh-TW" altLang="en-US" dirty="0"/>
          </a:p>
          <a:p>
            <a:endParaRPr lang="zh-TW" altLang="en-US" dirty="0"/>
          </a:p>
        </p:txBody>
      </p:sp>
      <p:pic>
        <p:nvPicPr>
          <p:cNvPr id="6" name="圖片 5"/>
          <p:cNvPicPr>
            <a:picLocks noChangeAspect="1"/>
          </p:cNvPicPr>
          <p:nvPr/>
        </p:nvPicPr>
        <p:blipFill>
          <a:blip r:embed="rId2"/>
          <a:stretch>
            <a:fillRect/>
          </a:stretch>
        </p:blipFill>
        <p:spPr>
          <a:xfrm>
            <a:off x="4060061" y="222703"/>
            <a:ext cx="4455289" cy="2433411"/>
          </a:xfrm>
          <a:prstGeom prst="rect">
            <a:avLst/>
          </a:prstGeom>
        </p:spPr>
      </p:pic>
      <p:grpSp>
        <p:nvGrpSpPr>
          <p:cNvPr id="5" name="群組 4"/>
          <p:cNvGrpSpPr/>
          <p:nvPr/>
        </p:nvGrpSpPr>
        <p:grpSpPr>
          <a:xfrm>
            <a:off x="2315834" y="3501469"/>
            <a:ext cx="5731531" cy="557881"/>
            <a:chOff x="1729539" y="2853872"/>
            <a:chExt cx="5731531" cy="557881"/>
          </a:xfrm>
        </p:grpSpPr>
        <p:sp>
          <p:nvSpPr>
            <p:cNvPr id="7" name="文字方塊 6"/>
            <p:cNvSpPr txBox="1"/>
            <p:nvPr/>
          </p:nvSpPr>
          <p:spPr>
            <a:xfrm>
              <a:off x="1729539" y="2888533"/>
              <a:ext cx="2446855"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ltLang="zh-TW" sz="2800" dirty="0"/>
                <a:t>Trial and Error</a:t>
              </a:r>
              <a:endParaRPr lang="zh-TW" altLang="en-US" sz="2800" dirty="0"/>
            </a:p>
          </p:txBody>
        </p:sp>
        <p:sp>
          <p:nvSpPr>
            <p:cNvPr id="8" name="文字方塊 7"/>
            <p:cNvSpPr txBox="1"/>
            <p:nvPr/>
          </p:nvSpPr>
          <p:spPr>
            <a:xfrm>
              <a:off x="5014215" y="2882998"/>
              <a:ext cx="2446855" cy="52322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altLang="zh-TW" sz="2800" dirty="0"/>
                <a:t>Intuition</a:t>
              </a:r>
              <a:endParaRPr lang="zh-TW" altLang="en-US" sz="2800" dirty="0"/>
            </a:p>
          </p:txBody>
        </p:sp>
        <p:sp>
          <p:nvSpPr>
            <p:cNvPr id="9" name="文字方塊 8"/>
            <p:cNvSpPr txBox="1"/>
            <p:nvPr/>
          </p:nvSpPr>
          <p:spPr>
            <a:xfrm>
              <a:off x="4244315" y="2853872"/>
              <a:ext cx="688705"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10" name="文字方塊 9"/>
          <p:cNvSpPr txBox="1"/>
          <p:nvPr/>
        </p:nvSpPr>
        <p:spPr>
          <a:xfrm>
            <a:off x="2315834" y="5796105"/>
            <a:ext cx="5731531"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ltLang="zh-TW" sz="2800" dirty="0"/>
              <a:t>Convolutional Neural Network (CNN)</a:t>
            </a:r>
            <a:endParaRPr lang="zh-TW" altLang="en-US" sz="2800" dirty="0"/>
          </a:p>
        </p:txBody>
      </p:sp>
    </p:spTree>
    <p:extLst>
      <p:ext uri="{BB962C8B-B14F-4D97-AF65-F5344CB8AC3E}">
        <p14:creationId xmlns:p14="http://schemas.microsoft.com/office/powerpoint/2010/main" val="245418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Deep learning </a:t>
            </a:r>
            <a:br>
              <a:rPr lang="en-US" altLang="zh-TW" dirty="0"/>
            </a:br>
            <a:r>
              <a:rPr lang="en-US" altLang="zh-TW" dirty="0"/>
              <a:t>attracts lots of attention.</a:t>
            </a:r>
            <a:endParaRPr lang="zh-TW" altLang="en-US" dirty="0"/>
          </a:p>
        </p:txBody>
      </p:sp>
      <p:sp>
        <p:nvSpPr>
          <p:cNvPr id="3" name="內容版面配置區 2"/>
          <p:cNvSpPr>
            <a:spLocks noGrp="1"/>
          </p:cNvSpPr>
          <p:nvPr>
            <p:ph idx="1"/>
          </p:nvPr>
        </p:nvSpPr>
        <p:spPr/>
        <p:txBody>
          <a:bodyPr/>
          <a:lstStyle/>
          <a:p>
            <a:r>
              <a:rPr lang="en-US" altLang="zh-TW" dirty="0"/>
              <a:t>I believe you have seen lots of exciting results before.</a:t>
            </a:r>
            <a:endParaRPr lang="zh-TW" altLang="en-US" dirty="0"/>
          </a:p>
          <a:p>
            <a:endParaRPr lang="zh-TW" altLang="en-US" dirty="0"/>
          </a:p>
        </p:txBody>
      </p:sp>
      <p:pic>
        <p:nvPicPr>
          <p:cNvPr id="82946" name="Picture 2" descr="Deep learning trends at Google. Source: SIGMOD/Jeff De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602" y="2775281"/>
            <a:ext cx="5844812" cy="340168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017639" y="6206460"/>
            <a:ext cx="7125649" cy="369332"/>
          </a:xfrm>
          <a:prstGeom prst="rect">
            <a:avLst/>
          </a:prstGeom>
        </p:spPr>
        <p:txBody>
          <a:bodyPr wrap="square">
            <a:spAutoFit/>
          </a:bodyPr>
          <a:lstStyle/>
          <a:p>
            <a:pPr algn="ctr"/>
            <a:r>
              <a:rPr lang="en-US" altLang="zh-TW" dirty="0">
                <a:solidFill>
                  <a:srgbClr val="000000"/>
                </a:solidFill>
                <a:latin typeface="arial" panose="020B0604020202020204" pitchFamily="34" charset="0"/>
              </a:rPr>
              <a:t>Deep learning trends at Google. Source: SIGMOD 2016/Jeff Dean</a:t>
            </a:r>
            <a:endParaRPr lang="zh-TW" altLang="en-US" dirty="0"/>
          </a:p>
        </p:txBody>
      </p:sp>
    </p:spTree>
    <p:extLst>
      <p:ext uri="{BB962C8B-B14F-4D97-AF65-F5344CB8AC3E}">
        <p14:creationId xmlns:p14="http://schemas.microsoft.com/office/powerpoint/2010/main" val="110656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7" name="矩形 6"/>
          <p:cNvSpPr/>
          <p:nvPr/>
        </p:nvSpPr>
        <p:spPr>
          <a:xfrm>
            <a:off x="3442138" y="1902673"/>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1812502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Loss for an Example</a:t>
            </a:r>
            <a:endParaRPr lang="zh-TW" altLang="en-US" dirty="0"/>
          </a:p>
        </p:txBody>
      </p:sp>
      <p:sp>
        <p:nvSpPr>
          <p:cNvPr id="34" name="矩形 33"/>
          <p:cNvSpPr/>
          <p:nvPr/>
        </p:nvSpPr>
        <p:spPr>
          <a:xfrm>
            <a:off x="5975178" y="265505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5" name="矩形 34"/>
          <p:cNvSpPr/>
          <p:nvPr/>
        </p:nvSpPr>
        <p:spPr>
          <a:xfrm>
            <a:off x="2817906" y="2642789"/>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矩形 39"/>
          <p:cNvSpPr/>
          <p:nvPr/>
        </p:nvSpPr>
        <p:spPr>
          <a:xfrm>
            <a:off x="1634803" y="267043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3" name="直線單箭頭接點 42"/>
          <p:cNvCxnSpPr/>
          <p:nvPr/>
        </p:nvCxnSpPr>
        <p:spPr>
          <a:xfrm>
            <a:off x="5281458" y="3691209"/>
            <a:ext cx="6344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5390774" y="4937099"/>
            <a:ext cx="5251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5257574" y="2912406"/>
            <a:ext cx="6583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703191" y="338812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46"/>
          <p:cNvSpPr/>
          <p:nvPr/>
        </p:nvSpPr>
        <p:spPr>
          <a:xfrm>
            <a:off x="1709009" y="281779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ext uri="{D42A27DB-BD31-4B8C-83A1-F6EECF244321}">
                <p14:modId xmlns:p14="http://schemas.microsoft.com/office/powerpoint/2010/main" val="1693514708"/>
              </p:ext>
            </p:extLst>
          </p:nvPr>
        </p:nvGraphicFramePr>
        <p:xfrm>
          <a:off x="1721708" y="2722544"/>
          <a:ext cx="325438" cy="461962"/>
        </p:xfrm>
        <a:graphic>
          <a:graphicData uri="http://schemas.openxmlformats.org/presentationml/2006/ole">
            <mc:AlternateContent xmlns:mc="http://schemas.openxmlformats.org/markup-compatibility/2006">
              <mc:Choice xmlns:v="urn:schemas-microsoft-com:vml" Requires="v">
                <p:oleObj spid="_x0000_s18488" name="方程式" r:id="rId4" imgW="152280" imgH="215640" progId="Equation.3">
                  <p:embed/>
                </p:oleObj>
              </mc:Choice>
              <mc:Fallback>
                <p:oleObj name="方程式" r:id="rId4" imgW="152280" imgH="215640" progId="Equation.3">
                  <p:embed/>
                  <p:pic>
                    <p:nvPicPr>
                      <p:cNvPr id="49" name="Object 12"/>
                      <p:cNvPicPr>
                        <a:picLocks noChangeAspect="1" noChangeArrowheads="1"/>
                      </p:cNvPicPr>
                      <p:nvPr/>
                    </p:nvPicPr>
                    <p:blipFill>
                      <a:blip r:embed="rId5"/>
                      <a:srcRect/>
                      <a:stretch>
                        <a:fillRect/>
                      </a:stretch>
                    </p:blipFill>
                    <p:spPr bwMode="auto">
                      <a:xfrm>
                        <a:off x="1721708" y="2722544"/>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ext uri="{D42A27DB-BD31-4B8C-83A1-F6EECF244321}">
                <p14:modId xmlns:p14="http://schemas.microsoft.com/office/powerpoint/2010/main" val="288102035"/>
              </p:ext>
            </p:extLst>
          </p:nvPr>
        </p:nvGraphicFramePr>
        <p:xfrm>
          <a:off x="1727004" y="3305273"/>
          <a:ext cx="352425" cy="461963"/>
        </p:xfrm>
        <a:graphic>
          <a:graphicData uri="http://schemas.openxmlformats.org/presentationml/2006/ole">
            <mc:AlternateContent xmlns:mc="http://schemas.openxmlformats.org/markup-compatibility/2006">
              <mc:Choice xmlns:v="urn:schemas-microsoft-com:vml" Requires="v">
                <p:oleObj spid="_x0000_s18489" name="方程式" r:id="rId6" imgW="164880" imgH="215640" progId="Equation.3">
                  <p:embed/>
                </p:oleObj>
              </mc:Choice>
              <mc:Fallback>
                <p:oleObj name="方程式" r:id="rId6" imgW="164880" imgH="215640" progId="Equation.3">
                  <p:embed/>
                  <p:pic>
                    <p:nvPicPr>
                      <p:cNvPr id="52" name="Object 12"/>
                      <p:cNvPicPr>
                        <a:picLocks noChangeAspect="1" noChangeArrowheads="1"/>
                      </p:cNvPicPr>
                      <p:nvPr/>
                    </p:nvPicPr>
                    <p:blipFill>
                      <a:blip r:embed="rId7"/>
                      <a:srcRect/>
                      <a:stretch>
                        <a:fillRect/>
                      </a:stretch>
                    </p:blipFill>
                    <p:spPr bwMode="auto">
                      <a:xfrm>
                        <a:off x="1727004" y="3305273"/>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橢圓 52"/>
          <p:cNvSpPr/>
          <p:nvPr/>
        </p:nvSpPr>
        <p:spPr>
          <a:xfrm>
            <a:off x="2915016" y="265379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2917358" y="343236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2905725" y="466037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文字方塊 55"/>
          <p:cNvSpPr txBox="1"/>
          <p:nvPr/>
        </p:nvSpPr>
        <p:spPr>
          <a:xfrm rot="5400000">
            <a:off x="2902978" y="408266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9" name="矩形 58"/>
          <p:cNvSpPr/>
          <p:nvPr/>
        </p:nvSpPr>
        <p:spPr>
          <a:xfrm>
            <a:off x="1712716" y="478588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62" name="Object 12"/>
          <p:cNvGraphicFramePr>
            <a:graphicFrameLocks noChangeAspect="1"/>
          </p:cNvGraphicFramePr>
          <p:nvPr>
            <p:extLst>
              <p:ext uri="{D42A27DB-BD31-4B8C-83A1-F6EECF244321}">
                <p14:modId xmlns:p14="http://schemas.microsoft.com/office/powerpoint/2010/main" val="1612891241"/>
              </p:ext>
            </p:extLst>
          </p:nvPr>
        </p:nvGraphicFramePr>
        <p:xfrm>
          <a:off x="1640793" y="4689113"/>
          <a:ext cx="544512" cy="488950"/>
        </p:xfrm>
        <a:graphic>
          <a:graphicData uri="http://schemas.openxmlformats.org/presentationml/2006/ole">
            <mc:AlternateContent xmlns:mc="http://schemas.openxmlformats.org/markup-compatibility/2006">
              <mc:Choice xmlns:v="urn:schemas-microsoft-com:vml" Requires="v">
                <p:oleObj spid="_x0000_s18490" name="方程式" r:id="rId8" imgW="253800" imgH="228600" progId="Equation.3">
                  <p:embed/>
                </p:oleObj>
              </mc:Choice>
              <mc:Fallback>
                <p:oleObj name="方程式" r:id="rId8" imgW="253800" imgH="228600" progId="Equation.3">
                  <p:embed/>
                  <p:pic>
                    <p:nvPicPr>
                      <p:cNvPr id="62" name="Object 12"/>
                      <p:cNvPicPr>
                        <a:picLocks noChangeAspect="1" noChangeArrowheads="1"/>
                      </p:cNvPicPr>
                      <p:nvPr/>
                    </p:nvPicPr>
                    <p:blipFill>
                      <a:blip r:embed="rId9"/>
                      <a:srcRect/>
                      <a:stretch>
                        <a:fillRect/>
                      </a:stretch>
                    </p:blipFill>
                    <p:spPr bwMode="auto">
                      <a:xfrm>
                        <a:off x="1640793" y="4689113"/>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文字方塊 62"/>
          <p:cNvSpPr txBox="1"/>
          <p:nvPr/>
        </p:nvSpPr>
        <p:spPr>
          <a:xfrm rot="5400000">
            <a:off x="1588648" y="407082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2" name="文字方塊 71"/>
          <p:cNvSpPr txBox="1"/>
          <p:nvPr/>
        </p:nvSpPr>
        <p:spPr>
          <a:xfrm>
            <a:off x="4142223" y="259520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3" name="文字方塊 72"/>
          <p:cNvSpPr txBox="1"/>
          <p:nvPr/>
        </p:nvSpPr>
        <p:spPr>
          <a:xfrm>
            <a:off x="4159846" y="338070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4" name="文字方塊 73"/>
          <p:cNvSpPr txBox="1"/>
          <p:nvPr/>
        </p:nvSpPr>
        <p:spPr>
          <a:xfrm>
            <a:off x="4172026" y="463699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5" name="直線單箭頭接點 74"/>
          <p:cNvCxnSpPr>
            <a:stCxn id="53" idx="6"/>
          </p:cNvCxnSpPr>
          <p:nvPr/>
        </p:nvCxnSpPr>
        <p:spPr>
          <a:xfrm>
            <a:off x="3489174" y="2940870"/>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3489174" y="3732622"/>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3479883" y="4954591"/>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4" idx="6"/>
          </p:cNvCxnSpPr>
          <p:nvPr/>
        </p:nvCxnSpPr>
        <p:spPr>
          <a:xfrm flipV="1">
            <a:off x="3491516" y="2940870"/>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stCxn id="53" idx="6"/>
          </p:cNvCxnSpPr>
          <p:nvPr/>
        </p:nvCxnSpPr>
        <p:spPr>
          <a:xfrm>
            <a:off x="3489174" y="2940870"/>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53" idx="6"/>
          </p:cNvCxnSpPr>
          <p:nvPr/>
        </p:nvCxnSpPr>
        <p:spPr>
          <a:xfrm>
            <a:off x="3489174" y="2940870"/>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4" idx="6"/>
          </p:cNvCxnSpPr>
          <p:nvPr/>
        </p:nvCxnSpPr>
        <p:spPr>
          <a:xfrm>
            <a:off x="3491516" y="3719440"/>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p:cNvCxnSpPr>
          <p:nvPr/>
        </p:nvCxnSpPr>
        <p:spPr>
          <a:xfrm flipV="1">
            <a:off x="3479883" y="2940870"/>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5" idx="6"/>
          </p:cNvCxnSpPr>
          <p:nvPr/>
        </p:nvCxnSpPr>
        <p:spPr>
          <a:xfrm flipV="1">
            <a:off x="3479883" y="3719440"/>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53" idx="2"/>
          </p:cNvCxnSpPr>
          <p:nvPr/>
        </p:nvCxnSpPr>
        <p:spPr>
          <a:xfrm flipV="1">
            <a:off x="2055616" y="2940870"/>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47" idx="3"/>
            <a:endCxn id="54" idx="2"/>
          </p:cNvCxnSpPr>
          <p:nvPr/>
        </p:nvCxnSpPr>
        <p:spPr>
          <a:xfrm>
            <a:off x="2051909" y="2989244"/>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47" idx="3"/>
            <a:endCxn id="55" idx="2"/>
          </p:cNvCxnSpPr>
          <p:nvPr/>
        </p:nvCxnSpPr>
        <p:spPr>
          <a:xfrm>
            <a:off x="2051909" y="2989244"/>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2" idx="3"/>
            <a:endCxn id="53" idx="2"/>
          </p:cNvCxnSpPr>
          <p:nvPr/>
        </p:nvCxnSpPr>
        <p:spPr>
          <a:xfrm flipV="1">
            <a:off x="2079429" y="2940870"/>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46" idx="3"/>
            <a:endCxn id="54" idx="2"/>
          </p:cNvCxnSpPr>
          <p:nvPr/>
        </p:nvCxnSpPr>
        <p:spPr>
          <a:xfrm>
            <a:off x="2046091" y="3559573"/>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6" idx="3"/>
            <a:endCxn id="55" idx="2"/>
          </p:cNvCxnSpPr>
          <p:nvPr/>
        </p:nvCxnSpPr>
        <p:spPr>
          <a:xfrm>
            <a:off x="2046091" y="3559573"/>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62" idx="3"/>
            <a:endCxn id="53" idx="2"/>
          </p:cNvCxnSpPr>
          <p:nvPr/>
        </p:nvCxnSpPr>
        <p:spPr>
          <a:xfrm flipV="1">
            <a:off x="2117588" y="2940870"/>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62" idx="3"/>
            <a:endCxn id="54" idx="2"/>
          </p:cNvCxnSpPr>
          <p:nvPr/>
        </p:nvCxnSpPr>
        <p:spPr>
          <a:xfrm flipV="1">
            <a:off x="2091219" y="3719440"/>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62" idx="3"/>
            <a:endCxn id="55" idx="2"/>
          </p:cNvCxnSpPr>
          <p:nvPr/>
        </p:nvCxnSpPr>
        <p:spPr>
          <a:xfrm>
            <a:off x="2091219" y="4934046"/>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rot="5400000">
            <a:off x="5917368" y="415604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4" name="文字方塊 93"/>
          <p:cNvSpPr txBox="1"/>
          <p:nvPr/>
        </p:nvSpPr>
        <p:spPr>
          <a:xfrm>
            <a:off x="5986461" y="2637225"/>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95" name="文字方塊 94"/>
          <p:cNvSpPr txBox="1"/>
          <p:nvPr/>
        </p:nvSpPr>
        <p:spPr>
          <a:xfrm>
            <a:off x="6007559" y="3445534"/>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96" name="文字方塊 95"/>
          <p:cNvSpPr txBox="1"/>
          <p:nvPr/>
        </p:nvSpPr>
        <p:spPr>
          <a:xfrm>
            <a:off x="5975178" y="4701677"/>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sp>
        <p:nvSpPr>
          <p:cNvPr id="9" name="文字方塊 8"/>
          <p:cNvSpPr txBox="1"/>
          <p:nvPr/>
        </p:nvSpPr>
        <p:spPr>
          <a:xfrm>
            <a:off x="3237500" y="3717467"/>
            <a:ext cx="65" cy="276999"/>
          </a:xfrm>
          <a:prstGeom prst="rect">
            <a:avLst/>
          </a:prstGeom>
          <a:noFill/>
        </p:spPr>
        <p:txBody>
          <a:bodyPr wrap="none" lIns="0" tIns="0" rIns="0" bIns="0" rtlCol="0">
            <a:spAutoFit/>
          </a:bodyPr>
          <a:lstStyle/>
          <a:p>
            <a:endParaRPr lang="zh-TW" altLang="en-US" dirty="0"/>
          </a:p>
        </p:txBody>
      </p:sp>
      <p:sp>
        <p:nvSpPr>
          <p:cNvPr id="71" name="文字方塊 70"/>
          <p:cNvSpPr txBox="1"/>
          <p:nvPr/>
        </p:nvSpPr>
        <p:spPr>
          <a:xfrm>
            <a:off x="6576550" y="4109752"/>
            <a:ext cx="1154637"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Cross</a:t>
            </a:r>
          </a:p>
          <a:p>
            <a:pPr algn="ctr"/>
            <a:r>
              <a:rPr lang="en-US" altLang="zh-TW" sz="2400" dirty="0"/>
              <a:t>Entropy</a:t>
            </a:r>
          </a:p>
        </p:txBody>
      </p:sp>
      <p:pic>
        <p:nvPicPr>
          <p:cNvPr id="102" name="圖片 101"/>
          <p:cNvPicPr preferRelativeResize="0">
            <a:picLocks/>
          </p:cNvPicPr>
          <p:nvPr/>
        </p:nvPicPr>
        <p:blipFill>
          <a:blip r:embed="rId10"/>
          <a:stretch>
            <a:fillRect/>
          </a:stretch>
        </p:blipFill>
        <p:spPr>
          <a:xfrm>
            <a:off x="3890841" y="1695524"/>
            <a:ext cx="720000" cy="720000"/>
          </a:xfrm>
          <a:prstGeom prst="rect">
            <a:avLst/>
          </a:prstGeom>
          <a:ln w="38100">
            <a:solidFill>
              <a:schemeClr val="tx1"/>
            </a:solidFill>
          </a:ln>
        </p:spPr>
      </p:pic>
      <p:sp>
        <p:nvSpPr>
          <p:cNvPr id="103" name="文字方塊 102"/>
          <p:cNvSpPr txBox="1"/>
          <p:nvPr/>
        </p:nvSpPr>
        <p:spPr>
          <a:xfrm>
            <a:off x="4693567" y="1784585"/>
            <a:ext cx="654853" cy="523220"/>
          </a:xfrm>
          <a:prstGeom prst="rect">
            <a:avLst/>
          </a:prstGeom>
          <a:noFill/>
        </p:spPr>
        <p:txBody>
          <a:bodyPr wrap="square" rtlCol="0">
            <a:spAutoFit/>
          </a:bodyPr>
          <a:lstStyle/>
          <a:p>
            <a:r>
              <a:rPr lang="en-US" altLang="zh-TW" sz="2800" dirty="0"/>
              <a:t>“1”</a:t>
            </a:r>
            <a:endParaRPr lang="zh-TW" altLang="en-US" sz="2800" dirty="0"/>
          </a:p>
        </p:txBody>
      </p:sp>
      <p:pic>
        <p:nvPicPr>
          <p:cNvPr id="108" name="圖片 107"/>
          <p:cNvPicPr preferRelativeResize="0">
            <a:picLocks/>
          </p:cNvPicPr>
          <p:nvPr/>
        </p:nvPicPr>
        <p:blipFill>
          <a:blip r:embed="rId10"/>
          <a:stretch>
            <a:fillRect/>
          </a:stretch>
        </p:blipFill>
        <p:spPr>
          <a:xfrm>
            <a:off x="617004" y="3646519"/>
            <a:ext cx="720000" cy="720000"/>
          </a:xfrm>
          <a:prstGeom prst="rect">
            <a:avLst/>
          </a:prstGeom>
          <a:ln w="38100">
            <a:solidFill>
              <a:schemeClr val="tx1"/>
            </a:solidFill>
          </a:ln>
        </p:spPr>
      </p:pic>
      <p:sp>
        <p:nvSpPr>
          <p:cNvPr id="110" name="矩形 109"/>
          <p:cNvSpPr/>
          <p:nvPr/>
        </p:nvSpPr>
        <p:spPr>
          <a:xfrm>
            <a:off x="7789244" y="2657294"/>
            <a:ext cx="498951" cy="26250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1" name="文字方塊 110"/>
          <p:cNvSpPr txBox="1"/>
          <p:nvPr/>
        </p:nvSpPr>
        <p:spPr>
          <a:xfrm rot="5400000">
            <a:off x="8237055" y="409177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2" name="文字方塊 111"/>
          <p:cNvSpPr txBox="1"/>
          <p:nvPr/>
        </p:nvSpPr>
        <p:spPr>
          <a:xfrm>
            <a:off x="8227210" y="2626237"/>
            <a:ext cx="631069" cy="523220"/>
          </a:xfrm>
          <a:prstGeom prst="rect">
            <a:avLst/>
          </a:prstGeom>
          <a:noFill/>
        </p:spPr>
        <p:txBody>
          <a:bodyPr wrap="square" rtlCol="0">
            <a:spAutoFit/>
          </a:bodyPr>
          <a:lstStyle/>
          <a:p>
            <a:pPr algn="ctr"/>
            <a:r>
              <a:rPr lang="en-US" altLang="zh-TW" sz="2800" dirty="0"/>
              <a:t>1</a:t>
            </a:r>
            <a:endParaRPr lang="zh-TW" altLang="en-US" sz="2800" baseline="-25000" dirty="0"/>
          </a:p>
        </p:txBody>
      </p:sp>
      <p:sp>
        <p:nvSpPr>
          <p:cNvPr id="113" name="文字方塊 112"/>
          <p:cNvSpPr txBox="1"/>
          <p:nvPr/>
        </p:nvSpPr>
        <p:spPr>
          <a:xfrm>
            <a:off x="8227210" y="3426363"/>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4" name="文字方塊 113"/>
          <p:cNvSpPr txBox="1"/>
          <p:nvPr/>
        </p:nvSpPr>
        <p:spPr>
          <a:xfrm>
            <a:off x="8211604" y="4715769"/>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5" name="左-右雙向箭號 114"/>
          <p:cNvSpPr/>
          <p:nvPr/>
        </p:nvSpPr>
        <p:spPr>
          <a:xfrm>
            <a:off x="6547946" y="3719063"/>
            <a:ext cx="1187596" cy="33487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5" name="直線接點 14"/>
          <p:cNvCxnSpPr/>
          <p:nvPr/>
        </p:nvCxnSpPr>
        <p:spPr>
          <a:xfrm flipH="1">
            <a:off x="987423" y="2022925"/>
            <a:ext cx="27286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5348420" y="2046195"/>
            <a:ext cx="26824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977004" y="2055524"/>
            <a:ext cx="0" cy="1480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8045430" y="2074215"/>
            <a:ext cx="0" cy="5817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4816530" y="265321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9" name="橢圓 98"/>
          <p:cNvSpPr/>
          <p:nvPr/>
        </p:nvSpPr>
        <p:spPr>
          <a:xfrm>
            <a:off x="4892374" y="264511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4" name="橢圓 103"/>
          <p:cNvSpPr/>
          <p:nvPr/>
        </p:nvSpPr>
        <p:spPr>
          <a:xfrm>
            <a:off x="4894716" y="340502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5" name="橢圓 104"/>
          <p:cNvSpPr/>
          <p:nvPr/>
        </p:nvSpPr>
        <p:spPr>
          <a:xfrm>
            <a:off x="4901744" y="465169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6" name="文字方塊 105"/>
          <p:cNvSpPr txBox="1"/>
          <p:nvPr/>
        </p:nvSpPr>
        <p:spPr>
          <a:xfrm rot="5400000">
            <a:off x="4898997" y="407082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 name="矩形 2"/>
          <p:cNvSpPr/>
          <p:nvPr/>
        </p:nvSpPr>
        <p:spPr>
          <a:xfrm>
            <a:off x="7580110" y="1488616"/>
            <a:ext cx="930639"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400" dirty="0"/>
              <a:t>target</a:t>
            </a:r>
            <a:endParaRPr lang="zh-TW" altLang="en-US" sz="2400" dirty="0"/>
          </a:p>
        </p:txBody>
      </p:sp>
      <p:sp>
        <p:nvSpPr>
          <p:cNvPr id="4" name="矩形 3"/>
          <p:cNvSpPr/>
          <p:nvPr/>
        </p:nvSpPr>
        <p:spPr>
          <a:xfrm rot="5400000">
            <a:off x="3852139" y="3617311"/>
            <a:ext cx="2691859" cy="7005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err="1"/>
              <a:t>Softmax</a:t>
            </a:r>
            <a:endParaRPr lang="zh-TW" altLang="en-US" sz="2400" dirty="0"/>
          </a:p>
        </p:txBody>
      </p:sp>
      <mc:AlternateContent xmlns:mc="http://schemas.openxmlformats.org/markup-compatibility/2006" xmlns:a14="http://schemas.microsoft.com/office/drawing/2010/main">
        <mc:Choice Requires="a14">
          <p:sp>
            <p:nvSpPr>
              <p:cNvPr id="101" name="文字方塊 100"/>
              <p:cNvSpPr txBox="1"/>
              <p:nvPr/>
            </p:nvSpPr>
            <p:spPr>
              <a:xfrm>
                <a:off x="1654317" y="5392214"/>
                <a:ext cx="3580980"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𝑙</m:t>
                      </m:r>
                      <m:d>
                        <m:dPr>
                          <m:ctrlPr>
                            <a:rPr lang="en-US" altLang="zh-TW" sz="2800" b="0" i="1" smtClean="0">
                              <a:latin typeface="Cambria Math" panose="02040503050406030204" pitchFamily="18" charset="0"/>
                            </a:rPr>
                          </m:ctrlPr>
                        </m:dPr>
                        <m:e>
                          <m:r>
                            <a:rPr lang="en-US" altLang="zh-TW" sz="2800" i="1">
                              <a:latin typeface="Cambria Math" panose="02040503050406030204" pitchFamily="18" charset="0"/>
                            </a:rPr>
                            <m:t>𝑦</m:t>
                          </m:r>
                          <m:r>
                            <m:rPr>
                              <m:nor/>
                            </m:rPr>
                            <a:rPr lang="zh-TW" altLang="en-US" sz="2800" dirty="0"/>
                            <m:t> </m:t>
                          </m:r>
                          <m:r>
                            <a:rPr lang="en-US" altLang="zh-TW" sz="2800" b="0" i="1" dirty="0" smtClean="0">
                              <a:latin typeface="Cambria Math" panose="02040503050406030204" pitchFamily="18" charset="0"/>
                            </a:rPr>
                            <m:t>,</m:t>
                          </m:r>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𝑦</m:t>
                              </m:r>
                            </m:e>
                          </m:acc>
                          <m:r>
                            <m:rPr>
                              <m:nor/>
                            </m:rPr>
                            <a:rPr lang="zh-TW" altLang="en-US" sz="2800" dirty="0"/>
                            <m:t> </m:t>
                          </m:r>
                        </m:e>
                      </m:d>
                      <m:r>
                        <a:rPr lang="en-US" altLang="zh-TW" sz="2800" b="0" i="1" smtClean="0">
                          <a:latin typeface="Cambria Math" panose="02040503050406030204" pitchFamily="18" charset="0"/>
                        </a:rPr>
                        <m:t>=−</m:t>
                      </m:r>
                      <m:nary>
                        <m:naryPr>
                          <m:chr m:val="∑"/>
                          <m:ctrlPr>
                            <a:rPr lang="zh-TW" altLang="en-US" sz="280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𝑖</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10</m:t>
                          </m:r>
                        </m:sup>
                        <m:e>
                          <m:acc>
                            <m:accPr>
                              <m:chr m:val="̂"/>
                              <m:ctrlPr>
                                <a:rPr lang="en-US" altLang="zh-TW" sz="2800" i="1">
                                  <a:latin typeface="Cambria Math" panose="02040503050406030204" pitchFamily="18" charset="0"/>
                                </a:rPr>
                              </m:ctrlPr>
                            </m:acc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acc>
                          <m:r>
                            <a:rPr lang="en-US" altLang="zh-TW" sz="2800" i="1">
                              <a:latin typeface="Cambria Math" panose="02040503050406030204" pitchFamily="18" charset="0"/>
                            </a:rPr>
                            <m:t>𝑙𝑛</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nary>
                    </m:oMath>
                  </m:oMathPara>
                </a14:m>
                <a:endParaRPr lang="zh-TW" altLang="en-US" sz="2800" dirty="0"/>
              </a:p>
            </p:txBody>
          </p:sp>
        </mc:Choice>
        <mc:Fallback xmlns="">
          <p:sp>
            <p:nvSpPr>
              <p:cNvPr id="101" name="文字方塊 100"/>
              <p:cNvSpPr txBox="1">
                <a:spLocks noRot="1" noChangeAspect="1" noMove="1" noResize="1" noEditPoints="1" noAdjustHandles="1" noChangeArrowheads="1" noChangeShapeType="1" noTextEdit="1"/>
              </p:cNvSpPr>
              <p:nvPr/>
            </p:nvSpPr>
            <p:spPr>
              <a:xfrm>
                <a:off x="1654317" y="5392214"/>
                <a:ext cx="3580980" cy="1211294"/>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7893779" y="2708000"/>
                <a:ext cx="3666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7893779" y="2708000"/>
                <a:ext cx="366639" cy="369332"/>
              </a:xfrm>
              <a:prstGeom prst="rect">
                <a:avLst/>
              </a:prstGeom>
              <a:blipFill>
                <a:blip r:embed="rId12"/>
                <a:stretch>
                  <a:fillRect l="-20000" t="-16393" r="-5166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文字方塊 108"/>
              <p:cNvSpPr txBox="1"/>
              <p:nvPr/>
            </p:nvSpPr>
            <p:spPr>
              <a:xfrm>
                <a:off x="7893421" y="3473498"/>
                <a:ext cx="3737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09" name="文字方塊 108"/>
              <p:cNvSpPr txBox="1">
                <a:spLocks noRot="1" noChangeAspect="1" noMove="1" noResize="1" noEditPoints="1" noAdjustHandles="1" noChangeArrowheads="1" noChangeShapeType="1" noTextEdit="1"/>
              </p:cNvSpPr>
              <p:nvPr/>
            </p:nvSpPr>
            <p:spPr>
              <a:xfrm>
                <a:off x="7893421" y="3473498"/>
                <a:ext cx="373757" cy="369332"/>
              </a:xfrm>
              <a:prstGeom prst="rect">
                <a:avLst/>
              </a:prstGeom>
              <a:blipFill>
                <a:blip r:embed="rId13"/>
                <a:stretch>
                  <a:fillRect l="-19672" t="-18333" r="-5082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9" name="文字方塊 118"/>
              <p:cNvSpPr txBox="1"/>
              <p:nvPr/>
            </p:nvSpPr>
            <p:spPr>
              <a:xfrm>
                <a:off x="7878722" y="4795595"/>
                <a:ext cx="496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10</m:t>
                          </m:r>
                        </m:sub>
                      </m:sSub>
                    </m:oMath>
                  </m:oMathPara>
                </a14:m>
                <a:endParaRPr lang="zh-TW" altLang="en-US" sz="2400" dirty="0"/>
              </a:p>
            </p:txBody>
          </p:sp>
        </mc:Choice>
        <mc:Fallback xmlns="">
          <p:sp>
            <p:nvSpPr>
              <p:cNvPr id="119" name="文字方塊 118"/>
              <p:cNvSpPr txBox="1">
                <a:spLocks noRot="1" noChangeAspect="1" noMove="1" noResize="1" noEditPoints="1" noAdjustHandles="1" noChangeArrowheads="1" noChangeShapeType="1" noTextEdit="1"/>
              </p:cNvSpPr>
              <p:nvPr/>
            </p:nvSpPr>
            <p:spPr>
              <a:xfrm>
                <a:off x="7878722" y="4795595"/>
                <a:ext cx="496483" cy="369332"/>
              </a:xfrm>
              <a:prstGeom prst="rect">
                <a:avLst/>
              </a:prstGeom>
              <a:blipFill>
                <a:blip r:embed="rId14"/>
                <a:stretch>
                  <a:fillRect l="-14634" t="-18333" r="-37805" b="-26667"/>
                </a:stretch>
              </a:blipFill>
            </p:spPr>
            <p:txBody>
              <a:bodyPr/>
              <a:lstStyle/>
              <a:p>
                <a:r>
                  <a:rPr lang="zh-TW" altLang="en-US">
                    <a:noFill/>
                  </a:rPr>
                  <a:t> </a:t>
                </a:r>
              </a:p>
            </p:txBody>
          </p:sp>
        </mc:Fallback>
      </mc:AlternateContent>
      <p:sp>
        <p:nvSpPr>
          <p:cNvPr id="120" name="文字方塊 119"/>
          <p:cNvSpPr txBox="1"/>
          <p:nvPr/>
        </p:nvSpPr>
        <p:spPr>
          <a:xfrm rot="5400000">
            <a:off x="7791036" y="4091774"/>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2281800" y="3433484"/>
            <a:ext cx="2646238" cy="95410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800" dirty="0"/>
              <a:t>Given a set of parameters</a:t>
            </a:r>
            <a:endParaRPr lang="zh-TW" altLang="en-US" sz="2800" dirty="0"/>
          </a:p>
        </p:txBody>
      </p:sp>
      <mc:AlternateContent xmlns:mc="http://schemas.openxmlformats.org/markup-compatibility/2006" xmlns:a14="http://schemas.microsoft.com/office/drawing/2010/main">
        <mc:Choice Requires="a14">
          <p:sp>
            <p:nvSpPr>
              <p:cNvPr id="8" name="文字方塊 7"/>
              <p:cNvSpPr txBox="1"/>
              <p:nvPr/>
            </p:nvSpPr>
            <p:spPr>
              <a:xfrm>
                <a:off x="6093037" y="5255491"/>
                <a:ext cx="288284" cy="43088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zh-TW" sz="2800" b="0" i="1" smtClean="0">
                          <a:latin typeface="Cambria Math" panose="02040503050406030204" pitchFamily="18" charset="0"/>
                        </a:rPr>
                        <m:t>𝑦</m:t>
                      </m:r>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6093037" y="5255491"/>
                <a:ext cx="288284" cy="430887"/>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1" name="文字方塊 120"/>
              <p:cNvSpPr txBox="1"/>
              <p:nvPr/>
            </p:nvSpPr>
            <p:spPr>
              <a:xfrm>
                <a:off x="7908918" y="5247625"/>
                <a:ext cx="288284" cy="43088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𝑦</m:t>
                          </m:r>
                        </m:e>
                      </m:acc>
                    </m:oMath>
                  </m:oMathPara>
                </a14:m>
                <a:endParaRPr lang="zh-TW" altLang="en-US" sz="2800" dirty="0"/>
              </a:p>
            </p:txBody>
          </p:sp>
        </mc:Choice>
        <mc:Fallback xmlns="">
          <p:sp>
            <p:nvSpPr>
              <p:cNvPr id="121" name="文字方塊 120"/>
              <p:cNvSpPr txBox="1">
                <a:spLocks noRot="1" noChangeAspect="1" noMove="1" noResize="1" noEditPoints="1" noAdjustHandles="1" noChangeArrowheads="1" noChangeShapeType="1" noTextEdit="1"/>
              </p:cNvSpPr>
              <p:nvPr/>
            </p:nvSpPr>
            <p:spPr>
              <a:xfrm>
                <a:off x="7908918" y="5247625"/>
                <a:ext cx="288284" cy="430887"/>
              </a:xfrm>
              <a:prstGeom prst="rect">
                <a:avLst/>
              </a:prstGeom>
              <a:blipFill>
                <a:blip r:embed="rId16"/>
                <a:stretch>
                  <a:fillRect/>
                </a:stretch>
              </a:blipFill>
            </p:spPr>
            <p:txBody>
              <a:bodyPr/>
              <a:lstStyle/>
              <a:p>
                <a:r>
                  <a:rPr lang="zh-TW" altLang="en-US">
                    <a:noFill/>
                  </a:rPr>
                  <a:t> </a:t>
                </a:r>
              </a:p>
            </p:txBody>
          </p:sp>
        </mc:Fallback>
      </mc:AlternateContent>
      <p:cxnSp>
        <p:nvCxnSpPr>
          <p:cNvPr id="11" name="直線接點 10"/>
          <p:cNvCxnSpPr>
            <a:stCxn id="71" idx="2"/>
          </p:cNvCxnSpPr>
          <p:nvPr/>
        </p:nvCxnSpPr>
        <p:spPr>
          <a:xfrm flipH="1">
            <a:off x="7141744" y="4940749"/>
            <a:ext cx="0" cy="11842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314888" y="6125029"/>
            <a:ext cx="184458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02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71" grpId="0" animBg="1"/>
      <p:bldP spid="103" grpId="0"/>
      <p:bldP spid="110" grpId="0" animBg="1"/>
      <p:bldP spid="111" grpId="0"/>
      <p:bldP spid="112" grpId="0"/>
      <p:bldP spid="113" grpId="0"/>
      <p:bldP spid="114" grpId="0"/>
      <p:bldP spid="115" grpId="0" animBg="1"/>
      <p:bldP spid="3" grpId="0" animBg="1"/>
      <p:bldP spid="101" grpId="0"/>
      <p:bldP spid="5" grpId="0"/>
      <p:bldP spid="109" grpId="0"/>
      <p:bldP spid="119" grpId="0"/>
      <p:bldP spid="120" grpId="0"/>
      <p:bldP spid="8" grpId="0"/>
      <p:bldP spid="1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Total Loss</a:t>
            </a:r>
            <a:endParaRPr lang="zh-TW" altLang="en-US" dirty="0"/>
          </a:p>
        </p:txBody>
      </p:sp>
      <p:grpSp>
        <p:nvGrpSpPr>
          <p:cNvPr id="18" name="群組 17"/>
          <p:cNvGrpSpPr/>
          <p:nvPr/>
        </p:nvGrpSpPr>
        <p:grpSpPr>
          <a:xfrm>
            <a:off x="1727768" y="2298174"/>
            <a:ext cx="421911" cy="671513"/>
            <a:chOff x="510563" y="3417283"/>
            <a:chExt cx="421911" cy="671513"/>
          </a:xfrm>
        </p:grpSpPr>
        <p:sp>
          <p:nvSpPr>
            <p:cNvPr id="19" name="矩形 18"/>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0" name="矩形 19"/>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grpSp>
        <p:nvGrpSpPr>
          <p:cNvPr id="21" name="群組 20"/>
          <p:cNvGrpSpPr/>
          <p:nvPr/>
        </p:nvGrpSpPr>
        <p:grpSpPr>
          <a:xfrm>
            <a:off x="1727768" y="3245279"/>
            <a:ext cx="421910" cy="671513"/>
            <a:chOff x="510564" y="3417283"/>
            <a:chExt cx="421910" cy="671513"/>
          </a:xfrm>
        </p:grpSpPr>
        <p:sp>
          <p:nvSpPr>
            <p:cNvPr id="22" name="矩形 21"/>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3" name="矩形 22"/>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2</a:t>
              </a:r>
              <a:endParaRPr lang="zh-TW" altLang="en-US" sz="2400" baseline="30000" dirty="0"/>
            </a:p>
          </p:txBody>
        </p:sp>
      </p:grpSp>
      <p:grpSp>
        <p:nvGrpSpPr>
          <p:cNvPr id="24" name="群組 23"/>
          <p:cNvGrpSpPr/>
          <p:nvPr/>
        </p:nvGrpSpPr>
        <p:grpSpPr>
          <a:xfrm>
            <a:off x="1713340" y="5606623"/>
            <a:ext cx="450765" cy="671513"/>
            <a:chOff x="496136" y="3417283"/>
            <a:chExt cx="450765" cy="671513"/>
          </a:xfrm>
        </p:grpSpPr>
        <p:sp>
          <p:nvSpPr>
            <p:cNvPr id="25" name="矩形 2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6" name="矩形 25"/>
            <p:cNvSpPr/>
            <p:nvPr/>
          </p:nvSpPr>
          <p:spPr>
            <a:xfrm>
              <a:off x="496136" y="3522206"/>
              <a:ext cx="450765" cy="461665"/>
            </a:xfrm>
            <a:prstGeom prst="rect">
              <a:avLst/>
            </a:prstGeom>
          </p:spPr>
          <p:txBody>
            <a:bodyPr wrap="none">
              <a:spAutoFit/>
            </a:bodyPr>
            <a:lstStyle/>
            <a:p>
              <a:pPr algn="ctr"/>
              <a:r>
                <a:rPr lang="en-US" altLang="zh-TW" sz="2400" dirty="0" err="1"/>
                <a:t>x</a:t>
              </a:r>
              <a:r>
                <a:rPr lang="en-US" altLang="zh-TW" sz="2400" baseline="30000" dirty="0" err="1"/>
                <a:t>N</a:t>
              </a:r>
              <a:endParaRPr lang="zh-TW" altLang="en-US" sz="2400" baseline="30000" dirty="0"/>
            </a:p>
          </p:txBody>
        </p:sp>
      </p:grpSp>
      <p:sp>
        <p:nvSpPr>
          <p:cNvPr id="27" name="矩形 26"/>
          <p:cNvSpPr/>
          <p:nvPr/>
        </p:nvSpPr>
        <p:spPr>
          <a:xfrm>
            <a:off x="2527693" y="230074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8" name="矩形 27"/>
          <p:cNvSpPr/>
          <p:nvPr/>
        </p:nvSpPr>
        <p:spPr>
          <a:xfrm>
            <a:off x="2527693" y="323945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9" name="矩形 28"/>
          <p:cNvSpPr/>
          <p:nvPr/>
        </p:nvSpPr>
        <p:spPr>
          <a:xfrm>
            <a:off x="2527693" y="5594978"/>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30" name="文字方塊 29"/>
          <p:cNvSpPr txBox="1"/>
          <p:nvPr/>
        </p:nvSpPr>
        <p:spPr>
          <a:xfrm rot="5400000">
            <a:off x="1585319" y="4930674"/>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1" name="文字方塊 30"/>
          <p:cNvSpPr txBox="1"/>
          <p:nvPr/>
        </p:nvSpPr>
        <p:spPr>
          <a:xfrm rot="5400000">
            <a:off x="2658584" y="4919031"/>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32" name="直線單箭頭接點 31"/>
          <p:cNvCxnSpPr/>
          <p:nvPr/>
        </p:nvCxnSpPr>
        <p:spPr>
          <a:xfrm flipV="1">
            <a:off x="2096310" y="263392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V="1">
            <a:off x="2093349" y="358103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2093348" y="593655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3496559" y="2628722"/>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3493598" y="357582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3493597" y="5931350"/>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群組 37"/>
          <p:cNvGrpSpPr/>
          <p:nvPr/>
        </p:nvGrpSpPr>
        <p:grpSpPr>
          <a:xfrm>
            <a:off x="3895074" y="2298174"/>
            <a:ext cx="428323" cy="671513"/>
            <a:chOff x="507357" y="3417283"/>
            <a:chExt cx="428323" cy="671513"/>
          </a:xfrm>
        </p:grpSpPr>
        <p:sp>
          <p:nvSpPr>
            <p:cNvPr id="39" name="矩形 38"/>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0" name="矩形 39"/>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grpSp>
        <p:nvGrpSpPr>
          <p:cNvPr id="41" name="群組 40"/>
          <p:cNvGrpSpPr/>
          <p:nvPr/>
        </p:nvGrpSpPr>
        <p:grpSpPr>
          <a:xfrm>
            <a:off x="3895074" y="3245279"/>
            <a:ext cx="428323" cy="671513"/>
            <a:chOff x="507358" y="3417283"/>
            <a:chExt cx="428323" cy="671513"/>
          </a:xfrm>
        </p:grpSpPr>
        <p:sp>
          <p:nvSpPr>
            <p:cNvPr id="42" name="矩形 41"/>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3" name="矩形 42"/>
            <p:cNvSpPr/>
            <p:nvPr/>
          </p:nvSpPr>
          <p:spPr>
            <a:xfrm>
              <a:off x="507358" y="3522206"/>
              <a:ext cx="428323" cy="461665"/>
            </a:xfrm>
            <a:prstGeom prst="rect">
              <a:avLst/>
            </a:prstGeom>
          </p:spPr>
          <p:txBody>
            <a:bodyPr wrap="none">
              <a:spAutoFit/>
            </a:bodyPr>
            <a:lstStyle/>
            <a:p>
              <a:pPr algn="ctr"/>
              <a:r>
                <a:rPr lang="en-US" altLang="zh-TW" sz="2400" dirty="0"/>
                <a:t>y</a:t>
              </a:r>
              <a:r>
                <a:rPr lang="en-US" altLang="zh-TW" sz="2400" baseline="30000" dirty="0"/>
                <a:t>2</a:t>
              </a:r>
              <a:endParaRPr lang="zh-TW" altLang="en-US" sz="2400" baseline="30000" dirty="0"/>
            </a:p>
          </p:txBody>
        </p:sp>
      </p:grpSp>
      <p:grpSp>
        <p:nvGrpSpPr>
          <p:cNvPr id="44" name="群組 43"/>
          <p:cNvGrpSpPr/>
          <p:nvPr/>
        </p:nvGrpSpPr>
        <p:grpSpPr>
          <a:xfrm>
            <a:off x="3880646" y="5606623"/>
            <a:ext cx="457177" cy="671513"/>
            <a:chOff x="492930" y="3417283"/>
            <a:chExt cx="457177" cy="671513"/>
          </a:xfrm>
        </p:grpSpPr>
        <p:sp>
          <p:nvSpPr>
            <p:cNvPr id="45" name="矩形 4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6" name="矩形 45"/>
            <p:cNvSpPr/>
            <p:nvPr/>
          </p:nvSpPr>
          <p:spPr>
            <a:xfrm>
              <a:off x="492930" y="3522206"/>
              <a:ext cx="457177" cy="461665"/>
            </a:xfrm>
            <a:prstGeom prst="rect">
              <a:avLst/>
            </a:prstGeom>
          </p:spPr>
          <p:txBody>
            <a:bodyPr wrap="none">
              <a:spAutoFit/>
            </a:bodyPr>
            <a:lstStyle/>
            <a:p>
              <a:pPr algn="ctr"/>
              <a:r>
                <a:rPr lang="en-US" altLang="zh-TW" sz="2400" dirty="0" err="1"/>
                <a:t>y</a:t>
              </a:r>
              <a:r>
                <a:rPr lang="en-US" altLang="zh-TW" sz="2400" baseline="30000" dirty="0" err="1"/>
                <a:t>N</a:t>
              </a:r>
              <a:endParaRPr lang="zh-TW" altLang="en-US" sz="2400" baseline="30000" dirty="0"/>
            </a:p>
          </p:txBody>
        </p:sp>
      </p:grpSp>
      <p:sp>
        <p:nvSpPr>
          <p:cNvPr id="47" name="矩形 46"/>
          <p:cNvSpPr/>
          <p:nvPr/>
        </p:nvSpPr>
        <p:spPr>
          <a:xfrm>
            <a:off x="4913118" y="2298174"/>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8" name="矩形 47"/>
          <p:cNvSpPr/>
          <p:nvPr/>
        </p:nvSpPr>
        <p:spPr>
          <a:xfrm>
            <a:off x="4913117" y="3245279"/>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9" name="矩形 48"/>
          <p:cNvSpPr/>
          <p:nvPr/>
        </p:nvSpPr>
        <p:spPr>
          <a:xfrm>
            <a:off x="4913117" y="5606623"/>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50" name="文字方塊 49"/>
              <p:cNvSpPr txBox="1"/>
              <p:nvPr/>
            </p:nvSpPr>
            <p:spPr>
              <a:xfrm>
                <a:off x="4902677" y="2471777"/>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902677" y="2471777"/>
                <a:ext cx="391454" cy="369332"/>
              </a:xfrm>
              <a:prstGeom prst="rect">
                <a:avLst/>
              </a:prstGeom>
              <a:blipFill rotWithShape="0">
                <a:blip r:embed="rId3"/>
                <a:stretch>
                  <a:fillRect l="-18750" t="-16393" r="-50000"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4913117" y="3407287"/>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4913117" y="3407287"/>
                <a:ext cx="398058" cy="369332"/>
              </a:xfrm>
              <a:prstGeom prst="rect">
                <a:avLst/>
              </a:prstGeom>
              <a:blipFill rotWithShape="0">
                <a:blip r:embed="rId4"/>
                <a:stretch>
                  <a:fillRect l="-18462" t="-18033" r="-47692"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4888687" y="5803879"/>
                <a:ext cx="443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𝑁</m:t>
                          </m:r>
                        </m:sup>
                      </m:sSup>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4888687" y="5803879"/>
                <a:ext cx="443390" cy="369332"/>
              </a:xfrm>
              <a:prstGeom prst="rect">
                <a:avLst/>
              </a:prstGeom>
              <a:blipFill>
                <a:blip r:embed="rId5"/>
                <a:stretch>
                  <a:fillRect l="-16438" t="-16393" r="-42466" b="-24590"/>
                </a:stretch>
              </a:blipFill>
            </p:spPr>
            <p:txBody>
              <a:bodyPr/>
              <a:lstStyle/>
              <a:p>
                <a:r>
                  <a:rPr lang="zh-TW" altLang="en-US">
                    <a:noFill/>
                  </a:rPr>
                  <a:t> </a:t>
                </a:r>
              </a:p>
            </p:txBody>
          </p:sp>
        </mc:Fallback>
      </mc:AlternateContent>
      <p:sp>
        <p:nvSpPr>
          <p:cNvPr id="53" name="左-右雙向箭號 52"/>
          <p:cNvSpPr/>
          <p:nvPr/>
        </p:nvSpPr>
        <p:spPr>
          <a:xfrm>
            <a:off x="4254704" y="2590148"/>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4" name="左-右雙向箭號 53"/>
          <p:cNvSpPr/>
          <p:nvPr/>
        </p:nvSpPr>
        <p:spPr>
          <a:xfrm>
            <a:off x="4249342" y="3510848"/>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5" name="左-右雙向箭號 54"/>
          <p:cNvSpPr/>
          <p:nvPr/>
        </p:nvSpPr>
        <p:spPr>
          <a:xfrm>
            <a:off x="4249276" y="5851855"/>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6" name="文字方塊 55"/>
              <p:cNvSpPr txBox="1"/>
              <p:nvPr/>
            </p:nvSpPr>
            <p:spPr>
              <a:xfrm>
                <a:off x="4423381" y="2767534"/>
                <a:ext cx="3124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4423381" y="2767534"/>
                <a:ext cx="312457" cy="369332"/>
              </a:xfrm>
              <a:prstGeom prst="rect">
                <a:avLst/>
              </a:prstGeom>
              <a:blipFill>
                <a:blip r:embed="rId6"/>
                <a:stretch>
                  <a:fillRect l="-23529" r="-9804" b="-6557"/>
                </a:stretch>
              </a:blipFill>
            </p:spPr>
            <p:txBody>
              <a:bodyPr/>
              <a:lstStyle/>
              <a:p>
                <a:r>
                  <a:rPr lang="zh-TW" altLang="en-US">
                    <a:noFill/>
                  </a:rPr>
                  <a:t> </a:t>
                </a:r>
              </a:p>
            </p:txBody>
          </p:sp>
        </mc:Fallback>
      </mc:AlternateContent>
      <p:sp>
        <p:nvSpPr>
          <p:cNvPr id="59" name="文字方塊 58"/>
          <p:cNvSpPr txBox="1"/>
          <p:nvPr/>
        </p:nvSpPr>
        <p:spPr>
          <a:xfrm rot="5400000">
            <a:off x="3746853" y="4967195"/>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60" name="文字方塊 59"/>
          <p:cNvSpPr txBox="1"/>
          <p:nvPr/>
        </p:nvSpPr>
        <p:spPr>
          <a:xfrm rot="5400000">
            <a:off x="4749949" y="4954287"/>
            <a:ext cx="828675"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64" name="群組 63"/>
          <p:cNvGrpSpPr/>
          <p:nvPr/>
        </p:nvGrpSpPr>
        <p:grpSpPr>
          <a:xfrm>
            <a:off x="1724616" y="4152253"/>
            <a:ext cx="421910" cy="671513"/>
            <a:chOff x="510564" y="3417283"/>
            <a:chExt cx="421910" cy="671513"/>
          </a:xfrm>
        </p:grpSpPr>
        <p:sp>
          <p:nvSpPr>
            <p:cNvPr id="65" name="矩形 6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6" name="矩形 65"/>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3</a:t>
              </a:r>
              <a:endParaRPr lang="zh-TW" altLang="en-US" sz="2400" baseline="30000" dirty="0"/>
            </a:p>
          </p:txBody>
        </p:sp>
      </p:grpSp>
      <p:sp>
        <p:nvSpPr>
          <p:cNvPr id="67" name="矩形 66"/>
          <p:cNvSpPr/>
          <p:nvPr/>
        </p:nvSpPr>
        <p:spPr>
          <a:xfrm>
            <a:off x="2524541" y="4146429"/>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68" name="直線單箭頭接點 67"/>
          <p:cNvCxnSpPr/>
          <p:nvPr/>
        </p:nvCxnSpPr>
        <p:spPr>
          <a:xfrm flipV="1">
            <a:off x="2090197" y="4488008"/>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flipV="1">
            <a:off x="3490446" y="448280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0" name="群組 69"/>
          <p:cNvGrpSpPr/>
          <p:nvPr/>
        </p:nvGrpSpPr>
        <p:grpSpPr>
          <a:xfrm>
            <a:off x="3891923" y="4152253"/>
            <a:ext cx="428322" cy="671513"/>
            <a:chOff x="507359" y="3417283"/>
            <a:chExt cx="428322" cy="671513"/>
          </a:xfrm>
        </p:grpSpPr>
        <p:sp>
          <p:nvSpPr>
            <p:cNvPr id="71" name="矩形 70"/>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72" name="矩形 71"/>
            <p:cNvSpPr/>
            <p:nvPr/>
          </p:nvSpPr>
          <p:spPr>
            <a:xfrm>
              <a:off x="507359" y="3522206"/>
              <a:ext cx="428322" cy="461665"/>
            </a:xfrm>
            <a:prstGeom prst="rect">
              <a:avLst/>
            </a:prstGeom>
          </p:spPr>
          <p:txBody>
            <a:bodyPr wrap="none">
              <a:spAutoFit/>
            </a:bodyPr>
            <a:lstStyle/>
            <a:p>
              <a:pPr algn="ctr"/>
              <a:r>
                <a:rPr lang="en-US" altLang="zh-TW" sz="2400" dirty="0"/>
                <a:t>y</a:t>
              </a:r>
              <a:r>
                <a:rPr lang="en-US" altLang="zh-TW" sz="2400" baseline="30000" dirty="0"/>
                <a:t>3</a:t>
              </a:r>
              <a:endParaRPr lang="zh-TW" altLang="en-US" sz="2400" baseline="30000" dirty="0"/>
            </a:p>
          </p:txBody>
        </p:sp>
      </p:grpSp>
      <p:sp>
        <p:nvSpPr>
          <p:cNvPr id="73" name="矩形 72"/>
          <p:cNvSpPr/>
          <p:nvPr/>
        </p:nvSpPr>
        <p:spPr>
          <a:xfrm>
            <a:off x="4909965" y="4152253"/>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4" name="文字方塊 73"/>
              <p:cNvSpPr txBox="1"/>
              <p:nvPr/>
            </p:nvSpPr>
            <p:spPr>
              <a:xfrm>
                <a:off x="4909965" y="4314261"/>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74" name="文字方塊 73"/>
              <p:cNvSpPr txBox="1">
                <a:spLocks noRot="1" noChangeAspect="1" noMove="1" noResize="1" noEditPoints="1" noAdjustHandles="1" noChangeArrowheads="1" noChangeShapeType="1" noTextEdit="1"/>
              </p:cNvSpPr>
              <p:nvPr/>
            </p:nvSpPr>
            <p:spPr>
              <a:xfrm>
                <a:off x="4909965" y="4314261"/>
                <a:ext cx="398058" cy="369332"/>
              </a:xfrm>
              <a:prstGeom prst="rect">
                <a:avLst/>
              </a:prstGeom>
              <a:blipFill rotWithShape="0">
                <a:blip r:embed="rId7"/>
                <a:stretch>
                  <a:fillRect l="-18182" t="-18333" r="-46970" b="-26667"/>
                </a:stretch>
              </a:blipFill>
            </p:spPr>
            <p:txBody>
              <a:bodyPr/>
              <a:lstStyle/>
              <a:p>
                <a:r>
                  <a:rPr lang="zh-TW" altLang="en-US">
                    <a:noFill/>
                  </a:rPr>
                  <a:t> </a:t>
                </a:r>
              </a:p>
            </p:txBody>
          </p:sp>
        </mc:Fallback>
      </mc:AlternateContent>
      <p:sp>
        <p:nvSpPr>
          <p:cNvPr id="75" name="左-右雙向箭號 74"/>
          <p:cNvSpPr/>
          <p:nvPr/>
        </p:nvSpPr>
        <p:spPr>
          <a:xfrm>
            <a:off x="4246190" y="4417822"/>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 name="文字方塊 5"/>
          <p:cNvSpPr txBox="1"/>
          <p:nvPr/>
        </p:nvSpPr>
        <p:spPr>
          <a:xfrm>
            <a:off x="508787" y="1640875"/>
            <a:ext cx="3580190" cy="523220"/>
          </a:xfrm>
          <a:prstGeom prst="rect">
            <a:avLst/>
          </a:prstGeom>
          <a:noFill/>
        </p:spPr>
        <p:txBody>
          <a:bodyPr wrap="square" rtlCol="0">
            <a:spAutoFit/>
          </a:bodyPr>
          <a:lstStyle/>
          <a:p>
            <a:r>
              <a:rPr lang="en-US" altLang="zh-TW" sz="2800" dirty="0"/>
              <a:t>For all training data …</a:t>
            </a:r>
            <a:endParaRPr lang="zh-TW" altLang="en-US" sz="2800" dirty="0"/>
          </a:p>
        </p:txBody>
      </p:sp>
      <p:pic>
        <p:nvPicPr>
          <p:cNvPr id="90" name="圖片 89"/>
          <p:cNvPicPr preferRelativeResize="0">
            <a:picLocks/>
          </p:cNvPicPr>
          <p:nvPr/>
        </p:nvPicPr>
        <p:blipFill>
          <a:blip r:embed="rId8"/>
          <a:stretch>
            <a:fillRect/>
          </a:stretch>
        </p:blipFill>
        <p:spPr>
          <a:xfrm>
            <a:off x="915322" y="2314599"/>
            <a:ext cx="720000" cy="720000"/>
          </a:xfrm>
          <a:prstGeom prst="rect">
            <a:avLst/>
          </a:prstGeom>
          <a:ln w="38100">
            <a:solidFill>
              <a:schemeClr val="tx1"/>
            </a:solidFill>
          </a:ln>
        </p:spPr>
      </p:pic>
      <p:pic>
        <p:nvPicPr>
          <p:cNvPr id="92" name="圖片 91"/>
          <p:cNvPicPr preferRelativeResize="0">
            <a:picLocks/>
          </p:cNvPicPr>
          <p:nvPr/>
        </p:nvPicPr>
        <p:blipFill>
          <a:blip r:embed="rId9"/>
          <a:stretch>
            <a:fillRect/>
          </a:stretch>
        </p:blipFill>
        <p:spPr>
          <a:xfrm>
            <a:off x="894572" y="3258994"/>
            <a:ext cx="720000" cy="720000"/>
          </a:xfrm>
          <a:prstGeom prst="rect">
            <a:avLst/>
          </a:prstGeom>
          <a:ln w="38100">
            <a:solidFill>
              <a:schemeClr val="tx1"/>
            </a:solidFill>
          </a:ln>
        </p:spPr>
      </p:pic>
      <p:pic>
        <p:nvPicPr>
          <p:cNvPr id="93" name="圖片 92"/>
          <p:cNvPicPr preferRelativeResize="0">
            <a:picLocks/>
          </p:cNvPicPr>
          <p:nvPr/>
        </p:nvPicPr>
        <p:blipFill>
          <a:blip r:embed="rId10"/>
          <a:stretch>
            <a:fillRect/>
          </a:stretch>
        </p:blipFill>
        <p:spPr>
          <a:xfrm>
            <a:off x="894572" y="4139587"/>
            <a:ext cx="720000" cy="720000"/>
          </a:xfrm>
          <a:prstGeom prst="rect">
            <a:avLst/>
          </a:prstGeom>
          <a:ln w="38100">
            <a:solidFill>
              <a:schemeClr val="tx1"/>
            </a:solidFill>
          </a:ln>
        </p:spPr>
      </p:pic>
      <p:pic>
        <p:nvPicPr>
          <p:cNvPr id="94" name="圖片 93"/>
          <p:cNvPicPr preferRelativeResize="0">
            <a:picLocks/>
          </p:cNvPicPr>
          <p:nvPr/>
        </p:nvPicPr>
        <p:blipFill>
          <a:blip r:embed="rId11"/>
          <a:stretch>
            <a:fillRect/>
          </a:stretch>
        </p:blipFill>
        <p:spPr>
          <a:xfrm>
            <a:off x="894572" y="5594978"/>
            <a:ext cx="720000" cy="720000"/>
          </a:xfrm>
          <a:prstGeom prst="rect">
            <a:avLst/>
          </a:prstGeom>
          <a:ln w="38100">
            <a:solidFill>
              <a:schemeClr val="tx1"/>
            </a:solidFill>
          </a:ln>
        </p:spPr>
      </p:pic>
      <mc:AlternateContent xmlns:mc="http://schemas.openxmlformats.org/markup-compatibility/2006" xmlns:a14="http://schemas.microsoft.com/office/drawing/2010/main">
        <mc:Choice Requires="a14">
          <p:sp>
            <p:nvSpPr>
              <p:cNvPr id="7" name="文字方塊 6"/>
              <p:cNvSpPr txBox="1"/>
              <p:nvPr/>
            </p:nvSpPr>
            <p:spPr>
              <a:xfrm>
                <a:off x="6563165" y="983675"/>
                <a:ext cx="1638910"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𝑙</m:t>
                              </m:r>
                            </m:e>
                            <m:sup>
                              <m:r>
                                <a:rPr lang="en-US" altLang="zh-TW" sz="2800" b="0" i="1" smtClean="0">
                                  <a:latin typeface="Cambria Math" panose="02040503050406030204" pitchFamily="18" charset="0"/>
                                </a:rPr>
                                <m:t>𝑛</m:t>
                              </m:r>
                            </m:sup>
                          </m:sSup>
                        </m:e>
                      </m:nary>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6563165" y="983675"/>
                <a:ext cx="1638910" cy="1211550"/>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 name="文字方塊 94"/>
              <p:cNvSpPr txBox="1"/>
              <p:nvPr/>
            </p:nvSpPr>
            <p:spPr>
              <a:xfrm>
                <a:off x="5487022" y="5159357"/>
                <a:ext cx="3318188" cy="138499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800" dirty="0"/>
                  <a:t>Find </a:t>
                </a:r>
                <a:r>
                  <a:rPr lang="en-US" altLang="zh-TW" sz="2800" b="1" i="1" u="sng" dirty="0"/>
                  <a:t>the network parameters </a:t>
                </a:r>
                <a14:m>
                  <m:oMath xmlns:m="http://schemas.openxmlformats.org/officeDocument/2006/math">
                    <m:sSup>
                      <m:sSupPr>
                        <m:ctrlPr>
                          <a:rPr lang="en-US" altLang="zh-TW" sz="2800" b="1" i="1" u="sng">
                            <a:latin typeface="Cambria Math" panose="02040503050406030204" pitchFamily="18" charset="0"/>
                          </a:rPr>
                        </m:ctrlPr>
                      </m:sSupPr>
                      <m:e>
                        <m:r>
                          <a:rPr lang="zh-TW" altLang="en-US" sz="2800" b="1" i="1" u="sng">
                            <a:latin typeface="Cambria Math" panose="02040503050406030204" pitchFamily="18" charset="0"/>
                          </a:rPr>
                          <m:t>𝜽</m:t>
                        </m:r>
                      </m:e>
                      <m:sup>
                        <m:r>
                          <a:rPr lang="en-US" altLang="zh-TW" sz="2800" b="1" i="1" u="sng">
                            <a:latin typeface="Cambria Math" panose="02040503050406030204" pitchFamily="18" charset="0"/>
                          </a:rPr>
                          <m:t>∗</m:t>
                        </m:r>
                      </m:sup>
                    </m:sSup>
                  </m:oMath>
                </a14:m>
                <a:r>
                  <a:rPr lang="en-US" altLang="zh-TW" sz="2800" dirty="0"/>
                  <a:t> that minimize total loss L</a:t>
                </a:r>
                <a:endParaRPr lang="zh-TW" altLang="en-US" sz="2800" dirty="0"/>
              </a:p>
            </p:txBody>
          </p:sp>
        </mc:Choice>
        <mc:Fallback xmlns="">
          <p:sp>
            <p:nvSpPr>
              <p:cNvPr id="95" name="文字方塊 94"/>
              <p:cNvSpPr txBox="1">
                <a:spLocks noRot="1" noChangeAspect="1" noMove="1" noResize="1" noEditPoints="1" noAdjustHandles="1" noChangeArrowheads="1" noChangeShapeType="1" noTextEdit="1"/>
              </p:cNvSpPr>
              <p:nvPr/>
            </p:nvSpPr>
            <p:spPr>
              <a:xfrm>
                <a:off x="5487022" y="5159357"/>
                <a:ext cx="3318188" cy="1384995"/>
              </a:xfrm>
              <a:prstGeom prst="rect">
                <a:avLst/>
              </a:prstGeom>
              <a:blipFill>
                <a:blip r:embed="rId13"/>
                <a:stretch>
                  <a:fillRect/>
                </a:stretch>
              </a:blipFill>
            </p:spPr>
            <p:txBody>
              <a:bodyPr/>
              <a:lstStyle/>
              <a:p>
                <a:r>
                  <a:rPr lang="zh-TW" altLang="en-US">
                    <a:noFill/>
                  </a:rPr>
                  <a:t> </a:t>
                </a:r>
              </a:p>
            </p:txBody>
          </p:sp>
        </mc:Fallback>
      </mc:AlternateContent>
      <p:sp>
        <p:nvSpPr>
          <p:cNvPr id="77" name="文字方塊 76"/>
          <p:cNvSpPr txBox="1"/>
          <p:nvPr/>
        </p:nvSpPr>
        <p:spPr>
          <a:xfrm>
            <a:off x="5467155" y="398990"/>
            <a:ext cx="1805606" cy="523220"/>
          </a:xfrm>
          <a:prstGeom prst="rect">
            <a:avLst/>
          </a:prstGeom>
          <a:noFill/>
        </p:spPr>
        <p:txBody>
          <a:bodyPr wrap="square" rtlCol="0">
            <a:spAutoFit/>
          </a:bodyPr>
          <a:lstStyle/>
          <a:p>
            <a:r>
              <a:rPr lang="en-US" altLang="zh-TW" sz="2800" dirty="0"/>
              <a:t>Total Loss:</a:t>
            </a:r>
            <a:endParaRPr lang="zh-TW" altLang="en-US" sz="2800" dirty="0"/>
          </a:p>
        </p:txBody>
      </p:sp>
      <mc:AlternateContent xmlns:mc="http://schemas.openxmlformats.org/markup-compatibility/2006" xmlns:a14="http://schemas.microsoft.com/office/drawing/2010/main">
        <mc:Choice Requires="a14">
          <p:sp>
            <p:nvSpPr>
              <p:cNvPr id="76" name="文字方塊 75"/>
              <p:cNvSpPr txBox="1"/>
              <p:nvPr/>
            </p:nvSpPr>
            <p:spPr>
              <a:xfrm>
                <a:off x="4423381" y="3685525"/>
                <a:ext cx="3190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4423381" y="3685525"/>
                <a:ext cx="319062" cy="369332"/>
              </a:xfrm>
              <a:prstGeom prst="rect">
                <a:avLst/>
              </a:prstGeom>
              <a:blipFill>
                <a:blip r:embed="rId14"/>
                <a:stretch>
                  <a:fillRect l="-23077" t="-1667" r="-9615"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4429885" y="4561823"/>
                <a:ext cx="3190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i="1">
                              <a:latin typeface="Cambria Math" panose="02040503050406030204" pitchFamily="18" charset="0"/>
                            </a:rPr>
                            <m:t>3</m:t>
                          </m:r>
                        </m:sup>
                      </m:sSup>
                    </m:oMath>
                  </m:oMathPara>
                </a14:m>
                <a:endParaRPr lang="zh-TW" altLang="en-US" sz="2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4429885" y="4561823"/>
                <a:ext cx="319062" cy="369332"/>
              </a:xfrm>
              <a:prstGeom prst="rect">
                <a:avLst/>
              </a:prstGeom>
              <a:blipFill>
                <a:blip r:embed="rId15"/>
                <a:stretch>
                  <a:fillRect l="-23077" r="-961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9" name="文字方塊 78"/>
              <p:cNvSpPr txBox="1"/>
              <p:nvPr/>
            </p:nvSpPr>
            <p:spPr>
              <a:xfrm>
                <a:off x="4437895" y="6027539"/>
                <a:ext cx="3643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𝑁</m:t>
                          </m:r>
                        </m:sup>
                      </m:sSup>
                    </m:oMath>
                  </m:oMathPara>
                </a14:m>
                <a:endParaRPr lang="zh-TW" altLang="en-US" sz="2400" dirty="0"/>
              </a:p>
            </p:txBody>
          </p:sp>
        </mc:Choice>
        <mc:Fallback xmlns="">
          <p:sp>
            <p:nvSpPr>
              <p:cNvPr id="79" name="文字方塊 78"/>
              <p:cNvSpPr txBox="1">
                <a:spLocks noRot="1" noChangeAspect="1" noMove="1" noResize="1" noEditPoints="1" noAdjustHandles="1" noChangeArrowheads="1" noChangeShapeType="1" noTextEdit="1"/>
              </p:cNvSpPr>
              <p:nvPr/>
            </p:nvSpPr>
            <p:spPr>
              <a:xfrm>
                <a:off x="4437895" y="6027539"/>
                <a:ext cx="364395" cy="369332"/>
              </a:xfrm>
              <a:prstGeom prst="rect">
                <a:avLst/>
              </a:prstGeom>
              <a:blipFill>
                <a:blip r:embed="rId16"/>
                <a:stretch>
                  <a:fillRect l="-20000" r="-6667" b="-8333"/>
                </a:stretch>
              </a:blipFill>
            </p:spPr>
            <p:txBody>
              <a:bodyPr/>
              <a:lstStyle/>
              <a:p>
                <a:r>
                  <a:rPr lang="zh-TW" altLang="en-US">
                    <a:noFill/>
                  </a:rPr>
                  <a:t> </a:t>
                </a:r>
              </a:p>
            </p:txBody>
          </p:sp>
        </mc:Fallback>
      </mc:AlternateContent>
      <p:sp>
        <p:nvSpPr>
          <p:cNvPr id="9" name="矩形 8"/>
          <p:cNvSpPr/>
          <p:nvPr/>
        </p:nvSpPr>
        <p:spPr>
          <a:xfrm>
            <a:off x="6491961" y="958274"/>
            <a:ext cx="1850601" cy="1326605"/>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文字方塊 80"/>
          <p:cNvSpPr txBox="1"/>
          <p:nvPr/>
        </p:nvSpPr>
        <p:spPr>
          <a:xfrm>
            <a:off x="5487022" y="3113965"/>
            <a:ext cx="3315102"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800" dirty="0"/>
              <a:t>Find </a:t>
            </a:r>
            <a:r>
              <a:rPr lang="en-US" altLang="zh-TW" sz="2800" b="1" i="1" u="sng" dirty="0"/>
              <a:t>a function in function set </a:t>
            </a:r>
            <a:r>
              <a:rPr lang="en-US" altLang="zh-TW" sz="2800" dirty="0"/>
              <a:t>that minimizes total loss L</a:t>
            </a:r>
            <a:endParaRPr lang="zh-TW" altLang="en-US" sz="2800" dirty="0"/>
          </a:p>
        </p:txBody>
      </p:sp>
      <p:sp>
        <p:nvSpPr>
          <p:cNvPr id="4" name="向下箭號 3"/>
          <p:cNvSpPr/>
          <p:nvPr/>
        </p:nvSpPr>
        <p:spPr>
          <a:xfrm>
            <a:off x="6749969" y="2552127"/>
            <a:ext cx="697424" cy="55427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2" name="向下箭號 81"/>
          <p:cNvSpPr/>
          <p:nvPr/>
        </p:nvSpPr>
        <p:spPr>
          <a:xfrm>
            <a:off x="6749969" y="4542207"/>
            <a:ext cx="697424" cy="5334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83" name="圖片 82"/>
          <p:cNvPicPr preferRelativeResize="0">
            <a:picLocks/>
          </p:cNvPicPr>
          <p:nvPr/>
        </p:nvPicPr>
        <p:blipFill>
          <a:blip r:embed="rId17"/>
          <a:stretch>
            <a:fillRect/>
          </a:stretch>
        </p:blipFill>
        <p:spPr>
          <a:xfrm>
            <a:off x="893866" y="4136973"/>
            <a:ext cx="720000" cy="720000"/>
          </a:xfrm>
          <a:prstGeom prst="rect">
            <a:avLst/>
          </a:prstGeom>
          <a:ln w="38100">
            <a:solidFill>
              <a:schemeClr val="tx1"/>
            </a:solidFill>
          </a:ln>
        </p:spPr>
      </p:pic>
      <p:pic>
        <p:nvPicPr>
          <p:cNvPr id="84" name="圖片 83"/>
          <p:cNvPicPr preferRelativeResize="0">
            <a:picLocks/>
          </p:cNvPicPr>
          <p:nvPr/>
        </p:nvPicPr>
        <p:blipFill>
          <a:blip r:embed="rId18"/>
          <a:stretch>
            <a:fillRect/>
          </a:stretch>
        </p:blipFill>
        <p:spPr>
          <a:xfrm>
            <a:off x="893267" y="5606622"/>
            <a:ext cx="720000" cy="720000"/>
          </a:xfrm>
          <a:prstGeom prst="rect">
            <a:avLst/>
          </a:prstGeom>
          <a:ln w="38100">
            <a:solidFill>
              <a:schemeClr val="tx1"/>
            </a:solidFill>
          </a:ln>
        </p:spPr>
      </p:pic>
      <p:pic>
        <p:nvPicPr>
          <p:cNvPr id="85" name="圖片 84"/>
          <p:cNvPicPr preferRelativeResize="0">
            <a:picLocks/>
          </p:cNvPicPr>
          <p:nvPr/>
        </p:nvPicPr>
        <p:blipFill>
          <a:blip r:embed="rId19"/>
          <a:stretch>
            <a:fillRect/>
          </a:stretch>
        </p:blipFill>
        <p:spPr>
          <a:xfrm>
            <a:off x="890958" y="5600800"/>
            <a:ext cx="720000" cy="720000"/>
          </a:xfrm>
          <a:prstGeom prst="rect">
            <a:avLst/>
          </a:prstGeom>
          <a:ln w="38100">
            <a:solidFill>
              <a:schemeClr val="tx1"/>
            </a:solidFill>
          </a:ln>
        </p:spPr>
      </p:pic>
    </p:spTree>
    <p:extLst>
      <p:ext uri="{BB962C8B-B14F-4D97-AF65-F5344CB8AC3E}">
        <p14:creationId xmlns:p14="http://schemas.microsoft.com/office/powerpoint/2010/main" val="92475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9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p:bldP spid="31" grpId="0"/>
      <p:bldP spid="47" grpId="0" animBg="1"/>
      <p:bldP spid="48" grpId="0" animBg="1"/>
      <p:bldP spid="49" grpId="0" animBg="1"/>
      <p:bldP spid="50" grpId="0"/>
      <p:bldP spid="51" grpId="0"/>
      <p:bldP spid="52" grpId="0"/>
      <p:bldP spid="53" grpId="0" animBg="1"/>
      <p:bldP spid="54" grpId="0" animBg="1"/>
      <p:bldP spid="55" grpId="0" animBg="1"/>
      <p:bldP spid="56" grpId="0"/>
      <p:bldP spid="59" grpId="0"/>
      <p:bldP spid="60" grpId="0"/>
      <p:bldP spid="67" grpId="0" animBg="1"/>
      <p:bldP spid="73" grpId="0" animBg="1"/>
      <p:bldP spid="74" grpId="0"/>
      <p:bldP spid="75" grpId="0" animBg="1"/>
      <p:bldP spid="7" grpId="0"/>
      <p:bldP spid="95" grpId="0" animBg="1"/>
      <p:bldP spid="77" grpId="0"/>
      <p:bldP spid="76" grpId="0"/>
      <p:bldP spid="78" grpId="0"/>
      <p:bldP spid="79" grpId="0"/>
      <p:bldP spid="9" grpId="0" animBg="1"/>
      <p:bldP spid="81" grpId="0" animBg="1"/>
      <p:bldP spid="4" grpId="0" animBg="1"/>
      <p:bldP spid="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7" name="矩形 6"/>
          <p:cNvSpPr/>
          <p:nvPr/>
        </p:nvSpPr>
        <p:spPr>
          <a:xfrm>
            <a:off x="6342414" y="1908823"/>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1342717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282556" y="233636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82556" y="2336365"/>
                <a:ext cx="421847" cy="369332"/>
              </a:xfrm>
              <a:prstGeom prst="rect">
                <a:avLst/>
              </a:prstGeom>
              <a:blipFill rotWithShape="0">
                <a:blip r:embed="rId2"/>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221086" y="2014771"/>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221086" y="2014771"/>
                <a:ext cx="3119508" cy="369332"/>
              </a:xfrm>
              <a:prstGeom prst="rect">
                <a:avLst/>
              </a:prstGeom>
              <a:blipFill rotWithShape="0">
                <a:blip r:embed="rId3"/>
                <a:stretch>
                  <a:fillRect t="-171667" b="-255000"/>
                </a:stretch>
              </a:blipFill>
            </p:spPr>
            <p:txBody>
              <a:bodyPr/>
              <a:lstStyle/>
              <a:p>
                <a:r>
                  <a:rPr lang="zh-TW" altLang="en-US">
                    <a:noFill/>
                  </a:rPr>
                  <a:t> </a:t>
                </a:r>
              </a:p>
            </p:txBody>
          </p:sp>
        </mc:Fallback>
      </mc:AlternateContent>
      <p:sp>
        <p:nvSpPr>
          <p:cNvPr id="7" name="矩形 6"/>
          <p:cNvSpPr/>
          <p:nvPr/>
        </p:nvSpPr>
        <p:spPr>
          <a:xfrm>
            <a:off x="174940" y="2205371"/>
            <a:ext cx="529464" cy="43044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a:off x="1483245" y="238410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 name="文字方塊 8"/>
              <p:cNvSpPr txBox="1"/>
              <p:nvPr/>
            </p:nvSpPr>
            <p:spPr>
              <a:xfrm>
                <a:off x="1838903" y="2675788"/>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838903" y="2675788"/>
                <a:ext cx="1889052" cy="369332"/>
              </a:xfrm>
              <a:prstGeom prst="rect">
                <a:avLst/>
              </a:prstGeom>
              <a:blipFill rotWithShape="0">
                <a:blip r:embed="rId4"/>
                <a:stretch>
                  <a:fillRect t="-168852" r="-10645" b="-249180"/>
                </a:stretch>
              </a:blipFill>
            </p:spPr>
            <p:txBody>
              <a:bodyPr/>
              <a:lstStyle/>
              <a:p>
                <a:r>
                  <a:rPr lang="zh-TW" altLang="en-US">
                    <a:noFill/>
                  </a:rPr>
                  <a:t> </a:t>
                </a:r>
              </a:p>
            </p:txBody>
          </p:sp>
        </mc:Fallback>
      </mc:AlternateContent>
      <p:sp>
        <p:nvSpPr>
          <p:cNvPr id="10" name="文字方塊 9"/>
          <p:cNvSpPr txBox="1"/>
          <p:nvPr/>
        </p:nvSpPr>
        <p:spPr>
          <a:xfrm>
            <a:off x="4220631" y="2337016"/>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0.15</a:t>
            </a:r>
            <a:endParaRPr lang="zh-TW" altLang="en-US" sz="2400" dirty="0"/>
          </a:p>
        </p:txBody>
      </p:sp>
      <mc:AlternateContent xmlns:mc="http://schemas.openxmlformats.org/markup-compatibility/2006" xmlns:a14="http://schemas.microsoft.com/office/drawing/2010/main">
        <mc:Choice Requires="a14">
          <p:sp>
            <p:nvSpPr>
              <p:cNvPr id="15" name="文字方塊 14"/>
              <p:cNvSpPr txBox="1"/>
              <p:nvPr/>
            </p:nvSpPr>
            <p:spPr>
              <a:xfrm>
                <a:off x="282556" y="354903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82556" y="3549032"/>
                <a:ext cx="428964" cy="369332"/>
              </a:xfrm>
              <a:prstGeom prst="rect">
                <a:avLst/>
              </a:prstGeom>
              <a:blipFill rotWithShape="0">
                <a:blip r:embed="rId7"/>
                <a:stretch>
                  <a:fillRect l="-8451" r="-4225"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221086" y="3227438"/>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221086" y="3227438"/>
                <a:ext cx="3119508" cy="369332"/>
              </a:xfrm>
              <a:prstGeom prst="rect">
                <a:avLst/>
              </a:prstGeom>
              <a:blipFill rotWithShape="0">
                <a:blip r:embed="rId8"/>
                <a:stretch>
                  <a:fillRect t="-167213" b="-250820"/>
                </a:stretch>
              </a:blipFill>
            </p:spPr>
            <p:txBody>
              <a:bodyPr/>
              <a:lstStyle/>
              <a:p>
                <a:r>
                  <a:rPr lang="zh-TW" altLang="en-US">
                    <a:noFill/>
                  </a:rPr>
                  <a:t> </a:t>
                </a:r>
              </a:p>
            </p:txBody>
          </p:sp>
        </mc:Fallback>
      </mc:AlternateContent>
      <p:sp>
        <p:nvSpPr>
          <p:cNvPr id="18" name="向右箭號 17"/>
          <p:cNvSpPr/>
          <p:nvPr/>
        </p:nvSpPr>
        <p:spPr>
          <a:xfrm>
            <a:off x="1483245" y="3596770"/>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9" name="文字方塊 18"/>
              <p:cNvSpPr txBox="1"/>
              <p:nvPr/>
            </p:nvSpPr>
            <p:spPr>
              <a:xfrm>
                <a:off x="1838903" y="3888455"/>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1838903" y="3888455"/>
                <a:ext cx="1889052" cy="369332"/>
              </a:xfrm>
              <a:prstGeom prst="rect">
                <a:avLst/>
              </a:prstGeom>
              <a:blipFill rotWithShape="0">
                <a:blip r:embed="rId9"/>
                <a:stretch>
                  <a:fillRect t="-171667" r="-10645" b="-255000"/>
                </a:stretch>
              </a:blipFill>
            </p:spPr>
            <p:txBody>
              <a:bodyPr/>
              <a:lstStyle/>
              <a:p>
                <a:r>
                  <a:rPr lang="zh-TW" altLang="en-US">
                    <a:noFill/>
                  </a:rPr>
                  <a:t> </a:t>
                </a:r>
              </a:p>
            </p:txBody>
          </p:sp>
        </mc:Fallback>
      </mc:AlternateContent>
      <p:sp>
        <p:nvSpPr>
          <p:cNvPr id="20" name="文字方塊 19"/>
          <p:cNvSpPr txBox="1"/>
          <p:nvPr/>
        </p:nvSpPr>
        <p:spPr>
          <a:xfrm>
            <a:off x="4220631" y="3549683"/>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0.05</a:t>
            </a:r>
            <a:endParaRPr lang="zh-TW" altLang="en-US" sz="2400" dirty="0"/>
          </a:p>
        </p:txBody>
      </p:sp>
      <mc:AlternateContent xmlns:mc="http://schemas.openxmlformats.org/markup-compatibility/2006" xmlns:a14="http://schemas.microsoft.com/office/drawing/2010/main">
        <mc:Choice Requires="a14">
          <p:sp>
            <p:nvSpPr>
              <p:cNvPr id="25" name="文字方塊 24"/>
              <p:cNvSpPr txBox="1"/>
              <p:nvPr/>
            </p:nvSpPr>
            <p:spPr>
              <a:xfrm>
                <a:off x="282556" y="5103976"/>
                <a:ext cx="3613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82556" y="5103976"/>
                <a:ext cx="361381" cy="369332"/>
              </a:xfrm>
              <a:prstGeom prst="rect">
                <a:avLst/>
              </a:prstGeom>
              <a:blipFill rotWithShape="0">
                <a:blip r:embed="rId12"/>
                <a:stretch>
                  <a:fillRect l="-20000" r="-5000"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1221086" y="4782382"/>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1221086" y="4782382"/>
                <a:ext cx="3119508" cy="369332"/>
              </a:xfrm>
              <a:prstGeom prst="rect">
                <a:avLst/>
              </a:prstGeom>
              <a:blipFill rotWithShape="0">
                <a:blip r:embed="rId13"/>
                <a:stretch>
                  <a:fillRect t="-171667" r="-977" b="-255000"/>
                </a:stretch>
              </a:blipFill>
            </p:spPr>
            <p:txBody>
              <a:bodyPr/>
              <a:lstStyle/>
              <a:p>
                <a:r>
                  <a:rPr lang="zh-TW" altLang="en-US">
                    <a:noFill/>
                  </a:rPr>
                  <a:t> </a:t>
                </a:r>
              </a:p>
            </p:txBody>
          </p:sp>
        </mc:Fallback>
      </mc:AlternateContent>
      <p:sp>
        <p:nvSpPr>
          <p:cNvPr id="28" name="向右箭號 27"/>
          <p:cNvSpPr/>
          <p:nvPr/>
        </p:nvSpPr>
        <p:spPr>
          <a:xfrm>
            <a:off x="1483245" y="5151714"/>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 name="文字方塊 28"/>
              <p:cNvSpPr txBox="1"/>
              <p:nvPr/>
            </p:nvSpPr>
            <p:spPr>
              <a:xfrm>
                <a:off x="1838903" y="5443399"/>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1838903" y="5443399"/>
                <a:ext cx="1889052" cy="369332"/>
              </a:xfrm>
              <a:prstGeom prst="rect">
                <a:avLst/>
              </a:prstGeom>
              <a:blipFill rotWithShape="0">
                <a:blip r:embed="rId14"/>
                <a:stretch>
                  <a:fillRect t="-168852" r="-12258" b="-249180"/>
                </a:stretch>
              </a:blipFill>
            </p:spPr>
            <p:txBody>
              <a:bodyPr/>
              <a:lstStyle/>
              <a:p>
                <a:r>
                  <a:rPr lang="zh-TW" altLang="en-US">
                    <a:noFill/>
                  </a:rPr>
                  <a:t> </a:t>
                </a:r>
              </a:p>
            </p:txBody>
          </p:sp>
        </mc:Fallback>
      </mc:AlternateContent>
      <p:sp>
        <p:nvSpPr>
          <p:cNvPr id="30" name="文字方塊 29"/>
          <p:cNvSpPr txBox="1"/>
          <p:nvPr/>
        </p:nvSpPr>
        <p:spPr>
          <a:xfrm>
            <a:off x="4220631" y="5104627"/>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35" name="文字方塊 34"/>
          <p:cNvSpPr txBox="1"/>
          <p:nvPr/>
        </p:nvSpPr>
        <p:spPr>
          <a:xfrm rot="5400000">
            <a:off x="146825" y="4213373"/>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6" name="文字方塊 35"/>
          <p:cNvSpPr txBox="1"/>
          <p:nvPr/>
        </p:nvSpPr>
        <p:spPr>
          <a:xfrm rot="5400000">
            <a:off x="146825" y="5850917"/>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6" name="文字方塊 5"/>
          <p:cNvSpPr txBox="1"/>
          <p:nvPr/>
        </p:nvSpPr>
        <p:spPr>
          <a:xfrm>
            <a:off x="830522" y="2298253"/>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17" name="文字方塊 16"/>
          <p:cNvSpPr txBox="1"/>
          <p:nvPr/>
        </p:nvSpPr>
        <p:spPr>
          <a:xfrm>
            <a:off x="830522" y="3510920"/>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-0.1</a:t>
            </a:r>
            <a:endParaRPr lang="zh-TW" altLang="en-US" sz="2400" dirty="0"/>
          </a:p>
        </p:txBody>
      </p:sp>
      <p:sp>
        <p:nvSpPr>
          <p:cNvPr id="27" name="文字方塊 26"/>
          <p:cNvSpPr txBox="1"/>
          <p:nvPr/>
        </p:nvSpPr>
        <p:spPr>
          <a:xfrm>
            <a:off x="830522" y="5065864"/>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0.3</a:t>
            </a:r>
            <a:endParaRPr lang="zh-TW" altLang="en-US" sz="2400" dirty="0"/>
          </a:p>
        </p:txBody>
      </p:sp>
      <mc:AlternateContent xmlns:mc="http://schemas.openxmlformats.org/markup-compatibility/2006" xmlns:a14="http://schemas.microsoft.com/office/drawing/2010/main">
        <mc:Choice Requires="a14">
          <p:sp>
            <p:nvSpPr>
              <p:cNvPr id="40" name="矩形 39"/>
              <p:cNvSpPr/>
              <p:nvPr/>
            </p:nvSpPr>
            <p:spPr>
              <a:xfrm>
                <a:off x="200215" y="1698275"/>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𝜃</m:t>
                      </m:r>
                    </m:oMath>
                  </m:oMathPara>
                </a14:m>
                <a:endParaRPr lang="zh-TW" altLang="en-US" sz="2800" dirty="0"/>
              </a:p>
            </p:txBody>
          </p:sp>
        </mc:Choice>
        <mc:Fallback xmlns="">
          <p:sp>
            <p:nvSpPr>
              <p:cNvPr id="40" name="矩形 39"/>
              <p:cNvSpPr>
                <a:spLocks noRot="1" noChangeAspect="1" noMove="1" noResize="1" noEditPoints="1" noAdjustHandles="1" noChangeArrowheads="1" noChangeShapeType="1" noTextEdit="1"/>
              </p:cNvSpPr>
              <p:nvPr/>
            </p:nvSpPr>
            <p:spPr>
              <a:xfrm>
                <a:off x="200215" y="1698275"/>
                <a:ext cx="478914" cy="523220"/>
              </a:xfrm>
              <a:prstGeom prst="rect">
                <a:avLst/>
              </a:prstGeom>
              <a:blipFill rotWithShape="0">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7129518" y="2142624"/>
                <a:ext cx="962443" cy="34854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smtClean="0">
                                  <a:latin typeface="Cambria Math" panose="02040503050406030204" pitchFamily="18" charset="0"/>
                                </a:rPr>
                              </m:ctrlPr>
                            </m:eqArrPr>
                            <m:e>
                              <m:f>
                                <m:fPr>
                                  <m:ctrlPr>
                                    <a:rPr lang="en-US" altLang="zh-TW" sz="2800" i="1" smtClean="0">
                                      <a:latin typeface="Cambria Math" panose="02040503050406030204" pitchFamily="18" charset="0"/>
                                    </a:rPr>
                                  </m:ctrlPr>
                                </m:fPr>
                                <m:num>
                                  <m:r>
                                    <a:rPr lang="en-US" altLang="zh-TW" sz="2800" i="1" smtClean="0">
                                      <a:latin typeface="Cambria Math" panose="02040503050406030204" pitchFamily="18" charset="0"/>
                                    </a:rPr>
                                    <m:t>𝜕</m:t>
                                  </m:r>
                                  <m:r>
                                    <a:rPr lang="en-US" altLang="zh-TW" sz="2800" b="0" i="1" smtClean="0">
                                      <a:latin typeface="Cambria Math" panose="02040503050406030204" pitchFamily="18" charset="0"/>
                                    </a:rPr>
                                    <m:t>𝐿</m:t>
                                  </m:r>
                                </m:num>
                                <m:den>
                                  <m:r>
                                    <a:rPr lang="en-US" altLang="zh-TW" sz="2800" i="1" smtClean="0">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1</m:t>
                                      </m:r>
                                    </m:sub>
                                  </m:sSub>
                                </m:den>
                              </m:f>
                            </m:e>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m:t>
                                  </m:r>
                                  <m:r>
                                    <a:rPr lang="en-US" altLang="zh-TW" sz="2800" b="0" i="1" smtClean="0">
                                      <a:latin typeface="Cambria Math" panose="02040503050406030204" pitchFamily="18" charset="0"/>
                                    </a:rPr>
                                    <m:t>𝐿</m:t>
                                  </m:r>
                                </m:num>
                                <m:den>
                                  <m:r>
                                    <a:rPr lang="en-US" altLang="zh-TW" sz="2800" i="1">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2</m:t>
                                      </m:r>
                                    </m:sub>
                                  </m:sSub>
                                </m:den>
                              </m:f>
                            </m:e>
                            <m:e>
                              <m:r>
                                <a:rPr lang="zh-TW" altLang="en-US" sz="2800" i="1" smtClean="0">
                                  <a:latin typeface="Cambria Math" panose="02040503050406030204" pitchFamily="18" charset="0"/>
                                </a:rPr>
                                <m:t>⋮</m:t>
                              </m:r>
                            </m:e>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m:t>
                                  </m:r>
                                  <m:r>
                                    <a:rPr lang="en-US" altLang="zh-TW" sz="2800" b="0" i="1" smtClean="0">
                                      <a:latin typeface="Cambria Math" panose="02040503050406030204" pitchFamily="18" charset="0"/>
                                    </a:rPr>
                                    <m:t>𝐿</m:t>
                                  </m:r>
                                </m:num>
                                <m:den>
                                  <m:r>
                                    <a:rPr lang="en-US" altLang="zh-TW" sz="2800" i="1">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𝑏</m:t>
                                      </m:r>
                                    </m:e>
                                    <m:sub>
                                      <m:r>
                                        <a:rPr lang="en-US" altLang="zh-TW" sz="2800" b="0" i="1" smtClean="0">
                                          <a:latin typeface="Cambria Math" panose="02040503050406030204" pitchFamily="18" charset="0"/>
                                        </a:rPr>
                                        <m:t>1</m:t>
                                      </m:r>
                                    </m:sub>
                                  </m:sSub>
                                </m:den>
                              </m:f>
                            </m:e>
                            <m:e>
                              <m:r>
                                <a:rPr lang="zh-TW" altLang="en-US" sz="2800" i="1">
                                  <a:latin typeface="Cambria Math" panose="02040503050406030204" pitchFamily="18" charset="0"/>
                                </a:rPr>
                                <m:t>⋮</m:t>
                              </m:r>
                            </m:e>
                          </m:eqArr>
                        </m:e>
                      </m:d>
                    </m:oMath>
                  </m:oMathPara>
                </a14:m>
                <a:endParaRPr lang="zh-TW" altLang="en-US" sz="28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7129518" y="2142624"/>
                <a:ext cx="962443" cy="3485441"/>
              </a:xfrm>
              <a:prstGeom prst="rect">
                <a:avLst/>
              </a:prstGeom>
              <a:blipFill rotWithShape="0">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6086600" y="3668267"/>
                <a:ext cx="8605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r>
                        <a:rPr lang="en-US" altLang="zh-TW" sz="2800" b="0" i="1" smtClean="0">
                          <a:latin typeface="Cambria Math" panose="02040503050406030204" pitchFamily="18" charset="0"/>
                        </a:rPr>
                        <m:t>𝐿</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6086600" y="3668267"/>
                <a:ext cx="860557" cy="430887"/>
              </a:xfrm>
              <a:prstGeom prst="rect">
                <a:avLst/>
              </a:prstGeom>
              <a:blipFill rotWithShape="0">
                <a:blip r:embed="rId19"/>
                <a:stretch>
                  <a:fillRect/>
                </a:stretch>
              </a:blipFill>
            </p:spPr>
            <p:txBody>
              <a:bodyPr/>
              <a:lstStyle/>
              <a:p>
                <a:r>
                  <a:rPr lang="zh-TW" altLang="en-US">
                    <a:noFill/>
                  </a:rPr>
                  <a:t> </a:t>
                </a:r>
              </a:p>
            </p:txBody>
          </p:sp>
        </mc:Fallback>
      </mc:AlternateContent>
      <p:sp>
        <p:nvSpPr>
          <p:cNvPr id="42" name="文字方塊 41"/>
          <p:cNvSpPr txBox="1"/>
          <p:nvPr/>
        </p:nvSpPr>
        <p:spPr>
          <a:xfrm>
            <a:off x="5978189" y="5733860"/>
            <a:ext cx="2302657" cy="523220"/>
          </a:xfrm>
          <a:prstGeom prst="rect">
            <a:avLst/>
          </a:prstGeom>
          <a:noFill/>
        </p:spPr>
        <p:txBody>
          <a:bodyPr wrap="square" rtlCol="0">
            <a:spAutoFit/>
          </a:bodyPr>
          <a:lstStyle/>
          <a:p>
            <a:pPr algn="ctr"/>
            <a:r>
              <a:rPr lang="en-US" altLang="zh-TW" sz="2800" dirty="0"/>
              <a:t>gradient</a:t>
            </a:r>
            <a:endParaRPr lang="zh-TW" altLang="en-US" sz="2800" dirty="0"/>
          </a:p>
        </p:txBody>
      </p:sp>
    </p:spTree>
    <p:extLst>
      <p:ext uri="{BB962C8B-B14F-4D97-AF65-F5344CB8AC3E}">
        <p14:creationId xmlns:p14="http://schemas.microsoft.com/office/powerpoint/2010/main" val="74616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9" grpId="0"/>
      <p:bldP spid="10" grpId="0" animBg="1"/>
      <p:bldP spid="15" grpId="0"/>
      <p:bldP spid="16" grpId="0"/>
      <p:bldP spid="18" grpId="0" animBg="1"/>
      <p:bldP spid="19" grpId="0"/>
      <p:bldP spid="20" grpId="0" animBg="1"/>
      <p:bldP spid="25" grpId="0"/>
      <p:bldP spid="26" grpId="0"/>
      <p:bldP spid="28" grpId="0" animBg="1"/>
      <p:bldP spid="29" grpId="0"/>
      <p:bldP spid="30" grpId="0" animBg="1"/>
      <p:bldP spid="35" grpId="0"/>
      <p:bldP spid="36" grpId="0"/>
      <p:bldP spid="6" grpId="0" animBg="1"/>
      <p:bldP spid="17" grpId="0" animBg="1"/>
      <p:bldP spid="27" grpId="0" animBg="1"/>
      <p:bldP spid="40" grpId="0"/>
      <p:bldP spid="3" grpId="0"/>
      <p:bldP spid="41" grpId="0"/>
      <p:bldP spid="4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282556" y="233636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82556" y="2336365"/>
                <a:ext cx="421847" cy="369332"/>
              </a:xfrm>
              <a:prstGeom prst="rect">
                <a:avLst/>
              </a:prstGeom>
              <a:blipFill rotWithShape="0">
                <a:blip r:embed="rId2"/>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221086" y="2014771"/>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221086" y="2014771"/>
                <a:ext cx="3119508" cy="369332"/>
              </a:xfrm>
              <a:prstGeom prst="rect">
                <a:avLst/>
              </a:prstGeom>
              <a:blipFill rotWithShape="0">
                <a:blip r:embed="rId3"/>
                <a:stretch>
                  <a:fillRect t="-171667" b="-255000"/>
                </a:stretch>
              </a:blipFill>
            </p:spPr>
            <p:txBody>
              <a:bodyPr/>
              <a:lstStyle/>
              <a:p>
                <a:r>
                  <a:rPr lang="zh-TW" altLang="en-US">
                    <a:noFill/>
                  </a:rPr>
                  <a:t> </a:t>
                </a:r>
              </a:p>
            </p:txBody>
          </p:sp>
        </mc:Fallback>
      </mc:AlternateContent>
      <p:sp>
        <p:nvSpPr>
          <p:cNvPr id="7" name="矩形 6"/>
          <p:cNvSpPr/>
          <p:nvPr/>
        </p:nvSpPr>
        <p:spPr>
          <a:xfrm>
            <a:off x="174940" y="2205371"/>
            <a:ext cx="529464" cy="43044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a:off x="1483245" y="238410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 name="文字方塊 8"/>
              <p:cNvSpPr txBox="1"/>
              <p:nvPr/>
            </p:nvSpPr>
            <p:spPr>
              <a:xfrm>
                <a:off x="1838903" y="2675788"/>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838903" y="2675788"/>
                <a:ext cx="1889052" cy="369332"/>
              </a:xfrm>
              <a:prstGeom prst="rect">
                <a:avLst/>
              </a:prstGeom>
              <a:blipFill rotWithShape="0">
                <a:blip r:embed="rId4"/>
                <a:stretch>
                  <a:fillRect t="-168852" r="-10645" b="-249180"/>
                </a:stretch>
              </a:blipFill>
            </p:spPr>
            <p:txBody>
              <a:bodyPr/>
              <a:lstStyle/>
              <a:p>
                <a:r>
                  <a:rPr lang="zh-TW" altLang="en-US">
                    <a:noFill/>
                  </a:rPr>
                  <a:t> </a:t>
                </a:r>
              </a:p>
            </p:txBody>
          </p:sp>
        </mc:Fallback>
      </mc:AlternateContent>
      <p:sp>
        <p:nvSpPr>
          <p:cNvPr id="10" name="文字方塊 9"/>
          <p:cNvSpPr txBox="1"/>
          <p:nvPr/>
        </p:nvSpPr>
        <p:spPr>
          <a:xfrm>
            <a:off x="4220631" y="2337016"/>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0.15</a:t>
            </a:r>
            <a:endParaRPr lang="zh-TW" altLang="en-US" sz="2400" dirty="0"/>
          </a:p>
        </p:txBody>
      </p:sp>
      <p:sp>
        <p:nvSpPr>
          <p:cNvPr id="11" name="向右箭號 10"/>
          <p:cNvSpPr/>
          <p:nvPr/>
        </p:nvSpPr>
        <p:spPr>
          <a:xfrm>
            <a:off x="5013202" y="2326656"/>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2" name="文字方塊 11"/>
              <p:cNvSpPr txBox="1"/>
              <p:nvPr/>
            </p:nvSpPr>
            <p:spPr>
              <a:xfrm>
                <a:off x="5368860" y="2618341"/>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5368860" y="2618341"/>
                <a:ext cx="1889052" cy="369332"/>
              </a:xfrm>
              <a:prstGeom prst="rect">
                <a:avLst/>
              </a:prstGeom>
              <a:blipFill rotWithShape="0">
                <a:blip r:embed="rId5"/>
                <a:stretch>
                  <a:fillRect t="-171667" r="-10645"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4729017" y="2004537"/>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4729017" y="2004537"/>
                <a:ext cx="3119508" cy="369332"/>
              </a:xfrm>
              <a:prstGeom prst="rect">
                <a:avLst/>
              </a:prstGeom>
              <a:blipFill rotWithShape="0">
                <a:blip r:embed="rId6"/>
                <a:stretch>
                  <a:fillRect t="-171667" b="-255000"/>
                </a:stretch>
              </a:blipFill>
            </p:spPr>
            <p:txBody>
              <a:bodyPr/>
              <a:lstStyle/>
              <a:p>
                <a:r>
                  <a:rPr lang="zh-TW" altLang="en-US">
                    <a:noFill/>
                  </a:rPr>
                  <a:t> </a:t>
                </a:r>
              </a:p>
            </p:txBody>
          </p:sp>
        </mc:Fallback>
      </mc:AlternateContent>
      <p:sp>
        <p:nvSpPr>
          <p:cNvPr id="14" name="文字方塊 13"/>
          <p:cNvSpPr txBox="1"/>
          <p:nvPr/>
        </p:nvSpPr>
        <p:spPr>
          <a:xfrm>
            <a:off x="7773256" y="2341601"/>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0.09</a:t>
            </a:r>
            <a:endParaRPr lang="zh-TW" altLang="en-US" sz="2400" dirty="0"/>
          </a:p>
        </p:txBody>
      </p:sp>
      <mc:AlternateContent xmlns:mc="http://schemas.openxmlformats.org/markup-compatibility/2006" xmlns:a14="http://schemas.microsoft.com/office/drawing/2010/main">
        <mc:Choice Requires="a14">
          <p:sp>
            <p:nvSpPr>
              <p:cNvPr id="15" name="文字方塊 14"/>
              <p:cNvSpPr txBox="1"/>
              <p:nvPr/>
            </p:nvSpPr>
            <p:spPr>
              <a:xfrm>
                <a:off x="282556" y="354903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82556" y="3549032"/>
                <a:ext cx="428964" cy="369332"/>
              </a:xfrm>
              <a:prstGeom prst="rect">
                <a:avLst/>
              </a:prstGeom>
              <a:blipFill rotWithShape="0">
                <a:blip r:embed="rId7"/>
                <a:stretch>
                  <a:fillRect l="-8451" r="-4225"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221086" y="3227438"/>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221086" y="3227438"/>
                <a:ext cx="3119508" cy="369332"/>
              </a:xfrm>
              <a:prstGeom prst="rect">
                <a:avLst/>
              </a:prstGeom>
              <a:blipFill rotWithShape="0">
                <a:blip r:embed="rId8"/>
                <a:stretch>
                  <a:fillRect t="-167213" b="-250820"/>
                </a:stretch>
              </a:blipFill>
            </p:spPr>
            <p:txBody>
              <a:bodyPr/>
              <a:lstStyle/>
              <a:p>
                <a:r>
                  <a:rPr lang="zh-TW" altLang="en-US">
                    <a:noFill/>
                  </a:rPr>
                  <a:t> </a:t>
                </a:r>
              </a:p>
            </p:txBody>
          </p:sp>
        </mc:Fallback>
      </mc:AlternateContent>
      <p:sp>
        <p:nvSpPr>
          <p:cNvPr id="18" name="向右箭號 17"/>
          <p:cNvSpPr/>
          <p:nvPr/>
        </p:nvSpPr>
        <p:spPr>
          <a:xfrm>
            <a:off x="1483245" y="3596770"/>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9" name="文字方塊 18"/>
              <p:cNvSpPr txBox="1"/>
              <p:nvPr/>
            </p:nvSpPr>
            <p:spPr>
              <a:xfrm>
                <a:off x="1838903" y="3888455"/>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1838903" y="3888455"/>
                <a:ext cx="1889052" cy="369332"/>
              </a:xfrm>
              <a:prstGeom prst="rect">
                <a:avLst/>
              </a:prstGeom>
              <a:blipFill rotWithShape="0">
                <a:blip r:embed="rId9"/>
                <a:stretch>
                  <a:fillRect t="-171667" r="-10645" b="-255000"/>
                </a:stretch>
              </a:blipFill>
            </p:spPr>
            <p:txBody>
              <a:bodyPr/>
              <a:lstStyle/>
              <a:p>
                <a:r>
                  <a:rPr lang="zh-TW" altLang="en-US">
                    <a:noFill/>
                  </a:rPr>
                  <a:t> </a:t>
                </a:r>
              </a:p>
            </p:txBody>
          </p:sp>
        </mc:Fallback>
      </mc:AlternateContent>
      <p:sp>
        <p:nvSpPr>
          <p:cNvPr id="20" name="文字方塊 19"/>
          <p:cNvSpPr txBox="1"/>
          <p:nvPr/>
        </p:nvSpPr>
        <p:spPr>
          <a:xfrm>
            <a:off x="4220631" y="3549683"/>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0.05</a:t>
            </a:r>
            <a:endParaRPr lang="zh-TW" altLang="en-US" sz="2400" dirty="0"/>
          </a:p>
        </p:txBody>
      </p:sp>
      <p:sp>
        <p:nvSpPr>
          <p:cNvPr id="21" name="向右箭號 20"/>
          <p:cNvSpPr/>
          <p:nvPr/>
        </p:nvSpPr>
        <p:spPr>
          <a:xfrm>
            <a:off x="5013202" y="353932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2" name="文字方塊 21"/>
              <p:cNvSpPr txBox="1"/>
              <p:nvPr/>
            </p:nvSpPr>
            <p:spPr>
              <a:xfrm>
                <a:off x="5368860" y="3831008"/>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368860" y="3831008"/>
                <a:ext cx="1889052" cy="369332"/>
              </a:xfrm>
              <a:prstGeom prst="rect">
                <a:avLst/>
              </a:prstGeom>
              <a:blipFill rotWithShape="0">
                <a:blip r:embed="rId10"/>
                <a:stretch>
                  <a:fillRect t="-167213" r="-10645" b="-25082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4729017" y="3217204"/>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4729017" y="3217204"/>
                <a:ext cx="3119508" cy="369332"/>
              </a:xfrm>
              <a:prstGeom prst="rect">
                <a:avLst/>
              </a:prstGeom>
              <a:blipFill rotWithShape="0">
                <a:blip r:embed="rId11"/>
                <a:stretch>
                  <a:fillRect t="-171667" b="-255000"/>
                </a:stretch>
              </a:blipFill>
            </p:spPr>
            <p:txBody>
              <a:bodyPr/>
              <a:lstStyle/>
              <a:p>
                <a:r>
                  <a:rPr lang="zh-TW" altLang="en-US">
                    <a:noFill/>
                  </a:rPr>
                  <a:t> </a:t>
                </a:r>
              </a:p>
            </p:txBody>
          </p:sp>
        </mc:Fallback>
      </mc:AlternateContent>
      <p:sp>
        <p:nvSpPr>
          <p:cNvPr id="24" name="文字方塊 23"/>
          <p:cNvSpPr txBox="1"/>
          <p:nvPr/>
        </p:nvSpPr>
        <p:spPr>
          <a:xfrm>
            <a:off x="7773256" y="3554268"/>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0.15</a:t>
            </a:r>
            <a:endParaRPr lang="zh-TW" altLang="en-US" sz="2400" dirty="0"/>
          </a:p>
        </p:txBody>
      </p:sp>
      <mc:AlternateContent xmlns:mc="http://schemas.openxmlformats.org/markup-compatibility/2006" xmlns:a14="http://schemas.microsoft.com/office/drawing/2010/main">
        <mc:Choice Requires="a14">
          <p:sp>
            <p:nvSpPr>
              <p:cNvPr id="25" name="文字方塊 24"/>
              <p:cNvSpPr txBox="1"/>
              <p:nvPr/>
            </p:nvSpPr>
            <p:spPr>
              <a:xfrm>
                <a:off x="282556" y="5103976"/>
                <a:ext cx="3613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82556" y="5103976"/>
                <a:ext cx="361381" cy="369332"/>
              </a:xfrm>
              <a:prstGeom prst="rect">
                <a:avLst/>
              </a:prstGeom>
              <a:blipFill rotWithShape="0">
                <a:blip r:embed="rId12"/>
                <a:stretch>
                  <a:fillRect l="-20000" r="-5000"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1221086" y="4782382"/>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1221086" y="4782382"/>
                <a:ext cx="3119508" cy="369332"/>
              </a:xfrm>
              <a:prstGeom prst="rect">
                <a:avLst/>
              </a:prstGeom>
              <a:blipFill rotWithShape="0">
                <a:blip r:embed="rId13"/>
                <a:stretch>
                  <a:fillRect t="-171667" r="-977" b="-255000"/>
                </a:stretch>
              </a:blipFill>
            </p:spPr>
            <p:txBody>
              <a:bodyPr/>
              <a:lstStyle/>
              <a:p>
                <a:r>
                  <a:rPr lang="zh-TW" altLang="en-US">
                    <a:noFill/>
                  </a:rPr>
                  <a:t> </a:t>
                </a:r>
              </a:p>
            </p:txBody>
          </p:sp>
        </mc:Fallback>
      </mc:AlternateContent>
      <p:sp>
        <p:nvSpPr>
          <p:cNvPr id="28" name="向右箭號 27"/>
          <p:cNvSpPr/>
          <p:nvPr/>
        </p:nvSpPr>
        <p:spPr>
          <a:xfrm>
            <a:off x="1483245" y="5151714"/>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 name="文字方塊 28"/>
              <p:cNvSpPr txBox="1"/>
              <p:nvPr/>
            </p:nvSpPr>
            <p:spPr>
              <a:xfrm>
                <a:off x="1838903" y="5443399"/>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1838903" y="5443399"/>
                <a:ext cx="1889052" cy="369332"/>
              </a:xfrm>
              <a:prstGeom prst="rect">
                <a:avLst/>
              </a:prstGeom>
              <a:blipFill rotWithShape="0">
                <a:blip r:embed="rId14"/>
                <a:stretch>
                  <a:fillRect t="-168852" r="-12258" b="-249180"/>
                </a:stretch>
              </a:blipFill>
            </p:spPr>
            <p:txBody>
              <a:bodyPr/>
              <a:lstStyle/>
              <a:p>
                <a:r>
                  <a:rPr lang="zh-TW" altLang="en-US">
                    <a:noFill/>
                  </a:rPr>
                  <a:t> </a:t>
                </a:r>
              </a:p>
            </p:txBody>
          </p:sp>
        </mc:Fallback>
      </mc:AlternateContent>
      <p:sp>
        <p:nvSpPr>
          <p:cNvPr id="30" name="文字方塊 29"/>
          <p:cNvSpPr txBox="1"/>
          <p:nvPr/>
        </p:nvSpPr>
        <p:spPr>
          <a:xfrm>
            <a:off x="4220631" y="5104627"/>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31" name="向右箭號 30"/>
          <p:cNvSpPr/>
          <p:nvPr/>
        </p:nvSpPr>
        <p:spPr>
          <a:xfrm>
            <a:off x="5013202" y="5094267"/>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2" name="文字方塊 31"/>
              <p:cNvSpPr txBox="1"/>
              <p:nvPr/>
            </p:nvSpPr>
            <p:spPr>
              <a:xfrm>
                <a:off x="5368860" y="5385952"/>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5368860" y="5385952"/>
                <a:ext cx="1889052" cy="369332"/>
              </a:xfrm>
              <a:prstGeom prst="rect">
                <a:avLst/>
              </a:prstGeom>
              <a:blipFill rotWithShape="0">
                <a:blip r:embed="rId15"/>
                <a:stretch>
                  <a:fillRect t="-171667" r="-12258"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p:cNvSpPr txBox="1"/>
              <p:nvPr/>
            </p:nvSpPr>
            <p:spPr>
              <a:xfrm>
                <a:off x="4729017" y="4772148"/>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4729017" y="4772148"/>
                <a:ext cx="3119508" cy="369332"/>
              </a:xfrm>
              <a:prstGeom prst="rect">
                <a:avLst/>
              </a:prstGeom>
              <a:blipFill rotWithShape="0">
                <a:blip r:embed="rId16"/>
                <a:stretch>
                  <a:fillRect t="-171667" r="-978" b="-255000"/>
                </a:stretch>
              </a:blipFill>
            </p:spPr>
            <p:txBody>
              <a:bodyPr/>
              <a:lstStyle/>
              <a:p>
                <a:r>
                  <a:rPr lang="zh-TW" altLang="en-US">
                    <a:noFill/>
                  </a:rPr>
                  <a:t> </a:t>
                </a:r>
              </a:p>
            </p:txBody>
          </p:sp>
        </mc:Fallback>
      </mc:AlternateContent>
      <p:sp>
        <p:nvSpPr>
          <p:cNvPr id="34" name="文字方塊 33"/>
          <p:cNvSpPr txBox="1"/>
          <p:nvPr/>
        </p:nvSpPr>
        <p:spPr>
          <a:xfrm>
            <a:off x="7773256" y="5109212"/>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0.10</a:t>
            </a:r>
            <a:endParaRPr lang="zh-TW" altLang="en-US" sz="2400" dirty="0"/>
          </a:p>
        </p:txBody>
      </p:sp>
      <p:sp>
        <p:nvSpPr>
          <p:cNvPr id="35" name="文字方塊 34"/>
          <p:cNvSpPr txBox="1"/>
          <p:nvPr/>
        </p:nvSpPr>
        <p:spPr>
          <a:xfrm rot="5400000">
            <a:off x="146825" y="4213373"/>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6" name="文字方塊 35"/>
          <p:cNvSpPr txBox="1"/>
          <p:nvPr/>
        </p:nvSpPr>
        <p:spPr>
          <a:xfrm rot="5400000">
            <a:off x="146825" y="5850917"/>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6" name="文字方塊 5"/>
          <p:cNvSpPr txBox="1"/>
          <p:nvPr/>
        </p:nvSpPr>
        <p:spPr>
          <a:xfrm>
            <a:off x="830522" y="2298253"/>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17" name="文字方塊 16"/>
          <p:cNvSpPr txBox="1"/>
          <p:nvPr/>
        </p:nvSpPr>
        <p:spPr>
          <a:xfrm>
            <a:off x="830522" y="3510920"/>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-0.1</a:t>
            </a:r>
            <a:endParaRPr lang="zh-TW" altLang="en-US" sz="2400" dirty="0"/>
          </a:p>
        </p:txBody>
      </p:sp>
      <p:sp>
        <p:nvSpPr>
          <p:cNvPr id="27" name="文字方塊 26"/>
          <p:cNvSpPr txBox="1"/>
          <p:nvPr/>
        </p:nvSpPr>
        <p:spPr>
          <a:xfrm>
            <a:off x="830522" y="5065864"/>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0.3</a:t>
            </a:r>
            <a:endParaRPr lang="zh-TW" altLang="en-US" sz="2400" dirty="0"/>
          </a:p>
        </p:txBody>
      </p:sp>
      <p:sp>
        <p:nvSpPr>
          <p:cNvPr id="37" name="文字方塊 36"/>
          <p:cNvSpPr txBox="1"/>
          <p:nvPr/>
        </p:nvSpPr>
        <p:spPr>
          <a:xfrm>
            <a:off x="8349321" y="2631184"/>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8" name="文字方塊 37"/>
          <p:cNvSpPr txBox="1"/>
          <p:nvPr/>
        </p:nvSpPr>
        <p:spPr>
          <a:xfrm>
            <a:off x="8336851" y="3965366"/>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9" name="文字方塊 38"/>
          <p:cNvSpPr txBox="1"/>
          <p:nvPr/>
        </p:nvSpPr>
        <p:spPr>
          <a:xfrm>
            <a:off x="8336850" y="5473308"/>
            <a:ext cx="794679" cy="523220"/>
          </a:xfrm>
          <a:prstGeom prst="rect">
            <a:avLst/>
          </a:prstGeom>
          <a:noFill/>
        </p:spPr>
        <p:txBody>
          <a:bodyPr wrap="square" rtlCol="0">
            <a:spAutoFit/>
          </a:bodyPr>
          <a:lstStyle/>
          <a:p>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40" name="矩形 39"/>
              <p:cNvSpPr/>
              <p:nvPr/>
            </p:nvSpPr>
            <p:spPr>
              <a:xfrm>
                <a:off x="200215" y="1698275"/>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𝜃</m:t>
                      </m:r>
                    </m:oMath>
                  </m:oMathPara>
                </a14:m>
                <a:endParaRPr lang="zh-TW" altLang="en-US" sz="2800" dirty="0"/>
              </a:p>
            </p:txBody>
          </p:sp>
        </mc:Choice>
        <mc:Fallback xmlns="">
          <p:sp>
            <p:nvSpPr>
              <p:cNvPr id="40" name="矩形 39"/>
              <p:cNvSpPr>
                <a:spLocks noRot="1" noChangeAspect="1" noMove="1" noResize="1" noEditPoints="1" noAdjustHandles="1" noChangeArrowheads="1" noChangeShapeType="1" noTextEdit="1"/>
              </p:cNvSpPr>
              <p:nvPr/>
            </p:nvSpPr>
            <p:spPr>
              <a:xfrm>
                <a:off x="200215" y="1698275"/>
                <a:ext cx="478914" cy="523220"/>
              </a:xfrm>
              <a:prstGeom prst="rect">
                <a:avLst/>
              </a:prstGeom>
              <a:blipFill rotWithShape="0">
                <a:blip r:embed="rId1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4252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P spid="21" grpId="0" animBg="1"/>
      <p:bldP spid="22" grpId="0"/>
      <p:bldP spid="23" grpId="0"/>
      <p:bldP spid="24" grpId="0" animBg="1"/>
      <p:bldP spid="31" grpId="0" animBg="1"/>
      <p:bldP spid="32" grpId="0"/>
      <p:bldP spid="33" grpId="0"/>
      <p:bldP spid="34" grpId="0" animBg="1"/>
      <p:bldP spid="37" grpId="0"/>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p:sp>
        <p:nvSpPr>
          <p:cNvPr id="4" name="文字方塊 3"/>
          <p:cNvSpPr txBox="1"/>
          <p:nvPr/>
        </p:nvSpPr>
        <p:spPr>
          <a:xfrm>
            <a:off x="807331" y="1798458"/>
            <a:ext cx="7098650" cy="954107"/>
          </a:xfrm>
          <a:prstGeom prst="rect">
            <a:avLst/>
          </a:prstGeom>
          <a:noFill/>
        </p:spPr>
        <p:txBody>
          <a:bodyPr wrap="square" rtlCol="0">
            <a:spAutoFit/>
          </a:bodyPr>
          <a:lstStyle/>
          <a:p>
            <a:r>
              <a:rPr lang="en-US" altLang="zh-TW" sz="2800" dirty="0"/>
              <a:t>This is the “learning” of machines in deep learning ……</a:t>
            </a:r>
            <a:endParaRPr lang="zh-TW" altLang="en-US" sz="2800" dirty="0"/>
          </a:p>
        </p:txBody>
      </p:sp>
      <p:sp>
        <p:nvSpPr>
          <p:cNvPr id="5" name="文字方塊 4"/>
          <p:cNvSpPr txBox="1"/>
          <p:nvPr/>
        </p:nvSpPr>
        <p:spPr>
          <a:xfrm>
            <a:off x="3175091" y="2740981"/>
            <a:ext cx="5340259" cy="523220"/>
          </a:xfrm>
          <a:prstGeom prst="rect">
            <a:avLst/>
          </a:prstGeom>
          <a:noFill/>
        </p:spPr>
        <p:txBody>
          <a:bodyPr wrap="square" rtlCol="0">
            <a:spAutoFit/>
          </a:bodyPr>
          <a:lstStyle/>
          <a:p>
            <a:r>
              <a:rPr lang="en-US" altLang="zh-TW" sz="2800" dirty="0"/>
              <a:t>Even alpha go using this approach.</a:t>
            </a:r>
            <a:endParaRPr lang="zh-TW" altLang="en-US" sz="2800" dirty="0"/>
          </a:p>
        </p:txBody>
      </p:sp>
      <p:sp>
        <p:nvSpPr>
          <p:cNvPr id="6" name="文字方塊 5"/>
          <p:cNvSpPr txBox="1"/>
          <p:nvPr/>
        </p:nvSpPr>
        <p:spPr>
          <a:xfrm>
            <a:off x="1569576" y="6114432"/>
            <a:ext cx="6101137" cy="523220"/>
          </a:xfrm>
          <a:prstGeom prst="rect">
            <a:avLst/>
          </a:prstGeom>
          <a:noFill/>
        </p:spPr>
        <p:txBody>
          <a:bodyPr wrap="square" rtlCol="0">
            <a:spAutoFit/>
          </a:bodyPr>
          <a:lstStyle/>
          <a:p>
            <a:pPr algn="ctr"/>
            <a:r>
              <a:rPr lang="en-US" altLang="zh-TW" sz="2800" dirty="0"/>
              <a:t>I hope you are not too disappointed :p</a:t>
            </a:r>
            <a:endParaRPr lang="zh-TW" altLang="en-US" sz="2800" dirty="0"/>
          </a:p>
        </p:txBody>
      </p:sp>
      <p:sp>
        <p:nvSpPr>
          <p:cNvPr id="7" name="向右箭號 6"/>
          <p:cNvSpPr/>
          <p:nvPr/>
        </p:nvSpPr>
        <p:spPr>
          <a:xfrm>
            <a:off x="2348026" y="2823397"/>
            <a:ext cx="768626" cy="3583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6562" name="Picture 2" descr="http://fsv.money01.com.tw/cmstatic/notes/capture/311299/201511041551317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331" y="3872131"/>
            <a:ext cx="3418598" cy="2062555"/>
          </a:xfrm>
          <a:prstGeom prst="rect">
            <a:avLst/>
          </a:prstGeom>
          <a:noFill/>
          <a:extLst>
            <a:ext uri="{909E8E84-426E-40DD-AFC4-6F175D3DCCD1}">
              <a14:hiddenFill xmlns:a14="http://schemas.microsoft.com/office/drawing/2010/main">
                <a:solidFill>
                  <a:srgbClr val="FFFFFF"/>
                </a:solidFill>
              </a14:hiddenFill>
            </a:ext>
          </a:extLst>
        </p:spPr>
      </p:pic>
      <p:pic>
        <p:nvPicPr>
          <p:cNvPr id="9" name="內容版面配置區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4078" y="3887117"/>
            <a:ext cx="3625903" cy="2047569"/>
          </a:xfrm>
          <a:prstGeom prst="rect">
            <a:avLst/>
          </a:prstGeom>
        </p:spPr>
      </p:pic>
      <p:sp>
        <p:nvSpPr>
          <p:cNvPr id="8" name="文字方塊 7"/>
          <p:cNvSpPr txBox="1"/>
          <p:nvPr/>
        </p:nvSpPr>
        <p:spPr>
          <a:xfrm>
            <a:off x="69388" y="3346626"/>
            <a:ext cx="3733767" cy="461665"/>
          </a:xfrm>
          <a:prstGeom prst="rect">
            <a:avLst/>
          </a:prstGeom>
          <a:noFill/>
        </p:spPr>
        <p:txBody>
          <a:bodyPr wrap="square" rtlCol="0">
            <a:spAutoFit/>
          </a:bodyPr>
          <a:lstStyle/>
          <a:p>
            <a:pPr algn="ctr"/>
            <a:r>
              <a:rPr lang="en-US" altLang="zh-TW" sz="2400" dirty="0"/>
              <a:t>People image ……</a:t>
            </a:r>
            <a:endParaRPr lang="zh-TW" altLang="en-US" sz="2400" dirty="0"/>
          </a:p>
        </p:txBody>
      </p:sp>
      <p:sp>
        <p:nvSpPr>
          <p:cNvPr id="11" name="文字方塊 10"/>
          <p:cNvSpPr txBox="1"/>
          <p:nvPr/>
        </p:nvSpPr>
        <p:spPr>
          <a:xfrm>
            <a:off x="4620145" y="3361612"/>
            <a:ext cx="3733767" cy="461665"/>
          </a:xfrm>
          <a:prstGeom prst="rect">
            <a:avLst/>
          </a:prstGeom>
          <a:noFill/>
        </p:spPr>
        <p:txBody>
          <a:bodyPr wrap="square" rtlCol="0">
            <a:spAutoFit/>
          </a:bodyPr>
          <a:lstStyle/>
          <a:p>
            <a:r>
              <a:rPr lang="en-US" altLang="zh-TW" sz="2400" dirty="0"/>
              <a:t>Actually …..</a:t>
            </a:r>
            <a:endParaRPr lang="zh-TW" altLang="en-US" sz="2400" dirty="0"/>
          </a:p>
        </p:txBody>
      </p:sp>
    </p:spTree>
    <p:extLst>
      <p:ext uri="{BB962C8B-B14F-4D97-AF65-F5344CB8AC3E}">
        <p14:creationId xmlns:p14="http://schemas.microsoft.com/office/powerpoint/2010/main" val="42566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5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6" descr="http://cdn.geekwire.com/wp-content/uploads/2015/11/google-Tensor-Flo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0480" y="2540158"/>
            <a:ext cx="1618734" cy="1319268"/>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a:t>Backpropagation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sz="2400" dirty="0"/>
                  <a:t>Backpropagation: an efficient way to compute </a:t>
                </a:r>
                <a14:m>
                  <m:oMath xmlns:m="http://schemas.openxmlformats.org/officeDocument/2006/math">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r>
                  <a:rPr lang="en-US" altLang="zh-TW" sz="2400" dirty="0"/>
                  <a:t> in neural network</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4"/>
                <a:stretch>
                  <a:fillRect l="-1005" t="-14146"/>
                </a:stretch>
              </a:blipFill>
            </p:spPr>
            <p:txBody>
              <a:bodyPr/>
              <a:lstStyle/>
              <a:p>
                <a:r>
                  <a:rPr lang="zh-TW" altLang="en-US">
                    <a:noFill/>
                  </a:rPr>
                  <a:t> </a:t>
                </a:r>
              </a:p>
            </p:txBody>
          </p:sp>
        </mc:Fallback>
      </mc:AlternateContent>
      <p:pic>
        <p:nvPicPr>
          <p:cNvPr id="28" name="Picture 2" descr="http://deeplearning.net/software/theano/_static/theano_logo_allblue_200x4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7007" y="2959862"/>
            <a:ext cx="2086342" cy="47986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http://devblogs.nvidia.com/parallelforall/wp-content/uploads/sites/3/2015/03/torch_lstm_thumb-179x11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1542" y="2704049"/>
            <a:ext cx="1637367" cy="105194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developer.nvidia.com/sites/default/files/akamai/cuda/images/deeplearning/caff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5638" y="3900055"/>
            <a:ext cx="1560169" cy="10531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https://developer.nvidia.com/sites/default/files/akamai/cuda/images/deeplearning/cntk.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5526" y="3785184"/>
            <a:ext cx="1670545" cy="1127618"/>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群組 20"/>
          <p:cNvGrpSpPr/>
          <p:nvPr/>
        </p:nvGrpSpPr>
        <p:grpSpPr>
          <a:xfrm>
            <a:off x="6199162" y="4826135"/>
            <a:ext cx="1642031" cy="1121374"/>
            <a:chOff x="7043205" y="3645629"/>
            <a:chExt cx="1642031" cy="1121374"/>
          </a:xfrm>
        </p:grpSpPr>
        <p:sp>
          <p:nvSpPr>
            <p:cNvPr id="25" name="矩形 24"/>
            <p:cNvSpPr/>
            <p:nvPr/>
          </p:nvSpPr>
          <p:spPr>
            <a:xfrm>
              <a:off x="7154858" y="3645629"/>
              <a:ext cx="1457450" cy="584775"/>
            </a:xfrm>
            <a:prstGeom prst="rect">
              <a:avLst/>
            </a:prstGeom>
          </p:spPr>
          <p:txBody>
            <a:bodyPr wrap="non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3200" b="1" dirty="0" err="1">
                  <a:solidFill>
                    <a:srgbClr val="333333"/>
                  </a:solidFill>
                  <a:latin typeface="Helvetica Neue"/>
                </a:rPr>
                <a:t>libdnn</a:t>
              </a:r>
              <a:endParaRPr lang="en-US" altLang="zh-TW" sz="3200" b="1" i="0" dirty="0">
                <a:solidFill>
                  <a:srgbClr val="333333"/>
                </a:solidFill>
                <a:effectLst/>
                <a:latin typeface="Helvetica Neue"/>
              </a:endParaRPr>
            </a:p>
          </p:txBody>
        </p:sp>
        <p:sp>
          <p:nvSpPr>
            <p:cNvPr id="26" name="文字方塊 13"/>
            <p:cNvSpPr txBox="1"/>
            <p:nvPr/>
          </p:nvSpPr>
          <p:spPr>
            <a:xfrm>
              <a:off x="7043205" y="4120672"/>
              <a:ext cx="1642031" cy="6463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dirty="0"/>
                <a:t>台大周伯威</a:t>
              </a:r>
              <a:endParaRPr lang="en-US" altLang="zh-TW" dirty="0"/>
            </a:p>
            <a:p>
              <a:pPr algn="ctr"/>
              <a:r>
                <a:rPr lang="zh-TW" altLang="en-US" dirty="0"/>
                <a:t>同學開發</a:t>
              </a:r>
            </a:p>
          </p:txBody>
        </p:sp>
      </p:grpSp>
      <p:pic>
        <p:nvPicPr>
          <p:cNvPr id="22" name="圖片 21"/>
          <p:cNvPicPr>
            <a:picLocks noChangeAspect="1"/>
          </p:cNvPicPr>
          <p:nvPr/>
        </p:nvPicPr>
        <p:blipFill>
          <a:blip r:embed="rId9"/>
          <a:stretch>
            <a:fillRect/>
          </a:stretch>
        </p:blipFill>
        <p:spPr>
          <a:xfrm>
            <a:off x="6030207" y="4141078"/>
            <a:ext cx="1974264" cy="571068"/>
          </a:xfrm>
          <a:prstGeom prst="rect">
            <a:avLst/>
          </a:prstGeom>
        </p:spPr>
      </p:pic>
      <p:pic>
        <p:nvPicPr>
          <p:cNvPr id="23" name="圖片 22"/>
          <p:cNvPicPr>
            <a:picLocks noChangeAspect="1"/>
          </p:cNvPicPr>
          <p:nvPr/>
        </p:nvPicPr>
        <p:blipFill>
          <a:blip r:embed="rId10"/>
          <a:stretch>
            <a:fillRect/>
          </a:stretch>
        </p:blipFill>
        <p:spPr>
          <a:xfrm>
            <a:off x="4013376" y="5050435"/>
            <a:ext cx="1540523" cy="579342"/>
          </a:xfrm>
          <a:prstGeom prst="rect">
            <a:avLst/>
          </a:prstGeom>
        </p:spPr>
      </p:pic>
      <p:pic>
        <p:nvPicPr>
          <p:cNvPr id="24" name="Picture 2" descr="スクリーンショット 2016-05-24 午後4.01.50.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8307" y="5046784"/>
            <a:ext cx="2737407" cy="612786"/>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254176" y="5808912"/>
            <a:ext cx="8399817" cy="923330"/>
          </a:xfrm>
          <a:prstGeom prst="rect">
            <a:avLst/>
          </a:prstGeom>
        </p:spPr>
        <p:txBody>
          <a:bodyPr wrap="square">
            <a:spAutoFit/>
          </a:bodyPr>
          <a:lstStyle/>
          <a:p>
            <a:pPr marL="685800" lvl="2">
              <a:spcBef>
                <a:spcPts val="1000"/>
              </a:spcBef>
            </a:pPr>
            <a:r>
              <a:rPr lang="en-US" altLang="zh-TW" dirty="0"/>
              <a:t>Ref: http://speech.ee.ntu.edu.tw/~tlkagk/courses/MLDS_2015_2/Lecture/DNN%20backprop.ecm.mp4/index.html</a:t>
            </a:r>
            <a:endParaRPr lang="zh-TW" altLang="en-US" dirty="0"/>
          </a:p>
        </p:txBody>
      </p:sp>
    </p:spTree>
    <p:extLst>
      <p:ext uri="{BB962C8B-B14F-4D97-AF65-F5344CB8AC3E}">
        <p14:creationId xmlns:p14="http://schemas.microsoft.com/office/powerpoint/2010/main" val="365455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4288037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Acknowledgment </a:t>
            </a:r>
            <a:endParaRPr lang="zh-TW" altLang="en-US" dirty="0"/>
          </a:p>
        </p:txBody>
      </p:sp>
      <p:sp>
        <p:nvSpPr>
          <p:cNvPr id="3" name="內容版面配置區 2"/>
          <p:cNvSpPr>
            <a:spLocks noGrp="1"/>
          </p:cNvSpPr>
          <p:nvPr>
            <p:ph idx="1"/>
          </p:nvPr>
        </p:nvSpPr>
        <p:spPr/>
        <p:txBody>
          <a:bodyPr/>
          <a:lstStyle/>
          <a:p>
            <a:r>
              <a:rPr lang="zh-TW" altLang="en-US" dirty="0"/>
              <a:t>感謝 </a:t>
            </a:r>
            <a:r>
              <a:rPr lang="en-US" altLang="zh-TW" dirty="0"/>
              <a:t>Victor Chen</a:t>
            </a:r>
            <a:r>
              <a:rPr lang="zh-TW" altLang="en-US" dirty="0"/>
              <a:t> 發現投影片上的打字錯誤</a:t>
            </a:r>
            <a:endParaRPr lang="en-US" altLang="zh-TW" dirty="0"/>
          </a:p>
          <a:p>
            <a:endParaRPr lang="zh-TW" altLang="en-US" dirty="0"/>
          </a:p>
        </p:txBody>
      </p:sp>
    </p:spTree>
    <p:extLst>
      <p:ext uri="{BB962C8B-B14F-4D97-AF65-F5344CB8AC3E}">
        <p14:creationId xmlns:p14="http://schemas.microsoft.com/office/powerpoint/2010/main" val="246865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36106" y="483464"/>
            <a:ext cx="8680174" cy="5771761"/>
          </a:xfrm>
        </p:spPr>
        <p:txBody>
          <a:bodyPr>
            <a:noAutofit/>
          </a:bodyPr>
          <a:lstStyle/>
          <a:p>
            <a:r>
              <a:rPr lang="en-US" altLang="zh-TW" sz="2400" dirty="0">
                <a:solidFill>
                  <a:srgbClr val="0000FF"/>
                </a:solidFill>
              </a:rPr>
              <a:t>1958: Perceptron (linear model)</a:t>
            </a:r>
          </a:p>
          <a:p>
            <a:r>
              <a:rPr lang="en-US" altLang="zh-TW" sz="2400" dirty="0">
                <a:solidFill>
                  <a:srgbClr val="FF0000"/>
                </a:solidFill>
              </a:rPr>
              <a:t>1969: Perceptron has limitation</a:t>
            </a:r>
          </a:p>
          <a:p>
            <a:r>
              <a:rPr lang="en-US" altLang="zh-TW" sz="2400" dirty="0">
                <a:solidFill>
                  <a:srgbClr val="0000FF"/>
                </a:solidFill>
              </a:rPr>
              <a:t>1980s: Multi-layer perceptron </a:t>
            </a:r>
          </a:p>
          <a:p>
            <a:pPr lvl="1"/>
            <a:r>
              <a:rPr lang="en-US" altLang="zh-TW" dirty="0"/>
              <a:t>Do not have significant difference from DNN today</a:t>
            </a:r>
          </a:p>
          <a:p>
            <a:r>
              <a:rPr lang="en-US" altLang="zh-TW" sz="2400" dirty="0">
                <a:solidFill>
                  <a:srgbClr val="0000FF"/>
                </a:solidFill>
              </a:rPr>
              <a:t>1986: Backpropagation</a:t>
            </a:r>
          </a:p>
          <a:p>
            <a:pPr lvl="1"/>
            <a:r>
              <a:rPr lang="en-US" altLang="zh-TW" dirty="0"/>
              <a:t>Usually more than 3 hidden layers is not helpful</a:t>
            </a:r>
          </a:p>
          <a:p>
            <a:r>
              <a:rPr lang="en-US" altLang="zh-TW" sz="2400" dirty="0">
                <a:solidFill>
                  <a:srgbClr val="FF0000"/>
                </a:solidFill>
              </a:rPr>
              <a:t>1989: 1 hidden layer is “good enough”, why deep?</a:t>
            </a:r>
          </a:p>
          <a:p>
            <a:r>
              <a:rPr lang="en-US" altLang="zh-TW" sz="2400" dirty="0">
                <a:solidFill>
                  <a:srgbClr val="0000FF"/>
                </a:solidFill>
              </a:rPr>
              <a:t>2006: RBM initialization</a:t>
            </a:r>
          </a:p>
          <a:p>
            <a:r>
              <a:rPr lang="en-US" altLang="zh-TW" sz="2400" dirty="0">
                <a:solidFill>
                  <a:srgbClr val="0000FF"/>
                </a:solidFill>
              </a:rPr>
              <a:t>2009: GPU</a:t>
            </a:r>
          </a:p>
          <a:p>
            <a:r>
              <a:rPr lang="en-US" altLang="zh-TW" sz="2400" dirty="0">
                <a:solidFill>
                  <a:srgbClr val="0000FF"/>
                </a:solidFill>
              </a:rPr>
              <a:t>2011: Start to be popular in speech recognition</a:t>
            </a:r>
          </a:p>
          <a:p>
            <a:r>
              <a:rPr lang="en-US" altLang="zh-TW" sz="2400" dirty="0">
                <a:solidFill>
                  <a:srgbClr val="0000FF"/>
                </a:solidFill>
              </a:rPr>
              <a:t>2012: win ILSVRC image competition </a:t>
            </a:r>
          </a:p>
          <a:p>
            <a:r>
              <a:rPr lang="en-US" altLang="zh-TW" sz="2400" dirty="0">
                <a:solidFill>
                  <a:srgbClr val="0000FF"/>
                </a:solidFill>
              </a:rPr>
              <a:t>2015.2: Image recognition surpassing human-level performance </a:t>
            </a:r>
          </a:p>
          <a:p>
            <a:r>
              <a:rPr lang="en-US" altLang="zh-TW" sz="2400" dirty="0">
                <a:solidFill>
                  <a:srgbClr val="0000FF"/>
                </a:solidFill>
              </a:rPr>
              <a:t>2016.3: Alpha GO beats Lee Sedol</a:t>
            </a:r>
          </a:p>
          <a:p>
            <a:r>
              <a:rPr lang="en-US" altLang="zh-TW" sz="2400" dirty="0">
                <a:solidFill>
                  <a:srgbClr val="0000FF"/>
                </a:solidFill>
              </a:rPr>
              <a:t>2016.10: Speech recognition system as good as humans</a:t>
            </a:r>
          </a:p>
          <a:p>
            <a:pPr marL="0" indent="0">
              <a:buNone/>
            </a:pPr>
            <a:endParaRPr lang="zh-TW" altLang="en-US" sz="2400" dirty="0"/>
          </a:p>
        </p:txBody>
      </p:sp>
      <p:sp>
        <p:nvSpPr>
          <p:cNvPr id="4" name="矩形 3"/>
          <p:cNvSpPr/>
          <p:nvPr/>
        </p:nvSpPr>
        <p:spPr>
          <a:xfrm>
            <a:off x="2189376" y="0"/>
            <a:ext cx="5068888" cy="523220"/>
          </a:xfrm>
          <a:prstGeom prst="rect">
            <a:avLst/>
          </a:prstGeom>
        </p:spPr>
        <p:txBody>
          <a:bodyPr wrap="none">
            <a:spAutoFit/>
          </a:bodyPr>
          <a:lstStyle/>
          <a:p>
            <a:r>
              <a:rPr lang="en-US" altLang="zh-TW" sz="2800" b="1" i="1" u="sng" dirty="0"/>
              <a:t>Ups and downs of Deep Learning</a:t>
            </a:r>
            <a:endParaRPr lang="zh-TW" altLang="en-US" sz="2800" b="1" i="1" u="sng" dirty="0"/>
          </a:p>
        </p:txBody>
      </p:sp>
    </p:spTree>
    <p:extLst>
      <p:ext uri="{BB962C8B-B14F-4D97-AF65-F5344CB8AC3E}">
        <p14:creationId xmlns:p14="http://schemas.microsoft.com/office/powerpoint/2010/main" val="125121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7" name="矩形 6"/>
          <p:cNvSpPr/>
          <p:nvPr/>
        </p:nvSpPr>
        <p:spPr>
          <a:xfrm>
            <a:off x="532262" y="1941449"/>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21109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Neural Network </a:t>
            </a:r>
            <a:endParaRPr lang="zh-TW" altLang="en-US" dirty="0"/>
          </a:p>
        </p:txBody>
      </p:sp>
      <p:grpSp>
        <p:nvGrpSpPr>
          <p:cNvPr id="11" name="群組 10"/>
          <p:cNvGrpSpPr/>
          <p:nvPr/>
        </p:nvGrpSpPr>
        <p:grpSpPr>
          <a:xfrm>
            <a:off x="4897340" y="294084"/>
            <a:ext cx="3854551" cy="2068497"/>
            <a:chOff x="4897340" y="294084"/>
            <a:chExt cx="3854551" cy="2068497"/>
          </a:xfrm>
        </p:grpSpPr>
        <p:pic>
          <p:nvPicPr>
            <p:cNvPr id="4" name="Picture 6" descr="http://bio1152.nicerweb.com/Locked/media/ch48/48_05NeuronStru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7340" y="294084"/>
              <a:ext cx="3271985" cy="206849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6464097" y="432086"/>
              <a:ext cx="2287794" cy="1038723"/>
              <a:chOff x="3202412" y="1600580"/>
              <a:chExt cx="3275013" cy="1486948"/>
            </a:xfrm>
          </p:grpSpPr>
          <p:pic>
            <p:nvPicPr>
              <p:cNvPr id="6" name="Picture 4" descr="http://cdn.zmescience.com/wp-content/uploads/2011/07/neural_networ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0137" y="1600580"/>
                <a:ext cx="2478247" cy="148694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202412" y="2732294"/>
                <a:ext cx="3275013" cy="307777"/>
              </a:xfrm>
              <a:prstGeom prst="rect">
                <a:avLst/>
              </a:prstGeom>
            </p:spPr>
            <p:txBody>
              <a:bodyPr wrap="square">
                <a:spAutoFit/>
              </a:bodyPr>
              <a:lstStyle/>
              <a:p>
                <a:endParaRPr lang="zh-TW" altLang="en-US" sz="1400" dirty="0"/>
              </a:p>
            </p:txBody>
          </p:sp>
        </p:grpSp>
      </p:grpSp>
      <p:grpSp>
        <p:nvGrpSpPr>
          <p:cNvPr id="39" name="群組 38"/>
          <p:cNvGrpSpPr/>
          <p:nvPr/>
        </p:nvGrpSpPr>
        <p:grpSpPr>
          <a:xfrm>
            <a:off x="3534928" y="2481260"/>
            <a:ext cx="2416814" cy="1897458"/>
            <a:chOff x="3223753" y="2941320"/>
            <a:chExt cx="2416814" cy="1897458"/>
          </a:xfrm>
        </p:grpSpPr>
        <p:grpSp>
          <p:nvGrpSpPr>
            <p:cNvPr id="38" name="群組 37"/>
            <p:cNvGrpSpPr/>
            <p:nvPr/>
          </p:nvGrpSpPr>
          <p:grpSpPr>
            <a:xfrm>
              <a:off x="4112351" y="3404891"/>
              <a:ext cx="1528216" cy="565603"/>
              <a:chOff x="4261309" y="3400794"/>
              <a:chExt cx="1528216" cy="565603"/>
            </a:xfrm>
          </p:grpSpPr>
          <p:cxnSp>
            <p:nvCxnSpPr>
              <p:cNvPr id="32" name="直線單箭頭接點 31"/>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橢圓 21"/>
              <p:cNvSpPr/>
              <p:nvPr/>
            </p:nvSpPr>
            <p:spPr>
              <a:xfrm>
                <a:off x="4839124" y="3400794"/>
                <a:ext cx="565603" cy="5656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cxnSp>
            <p:nvCxnSpPr>
              <p:cNvPr id="23" name="直線單箭頭接點 22"/>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274" name="方程式" r:id="rId6" imgW="317160" imgH="215640" progId="Equation.3">
                      <p:embed/>
                    </p:oleObj>
                  </mc:Choice>
                  <mc:Fallback>
                    <p:oleObj name="方程式" r:id="rId6" imgW="317160" imgH="215640" progId="Equation.3">
                      <p:embed/>
                      <p:pic>
                        <p:nvPicPr>
                          <p:cNvPr id="29"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21" name="直線單箭頭接點 20"/>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a:xfrm>
              <a:off x="3956988" y="3478177"/>
              <a:ext cx="439530" cy="439530"/>
              <a:chOff x="3371313" y="3530847"/>
              <a:chExt cx="439530" cy="439530"/>
            </a:xfrm>
          </p:grpSpPr>
          <p:sp>
            <p:nvSpPr>
              <p:cNvPr id="26" name="矩形 25"/>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7"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275" name="方程式" r:id="rId8" imgW="139680" imgH="139680" progId="Equation.3">
                      <p:embed/>
                    </p:oleObj>
                  </mc:Choice>
                  <mc:Fallback>
                    <p:oleObj name="方程式" r:id="rId8" imgW="139680" imgH="139680" progId="Equation.3">
                      <p:embed/>
                      <p:pic>
                        <p:nvPicPr>
                          <p:cNvPr id="27"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37" name="群組 36"/>
            <p:cNvGrpSpPr/>
            <p:nvPr/>
          </p:nvGrpSpPr>
          <p:grpSpPr>
            <a:xfrm>
              <a:off x="3972433" y="3933548"/>
              <a:ext cx="385763" cy="905230"/>
              <a:chOff x="3982168" y="3985175"/>
              <a:chExt cx="385763" cy="905230"/>
            </a:xfrm>
          </p:grpSpPr>
          <p:sp>
            <p:nvSpPr>
              <p:cNvPr id="20" name="矩形 19"/>
              <p:cNvSpPr/>
              <p:nvPr/>
            </p:nvSpPr>
            <p:spPr>
              <a:xfrm>
                <a:off x="3982168" y="4512672"/>
                <a:ext cx="385763" cy="37773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28" name="直線單箭頭接點 27"/>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 name="直線單箭頭接點 32"/>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群組 41"/>
          <p:cNvGrpSpPr/>
          <p:nvPr/>
        </p:nvGrpSpPr>
        <p:grpSpPr>
          <a:xfrm>
            <a:off x="1070220" y="1724155"/>
            <a:ext cx="2416814" cy="1897458"/>
            <a:chOff x="3223753" y="2941320"/>
            <a:chExt cx="2416814" cy="1897458"/>
          </a:xfrm>
        </p:grpSpPr>
        <p:grpSp>
          <p:nvGrpSpPr>
            <p:cNvPr id="43" name="群組 42"/>
            <p:cNvGrpSpPr/>
            <p:nvPr/>
          </p:nvGrpSpPr>
          <p:grpSpPr>
            <a:xfrm>
              <a:off x="4112351" y="3404891"/>
              <a:ext cx="1528216" cy="565603"/>
              <a:chOff x="4261309" y="3400794"/>
              <a:chExt cx="1528216" cy="565603"/>
            </a:xfrm>
          </p:grpSpPr>
          <p:cxnSp>
            <p:nvCxnSpPr>
              <p:cNvPr id="53" name="直線單箭頭接點 52"/>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p:cNvSpPr/>
              <p:nvPr/>
            </p:nvSpPr>
            <p:spPr>
              <a:xfrm>
                <a:off x="4839124" y="3400794"/>
                <a:ext cx="565603" cy="5656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cxnSp>
            <p:nvCxnSpPr>
              <p:cNvPr id="55" name="直線單箭頭接點 54"/>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276" name="方程式" r:id="rId10" imgW="317160" imgH="215640" progId="Equation.3">
                      <p:embed/>
                    </p:oleObj>
                  </mc:Choice>
                  <mc:Fallback>
                    <p:oleObj name="方程式" r:id="rId10" imgW="317160" imgH="215640" progId="Equation.3">
                      <p:embed/>
                      <p:pic>
                        <p:nvPicPr>
                          <p:cNvPr id="56"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44" name="直線單箭頭接點 43"/>
            <p:cNvCxnSpPr/>
            <p:nvPr/>
          </p:nvCxnSpPr>
          <p:spPr>
            <a:xfrm flipV="1">
              <a:off x="3405107" y="3780105"/>
              <a:ext cx="503761" cy="6770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6" name="群組 45"/>
            <p:cNvGrpSpPr/>
            <p:nvPr/>
          </p:nvGrpSpPr>
          <p:grpSpPr>
            <a:xfrm>
              <a:off x="3956988" y="3478177"/>
              <a:ext cx="439530" cy="439530"/>
              <a:chOff x="3371313" y="3530847"/>
              <a:chExt cx="439530" cy="439530"/>
            </a:xfrm>
          </p:grpSpPr>
          <p:sp>
            <p:nvSpPr>
              <p:cNvPr id="51" name="矩形 50"/>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2"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277" name="方程式" r:id="rId11" imgW="139680" imgH="139680" progId="Equation.3">
                      <p:embed/>
                    </p:oleObj>
                  </mc:Choice>
                  <mc:Fallback>
                    <p:oleObj name="方程式" r:id="rId11" imgW="139680" imgH="139680" progId="Equation.3">
                      <p:embed/>
                      <p:pic>
                        <p:nvPicPr>
                          <p:cNvPr id="52"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47" name="群組 46"/>
            <p:cNvGrpSpPr/>
            <p:nvPr/>
          </p:nvGrpSpPr>
          <p:grpSpPr>
            <a:xfrm>
              <a:off x="3972433" y="3933548"/>
              <a:ext cx="385763" cy="905230"/>
              <a:chOff x="3982168" y="3985175"/>
              <a:chExt cx="385763" cy="905230"/>
            </a:xfrm>
          </p:grpSpPr>
          <p:sp>
            <p:nvSpPr>
              <p:cNvPr id="49" name="矩形 48"/>
              <p:cNvSpPr/>
              <p:nvPr/>
            </p:nvSpPr>
            <p:spPr>
              <a:xfrm>
                <a:off x="3982168" y="4512672"/>
                <a:ext cx="385763" cy="37773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50" name="直線單箭頭接點 49"/>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8" name="直線單箭頭接點 47"/>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群組 56"/>
          <p:cNvGrpSpPr/>
          <p:nvPr/>
        </p:nvGrpSpPr>
        <p:grpSpPr>
          <a:xfrm>
            <a:off x="1099614" y="3584600"/>
            <a:ext cx="2405967" cy="1782000"/>
            <a:chOff x="3234600" y="3056778"/>
            <a:chExt cx="2405967" cy="1782000"/>
          </a:xfrm>
        </p:grpSpPr>
        <p:grpSp>
          <p:nvGrpSpPr>
            <p:cNvPr id="58" name="群組 57"/>
            <p:cNvGrpSpPr/>
            <p:nvPr/>
          </p:nvGrpSpPr>
          <p:grpSpPr>
            <a:xfrm>
              <a:off x="4112351" y="3404891"/>
              <a:ext cx="1528216" cy="565603"/>
              <a:chOff x="4261309" y="3400794"/>
              <a:chExt cx="1528216" cy="565603"/>
            </a:xfrm>
          </p:grpSpPr>
          <p:cxnSp>
            <p:nvCxnSpPr>
              <p:cNvPr id="68" name="直線單箭頭接點 67"/>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橢圓 68"/>
              <p:cNvSpPr/>
              <p:nvPr/>
            </p:nvSpPr>
            <p:spPr>
              <a:xfrm>
                <a:off x="4839124" y="3400794"/>
                <a:ext cx="565603" cy="5656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cxnSp>
            <p:nvCxnSpPr>
              <p:cNvPr id="70" name="直線單箭頭接點 69"/>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1"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278" name="方程式" r:id="rId12" imgW="317160" imgH="215640" progId="Equation.3">
                      <p:embed/>
                    </p:oleObj>
                  </mc:Choice>
                  <mc:Fallback>
                    <p:oleObj name="方程式" r:id="rId12" imgW="317160" imgH="215640" progId="Equation.3">
                      <p:embed/>
                      <p:pic>
                        <p:nvPicPr>
                          <p:cNvPr id="71"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59" name="直線單箭頭接點 58"/>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3341416" y="3056778"/>
              <a:ext cx="586910" cy="5759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群組 60"/>
            <p:cNvGrpSpPr/>
            <p:nvPr/>
          </p:nvGrpSpPr>
          <p:grpSpPr>
            <a:xfrm>
              <a:off x="3956988" y="3478177"/>
              <a:ext cx="439530" cy="439530"/>
              <a:chOff x="3371313" y="3530847"/>
              <a:chExt cx="439530" cy="439530"/>
            </a:xfrm>
          </p:grpSpPr>
          <p:sp>
            <p:nvSpPr>
              <p:cNvPr id="66" name="矩形 65"/>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67"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279" name="方程式" r:id="rId13" imgW="139680" imgH="139680" progId="Equation.3">
                      <p:embed/>
                    </p:oleObj>
                  </mc:Choice>
                  <mc:Fallback>
                    <p:oleObj name="方程式" r:id="rId13" imgW="139680" imgH="139680" progId="Equation.3">
                      <p:embed/>
                      <p:pic>
                        <p:nvPicPr>
                          <p:cNvPr id="67"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62" name="群組 61"/>
            <p:cNvGrpSpPr/>
            <p:nvPr/>
          </p:nvGrpSpPr>
          <p:grpSpPr>
            <a:xfrm>
              <a:off x="3972433" y="3933548"/>
              <a:ext cx="385763" cy="905230"/>
              <a:chOff x="3982168" y="3985175"/>
              <a:chExt cx="385763" cy="905230"/>
            </a:xfrm>
          </p:grpSpPr>
          <p:sp>
            <p:nvSpPr>
              <p:cNvPr id="64" name="矩形 63"/>
              <p:cNvSpPr/>
              <p:nvPr/>
            </p:nvSpPr>
            <p:spPr>
              <a:xfrm>
                <a:off x="3982168" y="4512672"/>
                <a:ext cx="385763" cy="37773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65" name="直線單箭頭接點 64"/>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3" name="直線單箭頭接點 62"/>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群組 71"/>
          <p:cNvGrpSpPr/>
          <p:nvPr/>
        </p:nvGrpSpPr>
        <p:grpSpPr>
          <a:xfrm>
            <a:off x="6044284" y="2469344"/>
            <a:ext cx="2416814" cy="1897458"/>
            <a:chOff x="3223753" y="2941320"/>
            <a:chExt cx="2416814" cy="1897458"/>
          </a:xfrm>
        </p:grpSpPr>
        <p:grpSp>
          <p:nvGrpSpPr>
            <p:cNvPr id="73" name="群組 72"/>
            <p:cNvGrpSpPr/>
            <p:nvPr/>
          </p:nvGrpSpPr>
          <p:grpSpPr>
            <a:xfrm>
              <a:off x="4112351" y="3404891"/>
              <a:ext cx="1528216" cy="565603"/>
              <a:chOff x="4261309" y="3400794"/>
              <a:chExt cx="1528216" cy="565603"/>
            </a:xfrm>
          </p:grpSpPr>
          <p:cxnSp>
            <p:nvCxnSpPr>
              <p:cNvPr id="83" name="直線單箭頭接點 82"/>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橢圓 83"/>
              <p:cNvSpPr/>
              <p:nvPr/>
            </p:nvSpPr>
            <p:spPr>
              <a:xfrm>
                <a:off x="4839124" y="3400794"/>
                <a:ext cx="565603" cy="5656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85" name="直線單箭頭接點 84"/>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6"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280" name="方程式" r:id="rId14" imgW="317160" imgH="215640" progId="Equation.3">
                      <p:embed/>
                    </p:oleObj>
                  </mc:Choice>
                  <mc:Fallback>
                    <p:oleObj name="方程式" r:id="rId14" imgW="317160" imgH="215640" progId="Equation.3">
                      <p:embed/>
                      <p:pic>
                        <p:nvPicPr>
                          <p:cNvPr id="86"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74" name="直線單箭頭接點 73"/>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群組 75"/>
            <p:cNvGrpSpPr/>
            <p:nvPr/>
          </p:nvGrpSpPr>
          <p:grpSpPr>
            <a:xfrm>
              <a:off x="3956988" y="3478177"/>
              <a:ext cx="439530" cy="439530"/>
              <a:chOff x="3371313" y="3530847"/>
              <a:chExt cx="439530" cy="439530"/>
            </a:xfrm>
          </p:grpSpPr>
          <p:sp>
            <p:nvSpPr>
              <p:cNvPr id="81" name="矩形 80"/>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82"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281" name="方程式" r:id="rId15" imgW="139680" imgH="139680" progId="Equation.3">
                      <p:embed/>
                    </p:oleObj>
                  </mc:Choice>
                  <mc:Fallback>
                    <p:oleObj name="方程式" r:id="rId15" imgW="139680" imgH="139680" progId="Equation.3">
                      <p:embed/>
                      <p:pic>
                        <p:nvPicPr>
                          <p:cNvPr id="82"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77" name="群組 76"/>
            <p:cNvGrpSpPr/>
            <p:nvPr/>
          </p:nvGrpSpPr>
          <p:grpSpPr>
            <a:xfrm>
              <a:off x="3972433" y="3933548"/>
              <a:ext cx="385763" cy="905230"/>
              <a:chOff x="3982168" y="3985175"/>
              <a:chExt cx="385763" cy="905230"/>
            </a:xfrm>
          </p:grpSpPr>
          <p:sp>
            <p:nvSpPr>
              <p:cNvPr id="79" name="矩形 78"/>
              <p:cNvSpPr/>
              <p:nvPr/>
            </p:nvSpPr>
            <p:spPr>
              <a:xfrm>
                <a:off x="3982168" y="4512672"/>
                <a:ext cx="385763" cy="3777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80" name="直線單箭頭接點 79"/>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8" name="直線單箭頭接點 77"/>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3729775" y="4347017"/>
            <a:ext cx="1949352" cy="461665"/>
          </a:xfrm>
          <a:prstGeom prst="rect">
            <a:avLst/>
          </a:prstGeom>
          <a:noFill/>
        </p:spPr>
        <p:txBody>
          <a:bodyPr wrap="square" rtlCol="0">
            <a:spAutoFit/>
          </a:bodyPr>
          <a:lstStyle/>
          <a:p>
            <a:pPr algn="ctr"/>
            <a:r>
              <a:rPr lang="en-US" altLang="zh-TW" sz="2400" dirty="0"/>
              <a:t>“Neuron”</a:t>
            </a:r>
            <a:endParaRPr lang="zh-TW" altLang="en-US" sz="2400" dirty="0"/>
          </a:p>
        </p:txBody>
      </p:sp>
      <p:sp>
        <p:nvSpPr>
          <p:cNvPr id="9" name="矩形 8"/>
          <p:cNvSpPr/>
          <p:nvPr/>
        </p:nvSpPr>
        <p:spPr>
          <a:xfrm>
            <a:off x="2575300" y="5320216"/>
            <a:ext cx="6176591" cy="830997"/>
          </a:xfrm>
          <a:prstGeom prst="rect">
            <a:avLst/>
          </a:prstGeom>
        </p:spPr>
        <p:txBody>
          <a:bodyPr wrap="square">
            <a:spAutoFit/>
          </a:bodyPr>
          <a:lstStyle/>
          <a:p>
            <a:pPr>
              <a:defRPr/>
            </a:pPr>
            <a:r>
              <a:rPr lang="en-US" altLang="zh-TW" sz="2400" dirty="0"/>
              <a:t>Different connection leads to different network structures</a:t>
            </a:r>
            <a:endParaRPr lang="zh-TW" altLang="en-US" sz="2400" dirty="0"/>
          </a:p>
        </p:txBody>
      </p:sp>
      <p:sp>
        <p:nvSpPr>
          <p:cNvPr id="8" name="矩形 7"/>
          <p:cNvSpPr/>
          <p:nvPr/>
        </p:nvSpPr>
        <p:spPr>
          <a:xfrm>
            <a:off x="3487034" y="2437267"/>
            <a:ext cx="2493685" cy="19295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p:cNvSpPr/>
          <p:nvPr/>
        </p:nvSpPr>
        <p:spPr>
          <a:xfrm>
            <a:off x="2575300" y="4836191"/>
            <a:ext cx="2884267" cy="523220"/>
          </a:xfrm>
          <a:prstGeom prst="rect">
            <a:avLst/>
          </a:prstGeom>
        </p:spPr>
        <p:txBody>
          <a:bodyPr wrap="square">
            <a:spAutoFit/>
          </a:bodyPr>
          <a:lstStyle/>
          <a:p>
            <a:pPr>
              <a:defRPr/>
            </a:pPr>
            <a:r>
              <a:rPr lang="en-US" altLang="zh-TW" sz="2800" b="1" i="1" u="sng" dirty="0"/>
              <a:t>Neural Network</a:t>
            </a:r>
            <a:endParaRPr lang="zh-TW" altLang="en-US" sz="2800" b="1" i="1" u="sng" dirty="0"/>
          </a:p>
        </p:txBody>
      </p:sp>
      <mc:AlternateContent xmlns:mc="http://schemas.openxmlformats.org/markup-compatibility/2006" xmlns:a14="http://schemas.microsoft.com/office/drawing/2010/main">
        <mc:Choice Requires="a14">
          <p:sp>
            <p:nvSpPr>
              <p:cNvPr id="10" name="文字方塊 9"/>
              <p:cNvSpPr txBox="1"/>
              <p:nvPr/>
            </p:nvSpPr>
            <p:spPr>
              <a:xfrm>
                <a:off x="342195" y="6197619"/>
                <a:ext cx="8654351" cy="461665"/>
              </a:xfrm>
              <a:prstGeom prst="rect">
                <a:avLst/>
              </a:prstGeom>
              <a:noFill/>
            </p:spPr>
            <p:txBody>
              <a:bodyPr wrap="square" rtlCol="0">
                <a:spAutoFit/>
              </a:bodyPr>
              <a:lstStyle/>
              <a:p>
                <a:pPr algn="ctr"/>
                <a:r>
                  <a:rPr lang="en-US" altLang="zh-TW" sz="2400" dirty="0"/>
                  <a:t>Network parameter </a:t>
                </a:r>
                <a14:m>
                  <m:oMath xmlns:m="http://schemas.openxmlformats.org/officeDocument/2006/math">
                    <m:r>
                      <a:rPr lang="zh-TW" altLang="en-US" sz="2400" i="1" smtClean="0">
                        <a:latin typeface="Cambria Math" panose="02040503050406030204" pitchFamily="18" charset="0"/>
                      </a:rPr>
                      <m:t>𝜃</m:t>
                    </m:r>
                  </m:oMath>
                </a14:m>
                <a:r>
                  <a:rPr lang="en-US" altLang="zh-TW" sz="2400" dirty="0"/>
                  <a:t>:</a:t>
                </a:r>
                <a:r>
                  <a:rPr lang="zh-TW" altLang="en-US" sz="2400" dirty="0"/>
                  <a:t> </a:t>
                </a:r>
                <a:r>
                  <a:rPr lang="en-US" altLang="zh-TW" sz="2400" dirty="0"/>
                  <a:t>all the weights and biases in the “neurons” </a:t>
                </a:r>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342195" y="6197619"/>
                <a:ext cx="8654351" cy="461665"/>
              </a:xfrm>
              <a:prstGeom prst="rect">
                <a:avLst/>
              </a:prstGeom>
              <a:blipFill>
                <a:blip r:embed="rId16"/>
                <a:stretch>
                  <a:fillRect t="-10667" b="-30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3302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8" grpId="0" animBg="1"/>
      <p:bldP spid="8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群組 128"/>
          <p:cNvGrpSpPr/>
          <p:nvPr/>
        </p:nvGrpSpPr>
        <p:grpSpPr>
          <a:xfrm>
            <a:off x="6906115" y="3813978"/>
            <a:ext cx="458287" cy="831947"/>
            <a:chOff x="10102194" y="1939763"/>
            <a:chExt cx="458287" cy="831947"/>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 name="群組 104"/>
          <p:cNvGrpSpPr/>
          <p:nvPr/>
        </p:nvGrpSpPr>
        <p:grpSpPr>
          <a:xfrm>
            <a:off x="4676173" y="3786657"/>
            <a:ext cx="458287" cy="831947"/>
            <a:chOff x="10102194" y="1939763"/>
            <a:chExt cx="458287" cy="831947"/>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6" name="矩形 1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 name="群組 2"/>
          <p:cNvGrpSpPr/>
          <p:nvPr/>
        </p:nvGrpSpPr>
        <p:grpSpPr>
          <a:xfrm>
            <a:off x="3615463" y="4585976"/>
            <a:ext cx="5297714" cy="2078894"/>
            <a:chOff x="3615463" y="4585976"/>
            <a:chExt cx="5297714" cy="2078894"/>
          </a:xfrm>
        </p:grpSpPr>
        <p:sp>
          <p:nvSpPr>
            <p:cNvPr id="137" name="圓角矩形圖說文字 136"/>
            <p:cNvSpPr/>
            <p:nvPr/>
          </p:nvSpPr>
          <p:spPr>
            <a:xfrm>
              <a:off x="3615463" y="4585976"/>
              <a:ext cx="5297714" cy="2078894"/>
            </a:xfrm>
            <a:prstGeom prst="wedgeRoundRectCallout">
              <a:avLst>
                <a:gd name="adj1" fmla="val -59656"/>
                <a:gd name="adj2" fmla="val -163051"/>
                <a:gd name="adj3" fmla="val 16667"/>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p:cNvGrpSpPr/>
            <p:nvPr/>
          </p:nvGrpSpPr>
          <p:grpSpPr>
            <a:xfrm>
              <a:off x="5943645" y="4731685"/>
              <a:ext cx="2743688" cy="1838325"/>
              <a:chOff x="4096343" y="4657321"/>
              <a:chExt cx="2743688" cy="1838325"/>
            </a:xfrm>
          </p:grpSpPr>
          <p:pic>
            <p:nvPicPr>
              <p:cNvPr id="5" name="圖片 4"/>
              <p:cNvPicPr>
                <a:picLocks noChangeAspect="1"/>
              </p:cNvPicPr>
              <p:nvPr/>
            </p:nvPicPr>
            <p:blipFill>
              <a:blip r:embed="rId4"/>
              <a:stretch>
                <a:fillRect/>
              </a:stretch>
            </p:blipFill>
            <p:spPr>
              <a:xfrm>
                <a:off x="4096343" y="4657321"/>
                <a:ext cx="2571750" cy="1838325"/>
              </a:xfrm>
              <a:prstGeom prst="rect">
                <a:avLst/>
              </a:prstGeom>
            </p:spPr>
          </p:pic>
          <p:graphicFrame>
            <p:nvGraphicFramePr>
              <p:cNvPr id="6" name="Object 12"/>
              <p:cNvGraphicFramePr>
                <a:graphicFrameLocks noChangeAspect="1"/>
              </p:cNvGraphicFramePr>
              <p:nvPr>
                <p:extLst/>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4167" name="方程式" r:id="rId5" imgW="317160" imgH="215640" progId="Equation.3">
                      <p:embed/>
                    </p:oleObj>
                  </mc:Choice>
                  <mc:Fallback>
                    <p:oleObj name="方程式" r:id="rId5" imgW="317160" imgH="215640" progId="Equation.3">
                      <p:embed/>
                      <p:pic>
                        <p:nvPicPr>
                          <p:cNvPr id="6" name="Object 12"/>
                          <p:cNvPicPr>
                            <a:picLocks noChangeAspect="1" noChangeArrowheads="1"/>
                          </p:cNvPicPr>
                          <p:nvPr/>
                        </p:nvPicPr>
                        <p:blipFill>
                          <a:blip r:embed="rId6"/>
                          <a:srcRect/>
                          <a:stretch>
                            <a:fillRect/>
                          </a:stretch>
                        </p:blipFill>
                        <p:spPr bwMode="auto">
                          <a:xfrm>
                            <a:off x="4474734" y="4768231"/>
                            <a:ext cx="717072" cy="489740"/>
                          </a:xfrm>
                          <a:prstGeom prst="rect">
                            <a:avLst/>
                          </a:prstGeom>
                          <a:noFill/>
                          <a:extLst/>
                        </p:spPr>
                      </p:pic>
                    </p:oleObj>
                  </mc:Fallback>
                </mc:AlternateContent>
              </a:graphicData>
            </a:graphic>
          </p:graphicFrame>
          <p:graphicFrame>
            <p:nvGraphicFramePr>
              <p:cNvPr id="7" name="Object 12"/>
              <p:cNvGraphicFramePr>
                <a:graphicFrameLocks noChangeAspect="1"/>
              </p:cNvGraphicFramePr>
              <p:nvPr>
                <p:extLst/>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4168" name="方程式" r:id="rId7" imgW="126720" imgH="126720" progId="Equation.3">
                      <p:embed/>
                    </p:oleObj>
                  </mc:Choice>
                  <mc:Fallback>
                    <p:oleObj name="方程式" r:id="rId7" imgW="126720" imgH="126720" progId="Equation.3">
                      <p:embed/>
                      <p:pic>
                        <p:nvPicPr>
                          <p:cNvPr id="7" name="Object 12"/>
                          <p:cNvPicPr>
                            <a:picLocks noChangeAspect="1" noChangeArrowheads="1"/>
                          </p:cNvPicPr>
                          <p:nvPr/>
                        </p:nvPicPr>
                        <p:blipFill>
                          <a:blip r:embed="rId8"/>
                          <a:srcRect/>
                          <a:stretch>
                            <a:fillRect/>
                          </a:stretch>
                        </p:blipFill>
                        <p:spPr bwMode="auto">
                          <a:xfrm>
                            <a:off x="6512897" y="6101982"/>
                            <a:ext cx="327134" cy="325661"/>
                          </a:xfrm>
                          <a:prstGeom prst="rect">
                            <a:avLst/>
                          </a:prstGeom>
                          <a:noFill/>
                          <a:extLst/>
                        </p:spPr>
                      </p:pic>
                    </p:oleObj>
                  </mc:Fallback>
                </mc:AlternateContent>
              </a:graphicData>
            </a:graphic>
          </p:graphicFrame>
        </p:grpSp>
        <p:graphicFrame>
          <p:nvGraphicFramePr>
            <p:cNvPr id="79" name="Object 12"/>
            <p:cNvGraphicFramePr>
              <a:graphicFrameLocks noChangeAspect="1"/>
            </p:cNvGraphicFramePr>
            <p:nvPr>
              <p:extLst/>
            </p:nvPr>
          </p:nvGraphicFramePr>
          <p:xfrm>
            <a:off x="3800520" y="5368768"/>
            <a:ext cx="2143125" cy="973138"/>
          </p:xfrm>
          <a:graphic>
            <a:graphicData uri="http://schemas.openxmlformats.org/presentationml/2006/ole">
              <mc:AlternateContent xmlns:mc="http://schemas.openxmlformats.org/markup-compatibility/2006">
                <mc:Choice xmlns:v="urn:schemas-microsoft-com:vml" Requires="v">
                  <p:oleObj spid="_x0000_s4169" name="方程式" r:id="rId9" imgW="863280" imgH="393480" progId="Equation.3">
                    <p:embed/>
                  </p:oleObj>
                </mc:Choice>
                <mc:Fallback>
                  <p:oleObj name="方程式" r:id="rId9" imgW="863280" imgH="393480" progId="Equation.3">
                    <p:embed/>
                    <p:pic>
                      <p:nvPicPr>
                        <p:cNvPr id="79" name="Object 12"/>
                        <p:cNvPicPr>
                          <a:picLocks noChangeAspect="1" noChangeArrowheads="1"/>
                        </p:cNvPicPr>
                        <p:nvPr/>
                      </p:nvPicPr>
                      <p:blipFill>
                        <a:blip r:embed="rId10"/>
                        <a:srcRect/>
                        <a:stretch>
                          <a:fillRect/>
                        </a:stretch>
                      </p:blipFill>
                      <p:spPr bwMode="auto">
                        <a:xfrm>
                          <a:off x="3800520" y="5368768"/>
                          <a:ext cx="2143125" cy="973138"/>
                        </a:xfrm>
                        <a:prstGeom prst="rect">
                          <a:avLst/>
                        </a:prstGeom>
                        <a:noFill/>
                        <a:extLst/>
                      </p:spPr>
                    </p:pic>
                  </p:oleObj>
                </mc:Fallback>
              </mc:AlternateContent>
            </a:graphicData>
          </a:graphic>
        </p:graphicFrame>
        <p:sp>
          <p:nvSpPr>
            <p:cNvPr id="103" name="文字方塊 102"/>
            <p:cNvSpPr txBox="1"/>
            <p:nvPr/>
          </p:nvSpPr>
          <p:spPr>
            <a:xfrm>
              <a:off x="3800520" y="4795570"/>
              <a:ext cx="2463800" cy="461665"/>
            </a:xfrm>
            <a:prstGeom prst="rect">
              <a:avLst/>
            </a:prstGeom>
            <a:noFill/>
          </p:spPr>
          <p:txBody>
            <a:bodyPr wrap="square" rtlCol="0">
              <a:spAutoFit/>
            </a:bodyPr>
            <a:lstStyle/>
            <a:p>
              <a:r>
                <a:rPr lang="en-US" altLang="zh-TW" sz="2400" dirty="0"/>
                <a:t>Sigmoid Function</a:t>
              </a:r>
              <a:endParaRPr lang="zh-TW" altLang="en-US" sz="2400" dirty="0"/>
            </a:p>
          </p:txBody>
        </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文字方塊 110"/>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12" name="文字方塊 111"/>
          <p:cNvSpPr txBox="1"/>
          <p:nvPr/>
        </p:nvSpPr>
        <p:spPr>
          <a:xfrm>
            <a:off x="655177" y="3577639"/>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93998" y="2644731"/>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35"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grpSp>
        <p:nvGrpSpPr>
          <p:cNvPr id="97" name="群組 96"/>
          <p:cNvGrpSpPr/>
          <p:nvPr/>
        </p:nvGrpSpPr>
        <p:grpSpPr>
          <a:xfrm>
            <a:off x="4673795" y="2262334"/>
            <a:ext cx="458287" cy="831947"/>
            <a:chOff x="10102194" y="1939763"/>
            <a:chExt cx="458287" cy="831947"/>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p:cNvGrpSpPr/>
          <p:nvPr/>
        </p:nvGrpSpPr>
        <p:grpSpPr>
          <a:xfrm>
            <a:off x="6852035" y="2257142"/>
            <a:ext cx="458287" cy="831947"/>
            <a:chOff x="10102194" y="1939763"/>
            <a:chExt cx="458287" cy="831947"/>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198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4" grpId="0"/>
      <p:bldP spid="115" grpId="0"/>
      <p:bldP spid="116" grpId="0"/>
      <p:bldP spid="120" grpId="0"/>
      <p:bldP spid="134" grpId="0"/>
      <p:bldP spid="135" grpId="0"/>
      <p:bldP spid="136" grpId="0"/>
      <p:bldP spid="138" grpId="0" animBg="1"/>
      <p:bldP spid="1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t>-1</a:t>
            </a:r>
            <a:endParaRPr lang="zh-TW" altLang="en-US" sz="2400" dirty="0"/>
          </a:p>
        </p:txBody>
      </p:sp>
      <p:grpSp>
        <p:nvGrpSpPr>
          <p:cNvPr id="123" name="群組 122"/>
          <p:cNvGrpSpPr/>
          <p:nvPr/>
        </p:nvGrpSpPr>
        <p:grpSpPr>
          <a:xfrm>
            <a:off x="2471151" y="2274449"/>
            <a:ext cx="458287" cy="838405"/>
            <a:chOff x="10102194" y="1939763"/>
            <a:chExt cx="458287" cy="838405"/>
          </a:xfrm>
        </p:grpSpPr>
        <p:sp>
          <p:nvSpPr>
            <p:cNvPr id="117" name="矩形 116"/>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10118802" y="2316503"/>
              <a:ext cx="441679" cy="461665"/>
            </a:xfrm>
            <a:prstGeom prst="rect">
              <a:avLst/>
            </a:prstGeom>
            <a:noFill/>
          </p:spPr>
          <p:txBody>
            <a:bodyPr wrap="square" rtlCol="0">
              <a:spAutoFit/>
            </a:bodyPr>
            <a:lstStyle/>
            <a:p>
              <a:pPr algn="ctr"/>
              <a:r>
                <a:rPr lang="en-US" altLang="zh-TW" sz="2400" dirty="0"/>
                <a:t>1</a:t>
              </a:r>
              <a:endParaRPr lang="zh-TW" altLang="en-US" sz="2400" dirty="0"/>
            </a:p>
          </p:txBody>
        </p:sp>
      </p:grpSp>
      <p:grpSp>
        <p:nvGrpSpPr>
          <p:cNvPr id="131" name="群組 130"/>
          <p:cNvGrpSpPr/>
          <p:nvPr/>
        </p:nvGrpSpPr>
        <p:grpSpPr>
          <a:xfrm>
            <a:off x="2480676" y="3823788"/>
            <a:ext cx="458287" cy="838405"/>
            <a:chOff x="10102194" y="1939763"/>
            <a:chExt cx="458287" cy="838405"/>
          </a:xfrm>
        </p:grpSpPr>
        <p:sp>
          <p:nvSpPr>
            <p:cNvPr id="132" name="矩形 131"/>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sp>
        <p:nvSpPr>
          <p:cNvPr id="135"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sp>
        <p:nvSpPr>
          <p:cNvPr id="140" name="文字方塊 139"/>
          <p:cNvSpPr txBox="1"/>
          <p:nvPr/>
        </p:nvSpPr>
        <p:spPr>
          <a:xfrm>
            <a:off x="3953237" y="1672423"/>
            <a:ext cx="342900"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1" name="文字方塊 140"/>
          <p:cNvSpPr txBox="1"/>
          <p:nvPr/>
        </p:nvSpPr>
        <p:spPr>
          <a:xfrm>
            <a:off x="4120328" y="2260740"/>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2" name="文字方塊 141"/>
          <p:cNvSpPr txBox="1"/>
          <p:nvPr/>
        </p:nvSpPr>
        <p:spPr>
          <a:xfrm>
            <a:off x="3818032" y="3777870"/>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3" name="文字方塊 142"/>
          <p:cNvSpPr txBox="1"/>
          <p:nvPr/>
        </p:nvSpPr>
        <p:spPr>
          <a:xfrm>
            <a:off x="3970311" y="3207558"/>
            <a:ext cx="715437"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4" name="文字方塊 143"/>
          <p:cNvSpPr txBox="1"/>
          <p:nvPr/>
        </p:nvSpPr>
        <p:spPr>
          <a:xfrm>
            <a:off x="6126016" y="1673340"/>
            <a:ext cx="342900" cy="461665"/>
          </a:xfrm>
          <a:prstGeom prst="rect">
            <a:avLst/>
          </a:prstGeom>
          <a:noFill/>
        </p:spPr>
        <p:txBody>
          <a:bodyPr wrap="square" rtlCol="0">
            <a:spAutoFit/>
          </a:bodyPr>
          <a:lstStyle/>
          <a:p>
            <a:pPr algn="ctr"/>
            <a:r>
              <a:rPr lang="en-US" altLang="zh-TW" sz="2400" dirty="0"/>
              <a:t>3</a:t>
            </a:r>
            <a:endParaRPr lang="zh-TW" altLang="en-US" sz="2400" dirty="0"/>
          </a:p>
        </p:txBody>
      </p:sp>
      <p:sp>
        <p:nvSpPr>
          <p:cNvPr id="145" name="文字方塊 144"/>
          <p:cNvSpPr txBox="1"/>
          <p:nvPr/>
        </p:nvSpPr>
        <p:spPr>
          <a:xfrm>
            <a:off x="6293107" y="2261657"/>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6" name="文字方塊 145"/>
          <p:cNvSpPr txBox="1"/>
          <p:nvPr/>
        </p:nvSpPr>
        <p:spPr>
          <a:xfrm>
            <a:off x="5990811" y="3778787"/>
            <a:ext cx="715437" cy="461665"/>
          </a:xfrm>
          <a:prstGeom prst="rect">
            <a:avLst/>
          </a:prstGeom>
          <a:noFill/>
        </p:spPr>
        <p:txBody>
          <a:bodyPr wrap="square" rtlCol="0">
            <a:spAutoFit/>
          </a:bodyPr>
          <a:lstStyle/>
          <a:p>
            <a:pPr algn="ctr"/>
            <a:r>
              <a:rPr lang="en-US" altLang="zh-TW" sz="2400" dirty="0"/>
              <a:t>4</a:t>
            </a:r>
            <a:endParaRPr lang="zh-TW" altLang="en-US" sz="2400" dirty="0"/>
          </a:p>
        </p:txBody>
      </p:sp>
      <p:sp>
        <p:nvSpPr>
          <p:cNvPr id="147" name="文字方塊 146"/>
          <p:cNvSpPr txBox="1"/>
          <p:nvPr/>
        </p:nvSpPr>
        <p:spPr>
          <a:xfrm>
            <a:off x="6143090" y="3208475"/>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50" name="文字方塊 149"/>
          <p:cNvSpPr txBox="1"/>
          <p:nvPr/>
        </p:nvSpPr>
        <p:spPr>
          <a:xfrm>
            <a:off x="5252837" y="166543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0.86</a:t>
            </a:r>
            <a:endParaRPr lang="zh-TW" altLang="en-US" sz="2400" dirty="0">
              <a:solidFill>
                <a:srgbClr val="0000FF"/>
              </a:solidFill>
            </a:endParaRPr>
          </a:p>
        </p:txBody>
      </p:sp>
      <p:sp>
        <p:nvSpPr>
          <p:cNvPr id="151" name="文字方塊 150"/>
          <p:cNvSpPr txBox="1"/>
          <p:nvPr/>
        </p:nvSpPr>
        <p:spPr>
          <a:xfrm>
            <a:off x="5275156" y="327096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0.11</a:t>
            </a:r>
            <a:endParaRPr lang="zh-TW" altLang="en-US" sz="2400" dirty="0">
              <a:solidFill>
                <a:srgbClr val="0000FF"/>
              </a:solidFill>
            </a:endParaRPr>
          </a:p>
        </p:txBody>
      </p:sp>
      <p:sp>
        <p:nvSpPr>
          <p:cNvPr id="154" name="文字方塊 153"/>
          <p:cNvSpPr txBox="1"/>
          <p:nvPr/>
        </p:nvSpPr>
        <p:spPr>
          <a:xfrm>
            <a:off x="7505772" y="162619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0.62</a:t>
            </a:r>
            <a:endParaRPr lang="zh-TW" altLang="en-US" sz="2400" dirty="0">
              <a:solidFill>
                <a:srgbClr val="0000FF"/>
              </a:solidFill>
            </a:endParaRPr>
          </a:p>
        </p:txBody>
      </p:sp>
      <p:sp>
        <p:nvSpPr>
          <p:cNvPr id="155" name="文字方塊 154"/>
          <p:cNvSpPr txBox="1"/>
          <p:nvPr/>
        </p:nvSpPr>
        <p:spPr>
          <a:xfrm>
            <a:off x="7528091" y="3231730"/>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0.83</a:t>
            </a:r>
            <a:endParaRPr lang="zh-TW" altLang="en-US" sz="2400" dirty="0">
              <a:solidFill>
                <a:srgbClr val="0000FF"/>
              </a:solidFill>
            </a:endParaRPr>
          </a:p>
        </p:txBody>
      </p:sp>
      <p:grpSp>
        <p:nvGrpSpPr>
          <p:cNvPr id="97" name="群組 96"/>
          <p:cNvGrpSpPr/>
          <p:nvPr/>
        </p:nvGrpSpPr>
        <p:grpSpPr>
          <a:xfrm>
            <a:off x="4673795" y="2262334"/>
            <a:ext cx="458287" cy="838405"/>
            <a:chOff x="10102194" y="1939763"/>
            <a:chExt cx="458287" cy="838405"/>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05" name="群組 104"/>
          <p:cNvGrpSpPr/>
          <p:nvPr/>
        </p:nvGrpSpPr>
        <p:grpSpPr>
          <a:xfrm>
            <a:off x="4676173" y="3786657"/>
            <a:ext cx="458287" cy="838405"/>
            <a:chOff x="10102194" y="1939763"/>
            <a:chExt cx="458287" cy="838405"/>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25" name="群組 124"/>
          <p:cNvGrpSpPr/>
          <p:nvPr/>
        </p:nvGrpSpPr>
        <p:grpSpPr>
          <a:xfrm>
            <a:off x="6852035" y="2257142"/>
            <a:ext cx="458287" cy="838405"/>
            <a:chOff x="10102194" y="1939763"/>
            <a:chExt cx="458287" cy="838405"/>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grpSp>
        <p:nvGrpSpPr>
          <p:cNvPr id="129" name="群組 128"/>
          <p:cNvGrpSpPr/>
          <p:nvPr/>
        </p:nvGrpSpPr>
        <p:grpSpPr>
          <a:xfrm>
            <a:off x="6906115" y="3813978"/>
            <a:ext cx="458287" cy="838405"/>
            <a:chOff x="10102194" y="1939763"/>
            <a:chExt cx="458287" cy="838405"/>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sp>
        <p:nvSpPr>
          <p:cNvPr id="121" name="矩形 120"/>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7" name="矩形 136"/>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2" name="文字方塊 151"/>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53" name="文字方塊 152"/>
          <p:cNvSpPr txBox="1"/>
          <p:nvPr/>
        </p:nvSpPr>
        <p:spPr>
          <a:xfrm>
            <a:off x="655177" y="3577639"/>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Tree>
    <p:extLst>
      <p:ext uri="{BB962C8B-B14F-4D97-AF65-F5344CB8AC3E}">
        <p14:creationId xmlns:p14="http://schemas.microsoft.com/office/powerpoint/2010/main" val="150778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51" grpId="0" animBg="1"/>
      <p:bldP spid="154" grpId="0" animBg="1"/>
      <p:bldP spid="1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87759" y="2651189"/>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0.73</a:t>
            </a:r>
            <a:endParaRPr lang="zh-TW" altLang="en-US" sz="2400" dirty="0">
              <a:solidFill>
                <a:srgbClr val="0000FF"/>
              </a:solidFill>
            </a:endParaRPr>
          </a:p>
        </p:txBody>
      </p:sp>
      <p:sp>
        <p:nvSpPr>
          <p:cNvPr id="139" name="文字方塊 138"/>
          <p:cNvSpPr txBox="1"/>
          <p:nvPr/>
        </p:nvSpPr>
        <p:spPr>
          <a:xfrm>
            <a:off x="3075361"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0.5</a:t>
            </a:r>
            <a:endParaRPr lang="zh-TW" altLang="en-US" sz="2400" dirty="0">
              <a:solidFill>
                <a:srgbClr val="0000FF"/>
              </a:solidFill>
            </a:endParaRPr>
          </a:p>
        </p:txBody>
      </p:sp>
      <p:sp>
        <p:nvSpPr>
          <p:cNvPr id="140" name="文字方塊 139"/>
          <p:cNvSpPr txBox="1"/>
          <p:nvPr/>
        </p:nvSpPr>
        <p:spPr>
          <a:xfrm>
            <a:off x="3953237" y="1672423"/>
            <a:ext cx="342900"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1" name="文字方塊 140"/>
          <p:cNvSpPr txBox="1"/>
          <p:nvPr/>
        </p:nvSpPr>
        <p:spPr>
          <a:xfrm>
            <a:off x="4120328" y="2260740"/>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2" name="文字方塊 141"/>
          <p:cNvSpPr txBox="1"/>
          <p:nvPr/>
        </p:nvSpPr>
        <p:spPr>
          <a:xfrm>
            <a:off x="3818032" y="3777870"/>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3" name="文字方塊 142"/>
          <p:cNvSpPr txBox="1"/>
          <p:nvPr/>
        </p:nvSpPr>
        <p:spPr>
          <a:xfrm>
            <a:off x="3970311" y="3207558"/>
            <a:ext cx="715437"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4" name="文字方塊 143"/>
          <p:cNvSpPr txBox="1"/>
          <p:nvPr/>
        </p:nvSpPr>
        <p:spPr>
          <a:xfrm>
            <a:off x="6126016" y="1673340"/>
            <a:ext cx="342900" cy="461665"/>
          </a:xfrm>
          <a:prstGeom prst="rect">
            <a:avLst/>
          </a:prstGeom>
          <a:noFill/>
        </p:spPr>
        <p:txBody>
          <a:bodyPr wrap="square" rtlCol="0">
            <a:spAutoFit/>
          </a:bodyPr>
          <a:lstStyle/>
          <a:p>
            <a:pPr algn="ctr"/>
            <a:r>
              <a:rPr lang="en-US" altLang="zh-TW" sz="2400" dirty="0"/>
              <a:t>3</a:t>
            </a:r>
            <a:endParaRPr lang="zh-TW" altLang="en-US" sz="2400" dirty="0"/>
          </a:p>
        </p:txBody>
      </p:sp>
      <p:sp>
        <p:nvSpPr>
          <p:cNvPr id="145" name="文字方塊 144"/>
          <p:cNvSpPr txBox="1"/>
          <p:nvPr/>
        </p:nvSpPr>
        <p:spPr>
          <a:xfrm>
            <a:off x="6293107" y="2261657"/>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6" name="文字方塊 145"/>
          <p:cNvSpPr txBox="1"/>
          <p:nvPr/>
        </p:nvSpPr>
        <p:spPr>
          <a:xfrm>
            <a:off x="5990811" y="3778787"/>
            <a:ext cx="715437" cy="461665"/>
          </a:xfrm>
          <a:prstGeom prst="rect">
            <a:avLst/>
          </a:prstGeom>
          <a:noFill/>
        </p:spPr>
        <p:txBody>
          <a:bodyPr wrap="square" rtlCol="0">
            <a:spAutoFit/>
          </a:bodyPr>
          <a:lstStyle/>
          <a:p>
            <a:pPr algn="ctr"/>
            <a:r>
              <a:rPr lang="en-US" altLang="zh-TW" sz="2400" dirty="0"/>
              <a:t>4</a:t>
            </a:r>
            <a:endParaRPr lang="zh-TW" altLang="en-US" sz="2400" dirty="0"/>
          </a:p>
        </p:txBody>
      </p:sp>
      <p:sp>
        <p:nvSpPr>
          <p:cNvPr id="147" name="文字方塊 146"/>
          <p:cNvSpPr txBox="1"/>
          <p:nvPr/>
        </p:nvSpPr>
        <p:spPr>
          <a:xfrm>
            <a:off x="6143090" y="3208475"/>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50" name="文字方塊 149"/>
          <p:cNvSpPr txBox="1"/>
          <p:nvPr/>
        </p:nvSpPr>
        <p:spPr>
          <a:xfrm>
            <a:off x="5215605" y="1556516"/>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0.72</a:t>
            </a:r>
            <a:endParaRPr lang="zh-TW" altLang="en-US" sz="2400" dirty="0">
              <a:solidFill>
                <a:srgbClr val="0000FF"/>
              </a:solidFill>
            </a:endParaRPr>
          </a:p>
        </p:txBody>
      </p:sp>
      <p:sp>
        <p:nvSpPr>
          <p:cNvPr id="151" name="文字方塊 150"/>
          <p:cNvSpPr txBox="1"/>
          <p:nvPr/>
        </p:nvSpPr>
        <p:spPr>
          <a:xfrm>
            <a:off x="5275156" y="327096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sp>
        <p:nvSpPr>
          <p:cNvPr id="154" name="文字方塊 153"/>
          <p:cNvSpPr txBox="1"/>
          <p:nvPr/>
        </p:nvSpPr>
        <p:spPr>
          <a:xfrm>
            <a:off x="7540144" y="1574623"/>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0.51</a:t>
            </a:r>
            <a:endParaRPr lang="zh-TW" altLang="en-US" sz="2400" dirty="0">
              <a:solidFill>
                <a:srgbClr val="0000FF"/>
              </a:solidFill>
            </a:endParaRPr>
          </a:p>
        </p:txBody>
      </p:sp>
      <p:sp>
        <p:nvSpPr>
          <p:cNvPr id="155" name="文字方塊 154"/>
          <p:cNvSpPr txBox="1"/>
          <p:nvPr/>
        </p:nvSpPr>
        <p:spPr>
          <a:xfrm>
            <a:off x="7621461" y="3228414"/>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0.85</a:t>
            </a:r>
            <a:endParaRPr lang="zh-TW" altLang="en-US" sz="2400" dirty="0">
              <a:solidFill>
                <a:srgbClr val="0000FF"/>
              </a:solidFill>
            </a:endParaRPr>
          </a:p>
        </p:txBody>
      </p:sp>
      <p:sp>
        <p:nvSpPr>
          <p:cNvPr id="98" name="矩形 97"/>
          <p:cNvSpPr/>
          <p:nvPr/>
        </p:nvSpPr>
        <p:spPr>
          <a:xfrm>
            <a:off x="4673795" y="2645534"/>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4900697" y="2262334"/>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4690403" y="2639074"/>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18" name="矩形 117"/>
          <p:cNvSpPr/>
          <p:nvPr/>
        </p:nvSpPr>
        <p:spPr>
          <a:xfrm>
            <a:off x="4676173" y="4169857"/>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4903075" y="3786657"/>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4692781" y="4163397"/>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26" name="矩形 125"/>
          <p:cNvSpPr/>
          <p:nvPr/>
        </p:nvSpPr>
        <p:spPr>
          <a:xfrm>
            <a:off x="6852035" y="2640342"/>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7078937" y="2257142"/>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6868643" y="2633882"/>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30" name="矩形 129"/>
          <p:cNvSpPr/>
          <p:nvPr/>
        </p:nvSpPr>
        <p:spPr>
          <a:xfrm>
            <a:off x="6906115" y="419717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7133017" y="381397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6922723" y="4190718"/>
            <a:ext cx="441679" cy="461665"/>
          </a:xfrm>
          <a:prstGeom prst="rect">
            <a:avLst/>
          </a:prstGeom>
          <a:noFill/>
        </p:spPr>
        <p:txBody>
          <a:bodyPr wrap="square" rtlCol="0">
            <a:spAutoFit/>
          </a:bodyPr>
          <a:lstStyle/>
          <a:p>
            <a:pPr algn="ctr"/>
            <a:r>
              <a:rPr lang="en-US" altLang="zh-TW" sz="2400" dirty="0"/>
              <a:t>2</a:t>
            </a:r>
            <a:endParaRPr lang="zh-TW" altLang="en-US" sz="2400" dirty="0"/>
          </a:p>
        </p:txBody>
      </p:sp>
      <mc:AlternateContent xmlns:mc="http://schemas.openxmlformats.org/markup-compatibility/2006" xmlns:a14="http://schemas.microsoft.com/office/drawing/2010/main">
        <mc:Choice Requires="a14">
          <p:sp>
            <p:nvSpPr>
              <p:cNvPr id="103" name="文字方塊 102"/>
              <p:cNvSpPr txBox="1"/>
              <p:nvPr/>
            </p:nvSpPr>
            <p:spPr>
              <a:xfrm>
                <a:off x="6601613" y="4767195"/>
                <a:ext cx="2192908" cy="6233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d>
                            <m:dPr>
                              <m:begChr m:val="["/>
                              <m:endChr m:val="]"/>
                              <m:ctrlPr>
                                <a:rPr lang="en-US" altLang="zh-TW" sz="2400" b="0" i="1" smtClean="0">
                                  <a:latin typeface="Cambria Math" panose="02040503050406030204" pitchFamily="18" charset="0"/>
                                </a:rPr>
                              </m:ctrlPr>
                            </m:dPr>
                            <m:e>
                              <m:m>
                                <m:mPr>
                                  <m:mcs>
                                    <m:mc>
                                      <m:mcPr>
                                        <m:count m:val="1"/>
                                        <m:mcJc m:val="center"/>
                                      </m:mcPr>
                                    </m:mc>
                                  </m:mcs>
                                  <m:ctrlPr>
                                    <a:rPr lang="en-US" altLang="zh-TW" sz="2400" b="0" i="1" smtClean="0">
                                      <a:latin typeface="Cambria Math" panose="02040503050406030204" pitchFamily="18" charset="0"/>
                                    </a:rPr>
                                  </m:ctrlPr>
                                </m:mPr>
                                <m:mr>
                                  <m:e>
                                    <m:r>
                                      <a:rPr lang="en-US" altLang="zh-TW" sz="2400" b="0" i="1" smtClean="0">
                                        <a:latin typeface="Cambria Math" panose="02040503050406030204" pitchFamily="18" charset="0"/>
                                      </a:rPr>
                                      <m:t>0</m:t>
                                    </m:r>
                                  </m:e>
                                </m:mr>
                                <m:mr>
                                  <m:e>
                                    <m:r>
                                      <a:rPr lang="en-US" altLang="zh-TW" sz="2400" b="0" i="1" smtClean="0">
                                        <a:latin typeface="Cambria Math" panose="02040503050406030204" pitchFamily="18" charset="0"/>
                                      </a:rPr>
                                      <m:t>0</m:t>
                                    </m:r>
                                  </m:e>
                                </m:mr>
                              </m:m>
                            </m:e>
                          </m:d>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r>
                                  <m:rPr>
                                    <m:brk m:alnAt="7"/>
                                  </m:rP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.51</m:t>
                                </m:r>
                              </m:e>
                            </m:mr>
                            <m:mr>
                              <m:e>
                                <m:r>
                                  <a:rPr lang="en-US" altLang="zh-TW" sz="2400" b="0" i="1" smtClean="0">
                                    <a:latin typeface="Cambria Math" panose="02040503050406030204" pitchFamily="18" charset="0"/>
                                  </a:rPr>
                                  <m:t>0.85</m:t>
                                </m:r>
                              </m:e>
                            </m:mr>
                          </m:m>
                        </m:e>
                      </m:d>
                    </m:oMath>
                  </m:oMathPara>
                </a14:m>
                <a:endParaRPr lang="zh-TW" altLang="en-US" sz="2400" dirty="0"/>
              </a:p>
            </p:txBody>
          </p:sp>
        </mc:Choice>
        <mc:Fallback xmlns="">
          <p:sp>
            <p:nvSpPr>
              <p:cNvPr id="103" name="文字方塊 102"/>
              <p:cNvSpPr txBox="1">
                <a:spLocks noRot="1" noChangeAspect="1" noMove="1" noResize="1" noEditPoints="1" noAdjustHandles="1" noChangeArrowheads="1" noChangeShapeType="1" noTextEdit="1"/>
              </p:cNvSpPr>
              <p:nvPr/>
            </p:nvSpPr>
            <p:spPr>
              <a:xfrm>
                <a:off x="6601613" y="4767195"/>
                <a:ext cx="2192908" cy="623312"/>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1" name="文字方塊 120"/>
              <p:cNvSpPr txBox="1"/>
              <p:nvPr/>
            </p:nvSpPr>
            <p:spPr>
              <a:xfrm>
                <a:off x="4030674" y="4774697"/>
                <a:ext cx="2422137"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d>
                            <m:dPr>
                              <m:begChr m:val="["/>
                              <m:endChr m:val="]"/>
                              <m:ctrlPr>
                                <a:rPr lang="en-US" altLang="zh-TW" sz="2400" b="0" i="1" smtClean="0">
                                  <a:latin typeface="Cambria Math" panose="02040503050406030204" pitchFamily="18" charset="0"/>
                                </a:rPr>
                              </m:ctrlPr>
                            </m:dPr>
                            <m:e>
                              <m:m>
                                <m:mPr>
                                  <m:mcs>
                                    <m:mc>
                                      <m:mcPr>
                                        <m:count m:val="1"/>
                                        <m:mcJc m:val="center"/>
                                      </m:mcPr>
                                    </m:mc>
                                  </m:mcs>
                                  <m:ctrlPr>
                                    <a:rPr lang="en-US" altLang="zh-TW" sz="2400" b="0" i="1" smtClean="0">
                                      <a:latin typeface="Cambria Math" panose="02040503050406030204" pitchFamily="18" charset="0"/>
                                    </a:rPr>
                                  </m:ctrlPr>
                                </m:mPr>
                                <m:mr>
                                  <m:e>
                                    <m:r>
                                      <m:rPr>
                                        <m:brk m:alnAt="7"/>
                                      </m:rPr>
                                      <a:rPr lang="en-US" altLang="zh-TW" sz="2400" b="0" i="1" smtClean="0">
                                        <a:latin typeface="Cambria Math" panose="02040503050406030204" pitchFamily="18" charset="0"/>
                                      </a:rPr>
                                      <m:t>1</m:t>
                                    </m:r>
                                  </m:e>
                                </m:mr>
                                <m:mr>
                                  <m:e>
                                    <m:r>
                                      <a:rPr lang="en-US" altLang="zh-TW" sz="2400" b="0" i="1" smtClean="0">
                                        <a:latin typeface="Cambria Math" panose="02040503050406030204" pitchFamily="18" charset="0"/>
                                      </a:rPr>
                                      <m:t>−1</m:t>
                                    </m:r>
                                  </m:e>
                                </m:mr>
                              </m:m>
                            </m:e>
                          </m:d>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r>
                                  <m:rPr>
                                    <m:brk m:alnAt="7"/>
                                  </m:rP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.62</m:t>
                                </m:r>
                              </m:e>
                            </m:mr>
                            <m:mr>
                              <m:e>
                                <m:r>
                                  <a:rPr lang="en-US" altLang="zh-TW" sz="2400" b="0" i="1" smtClean="0">
                                    <a:latin typeface="Cambria Math" panose="02040503050406030204" pitchFamily="18" charset="0"/>
                                  </a:rPr>
                                  <m:t>0.83</m:t>
                                </m:r>
                              </m:e>
                            </m:mr>
                          </m:m>
                        </m:e>
                      </m:d>
                    </m:oMath>
                  </m:oMathPara>
                </a14:m>
                <a:endParaRPr lang="zh-TW" altLang="en-US" sz="2400" dirty="0"/>
              </a:p>
            </p:txBody>
          </p:sp>
        </mc:Choice>
        <mc:Fallback xmlns="">
          <p:sp>
            <p:nvSpPr>
              <p:cNvPr id="121" name="文字方塊 120"/>
              <p:cNvSpPr txBox="1">
                <a:spLocks noRot="1" noChangeAspect="1" noMove="1" noResize="1" noEditPoints="1" noAdjustHandles="1" noChangeArrowheads="1" noChangeShapeType="1" noTextEdit="1"/>
              </p:cNvSpPr>
              <p:nvPr/>
            </p:nvSpPr>
            <p:spPr>
              <a:xfrm>
                <a:off x="4030674" y="4774697"/>
                <a:ext cx="2422137" cy="615810"/>
              </a:xfrm>
              <a:prstGeom prst="rect">
                <a:avLst/>
              </a:prstGeom>
              <a:blipFill rotWithShape="0">
                <a:blip r:embed="rId5"/>
                <a:stretch>
                  <a:fillRect/>
                </a:stretch>
              </a:blipFill>
            </p:spPr>
            <p:txBody>
              <a:bodyPr/>
              <a:lstStyle/>
              <a:p>
                <a:r>
                  <a:rPr lang="zh-TW" altLang="en-US">
                    <a:noFill/>
                  </a:rPr>
                  <a:t> </a:t>
                </a:r>
              </a:p>
            </p:txBody>
          </p:sp>
        </mc:Fallback>
      </mc:AlternateContent>
      <p:sp>
        <p:nvSpPr>
          <p:cNvPr id="135" name="矩形 134"/>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6" name="矩形 13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2" name="文字方塊 151"/>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0</a:t>
            </a:r>
            <a:endParaRPr lang="zh-TW" altLang="en-US" sz="2400" dirty="0">
              <a:solidFill>
                <a:srgbClr val="0000FF"/>
              </a:solidFill>
            </a:endParaRPr>
          </a:p>
        </p:txBody>
      </p:sp>
      <p:sp>
        <p:nvSpPr>
          <p:cNvPr id="153" name="文字方塊 152"/>
          <p:cNvSpPr txBox="1"/>
          <p:nvPr/>
        </p:nvSpPr>
        <p:spPr>
          <a:xfrm>
            <a:off x="655177" y="3577639"/>
            <a:ext cx="488741" cy="461665"/>
          </a:xfrm>
          <a:prstGeom prst="rect">
            <a:avLst/>
          </a:prstGeom>
          <a:noFill/>
        </p:spPr>
        <p:txBody>
          <a:bodyPr wrap="square" rtlCol="0">
            <a:spAutoFit/>
          </a:bodyPr>
          <a:lstStyle/>
          <a:p>
            <a:pPr algn="ctr"/>
            <a:r>
              <a:rPr lang="en-US" altLang="zh-TW" sz="2400" dirty="0">
                <a:solidFill>
                  <a:srgbClr val="0000FF"/>
                </a:solidFill>
              </a:rPr>
              <a:t>0</a:t>
            </a:r>
            <a:endParaRPr lang="zh-TW" altLang="en-US" sz="2400" dirty="0">
              <a:solidFill>
                <a:srgbClr val="0000FF"/>
              </a:solidFill>
            </a:endParaRPr>
          </a:p>
        </p:txBody>
      </p:sp>
      <p:sp>
        <p:nvSpPr>
          <p:cNvPr id="3" name="文字方塊 2"/>
          <p:cNvSpPr txBox="1"/>
          <p:nvPr/>
        </p:nvSpPr>
        <p:spPr>
          <a:xfrm>
            <a:off x="382588" y="4688442"/>
            <a:ext cx="3599091" cy="461665"/>
          </a:xfrm>
          <a:prstGeom prst="rect">
            <a:avLst/>
          </a:prstGeom>
          <a:noFill/>
        </p:spPr>
        <p:txBody>
          <a:bodyPr wrap="square" rtlCol="0">
            <a:spAutoFit/>
          </a:bodyPr>
          <a:lstStyle/>
          <a:p>
            <a:r>
              <a:rPr lang="en-US" altLang="zh-TW" sz="2400" dirty="0"/>
              <a:t>This is a function.</a:t>
            </a:r>
            <a:endParaRPr lang="zh-TW" altLang="en-US" sz="2400" dirty="0"/>
          </a:p>
        </p:txBody>
      </p:sp>
      <p:sp>
        <p:nvSpPr>
          <p:cNvPr id="101" name="文字方塊 100"/>
          <p:cNvSpPr txBox="1"/>
          <p:nvPr/>
        </p:nvSpPr>
        <p:spPr>
          <a:xfrm>
            <a:off x="371220" y="5073773"/>
            <a:ext cx="3599091" cy="461665"/>
          </a:xfrm>
          <a:prstGeom prst="rect">
            <a:avLst/>
          </a:prstGeom>
          <a:noFill/>
        </p:spPr>
        <p:txBody>
          <a:bodyPr wrap="square" rtlCol="0">
            <a:spAutoFit/>
          </a:bodyPr>
          <a:lstStyle/>
          <a:p>
            <a:r>
              <a:rPr lang="en-US" altLang="zh-TW" sz="2400" dirty="0"/>
              <a:t>Input vector, output vector</a:t>
            </a:r>
            <a:endParaRPr lang="zh-TW" altLang="en-US" sz="2400" dirty="0"/>
          </a:p>
        </p:txBody>
      </p:sp>
      <p:sp>
        <p:nvSpPr>
          <p:cNvPr id="111" name="文字方塊 110"/>
          <p:cNvSpPr txBox="1"/>
          <p:nvPr/>
        </p:nvSpPr>
        <p:spPr>
          <a:xfrm>
            <a:off x="1143311" y="5844805"/>
            <a:ext cx="7105285"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800" dirty="0"/>
              <a:t>Given network structure, define </a:t>
            </a:r>
            <a:r>
              <a:rPr lang="en-US" altLang="zh-TW" sz="2800" b="1" i="1" u="sng" dirty="0"/>
              <a:t>a function set</a:t>
            </a:r>
            <a:endParaRPr lang="zh-TW" altLang="en-US" sz="2800" b="1" i="1" u="sng" dirty="0"/>
          </a:p>
        </p:txBody>
      </p:sp>
      <p:sp>
        <p:nvSpPr>
          <p:cNvPr id="5" name="弧形箭號 (下彎) 4"/>
          <p:cNvSpPr/>
          <p:nvPr/>
        </p:nvSpPr>
        <p:spPr>
          <a:xfrm rot="18733527">
            <a:off x="368672" y="3682291"/>
            <a:ext cx="1395203" cy="7010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87607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1"/>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113"/>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114"/>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115"/>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147"/>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4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142"/>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143"/>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141"/>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140"/>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120"/>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134"/>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102"/>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124"/>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128"/>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149"/>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53"/>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52"/>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5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3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54"/>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55"/>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51"/>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15" grpId="0"/>
      <p:bldP spid="116" grpId="0"/>
      <p:bldP spid="120" grpId="0"/>
      <p:bldP spid="134" grpId="0"/>
      <p:bldP spid="138" grpId="0" animBg="1"/>
      <p:bldP spid="138" grpId="1" animBg="1"/>
      <p:bldP spid="139" grpId="0" animBg="1"/>
      <p:bldP spid="139" grpId="1" animBg="1"/>
      <p:bldP spid="140" grpId="0"/>
      <p:bldP spid="141" grpId="0"/>
      <p:bldP spid="142" grpId="0"/>
      <p:bldP spid="143" grpId="0"/>
      <p:bldP spid="144" grpId="0"/>
      <p:bldP spid="145" grpId="0"/>
      <p:bldP spid="146" grpId="0"/>
      <p:bldP spid="147" grpId="0"/>
      <p:bldP spid="150" grpId="0" animBg="1"/>
      <p:bldP spid="150" grpId="1" animBg="1"/>
      <p:bldP spid="151" grpId="0" animBg="1"/>
      <p:bldP spid="151" grpId="1" animBg="1"/>
      <p:bldP spid="154" grpId="0" animBg="1"/>
      <p:bldP spid="154" grpId="1" animBg="1"/>
      <p:bldP spid="155" grpId="0" animBg="1"/>
      <p:bldP spid="155" grpId="1" animBg="1"/>
      <p:bldP spid="102" grpId="0"/>
      <p:bldP spid="124" grpId="0"/>
      <p:bldP spid="128" grpId="0"/>
      <p:bldP spid="149" grpId="0"/>
      <p:bldP spid="103" grpId="0"/>
      <p:bldP spid="121" grpId="0"/>
      <p:bldP spid="152" grpId="0"/>
      <p:bldP spid="152" grpId="1"/>
      <p:bldP spid="153" grpId="0"/>
      <p:bldP spid="153" grpId="1"/>
      <p:bldP spid="3" grpId="0"/>
      <p:bldP spid="101" grpId="0"/>
      <p:bldP spid="111"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字方塊 63"/>
          <p:cNvSpPr txBox="1"/>
          <p:nvPr/>
        </p:nvSpPr>
        <p:spPr>
          <a:xfrm>
            <a:off x="5908610" y="537756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65" name="文字方塊 64"/>
          <p:cNvSpPr txBox="1"/>
          <p:nvPr/>
        </p:nvSpPr>
        <p:spPr>
          <a:xfrm>
            <a:off x="2955356" y="5725149"/>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66" name="右大括弧 65"/>
          <p:cNvSpPr/>
          <p:nvPr/>
        </p:nvSpPr>
        <p:spPr>
          <a:xfrm rot="5400000">
            <a:off x="3916276" y="407787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9" name="矩形 58"/>
          <p:cNvSpPr/>
          <p:nvPr/>
        </p:nvSpPr>
        <p:spPr>
          <a:xfrm>
            <a:off x="1392902" y="280558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0" name="文字方塊 59"/>
          <p:cNvSpPr txBox="1"/>
          <p:nvPr/>
        </p:nvSpPr>
        <p:spPr>
          <a:xfrm>
            <a:off x="1192190" y="5382548"/>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sp>
        <p:nvSpPr>
          <p:cNvPr id="2" name="標題 1"/>
          <p:cNvSpPr>
            <a:spLocks noGrp="1"/>
          </p:cNvSpPr>
          <p:nvPr>
            <p:ph type="title"/>
          </p:nvPr>
        </p:nvSpPr>
        <p:spPr/>
        <p:txBody>
          <a:bodyPr/>
          <a:lstStyle/>
          <a:p>
            <a:r>
              <a:rPr lang="en-US" altLang="zh-TW" dirty="0"/>
              <a:t>Fully Connect Feedforward Network</a:t>
            </a:r>
            <a:endParaRPr lang="zh-TW" altLang="en-US" dirty="0"/>
          </a:p>
        </p:txBody>
      </p:sp>
      <p:sp>
        <p:nvSpPr>
          <p:cNvPr id="7" name="文字方塊 6"/>
          <p:cNvSpPr txBox="1"/>
          <p:nvPr/>
        </p:nvSpPr>
        <p:spPr>
          <a:xfrm>
            <a:off x="1065416" y="2323799"/>
            <a:ext cx="1134648" cy="461665"/>
          </a:xfrm>
          <a:prstGeom prst="rect">
            <a:avLst/>
          </a:prstGeom>
          <a:noFill/>
        </p:spPr>
        <p:txBody>
          <a:bodyPr wrap="square" rtlCol="0">
            <a:spAutoFit/>
          </a:bodyPr>
          <a:lstStyle/>
          <a:p>
            <a:pPr algn="ctr"/>
            <a:r>
              <a:rPr lang="en-US" altLang="zh-TW" sz="2400" dirty="0"/>
              <a:t>Input</a:t>
            </a:r>
          </a:p>
        </p:txBody>
      </p:sp>
      <p:sp>
        <p:nvSpPr>
          <p:cNvPr id="8" name="文字方塊 7"/>
          <p:cNvSpPr txBox="1"/>
          <p:nvPr/>
        </p:nvSpPr>
        <p:spPr>
          <a:xfrm>
            <a:off x="7209458" y="2323799"/>
            <a:ext cx="1134648" cy="461665"/>
          </a:xfrm>
          <a:prstGeom prst="rect">
            <a:avLst/>
          </a:prstGeom>
          <a:noFill/>
        </p:spPr>
        <p:txBody>
          <a:bodyPr wrap="square" rtlCol="0">
            <a:spAutoFit/>
          </a:bodyPr>
          <a:lstStyle/>
          <a:p>
            <a:pPr algn="ctr"/>
            <a:r>
              <a:rPr lang="en-US" altLang="zh-TW" sz="2400" dirty="0"/>
              <a:t>Output</a:t>
            </a:r>
          </a:p>
        </p:txBody>
      </p:sp>
      <p:cxnSp>
        <p:nvCxnSpPr>
          <p:cNvPr id="11" name="直線單箭頭接點 10"/>
          <p:cNvCxnSpPr/>
          <p:nvPr/>
        </p:nvCxnSpPr>
        <p:spPr>
          <a:xfrm>
            <a:off x="6505176" y="382636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614492" y="507225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481292" y="304755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61290" y="352327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 name="矩形 14"/>
          <p:cNvSpPr/>
          <p:nvPr/>
        </p:nvSpPr>
        <p:spPr>
          <a:xfrm>
            <a:off x="1467108" y="295294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ext uri="{D42A27DB-BD31-4B8C-83A1-F6EECF244321}">
                <p14:modId xmlns:p14="http://schemas.microsoft.com/office/powerpoint/2010/main" val="3204296658"/>
              </p:ext>
            </p:extLst>
          </p:nvPr>
        </p:nvGraphicFramePr>
        <p:xfrm>
          <a:off x="1479807" y="2857697"/>
          <a:ext cx="325438" cy="461962"/>
        </p:xfrm>
        <a:graphic>
          <a:graphicData uri="http://schemas.openxmlformats.org/presentationml/2006/ole">
            <mc:AlternateContent xmlns:mc="http://schemas.openxmlformats.org/markup-compatibility/2006">
              <mc:Choice xmlns:v="urn:schemas-microsoft-com:vml" Requires="v">
                <p:oleObj spid="_x0000_s5197" name="方程式" r:id="rId4" imgW="152280" imgH="215640" progId="Equation.3">
                  <p:embed/>
                </p:oleObj>
              </mc:Choice>
              <mc:Fallback>
                <p:oleObj name="方程式" r:id="rId4" imgW="152280" imgH="215640" progId="Equation.3">
                  <p:embed/>
                  <p:pic>
                    <p:nvPicPr>
                      <p:cNvPr id="16" name="Object 12"/>
                      <p:cNvPicPr>
                        <a:picLocks noChangeAspect="1" noChangeArrowheads="1"/>
                      </p:cNvPicPr>
                      <p:nvPr/>
                    </p:nvPicPr>
                    <p:blipFill>
                      <a:blip r:embed="rId5"/>
                      <a:srcRect/>
                      <a:stretch>
                        <a:fillRect/>
                      </a:stretch>
                    </p:blipFill>
                    <p:spPr bwMode="auto">
                      <a:xfrm>
                        <a:off x="1479807" y="285769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1983921309"/>
              </p:ext>
            </p:extLst>
          </p:nvPr>
        </p:nvGraphicFramePr>
        <p:xfrm>
          <a:off x="1485103" y="3440426"/>
          <a:ext cx="352425" cy="461963"/>
        </p:xfrm>
        <a:graphic>
          <a:graphicData uri="http://schemas.openxmlformats.org/presentationml/2006/ole">
            <mc:AlternateContent xmlns:mc="http://schemas.openxmlformats.org/markup-compatibility/2006">
              <mc:Choice xmlns:v="urn:schemas-microsoft-com:vml" Requires="v">
                <p:oleObj spid="_x0000_s5198" name="方程式" r:id="rId6" imgW="164880" imgH="215640" progId="Equation.3">
                  <p:embed/>
                </p:oleObj>
              </mc:Choice>
              <mc:Fallback>
                <p:oleObj name="方程式" r:id="rId6" imgW="164880" imgH="215640" progId="Equation.3">
                  <p:embed/>
                  <p:pic>
                    <p:nvPicPr>
                      <p:cNvPr id="17" name="Object 12"/>
                      <p:cNvPicPr>
                        <a:picLocks noChangeAspect="1" noChangeArrowheads="1"/>
                      </p:cNvPicPr>
                      <p:nvPr/>
                    </p:nvPicPr>
                    <p:blipFill>
                      <a:blip r:embed="rId7"/>
                      <a:srcRect/>
                      <a:stretch>
                        <a:fillRect/>
                      </a:stretch>
                    </p:blipFill>
                    <p:spPr bwMode="auto">
                      <a:xfrm>
                        <a:off x="1485103" y="344042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2403577" y="2323799"/>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 name="文字方塊 3"/>
            <p:cNvSpPr txBox="1"/>
            <p:nvPr/>
          </p:nvSpPr>
          <p:spPr>
            <a:xfrm>
              <a:off x="2332137" y="1770729"/>
              <a:ext cx="1134648" cy="461665"/>
            </a:xfrm>
            <a:prstGeom prst="rect">
              <a:avLst/>
            </a:prstGeom>
            <a:noFill/>
          </p:spPr>
          <p:txBody>
            <a:bodyPr wrap="square" rtlCol="0">
              <a:spAutoFit/>
            </a:bodyPr>
            <a:lstStyle/>
            <a:p>
              <a:pPr algn="ctr"/>
              <a:r>
                <a:rPr lang="en-US" altLang="zh-TW" sz="2400" dirty="0"/>
                <a:t>Layer 1</a:t>
              </a:r>
              <a:endParaRPr lang="zh-TW" altLang="en-US" sz="2400" dirty="0"/>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2" name="矩形 21"/>
          <p:cNvSpPr/>
          <p:nvPr/>
        </p:nvSpPr>
        <p:spPr>
          <a:xfrm>
            <a:off x="1470815" y="492103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ext uri="{D42A27DB-BD31-4B8C-83A1-F6EECF244321}">
                <p14:modId xmlns:p14="http://schemas.microsoft.com/office/powerpoint/2010/main" val="185532797"/>
              </p:ext>
            </p:extLst>
          </p:nvPr>
        </p:nvGraphicFramePr>
        <p:xfrm>
          <a:off x="1467699" y="4824779"/>
          <a:ext cx="407988" cy="488950"/>
        </p:xfrm>
        <a:graphic>
          <a:graphicData uri="http://schemas.openxmlformats.org/presentationml/2006/ole">
            <mc:AlternateContent xmlns:mc="http://schemas.openxmlformats.org/markup-compatibility/2006">
              <mc:Choice xmlns:v="urn:schemas-microsoft-com:vml" Requires="v">
                <p:oleObj spid="_x0000_s5199" name="方程式" r:id="rId8" imgW="190440" imgH="228600" progId="Equation.3">
                  <p:embed/>
                </p:oleObj>
              </mc:Choice>
              <mc:Fallback>
                <p:oleObj name="方程式" r:id="rId8" imgW="190440" imgH="228600" progId="Equation.3">
                  <p:embed/>
                  <p:pic>
                    <p:nvPicPr>
                      <p:cNvPr id="23" name="Object 12"/>
                      <p:cNvPicPr>
                        <a:picLocks noChangeAspect="1" noChangeArrowheads="1"/>
                      </p:cNvPicPr>
                      <p:nvPr/>
                    </p:nvPicPr>
                    <p:blipFill>
                      <a:blip r:embed="rId9"/>
                      <a:srcRect/>
                      <a:stretch>
                        <a:fillRect/>
                      </a:stretch>
                    </p:blipFill>
                    <p:spPr bwMode="auto">
                      <a:xfrm>
                        <a:off x="1467699" y="4824779"/>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1346747" y="4205975"/>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79" name="群組 78"/>
          <p:cNvGrpSpPr/>
          <p:nvPr/>
        </p:nvGrpSpPr>
        <p:grpSpPr>
          <a:xfrm>
            <a:off x="3728475" y="2323799"/>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文字方塊 4"/>
            <p:cNvSpPr txBox="1"/>
            <p:nvPr/>
          </p:nvSpPr>
          <p:spPr>
            <a:xfrm>
              <a:off x="3657035" y="1770729"/>
              <a:ext cx="1134648" cy="461665"/>
            </a:xfrm>
            <a:prstGeom prst="rect">
              <a:avLst/>
            </a:prstGeom>
            <a:noFill/>
          </p:spPr>
          <p:txBody>
            <a:bodyPr wrap="square" rtlCol="0">
              <a:spAutoFit/>
            </a:bodyPr>
            <a:lstStyle/>
            <a:p>
              <a:pPr algn="ctr"/>
              <a:r>
                <a:rPr lang="en-US" altLang="zh-TW" sz="2400" dirty="0"/>
                <a:t>Layer 2</a:t>
              </a:r>
              <a:endParaRPr lang="zh-TW" altLang="en-US" sz="2400" dirty="0"/>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80" name="群組 79"/>
          <p:cNvGrpSpPr/>
          <p:nvPr/>
        </p:nvGrpSpPr>
        <p:grpSpPr>
          <a:xfrm>
            <a:off x="5939821" y="2323799"/>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文字方塊 5"/>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33" name="文字方塊 32"/>
          <p:cNvSpPr txBox="1"/>
          <p:nvPr/>
        </p:nvSpPr>
        <p:spPr>
          <a:xfrm>
            <a:off x="4671563" y="2744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4" name="文字方塊 33"/>
          <p:cNvSpPr txBox="1"/>
          <p:nvPr/>
        </p:nvSpPr>
        <p:spPr>
          <a:xfrm>
            <a:off x="4678512" y="350591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5" name="文字方塊 34"/>
          <p:cNvSpPr txBox="1"/>
          <p:nvPr/>
        </p:nvSpPr>
        <p:spPr>
          <a:xfrm>
            <a:off x="4707528" y="4721254"/>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1" name="群組 80"/>
          <p:cNvGrpSpPr/>
          <p:nvPr/>
        </p:nvGrpSpPr>
        <p:grpSpPr>
          <a:xfrm>
            <a:off x="3237982" y="3061275"/>
            <a:ext cx="753037" cy="2028469"/>
            <a:chOff x="3166542" y="2508205"/>
            <a:chExt cx="753037" cy="2028469"/>
          </a:xfrm>
        </p:grpSpPr>
        <p:cxnSp>
          <p:nvCxnSpPr>
            <p:cNvPr id="36" name="直線單箭頭接點 35"/>
            <p:cNvCxnSpPr>
              <a:stCxn id="18" idx="6"/>
              <a:endCxn id="25" idx="2"/>
            </p:cNvCxnSpPr>
            <p:nvPr/>
          </p:nvCxnSpPr>
          <p:spPr>
            <a:xfrm>
              <a:off x="3175833" y="25082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78175" y="250820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75833" y="250820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75833" y="250820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78175" y="328677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66542" y="250820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66542" y="328677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1813715" y="307602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1810008" y="312439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1810008" y="312439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1837528" y="307602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1804190" y="369472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1804190" y="369472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1875687" y="307602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1849318" y="385459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1849318" y="506919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rot="5400000">
            <a:off x="7473854" y="42265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5" name="文字方塊 54"/>
          <p:cNvSpPr txBox="1"/>
          <p:nvPr/>
        </p:nvSpPr>
        <p:spPr>
          <a:xfrm>
            <a:off x="7542947" y="2707699"/>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56" name="文字方塊 55"/>
          <p:cNvSpPr txBox="1"/>
          <p:nvPr/>
        </p:nvSpPr>
        <p:spPr>
          <a:xfrm>
            <a:off x="7531664" y="3505919"/>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57" name="文字方塊 56"/>
          <p:cNvSpPr txBox="1"/>
          <p:nvPr/>
        </p:nvSpPr>
        <p:spPr>
          <a:xfrm>
            <a:off x="7531664" y="4772151"/>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grpSp>
        <p:nvGrpSpPr>
          <p:cNvPr id="82" name="群組 81"/>
          <p:cNvGrpSpPr/>
          <p:nvPr/>
        </p:nvGrpSpPr>
        <p:grpSpPr>
          <a:xfrm>
            <a:off x="5428534" y="3068884"/>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5056191" y="1718914"/>
            <a:ext cx="118158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neuron</a:t>
            </a:r>
            <a:endParaRPr lang="zh-TW" altLang="en-US" sz="2400" dirty="0"/>
          </a:p>
        </p:txBody>
      </p:sp>
      <p:cxnSp>
        <p:nvCxnSpPr>
          <p:cNvPr id="10" name="直線單箭頭接點 9"/>
          <p:cNvCxnSpPr>
            <a:endCxn id="3" idx="2"/>
          </p:cNvCxnSpPr>
          <p:nvPr/>
        </p:nvCxnSpPr>
        <p:spPr>
          <a:xfrm flipV="1">
            <a:off x="4231064" y="2180579"/>
            <a:ext cx="1415920" cy="94381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08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animBg="1"/>
      <p:bldP spid="59" grpId="0" animBg="1"/>
      <p:bldP spid="60" grpId="0"/>
      <p:bldP spid="7" grpId="0"/>
      <p:bldP spid="8" grpId="0"/>
      <p:bldP spid="14" grpId="0" animBg="1"/>
      <p:bldP spid="15" grpId="0" animBg="1"/>
      <p:bldP spid="22" grpId="0" animBg="1"/>
      <p:bldP spid="24" grpId="0"/>
      <p:bldP spid="33" grpId="0"/>
      <p:bldP spid="34" grpId="0"/>
      <p:bldP spid="35" grpId="0"/>
      <p:bldP spid="54" grpId="0"/>
      <p:bldP spid="55" grpId="0"/>
      <p:bldP spid="56" grpId="0"/>
      <p:bldP spid="57" grpId="0"/>
      <p:bldP spid="3"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TotalTime>
  <Words>2312</Words>
  <Application>Microsoft Office PowerPoint</Application>
  <PresentationFormat>如螢幕大小 (4:3)</PresentationFormat>
  <Paragraphs>618</Paragraphs>
  <Slides>29</Slides>
  <Notes>22</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29</vt:i4>
      </vt:variant>
    </vt:vector>
  </HeadingPairs>
  <TitlesOfParts>
    <vt:vector size="39" baseType="lpstr">
      <vt:lpstr>Helvetica Neue</vt:lpstr>
      <vt:lpstr>新細明體</vt:lpstr>
      <vt:lpstr>arial</vt:lpstr>
      <vt:lpstr>arial</vt:lpstr>
      <vt:lpstr>Calibri</vt:lpstr>
      <vt:lpstr>Calibri Light</vt:lpstr>
      <vt:lpstr>Cambria Math</vt:lpstr>
      <vt:lpstr>Wingdings</vt:lpstr>
      <vt:lpstr>Office 佈景主題</vt:lpstr>
      <vt:lpstr>方程式</vt:lpstr>
      <vt:lpstr>Deep Learning</vt:lpstr>
      <vt:lpstr>Deep learning  attracts lots of attention.</vt:lpstr>
      <vt:lpstr>PowerPoint 簡報</vt:lpstr>
      <vt:lpstr>Three Steps for Deep Learning</vt:lpstr>
      <vt:lpstr>Neural Network </vt:lpstr>
      <vt:lpstr>Fully Connect Feedforward Network</vt:lpstr>
      <vt:lpstr>Fully Connect Feedforward Network</vt:lpstr>
      <vt:lpstr>Fully Connect Feedforward Network</vt:lpstr>
      <vt:lpstr>Fully Connect Feedforward Network</vt:lpstr>
      <vt:lpstr>PowerPoint 簡報</vt:lpstr>
      <vt:lpstr>PowerPoint 簡報</vt:lpstr>
      <vt:lpstr>Matrix Operation</vt:lpstr>
      <vt:lpstr>Neural Network </vt:lpstr>
      <vt:lpstr>Neural Network </vt:lpstr>
      <vt:lpstr>Output Layer  as Multi-Class Classifier</vt:lpstr>
      <vt:lpstr>Example Application</vt:lpstr>
      <vt:lpstr>Example Application</vt:lpstr>
      <vt:lpstr>Example Application</vt:lpstr>
      <vt:lpstr>FAQ</vt:lpstr>
      <vt:lpstr>Three Steps for Deep Learning</vt:lpstr>
      <vt:lpstr>Loss for an Example</vt:lpstr>
      <vt:lpstr>Total Loss</vt:lpstr>
      <vt:lpstr>Three Steps for Deep Learning</vt:lpstr>
      <vt:lpstr>Gradient Descent</vt:lpstr>
      <vt:lpstr>Gradient Descent</vt:lpstr>
      <vt:lpstr>Gradient Descent</vt:lpstr>
      <vt:lpstr>Backpropagation</vt:lpstr>
      <vt:lpstr>Three Steps for Deep Learning</vt:lpstr>
      <vt:lpstr>Acknowledgment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Hung-yi Lee</dc:creator>
  <cp:lastModifiedBy>Hung-yi Lee</cp:lastModifiedBy>
  <cp:revision>31</cp:revision>
  <dcterms:created xsi:type="dcterms:W3CDTF">2016-10-09T14:12:16Z</dcterms:created>
  <dcterms:modified xsi:type="dcterms:W3CDTF">2017-03-22T03:00:44Z</dcterms:modified>
</cp:coreProperties>
</file>