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5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301" r:id="rId12"/>
    <p:sldId id="307" r:id="rId13"/>
    <p:sldId id="302" r:id="rId14"/>
    <p:sldId id="303" r:id="rId15"/>
    <p:sldId id="287" r:id="rId16"/>
    <p:sldId id="305" r:id="rId17"/>
    <p:sldId id="288" r:id="rId18"/>
    <p:sldId id="296" r:id="rId19"/>
    <p:sldId id="275" r:id="rId20"/>
    <p:sldId id="276" r:id="rId21"/>
    <p:sldId id="294" r:id="rId22"/>
    <p:sldId id="298" r:id="rId23"/>
    <p:sldId id="299" r:id="rId24"/>
    <p:sldId id="289" r:id="rId25"/>
    <p:sldId id="290" r:id="rId26"/>
    <p:sldId id="291" r:id="rId27"/>
    <p:sldId id="292" r:id="rId28"/>
    <p:sldId id="293" r:id="rId29"/>
    <p:sldId id="297" r:id="rId30"/>
    <p:sldId id="284" r:id="rId31"/>
    <p:sldId id="285" r:id="rId32"/>
    <p:sldId id="286" r:id="rId33"/>
    <p:sldId id="26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64" autoAdjust="0"/>
  </p:normalViewPr>
  <p:slideViewPr>
    <p:cSldViewPr snapToGrid="0">
      <p:cViewPr varScale="1">
        <p:scale>
          <a:sx n="60" d="100"/>
          <a:sy n="60" d="100"/>
        </p:scale>
        <p:origin x="1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3C3D-0B02-45E0-B9B6-01BE077A1FDB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36C9-957F-4E40-BAB3-86859306D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wel_heigh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oundedness" TargetMode="External"/><Relationship Id="rId4" Type="http://schemas.openxmlformats.org/officeDocument/2006/relationships/hyperlink" Target="https://en.wikipedia.org/wiki/Vowel_backnes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1.57.10/%E6%95%99%E5%AD%B8%E5%96%AE%E4%BD%8D/kp6/2007dp/download/teacher_teach/%E8%98%87%E7%B4%A0%E8%8F%AF%E8%80%81%E5%B8%AB/%E8%A8%88%E6%A6%82/%E5%90%8C%E4%BD%8D%E5%85%83%E6%AA%A2%E6%9F%A5(Parity%20Check).pp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9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http://www.danielpovey.com/files/icassp10_multiling.pdf</a:t>
            </a:r>
          </a:p>
          <a:p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vertical axis of the chart is mapped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owel height"/>
              </a:rPr>
              <a:t>vowel height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pronounced with the tongue lowered are at the bottom, and vowels pronounced with the tongue raised are at the top. For example, [ɑ] (the first vowel in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father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at the bottom because the tongue is lowered in this position. However, [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(the vowel in "meet") is at the top because the sound is said with the tongue raised to the roof of the mouth.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similar fashion, the horizontal axis of the chart is determined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vowel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backness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with the tongue moved towards the front of the mouth (such as [ɛ], the vowel in "met") are to the left in the chart, while those in which it is moved to the back (such as [ʌ], the vowel in "but") are placed to the right in the chart.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places where vowels are paired, the right represents a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oundedness"/>
              </a:rPr>
              <a:t>rounded vowel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which the lips are rounded) while the left is its unrounded counterpart.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5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>
                <a:latin typeface="Times-Roman6"/>
              </a:rPr>
              <a:t>senones</a:t>
            </a:r>
            <a:r>
              <a:rPr lang="en-US" altLang="zh-TW" sz="1200" dirty="0">
                <a:latin typeface="Times-Roman6"/>
              </a:rPr>
              <a:t> (tied </a:t>
            </a:r>
            <a:r>
              <a:rPr lang="en-US" altLang="zh-TW" sz="1200" dirty="0" err="1">
                <a:latin typeface="Times-Roman6"/>
              </a:rPr>
              <a:t>triphone</a:t>
            </a:r>
            <a:endParaRPr lang="en-US" altLang="zh-TW" sz="1200" dirty="0">
              <a:latin typeface="Times-Roman6"/>
            </a:endParaRPr>
          </a:p>
          <a:p>
            <a:r>
              <a:rPr lang="en-US" altLang="zh-TW" sz="1200" dirty="0">
                <a:latin typeface="Times-Roman6"/>
              </a:rPr>
              <a:t>states)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RNN may</a:t>
            </a:r>
            <a:r>
              <a:rPr lang="en-US" altLang="zh-TW" baseline="0" dirty="0"/>
              <a:t> be preferred, but it still can not address the problem</a:t>
            </a:r>
            <a:endParaRPr lang="zh-TW" altLang="en-US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Dynamics should be considered 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Three ways to doing that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3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http://csl.anthropomatik.kit.edu/downloads/354_Paper.pdf</a:t>
            </a:r>
          </a:p>
          <a:p>
            <a:r>
              <a:rPr lang="en-US" altLang="zh-TW" dirty="0"/>
              <a:t>143-1500-42-1500-152</a:t>
            </a:r>
          </a:p>
          <a:p>
            <a:r>
              <a:rPr lang="en-US" altLang="zh-TW" dirty="0"/>
              <a:t>This</a:t>
            </a:r>
            <a:r>
              <a:rPr lang="en-US" altLang="zh-TW" baseline="0" dirty="0"/>
              <a:t> is BN </a:t>
            </a:r>
            <a:r>
              <a:rPr lang="en-US" altLang="zh-TW" baseline="0" dirty="0" err="1"/>
              <a:t>acturally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rounded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vowel, the lips form a circular opening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4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3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19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63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hard to define deep learning.</a:t>
            </a:r>
          </a:p>
          <a:p>
            <a:endParaRPr lang="en-US" altLang="zh-TW" dirty="0"/>
          </a:p>
          <a:p>
            <a:r>
              <a:rPr lang="zh-TW" altLang="en-US" dirty="0"/>
              <a:t>生產線的概念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box is a simple function in product line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9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Same</a:t>
            </a:r>
            <a:r>
              <a:rPr lang="en-US" altLang="zh-TW" baseline="0" dirty="0"/>
              <a:t> as in image and 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MFCC:</a:t>
            </a:r>
            <a:r>
              <a:rPr lang="en-US" altLang="zh-TW" sz="1200" baseline="0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Mel-frequency cepstral coefficients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Scale Invariant Feature Transform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0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0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92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5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Programming -&gt; all in main -&gt; so long and</a:t>
            </a:r>
            <a:r>
              <a:rPr lang="en-US" altLang="zh-TW" baseline="0" dirty="0"/>
              <a:t> bad</a:t>
            </a:r>
          </a:p>
          <a:p>
            <a:r>
              <a:rPr lang="en-US" altLang="zh-TW" baseline="0" dirty="0"/>
              <a:t>-&gt; function -&gt;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shorter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1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Poepel</a:t>
            </a:r>
            <a:r>
              <a:rPr lang="en-US" altLang="zh-TW" baseline="0" dirty="0"/>
              <a:t> said AI</a:t>
            </a:r>
            <a:r>
              <a:rPr lang="zh-TW" altLang="en-US" baseline="0" dirty="0"/>
              <a:t>＝　ｄｅｅｐ　＋　ｂｉｇｄａｔａ</a:t>
            </a:r>
            <a:endParaRPr lang="en-US" altLang="zh-TW" baseline="0" dirty="0"/>
          </a:p>
          <a:p>
            <a:r>
              <a:rPr lang="en-US" altLang="zh-TW" baseline="0" dirty="0" err="1"/>
              <a:t>Bigdata</a:t>
            </a:r>
            <a:r>
              <a:rPr lang="en-US" altLang="zh-TW" baseline="0" dirty="0"/>
              <a:t> -&gt; deep</a:t>
            </a:r>
          </a:p>
          <a:p>
            <a:r>
              <a:rPr lang="en-US" altLang="zh-TW" baseline="0" dirty="0"/>
              <a:t>Deep is not for big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Deep Learning also works on small data set.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Need less data!!!!!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Less training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7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Mel-scale Frequency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Cepstral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2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30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2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5AD4-54EB-47BB-8F11-9F29A3F38907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png"/><Relationship Id="rId5" Type="http://schemas.openxmlformats.org/officeDocument/2006/relationships/image" Target="../media/image1.w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.wmf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30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 -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3331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444160" y="5213403"/>
            <a:ext cx="2367361" cy="838175"/>
          </a:xfrm>
          <a:prstGeom prst="wedgeRectCallout">
            <a:avLst>
              <a:gd name="adj1" fmla="val 64868"/>
              <a:gd name="adj2" fmla="val -11482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9473" y="5224198"/>
            <a:ext cx="3239225" cy="816587"/>
          </a:xfrm>
          <a:prstGeom prst="wedgeRectCallout">
            <a:avLst>
              <a:gd name="adj1" fmla="val -587"/>
              <a:gd name="adj2" fmla="val -10821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391097" y="5202610"/>
            <a:ext cx="2367361" cy="838175"/>
          </a:xfrm>
          <a:prstGeom prst="wedgeRectCallout">
            <a:avLst>
              <a:gd name="adj1" fmla="val -69427"/>
              <a:gd name="adj2" fmla="val -1070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3886" y="6121705"/>
            <a:ext cx="7909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8752" y="2474287"/>
            <a:ext cx="444581" cy="4445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4612" y="3224244"/>
            <a:ext cx="443374" cy="4433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656" y="4435948"/>
            <a:ext cx="460064" cy="4527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7140" y="2339244"/>
            <a:ext cx="599559" cy="59955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8452" y="4313255"/>
            <a:ext cx="616933" cy="6515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9788" y="3171732"/>
            <a:ext cx="600812" cy="60081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5488" y="2243575"/>
            <a:ext cx="790575" cy="762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5012" y="3114746"/>
            <a:ext cx="771525" cy="723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5012" y="4173512"/>
            <a:ext cx="752170" cy="7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hierarchical structure of human languages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9222" y="3442992"/>
            <a:ext cx="6191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hh w aa t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 ih ng k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22" y="2354223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what do you think</a:t>
            </a:r>
            <a:endParaRPr lang="zh-TW" altLang="zh-TW" sz="2800" dirty="0"/>
          </a:p>
        </p:txBody>
      </p:sp>
      <p:sp>
        <p:nvSpPr>
          <p:cNvPr id="6" name="向下箭號 5"/>
          <p:cNvSpPr/>
          <p:nvPr/>
        </p:nvSpPr>
        <p:spPr>
          <a:xfrm>
            <a:off x="1684749" y="2877444"/>
            <a:ext cx="435428" cy="563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6499" y="5657144"/>
            <a:ext cx="42546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+uw2 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9197" y="4473916"/>
            <a:ext cx="777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…… t-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……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292690" y="3891593"/>
            <a:ext cx="658325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80390" y="3891593"/>
            <a:ext cx="148507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186058" y="3925694"/>
            <a:ext cx="1001924" cy="6283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0100" y="3870523"/>
            <a:ext cx="2046514" cy="6553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00321" y="5657144"/>
            <a:ext cx="4495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+y1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+y2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346" y="3037744"/>
            <a:ext cx="14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Phoneme:</a:t>
            </a:r>
            <a:endParaRPr lang="zh-TW" altLang="en-US" sz="24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061" y="4092345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Tri-phone:</a:t>
            </a:r>
            <a:endParaRPr lang="zh-TW" altLang="en-US" sz="2400" b="1" i="1" u="sng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4209" y="6073747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State:</a:t>
            </a:r>
            <a:endParaRPr lang="zh-TW" altLang="en-US" sz="2400" b="1" i="1" u="sng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916697" y="4898625"/>
            <a:ext cx="1236332" cy="7938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202159" y="4898625"/>
            <a:ext cx="18370" cy="8354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53028" y="4893323"/>
            <a:ext cx="1460589" cy="8701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613617" y="4882938"/>
            <a:ext cx="1486278" cy="8805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613617" y="4905183"/>
            <a:ext cx="2881490" cy="8288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13617" y="4893323"/>
            <a:ext cx="4260383" cy="8407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/>
          <p:cNvGrpSpPr>
            <a:grpSpLocks/>
          </p:cNvGrpSpPr>
          <p:nvPr/>
        </p:nvGrpSpPr>
        <p:grpSpPr bwMode="auto">
          <a:xfrm>
            <a:off x="3159854" y="2815107"/>
            <a:ext cx="4646613" cy="793750"/>
            <a:chOff x="467932" y="3914400"/>
            <a:chExt cx="2909888" cy="576263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</p:spPr>
            <p:txBody>
              <a:bodyPr/>
              <a:lstStyle/>
              <a:p>
                <a:r>
                  <a:rPr lang="en-US" altLang="zh-TW" dirty="0"/>
                  <a:t>The first stage of speech recognition</a:t>
                </a:r>
              </a:p>
              <a:p>
                <a:pPr lvl="1"/>
                <a:r>
                  <a:rPr lang="en-US" altLang="zh-TW" dirty="0"/>
                  <a:t>Classification: input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acoustic feature, output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state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  <a:blipFill>
                <a:blip r:embed="rId4"/>
                <a:stretch>
                  <a:fillRect l="-1327" t="-2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217350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794406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382473" y="2898542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/>
          <p:cNvGrpSpPr/>
          <p:nvPr/>
        </p:nvGrpSpPr>
        <p:grpSpPr>
          <a:xfrm>
            <a:off x="3418511" y="3811240"/>
            <a:ext cx="370790" cy="2092190"/>
            <a:chOff x="1708044" y="3689485"/>
            <a:chExt cx="370790" cy="2092190"/>
          </a:xfrm>
        </p:grpSpPr>
        <p:sp>
          <p:nvSpPr>
            <p:cNvPr id="53" name="矩形 52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549264" y="3824802"/>
            <a:ext cx="370790" cy="2092190"/>
            <a:chOff x="1708044" y="3689485"/>
            <a:chExt cx="370790" cy="2092190"/>
          </a:xfrm>
        </p:grpSpPr>
        <p:sp>
          <p:nvSpPr>
            <p:cNvPr id="61" name="矩形 60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990462" y="3824802"/>
            <a:ext cx="370790" cy="2092190"/>
            <a:chOff x="1708044" y="3689485"/>
            <a:chExt cx="370790" cy="2092190"/>
          </a:xfrm>
        </p:grpSpPr>
        <p:sp>
          <p:nvSpPr>
            <p:cNvPr id="68" name="矩形 67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132609" y="3797678"/>
            <a:ext cx="370790" cy="2092190"/>
            <a:chOff x="1708044" y="3689485"/>
            <a:chExt cx="370790" cy="2092190"/>
          </a:xfrm>
        </p:grpSpPr>
        <p:sp>
          <p:nvSpPr>
            <p:cNvPr id="75" name="矩形 74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263362" y="3811240"/>
            <a:ext cx="370790" cy="2092190"/>
            <a:chOff x="1708044" y="3689485"/>
            <a:chExt cx="370790" cy="2092190"/>
          </a:xfrm>
        </p:grpSpPr>
        <p:sp>
          <p:nvSpPr>
            <p:cNvPr id="82" name="矩形 81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704560" y="3811240"/>
            <a:ext cx="370790" cy="2092190"/>
            <a:chOff x="1708044" y="3689485"/>
            <a:chExt cx="370790" cy="2092190"/>
          </a:xfrm>
        </p:grpSpPr>
        <p:sp>
          <p:nvSpPr>
            <p:cNvPr id="89" name="矩形 88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795348" y="3784116"/>
            <a:ext cx="370790" cy="2092190"/>
            <a:chOff x="1708044" y="3689485"/>
            <a:chExt cx="370790" cy="2092190"/>
          </a:xfrm>
        </p:grpSpPr>
        <p:sp>
          <p:nvSpPr>
            <p:cNvPr id="96" name="矩形 95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8" name="文字方塊 117"/>
          <p:cNvSpPr txBox="1"/>
          <p:nvPr/>
        </p:nvSpPr>
        <p:spPr>
          <a:xfrm>
            <a:off x="7201286" y="4489600"/>
            <a:ext cx="10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4156572"/>
            <a:ext cx="284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Determine the state each acoustic feature belongs to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475756" y="5065703"/>
            <a:ext cx="124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Acoustic feature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55123" y="5990003"/>
            <a:ext cx="140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States: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1736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880166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442972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005778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568584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13139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6694197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8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18" grpId="0"/>
      <p:bldP spid="8" grpId="0"/>
      <p:bldP spid="102" grpId="0"/>
      <p:bldP spid="9" grpId="0"/>
      <p:bldP spid="10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pic>
        <p:nvPicPr>
          <p:cNvPr id="8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" y="3661430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圖說文字 8"/>
          <p:cNvSpPr/>
          <p:nvPr/>
        </p:nvSpPr>
        <p:spPr>
          <a:xfrm>
            <a:off x="986872" y="3401731"/>
            <a:ext cx="1372484" cy="595553"/>
          </a:xfrm>
          <a:prstGeom prst="wedgeRoundRectCallout">
            <a:avLst>
              <a:gd name="adj1" fmla="val -57366"/>
              <a:gd name="adj2" fmla="val 564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7" y="530055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圖說文字 10"/>
          <p:cNvSpPr/>
          <p:nvPr/>
        </p:nvSpPr>
        <p:spPr>
          <a:xfrm>
            <a:off x="955906" y="5006178"/>
            <a:ext cx="1449996" cy="595553"/>
          </a:xfrm>
          <a:prstGeom prst="wedgeRoundRectCallout">
            <a:avLst>
              <a:gd name="adj1" fmla="val -57060"/>
              <a:gd name="adj2" fmla="val 832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9750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43356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36962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14167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49750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943356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36962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14167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435536" y="3298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166331" y="37418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543536" y="37115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166331" y="34807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036570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747156" y="3190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543536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489536" y="39544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902311" y="5780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650863" y="583069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010311" y="6193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50863" y="556954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785506" y="611492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275769" y="5387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213931" y="5672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10311" y="597493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81190" y="5333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294427" y="3475810"/>
            <a:ext cx="242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90047" y="5034049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11211" y="2514935"/>
            <a:ext cx="498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Gaussian Mixture Model (GMM)</a:t>
            </a:r>
            <a:endParaRPr lang="zh-TW" altLang="en-US" sz="2800" dirty="0"/>
          </a:p>
        </p:txBody>
      </p:sp>
      <p:sp>
        <p:nvSpPr>
          <p:cNvPr id="38" name="橢圓 37"/>
          <p:cNvSpPr/>
          <p:nvPr/>
        </p:nvSpPr>
        <p:spPr>
          <a:xfrm>
            <a:off x="4956190" y="3060516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 rot="8742766">
            <a:off x="4518330" y="5402433"/>
            <a:ext cx="176641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318731" y="38942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95936" y="38639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471131" y="37855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188970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695936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351493" y="4297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68977" y="41990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714977" y="44419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921377" y="43514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4696572" y="427297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921377" y="413297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867377" y="45943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5641936" y="41068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191548" y="413047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623531" y="39379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137548" y="437341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492549" y="562844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492549" y="536729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822876" y="5131296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524128" y="618430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24128" y="592315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365814" y="598205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365814" y="572090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6829874" y="6236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829874" y="59752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671560" y="603413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671560" y="577298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508520" y="501157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4616520" y="54244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391715" y="534597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4616520" y="520598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575402" y="4100007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6030344" y="4089549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五角星形 3"/>
          <p:cNvSpPr/>
          <p:nvPr/>
        </p:nvSpPr>
        <p:spPr>
          <a:xfrm>
            <a:off x="5409031" y="3618141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五角星形 75"/>
          <p:cNvSpPr/>
          <p:nvPr/>
        </p:nvSpPr>
        <p:spPr>
          <a:xfrm>
            <a:off x="4811970" y="4379629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五角星形 76"/>
          <p:cNvSpPr/>
          <p:nvPr/>
        </p:nvSpPr>
        <p:spPr>
          <a:xfrm>
            <a:off x="6196759" y="4243248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五角星形 77"/>
          <p:cNvSpPr/>
          <p:nvPr/>
        </p:nvSpPr>
        <p:spPr>
          <a:xfrm>
            <a:off x="4461561" y="523372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五角星形 78"/>
          <p:cNvSpPr/>
          <p:nvPr/>
        </p:nvSpPr>
        <p:spPr>
          <a:xfrm>
            <a:off x="5350249" y="570214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五角星形 79"/>
          <p:cNvSpPr/>
          <p:nvPr/>
        </p:nvSpPr>
        <p:spPr>
          <a:xfrm>
            <a:off x="6545366" y="598288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 rot="8742766">
            <a:off x="4228936" y="4937689"/>
            <a:ext cx="66940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 rot="8742766">
            <a:off x="6293794" y="5634030"/>
            <a:ext cx="692765" cy="858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2" grpId="0"/>
      <p:bldP spid="39" grpId="0"/>
      <p:bldP spid="20" grpId="0"/>
      <p:bldP spid="38" grpId="0" animBg="1"/>
      <p:bldP spid="4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01209" y="3790100"/>
            <a:ext cx="278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+th3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12524" y="3872050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grpSp>
        <p:nvGrpSpPr>
          <p:cNvPr id="84" name="群組 83"/>
          <p:cNvGrpSpPr/>
          <p:nvPr/>
        </p:nvGrpSpPr>
        <p:grpSpPr>
          <a:xfrm>
            <a:off x="3785080" y="2881982"/>
            <a:ext cx="1945446" cy="2949276"/>
            <a:chOff x="3422225" y="2998095"/>
            <a:chExt cx="1945446" cy="2949276"/>
          </a:xfrm>
        </p:grpSpPr>
        <p:grpSp>
          <p:nvGrpSpPr>
            <p:cNvPr id="83" name="群組 82"/>
            <p:cNvGrpSpPr/>
            <p:nvPr/>
          </p:nvGrpSpPr>
          <p:grpSpPr>
            <a:xfrm>
              <a:off x="3422225" y="4253247"/>
              <a:ext cx="1945446" cy="1694124"/>
              <a:chOff x="4575402" y="3126776"/>
              <a:chExt cx="1945446" cy="1694124"/>
            </a:xfrm>
          </p:grpSpPr>
          <p:sp>
            <p:nvSpPr>
              <p:cNvPr id="74" name="橢圓 73"/>
              <p:cNvSpPr/>
              <p:nvPr/>
            </p:nvSpPr>
            <p:spPr>
              <a:xfrm>
                <a:off x="4575402" y="4166267"/>
                <a:ext cx="620493" cy="65463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4696572" y="3126776"/>
                <a:ext cx="1824276" cy="1641845"/>
                <a:chOff x="4696572" y="3126776"/>
                <a:chExt cx="1824276" cy="1641845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5435536" y="3364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5166331" y="38081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5543536" y="37778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166331" y="35469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5036570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5747156" y="3256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5543536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/>
                <p:cNvSpPr/>
                <p:nvPr/>
              </p:nvSpPr>
              <p:spPr>
                <a:xfrm>
                  <a:off x="5489536" y="40207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4956190" y="3126776"/>
                  <a:ext cx="1156144" cy="12004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5318731" y="39605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5695936" y="39302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5471131" y="38517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5188970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橢圓 46"/>
                <p:cNvSpPr/>
                <p:nvPr/>
              </p:nvSpPr>
              <p:spPr>
                <a:xfrm>
                  <a:off x="5695936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橢圓 47"/>
                <p:cNvSpPr/>
                <p:nvPr/>
              </p:nvSpPr>
              <p:spPr>
                <a:xfrm>
                  <a:off x="6351493" y="436417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/>
                <p:cNvSpPr/>
                <p:nvPr/>
              </p:nvSpPr>
              <p:spPr>
                <a:xfrm>
                  <a:off x="4768977" y="42652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/>
                <p:cNvSpPr/>
                <p:nvPr/>
              </p:nvSpPr>
              <p:spPr>
                <a:xfrm>
                  <a:off x="4714977" y="45082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/>
                <p:cNvSpPr/>
                <p:nvPr/>
              </p:nvSpPr>
              <p:spPr>
                <a:xfrm>
                  <a:off x="4921377" y="44176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>
                  <a:off x="4696572" y="4339233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/>
                <p:cNvSpPr/>
                <p:nvPr/>
              </p:nvSpPr>
              <p:spPr>
                <a:xfrm>
                  <a:off x="4921377" y="419923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/>
                <p:cNvSpPr/>
                <p:nvPr/>
              </p:nvSpPr>
              <p:spPr>
                <a:xfrm>
                  <a:off x="4867377" y="46606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5641936" y="41731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6191548" y="419673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5623531" y="40041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6137548" y="443967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6030344" y="4155809"/>
                  <a:ext cx="490504" cy="51646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五角星形 3"/>
                <p:cNvSpPr/>
                <p:nvPr/>
              </p:nvSpPr>
              <p:spPr>
                <a:xfrm>
                  <a:off x="5409031" y="3684401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五角星形 75"/>
                <p:cNvSpPr/>
                <p:nvPr/>
              </p:nvSpPr>
              <p:spPr>
                <a:xfrm>
                  <a:off x="4811970" y="4445889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五角星形 76"/>
                <p:cNvSpPr/>
                <p:nvPr/>
              </p:nvSpPr>
              <p:spPr>
                <a:xfrm>
                  <a:off x="6196759" y="4309508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3511145" y="2998095"/>
              <a:ext cx="167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i="1" u="sng" dirty="0"/>
                <a:t>T</a:t>
              </a:r>
              <a:r>
                <a:rPr lang="zh-TW" altLang="en-US" sz="2800" b="1" i="1" u="sng" dirty="0"/>
                <a:t>ied-state</a:t>
              </a: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3351728" y="5935256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Same Address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向右箭號 85"/>
          <p:cNvSpPr/>
          <p:nvPr/>
        </p:nvSpPr>
        <p:spPr>
          <a:xfrm rot="2128267">
            <a:off x="2966307" y="4489821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 rot="8545026">
            <a:off x="5765119" y="4471876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781113" y="3391677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612664" y="3266880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In HMM-GMM, all the phonemes are modeled independently</a:t>
            </a:r>
          </a:p>
          <a:p>
            <a:pPr lvl="1"/>
            <a:r>
              <a:rPr lang="en-US" altLang="zh-TW" dirty="0"/>
              <a:t>Not an effective way to model human voice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23694" y="3164169"/>
            <a:ext cx="5225142" cy="3153677"/>
            <a:chOff x="1436915" y="2807088"/>
            <a:chExt cx="5225142" cy="3153677"/>
          </a:xfrm>
        </p:grpSpPr>
        <p:grpSp>
          <p:nvGrpSpPr>
            <p:cNvPr id="8" name="群組 7"/>
            <p:cNvGrpSpPr/>
            <p:nvPr/>
          </p:nvGrpSpPr>
          <p:grpSpPr>
            <a:xfrm>
              <a:off x="1436915" y="2807088"/>
              <a:ext cx="5225142" cy="3153677"/>
              <a:chOff x="975072" y="1347225"/>
              <a:chExt cx="5225142" cy="3153677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322" y="1835871"/>
                <a:ext cx="4044559" cy="2531769"/>
              </a:xfrm>
              <a:prstGeom prst="rect">
                <a:avLst/>
              </a:prstGeom>
            </p:spPr>
          </p:pic>
          <p:sp>
            <p:nvSpPr>
              <p:cNvPr id="15" name="文字方塊 14"/>
              <p:cNvSpPr txBox="1"/>
              <p:nvPr/>
            </p:nvSpPr>
            <p:spPr>
              <a:xfrm>
                <a:off x="987710" y="1712993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high</a:t>
                </a:r>
                <a:endParaRPr lang="zh-TW" altLang="en-US" sz="24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975072" y="4039237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low</a:t>
                </a:r>
                <a:endParaRPr lang="zh-TW" altLang="en-US" sz="24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832322" y="1347225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front</a:t>
                </a:r>
                <a:endParaRPr lang="zh-TW" altLang="en-US" sz="24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342964" y="1359771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back</a:t>
                </a:r>
                <a:endParaRPr lang="zh-TW" altLang="en-US" sz="2400" dirty="0"/>
              </a:p>
            </p:txBody>
          </p:sp>
        </p:grpSp>
        <p:cxnSp>
          <p:nvCxnSpPr>
            <p:cNvPr id="19" name="直線單箭頭接點 18"/>
            <p:cNvCxnSpPr/>
            <p:nvPr/>
          </p:nvCxnSpPr>
          <p:spPr>
            <a:xfrm>
              <a:off x="1878178" y="3634521"/>
              <a:ext cx="0" cy="1864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3060700" y="3080946"/>
              <a:ext cx="27441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5497313" y="3566180"/>
            <a:ext cx="325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sound of vowel is only controlled by a few factors. 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410714" y="5815252"/>
            <a:ext cx="2681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87704" y="5793565"/>
            <a:ext cx="281083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55447" y="4352144"/>
            <a:ext cx="282747" cy="4143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3583" y="3682017"/>
            <a:ext cx="223670" cy="34687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91099" y="4352144"/>
            <a:ext cx="313895" cy="414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91099" y="3652815"/>
            <a:ext cx="313896" cy="37607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4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8001" y="5092963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69643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65612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7785" y="5109067"/>
            <a:ext cx="184151" cy="108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73089" y="5115402"/>
            <a:ext cx="184151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58393" y="5111193"/>
            <a:ext cx="184151" cy="10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0151" y="5109067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4459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67213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14779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45674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1490" y="6117498"/>
            <a:ext cx="6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-25000" dirty="0"/>
              <a:t>i</a:t>
            </a:r>
            <a:endParaRPr lang="zh-TW" altLang="en-US" sz="28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1045" y="3601939"/>
            <a:ext cx="278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output layer</a:t>
            </a:r>
          </a:p>
          <a:p>
            <a:r>
              <a:rPr lang="en-US" altLang="zh-TW" sz="2400" dirty="0"/>
              <a:t>= No. of states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8665" y="2471883"/>
            <a:ext cx="138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a|x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3059235" y="3976030"/>
            <a:ext cx="854268" cy="740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483144" y="3641668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503074" y="4744965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86358" y="3372085"/>
            <a:ext cx="1563092" cy="223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88565" y="1673065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input: 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3821" y="2165963"/>
            <a:ext cx="329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One acoustic feature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06584" y="2727362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output: 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87861" y="3235939"/>
            <a:ext cx="38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Probability of each state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5402" y="2485697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b|x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846427" y="2495009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c|x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818491" y="2463831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2765612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11814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46916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697513" y="3180003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377767" y="2920434"/>
            <a:ext cx="1518650" cy="546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42" idx="2"/>
          </p:cNvCxnSpPr>
          <p:nvPr/>
        </p:nvCxnSpPr>
        <p:spPr>
          <a:xfrm flipH="1" flipV="1">
            <a:off x="2443656" y="2947362"/>
            <a:ext cx="816599" cy="519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43" idx="2"/>
          </p:cNvCxnSpPr>
          <p:nvPr/>
        </p:nvCxnSpPr>
        <p:spPr>
          <a:xfrm flipH="1" flipV="1">
            <a:off x="3434681" y="2956674"/>
            <a:ext cx="188565" cy="540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12226" y="3829504"/>
            <a:ext cx="308457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All the states use the same DNN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 animBg="1"/>
      <p:bldP spid="18" grpId="0" animBg="1"/>
      <p:bldP spid="34" grpId="0"/>
      <p:bldP spid="39" grpId="0"/>
      <p:bldP spid="40" grpId="0"/>
      <p:bldP spid="41" grpId="0"/>
      <p:bldP spid="42" grpId="0"/>
      <p:bldP spid="43" grpId="0"/>
      <p:bldP spid="44" grpId="0"/>
      <p:bldP spid="19" grpId="0" animBg="1"/>
      <p:bldP spid="45" grpId="0" animBg="1"/>
      <p:bldP spid="46" grpId="0" animBg="1"/>
      <p:bldP spid="47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93956" y="91377"/>
            <a:ext cx="5750044" cy="3649130"/>
            <a:chOff x="450170" y="1331171"/>
            <a:chExt cx="5750044" cy="364913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8259" y="1890777"/>
              <a:ext cx="4914900" cy="30765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302753" y="4503883"/>
              <a:ext cx="402956" cy="4143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62474" y="2784493"/>
              <a:ext cx="402956" cy="41436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48259" y="1890777"/>
              <a:ext cx="402956" cy="4143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0203" y="2756488"/>
              <a:ext cx="402956" cy="4143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29039" y="1890776"/>
              <a:ext cx="402956" cy="41436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051" y="17928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high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0170" y="45186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low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05224" y="13597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front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42964" y="13311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back</a:t>
              </a:r>
              <a:endParaRPr lang="zh-TW" altLang="en-US" sz="24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71774" y="3794481"/>
            <a:ext cx="4587654" cy="2768062"/>
            <a:chOff x="558108" y="2191397"/>
            <a:chExt cx="4587654" cy="27680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2191397"/>
              <a:ext cx="4517112" cy="2768062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564715" y="4329759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/a/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58108" y="2235644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r>
                <a:rPr lang="en-US" altLang="zh-TW" sz="2800" dirty="0" err="1">
                  <a:solidFill>
                    <a:schemeClr val="bg1"/>
                  </a:solidFill>
                </a:rPr>
                <a:t>i</a:t>
              </a:r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1128" y="3734152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/e/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759794" y="3757743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/o/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70499" y="2547580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/u/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78534" y="2607843"/>
            <a:ext cx="277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of hidden layer reduce to two dimensions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906260" y="4021105"/>
            <a:ext cx="4015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lower layers </a:t>
            </a:r>
            <a:r>
              <a:rPr lang="zh-TW" altLang="en-US" sz="2400" dirty="0"/>
              <a:t>detect the manner of articulation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4906260" y="4852102"/>
            <a:ext cx="372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phonemes share the results from the same set of detectors.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906260" y="5994398"/>
            <a:ext cx="402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parameters effectively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59484" y="345005"/>
            <a:ext cx="273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Modularization</a:t>
            </a:r>
            <a:endParaRPr lang="zh-TW" altLang="en-US" sz="2800" b="1" i="1" u="sng" dirty="0"/>
          </a:p>
        </p:txBody>
      </p:sp>
      <p:sp>
        <p:nvSpPr>
          <p:cNvPr id="30" name="矩形 29"/>
          <p:cNvSpPr/>
          <p:nvPr/>
        </p:nvSpPr>
        <p:spPr>
          <a:xfrm>
            <a:off x="159484" y="1094259"/>
            <a:ext cx="3583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Vu, Ngoc </a:t>
            </a:r>
            <a:r>
              <a:rPr lang="en-US" altLang="zh-TW" dirty="0" err="1">
                <a:latin typeface="Arial" panose="020B0604020202020204" pitchFamily="34" charset="0"/>
              </a:rPr>
              <a:t>Thang</a:t>
            </a:r>
            <a:r>
              <a:rPr lang="en-US" altLang="zh-TW" dirty="0">
                <a:latin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</a:rPr>
              <a:t>Jochen</a:t>
            </a:r>
            <a:r>
              <a:rPr lang="en-US" altLang="zh-TW" dirty="0">
                <a:latin typeface="Arial" panose="020B0604020202020204" pitchFamily="34" charset="0"/>
              </a:rPr>
              <a:t> Weiner, and </a:t>
            </a:r>
            <a:r>
              <a:rPr lang="en-US" altLang="zh-TW" dirty="0" err="1">
                <a:latin typeface="Arial" panose="020B0604020202020204" pitchFamily="34" charset="0"/>
              </a:rPr>
              <a:t>Tanja</a:t>
            </a:r>
            <a:r>
              <a:rPr lang="en-US" altLang="zh-TW" dirty="0">
                <a:latin typeface="Arial" panose="020B0604020202020204" pitchFamily="34" charset="0"/>
              </a:rPr>
              <a:t> Schultz. "Investigating the Learning Effect of Multilingual Bottle-Neck Features for ASR."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2014.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3849462" y="1029947"/>
            <a:ext cx="0" cy="22493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906260" y="381289"/>
            <a:ext cx="33804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44327" y="1485274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4683" y="4191416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Reference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for the reason: </a:t>
            </a:r>
            <a:r>
              <a:rPr lang="zh-TW" altLang="en-US" u="sng" dirty="0"/>
              <a:t>http://neuralnetworksanddeeplearning.com/chap4.html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9927" y="1975659"/>
            <a:ext cx="439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Any continuous function f</a:t>
            </a:r>
            <a:endParaRPr lang="zh-TW" altLang="en-US" sz="28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29765"/>
              </p:ext>
            </p:extLst>
          </p:nvPr>
        </p:nvGraphicFramePr>
        <p:xfrm>
          <a:off x="1684327" y="2712244"/>
          <a:ext cx="2342046" cy="6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27" y="2712244"/>
                        <a:ext cx="2342046" cy="63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9927" y="3413903"/>
            <a:ext cx="4390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be realized by a network with one hidden layer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50" y="4391471"/>
            <a:ext cx="484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(given </a:t>
            </a:r>
            <a:r>
              <a:rPr lang="en-US" altLang="zh-TW" sz="2800" b="1" dirty="0"/>
              <a:t>enough</a:t>
            </a:r>
            <a:r>
              <a:rPr lang="en-US" altLang="zh-TW" sz="2800" dirty="0"/>
              <a:t> hidden neurons)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94884" y="5363091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shallow network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2089" y="6043026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Logic circuits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gates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two layers of logic gates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Boolean function.</a:t>
            </a:r>
          </a:p>
          <a:p>
            <a:r>
              <a:rPr lang="en-US" altLang="zh-TW" sz="2400" dirty="0"/>
              <a:t>Using multiple layers of logic gates to build some functions are much simpler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Neural network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neurons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hidden layer network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continuous function.</a:t>
            </a:r>
          </a:p>
          <a:p>
            <a:r>
              <a:rPr lang="en-US" altLang="zh-TW" sz="2400" dirty="0"/>
              <a:t>Using multiple layers of neurons to represent some functions are much simpler</a:t>
            </a:r>
          </a:p>
          <a:p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84152" y="6285550"/>
            <a:ext cx="53756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This page is for EE background.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941580" y="5382552"/>
            <a:ext cx="3260339" cy="461665"/>
            <a:chOff x="1074058" y="5946129"/>
            <a:chExt cx="3260339" cy="461665"/>
          </a:xfrm>
        </p:grpSpPr>
        <p:sp>
          <p:nvSpPr>
            <p:cNvPr id="6" name="矩形 5"/>
            <p:cNvSpPr/>
            <p:nvPr/>
          </p:nvSpPr>
          <p:spPr>
            <a:xfrm>
              <a:off x="1943101" y="5946129"/>
              <a:ext cx="239129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400" dirty="0"/>
                <a:t>less gates needed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1074058" y="5999293"/>
              <a:ext cx="754743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507420" y="1690689"/>
            <a:ext cx="212866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Logic circuits </a:t>
            </a:r>
            <a:endParaRPr lang="zh-TW" altLang="en-US" sz="2800" dirty="0"/>
          </a:p>
        </p:txBody>
      </p:sp>
      <p:pic>
        <p:nvPicPr>
          <p:cNvPr id="78850" name="Picture 2" descr="http://www.labri.fr/perso/strandh/Teaching/AMP/Common/Strandh-Tutorial/exp-circu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82" y="153241"/>
            <a:ext cx="39433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450403" y="1668760"/>
            <a:ext cx="245310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Neural network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4264444" y="4354287"/>
            <a:ext cx="427231" cy="682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963110" y="5238245"/>
            <a:ext cx="2303734" cy="830997"/>
            <a:chOff x="927211" y="5784436"/>
            <a:chExt cx="2303734" cy="830997"/>
          </a:xfrm>
        </p:grpSpPr>
        <p:sp>
          <p:nvSpPr>
            <p:cNvPr id="14" name="矩形 13"/>
            <p:cNvSpPr/>
            <p:nvPr/>
          </p:nvSpPr>
          <p:spPr>
            <a:xfrm>
              <a:off x="1372536" y="5784436"/>
              <a:ext cx="1858409" cy="83099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less parameters</a:t>
              </a:r>
              <a:endParaRPr lang="zh-TW" altLang="en-US" sz="2400" dirty="0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927211" y="6022265"/>
              <a:ext cx="403617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319757" y="5476074"/>
            <a:ext cx="403617" cy="355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776287" y="5240516"/>
            <a:ext cx="12262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less data?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8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9" grpId="0" animBg="1"/>
      <p:bldP spid="11" grpId="0" animBg="1"/>
      <p:bldP spid="10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Not surprised, more parameters, better performance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70412" y="2380129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70412" y="3364565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580" y="2517909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 (even)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9637" y="3513948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(odd)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3106" y="2300897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input sequence with d bits,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03106" y="3228561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Two-layer circuit need O(2</a:t>
            </a:r>
            <a:r>
              <a:rPr lang="en-US" altLang="zh-TW" sz="2400" baseline="30000" dirty="0"/>
              <a:t>d</a:t>
            </a:r>
            <a:r>
              <a:rPr lang="en-US" altLang="zh-TW" sz="2400" dirty="0"/>
              <a:t>) gates.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9527" y="2530744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1   0   1   0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2793" y="3513948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0   0   0   1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178235" y="2639374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70319" y="2618391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179359" y="3635413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871443" y="3614430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68490"/>
              </p:ext>
            </p:extLst>
          </p:nvPr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XNOR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multiple layers, we need only O(d) gates.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84" y="137199"/>
            <a:ext cx="3981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「剪窗花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39362"/>
            <a:ext cx="6719887" cy="49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1" y="4369966"/>
            <a:ext cx="2279232" cy="20280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160169"/>
            <a:ext cx="5948363" cy="18709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310062"/>
            <a:ext cx="2893592" cy="2147887"/>
          </a:xfrm>
          <a:prstGeom prst="rect">
            <a:avLst/>
          </a:prstGeom>
        </p:spPr>
      </p:pic>
      <p:cxnSp>
        <p:nvCxnSpPr>
          <p:cNvPr id="16" name="直線單箭頭接點 15"/>
          <p:cNvCxnSpPr>
            <a:endCxn id="12" idx="0"/>
          </p:cNvCxnSpPr>
          <p:nvPr/>
        </p:nvCxnSpPr>
        <p:spPr>
          <a:xfrm flipH="1">
            <a:off x="1919287" y="3997745"/>
            <a:ext cx="83345" cy="372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174456" y="3935458"/>
            <a:ext cx="254794" cy="374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17" y="110896"/>
            <a:ext cx="1666875" cy="20193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189117"/>
            <a:ext cx="1905000" cy="1895475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7180423" y="104013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788694" y="124987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37517" y="158361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771015" y="1136854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518547" y="502537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805528" y="61068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>
            <a:off x="3217311" y="4943984"/>
            <a:ext cx="1062931" cy="478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208299" y="5422285"/>
            <a:ext cx="154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Folding the space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373854" y="122198"/>
            <a:ext cx="181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Use data effectively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20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" y="3037306"/>
            <a:ext cx="2584795" cy="23342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0" y="2615858"/>
            <a:ext cx="2741368" cy="20560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 - Experiment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3" y="2614715"/>
            <a:ext cx="2742892" cy="20571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96" y="4485863"/>
            <a:ext cx="2735973" cy="20519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48" y="4490687"/>
            <a:ext cx="2754945" cy="20662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44404" y="2331099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10,0000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29896" y="2335923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2,0000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74325" y="3254704"/>
            <a:ext cx="157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1 hidden </a:t>
            </a:r>
          </a:p>
          <a:p>
            <a:pPr algn="ctr"/>
            <a:r>
              <a:rPr lang="en-US" altLang="zh-TW" sz="2400" b="1" dirty="0"/>
              <a:t>layer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44592" y="5081694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3 hidden </a:t>
            </a:r>
          </a:p>
          <a:p>
            <a:pPr algn="ctr"/>
            <a:r>
              <a:rPr lang="en-US" altLang="zh-TW" sz="2400" b="1" dirty="0"/>
              <a:t>layers</a:t>
            </a:r>
            <a:endParaRPr lang="zh-TW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3641947" y="1921520"/>
            <a:ext cx="5195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Different numbers of training examples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Production 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97256" y="3322930"/>
            <a:ext cx="6005627" cy="1570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3379918"/>
            <a:ext cx="1391814" cy="104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7046" y="367081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95549" y="3457449"/>
            <a:ext cx="1531634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98068" y="3443709"/>
            <a:ext cx="1585646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45775" y="3458223"/>
            <a:ext cx="1652945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58444" y="4431931"/>
            <a:ext cx="33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very complex function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4677937" y="1793994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43333" y="1965454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40781" y="3629017"/>
            <a:ext cx="7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376843" y="3801785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329135" y="3813949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89940" y="3785948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1697256" y="2796451"/>
            <a:ext cx="2980681" cy="5264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27407" y="2801786"/>
            <a:ext cx="1375476" cy="50341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6101" y="5331669"/>
            <a:ext cx="760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End-to-end training: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What each function should do is learned automatically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 animBg="1"/>
      <p:bldP spid="10" grpId="0" animBg="1"/>
      <p:bldP spid="12" grpId="0"/>
      <p:bldP spid="13" grpId="0" animBg="1"/>
      <p:bldP spid="14" grpId="0"/>
      <p:bldP spid="16" grpId="0"/>
      <p:bldP spid="18" grpId="0" animBg="1"/>
      <p:bldP spid="19" grpId="0" animBg="1"/>
      <p:bldP spid="20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 flipH="1">
            <a:off x="2777457" y="4460503"/>
            <a:ext cx="987076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55870" y="2784622"/>
            <a:ext cx="369574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6201844" y="4443506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764647" y="4902565"/>
            <a:ext cx="103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MFCC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6650" y="3381459"/>
            <a:ext cx="15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Waveform</a:t>
            </a:r>
            <a:endParaRPr lang="zh-TW" altLang="en-US" sz="2400" dirty="0"/>
          </a:p>
        </p:txBody>
      </p:sp>
      <p:grpSp>
        <p:nvGrpSpPr>
          <p:cNvPr id="68" name="群組 67"/>
          <p:cNvGrpSpPr/>
          <p:nvPr/>
        </p:nvGrpSpPr>
        <p:grpSpPr>
          <a:xfrm>
            <a:off x="6729625" y="2462027"/>
            <a:ext cx="2059138" cy="2646082"/>
            <a:chOff x="6671213" y="2055601"/>
            <a:chExt cx="2059138" cy="2646082"/>
          </a:xfrm>
        </p:grpSpPr>
        <p:sp>
          <p:nvSpPr>
            <p:cNvPr id="58" name="矩形 57"/>
            <p:cNvSpPr/>
            <p:nvPr/>
          </p:nvSpPr>
          <p:spPr>
            <a:xfrm>
              <a:off x="6671213" y="2055601"/>
              <a:ext cx="2059138" cy="26460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812035" y="2195862"/>
              <a:ext cx="1801020" cy="2505820"/>
              <a:chOff x="5607558" y="3645389"/>
              <a:chExt cx="1801020" cy="250582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607558" y="3645389"/>
                <a:ext cx="1798638" cy="690562"/>
                <a:chOff x="4305300" y="3284538"/>
                <a:chExt cx="1798638" cy="690562"/>
              </a:xfrm>
            </p:grpSpPr>
            <p:sp>
              <p:nvSpPr>
                <p:cNvPr id="15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5300" y="3284538"/>
                  <a:ext cx="1798638" cy="690562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16" name="Group 21"/>
                <p:cNvGrpSpPr>
                  <a:grpSpLocks/>
                </p:cNvGrpSpPr>
                <p:nvPr/>
              </p:nvGrpSpPr>
              <p:grpSpPr bwMode="auto">
                <a:xfrm>
                  <a:off x="4448175" y="3409950"/>
                  <a:ext cx="1512888" cy="503237"/>
                  <a:chOff x="3424" y="1888"/>
                  <a:chExt cx="681" cy="363"/>
                </a:xfrm>
              </p:grpSpPr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" name="Group 24"/>
                <p:cNvGrpSpPr>
                  <a:grpSpLocks/>
                </p:cNvGrpSpPr>
                <p:nvPr/>
              </p:nvGrpSpPr>
              <p:grpSpPr bwMode="auto">
                <a:xfrm>
                  <a:off x="4521200" y="3598863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1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2" name="群組 21"/>
              <p:cNvGrpSpPr/>
              <p:nvPr/>
            </p:nvGrpSpPr>
            <p:grpSpPr>
              <a:xfrm>
                <a:off x="5609940" y="4493669"/>
                <a:ext cx="1798638" cy="692150"/>
                <a:chOff x="4305300" y="4100513"/>
                <a:chExt cx="1798638" cy="692150"/>
              </a:xfrm>
            </p:grpSpPr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05300" y="4100513"/>
                  <a:ext cx="1798638" cy="692150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4" name="Group 28"/>
                <p:cNvGrpSpPr>
                  <a:grpSpLocks/>
                </p:cNvGrpSpPr>
                <p:nvPr/>
              </p:nvGrpSpPr>
              <p:grpSpPr bwMode="auto">
                <a:xfrm>
                  <a:off x="4448175" y="4164013"/>
                  <a:ext cx="1512888" cy="501650"/>
                  <a:chOff x="3424" y="1888"/>
                  <a:chExt cx="681" cy="363"/>
                </a:xfrm>
              </p:grpSpPr>
              <p:sp>
                <p:nvSpPr>
                  <p:cNvPr id="28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5" name="Group 31"/>
                <p:cNvGrpSpPr>
                  <a:grpSpLocks/>
                </p:cNvGrpSpPr>
                <p:nvPr/>
              </p:nvGrpSpPr>
              <p:grpSpPr bwMode="auto">
                <a:xfrm>
                  <a:off x="4664075" y="4351338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2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9" name="文字方塊 38"/>
              <p:cNvSpPr txBox="1"/>
              <p:nvPr/>
            </p:nvSpPr>
            <p:spPr>
              <a:xfrm rot="5400000">
                <a:off x="5955628" y="5246419"/>
                <a:ext cx="128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02574" y="4212840"/>
              <a:ext cx="18080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Filter bank</a:t>
              </a:r>
              <a:endParaRPr lang="zh-TW" altLang="en-US" sz="2400" dirty="0"/>
            </a:p>
          </p:txBody>
        </p:sp>
      </p:grp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3" y="2365252"/>
            <a:ext cx="1468744" cy="109959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71909" y="2635531"/>
            <a:ext cx="875814" cy="7422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DFT</a:t>
            </a:r>
            <a:endParaRPr lang="zh-TW" altLang="en-US" sz="2400" dirty="0"/>
          </a:p>
        </p:txBody>
      </p:sp>
      <p:sp>
        <p:nvSpPr>
          <p:cNvPr id="56" name="向右箭號 55"/>
          <p:cNvSpPr/>
          <p:nvPr/>
        </p:nvSpPr>
        <p:spPr>
          <a:xfrm>
            <a:off x="3883520" y="2763667"/>
            <a:ext cx="2752257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809331" y="4328111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DCT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256092" y="4326088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1792931" y="4334932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GMM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044768" y="2603463"/>
            <a:ext cx="2140404" cy="1258645"/>
            <a:chOff x="4788975" y="2566460"/>
            <a:chExt cx="2140404" cy="12586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1207" y="2566460"/>
              <a:ext cx="1591606" cy="938435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4788975" y="3363440"/>
              <a:ext cx="214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spectrogram</a:t>
              </a:r>
              <a:endParaRPr lang="zh-TW" altLang="en-US" sz="2400" dirty="0"/>
            </a:p>
          </p:txBody>
        </p:sp>
      </p:grpSp>
      <p:sp>
        <p:nvSpPr>
          <p:cNvPr id="62" name="向右箭號 61"/>
          <p:cNvSpPr/>
          <p:nvPr/>
        </p:nvSpPr>
        <p:spPr>
          <a:xfrm flipH="1">
            <a:off x="4756766" y="4447034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59708" y="4460503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65" name="向右箭號 64"/>
          <p:cNvSpPr/>
          <p:nvPr/>
        </p:nvSpPr>
        <p:spPr>
          <a:xfrm flipH="1">
            <a:off x="1290888" y="4477139"/>
            <a:ext cx="471258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2169219" y="6010021"/>
            <a:ext cx="2782814" cy="524133"/>
            <a:chOff x="2169219" y="6010021"/>
            <a:chExt cx="2782814" cy="524133"/>
          </a:xfrm>
        </p:grpSpPr>
        <p:sp>
          <p:nvSpPr>
            <p:cNvPr id="70" name="矩形 69"/>
            <p:cNvSpPr/>
            <p:nvPr/>
          </p:nvSpPr>
          <p:spPr>
            <a:xfrm>
              <a:off x="2169219" y="6010021"/>
              <a:ext cx="651512" cy="5241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803748" y="6046120"/>
              <a:ext cx="2148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:hand-crafted</a:t>
              </a:r>
              <a:endParaRPr lang="zh-TW" altLang="en-US" sz="24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4765408" y="6041967"/>
            <a:ext cx="3176070" cy="471946"/>
            <a:chOff x="4765408" y="6041967"/>
            <a:chExt cx="3176070" cy="471946"/>
          </a:xfrm>
        </p:grpSpPr>
        <p:sp>
          <p:nvSpPr>
            <p:cNvPr id="72" name="矩形 71"/>
            <p:cNvSpPr/>
            <p:nvPr/>
          </p:nvSpPr>
          <p:spPr>
            <a:xfrm>
              <a:off x="4765408" y="6046721"/>
              <a:ext cx="668706" cy="467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34114" y="6041967"/>
              <a:ext cx="250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:learned from data</a:t>
              </a:r>
              <a:endParaRPr lang="zh-TW" altLang="en-US" sz="2400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74178" y="5523308"/>
            <a:ext cx="692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box is a simple function in the production line: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0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8" grpId="0" animBg="1"/>
      <p:bldP spid="13" grpId="0"/>
      <p:bldP spid="51" grpId="0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5" y="2669442"/>
            <a:ext cx="1468744" cy="10995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20598" y="3956157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34882" y="5916335"/>
            <a:ext cx="687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Less engineering labor, but machine learns more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847719" y="300637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55768" y="2850640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82463" y="489923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414782" y="2858908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0" name="向右箭號 29"/>
          <p:cNvSpPr/>
          <p:nvPr/>
        </p:nvSpPr>
        <p:spPr>
          <a:xfrm>
            <a:off x="4620990" y="2993323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075667" y="3857343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414827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3555768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34" name="向右箭號 33"/>
          <p:cNvSpPr/>
          <p:nvPr/>
        </p:nvSpPr>
        <p:spPr>
          <a:xfrm rot="2903283">
            <a:off x="6541035" y="322569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8403133">
            <a:off x="6535908" y="4751107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flipH="1">
            <a:off x="4620082" y="487593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H="1">
            <a:off x="2761023" y="489764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8549" y="2793550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79141" y="2786747"/>
            <a:ext cx="1985207" cy="1374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2350" y="2117126"/>
            <a:ext cx="4886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http://www.robots.ox.ac.uk/~vgg/research/encoding_eval/</a:t>
            </a:r>
          </a:p>
        </p:txBody>
      </p:sp>
      <p:sp>
        <p:nvSpPr>
          <p:cNvPr id="9" name="矩形 8"/>
          <p:cNvSpPr/>
          <p:nvPr/>
        </p:nvSpPr>
        <p:spPr>
          <a:xfrm>
            <a:off x="1893679" y="6114147"/>
            <a:ext cx="651512" cy="524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28208" y="6150246"/>
            <a:ext cx="214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:hand-crafted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89868" y="6150847"/>
            <a:ext cx="668706" cy="467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8574" y="6146093"/>
            <a:ext cx="250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:learned from data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38549" y="427457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327151" y="429260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121858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67" y="2578443"/>
            <a:ext cx="6792081" cy="34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/>
      <p:bldP spid="11" grpId="0" animBg="1"/>
      <p:bldP spid="12" grpId="0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9" y="3921189"/>
            <a:ext cx="2286500" cy="27655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0" y="3927538"/>
            <a:ext cx="2315498" cy="27887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26" y="3897976"/>
            <a:ext cx="2364524" cy="28511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48555" y="150744"/>
            <a:ext cx="346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7567" y="3030780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9" y="2777183"/>
            <a:ext cx="939866" cy="975557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1358090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2746197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134769" y="3011168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610245" y="3022605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938528" y="3030779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12232" y="2896362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3333376" y="2893013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4721238" y="2876751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6148984" y="2888188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9" name="直線單箭頭接點 8"/>
          <p:cNvCxnSpPr>
            <a:endCxn id="4" idx="0"/>
          </p:cNvCxnSpPr>
          <p:nvPr/>
        </p:nvCxnSpPr>
        <p:spPr>
          <a:xfrm flipH="1">
            <a:off x="2291749" y="3245351"/>
            <a:ext cx="706067" cy="675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425723" y="3266166"/>
            <a:ext cx="216236" cy="735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75798" y="3264961"/>
            <a:ext cx="1228137" cy="682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54564" y="2307806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2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Very similar input, different output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Very different input, similar output</a:t>
            </a:r>
          </a:p>
          <a:p>
            <a:endParaRPr lang="zh-TW" altLang="en-US" dirty="0"/>
          </a:p>
        </p:txBody>
      </p:sp>
      <p:pic>
        <p:nvPicPr>
          <p:cNvPr id="9218" name="Picture 2" descr="「白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8" y="2496458"/>
            <a:ext cx="1405618" cy="1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「北極熊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59" y="2473646"/>
            <a:ext cx="1578427" cy="11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05981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箭號: 向右 4"/>
          <p:cNvSpPr/>
          <p:nvPr/>
        </p:nvSpPr>
        <p:spPr>
          <a:xfrm>
            <a:off x="2203449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/>
          <p:cNvSpPr/>
          <p:nvPr/>
        </p:nvSpPr>
        <p:spPr>
          <a:xfrm>
            <a:off x="3558719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32123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6329591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7684861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45154" y="277277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0686" y="2824972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bear</a:t>
            </a:r>
            <a:endParaRPr lang="zh-TW" altLang="en-US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1" y="4465787"/>
            <a:ext cx="1807024" cy="150998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565851" y="5098466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0" name="箭號: 向右 19"/>
          <p:cNvSpPr/>
          <p:nvPr/>
        </p:nvSpPr>
        <p:spPr>
          <a:xfrm>
            <a:off x="2263319" y="5046269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/>
          <p:cNvSpPr/>
          <p:nvPr/>
        </p:nvSpPr>
        <p:spPr>
          <a:xfrm>
            <a:off x="3618589" y="5046268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936091" y="5098466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  <p:pic>
        <p:nvPicPr>
          <p:cNvPr id="9228" name="Picture 12" descr="「火車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16" y="4585113"/>
            <a:ext cx="1575700" cy="15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6670446" y="5081664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5" name="箭號: 向右 24"/>
          <p:cNvSpPr/>
          <p:nvPr/>
        </p:nvSpPr>
        <p:spPr>
          <a:xfrm>
            <a:off x="6367914" y="5029467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7723184" y="5029466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040686" y="508166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4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5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6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7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8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9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Which one is better?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same number of parameters</a:t>
            </a:r>
            <a:endParaRPr lang="zh-TW" altLang="en-US" sz="2800" dirty="0"/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44" y="2717901"/>
            <a:ext cx="3863348" cy="29998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4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8-th Hidden Layer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52" y="2717901"/>
            <a:ext cx="3774895" cy="30231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</p:spTree>
    <p:extLst>
      <p:ext uri="{BB962C8B-B14F-4D97-AF65-F5344CB8AC3E}">
        <p14:creationId xmlns:p14="http://schemas.microsoft.com/office/powerpoint/2010/main" val="11602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215126"/>
            <a:ext cx="3304270" cy="307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2" y="215127"/>
            <a:ext cx="3258200" cy="311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1" y="3467836"/>
            <a:ext cx="3245126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3467836"/>
            <a:ext cx="3304270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2665607" y="2869439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25709" y="2825284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665607" y="6140742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2-nd hidden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25709" y="6176413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3-rd hidden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0050" y="476250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MNIST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6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Do Deep Nets Really Need To Be Deep? (by Rich </a:t>
            </a:r>
            <a:r>
              <a:rPr lang="en-US" altLang="zh-TW" sz="2400" dirty="0" err="1"/>
              <a:t>Caruana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http://research.microsoft.com/apps/video/default.aspx?id=232373&amp;r=1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3150093"/>
            <a:ext cx="4175579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79" y="3150093"/>
            <a:ext cx="4194913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16890" y="6349999"/>
            <a:ext cx="39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keynote of Rich </a:t>
            </a:r>
            <a:r>
              <a:rPr lang="en-US" altLang="zh-TW" dirty="0" err="1"/>
              <a:t>Caruana</a:t>
            </a:r>
            <a:r>
              <a:rPr lang="en-US" altLang="zh-TW" dirty="0"/>
              <a:t> at ASRU 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2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Deep Learning: Theoretical Motivations (</a:t>
            </a:r>
            <a:r>
              <a:rPr lang="en-US" altLang="zh-TW" sz="2400" i="1" dirty="0"/>
              <a:t>Yoshua Bengio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dirty="0"/>
              <a:t>http://videolectures.net/deeplearning2015_bengio_theoretical_motivations/</a:t>
            </a:r>
          </a:p>
          <a:p>
            <a:r>
              <a:rPr lang="en-US" altLang="zh-TW" sz="2400" dirty="0"/>
              <a:t>Connections between physics and deep learning</a:t>
            </a:r>
          </a:p>
          <a:p>
            <a:pPr lvl="1"/>
            <a:r>
              <a:rPr lang="en-US" altLang="zh-TW" dirty="0"/>
              <a:t>https://www.youtube.com/watch?v=5MdSE-N0bxs</a:t>
            </a:r>
          </a:p>
          <a:p>
            <a:r>
              <a:rPr lang="en-US" altLang="zh-TW" sz="2400" dirty="0"/>
              <a:t>Why Deep Learning Works: Perspectives from Theoretical Chemistry</a:t>
            </a:r>
          </a:p>
          <a:p>
            <a:pPr lvl="1"/>
            <a:r>
              <a:rPr lang="en-US" altLang="zh-TW" dirty="0"/>
              <a:t>https://www.youtube.com/watch?v=kIbKHIPbxiU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92462" y="3335628"/>
            <a:ext cx="155834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Why?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5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Deep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80" y="2337547"/>
            <a:ext cx="5854120" cy="41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1880" y="6380153"/>
            <a:ext cx="88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http://rinuboney.github.io/2015/10/18/theoretical-motivations-deep-learning.html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9150" y="343525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put everything in your main function.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23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18287" y="3509115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7282" y="2361386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0457" y="5554640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9982" y="3425257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3659095"/>
            <a:ext cx="133350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62250" y="2370038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55276" y="3425257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52272" y="4501304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1809750" y="2785537"/>
            <a:ext cx="952500" cy="156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9" idx="1"/>
          </p:cNvCxnSpPr>
          <p:nvPr/>
        </p:nvCxnSpPr>
        <p:spPr>
          <a:xfrm flipV="1">
            <a:off x="1809750" y="3840756"/>
            <a:ext cx="945526" cy="51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0" idx="1"/>
          </p:cNvCxnSpPr>
          <p:nvPr/>
        </p:nvCxnSpPr>
        <p:spPr>
          <a:xfrm>
            <a:off x="1809750" y="4353535"/>
            <a:ext cx="942522" cy="56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57675" y="2785536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248150" y="383330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248150" y="493578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5544" y="238559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6967594" y="2522730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0" name="矩形 19"/>
          <p:cNvSpPr/>
          <p:nvPr/>
        </p:nvSpPr>
        <p:spPr>
          <a:xfrm>
            <a:off x="7308226" y="267142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2" name="矩形 21"/>
          <p:cNvSpPr/>
          <p:nvPr/>
        </p:nvSpPr>
        <p:spPr>
          <a:xfrm>
            <a:off x="7648858" y="278553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14107" y="4489128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625544" y="4486609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3" name="矩形 32"/>
          <p:cNvSpPr/>
          <p:nvPr/>
        </p:nvSpPr>
        <p:spPr>
          <a:xfrm>
            <a:off x="6625544" y="5536290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947126" y="5650255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5" name="矩形 34"/>
          <p:cNvSpPr/>
          <p:nvPr/>
        </p:nvSpPr>
        <p:spPr>
          <a:xfrm>
            <a:off x="7315200" y="579383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6" name="矩形 35"/>
          <p:cNvSpPr/>
          <p:nvPr/>
        </p:nvSpPr>
        <p:spPr>
          <a:xfrm>
            <a:off x="7652884" y="593623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7" name="矩形 36"/>
          <p:cNvSpPr/>
          <p:nvPr/>
        </p:nvSpPr>
        <p:spPr>
          <a:xfrm>
            <a:off x="6947126" y="462450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8" name="矩形 37"/>
          <p:cNvSpPr/>
          <p:nvPr/>
        </p:nvSpPr>
        <p:spPr>
          <a:xfrm>
            <a:off x="7289799" y="4793385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357" y="4935780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40" name="矩形 39"/>
          <p:cNvSpPr/>
          <p:nvPr/>
        </p:nvSpPr>
        <p:spPr>
          <a:xfrm>
            <a:off x="2752272" y="5554640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4257675" y="597831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3"/>
            <a:endCxn id="40" idx="1"/>
          </p:cNvCxnSpPr>
          <p:nvPr/>
        </p:nvCxnSpPr>
        <p:spPr>
          <a:xfrm>
            <a:off x="1809750" y="4353535"/>
            <a:ext cx="942522" cy="1616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319753" y="3899779"/>
            <a:ext cx="255905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Little examples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31576" y="3899779"/>
            <a:ext cx="14478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weak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59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67833" y="5628619"/>
            <a:ext cx="239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Classifiers for the attributes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162444" y="2400813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16" name="矩形 15"/>
          <p:cNvSpPr/>
          <p:nvPr/>
        </p:nvSpPr>
        <p:spPr>
          <a:xfrm>
            <a:off x="4302500" y="248615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7" name="矩形 16"/>
          <p:cNvSpPr/>
          <p:nvPr/>
        </p:nvSpPr>
        <p:spPr>
          <a:xfrm>
            <a:off x="4644550" y="262329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8" name="矩形 17"/>
          <p:cNvSpPr/>
          <p:nvPr/>
        </p:nvSpPr>
        <p:spPr>
          <a:xfrm>
            <a:off x="4985182" y="277198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5325814" y="2886098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3" name="矩形 22"/>
          <p:cNvSpPr/>
          <p:nvPr/>
        </p:nvSpPr>
        <p:spPr>
          <a:xfrm>
            <a:off x="3652079" y="280075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24" name="矩形 23"/>
          <p:cNvSpPr/>
          <p:nvPr/>
        </p:nvSpPr>
        <p:spPr>
          <a:xfrm>
            <a:off x="6783793" y="304080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5" name="矩形 24"/>
          <p:cNvSpPr/>
          <p:nvPr/>
        </p:nvSpPr>
        <p:spPr>
          <a:xfrm>
            <a:off x="7105375" y="315476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6" name="矩形 25"/>
          <p:cNvSpPr/>
          <p:nvPr/>
        </p:nvSpPr>
        <p:spPr>
          <a:xfrm>
            <a:off x="7473449" y="329835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7" name="矩形 26"/>
          <p:cNvSpPr/>
          <p:nvPr/>
        </p:nvSpPr>
        <p:spPr>
          <a:xfrm>
            <a:off x="7811133" y="344074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1" y="2938654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0" name="矩形 29"/>
          <p:cNvSpPr/>
          <p:nvPr/>
        </p:nvSpPr>
        <p:spPr>
          <a:xfrm>
            <a:off x="4316334" y="310753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1" name="矩形 30"/>
          <p:cNvSpPr/>
          <p:nvPr/>
        </p:nvSpPr>
        <p:spPr>
          <a:xfrm>
            <a:off x="4702892" y="3249928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91119" y="3031491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3994970" y="5478034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46" name="矩形 45"/>
          <p:cNvSpPr/>
          <p:nvPr/>
        </p:nvSpPr>
        <p:spPr>
          <a:xfrm>
            <a:off x="4065670" y="443454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7" name="矩形 46"/>
          <p:cNvSpPr/>
          <p:nvPr/>
        </p:nvSpPr>
        <p:spPr>
          <a:xfrm>
            <a:off x="4407720" y="457167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8" name="矩形 47"/>
          <p:cNvSpPr/>
          <p:nvPr/>
        </p:nvSpPr>
        <p:spPr>
          <a:xfrm>
            <a:off x="4748352" y="472037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9" name="矩形 48"/>
          <p:cNvSpPr/>
          <p:nvPr/>
        </p:nvSpPr>
        <p:spPr>
          <a:xfrm>
            <a:off x="5088984" y="483448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50" name="矩形 49"/>
          <p:cNvSpPr/>
          <p:nvPr/>
        </p:nvSpPr>
        <p:spPr>
          <a:xfrm>
            <a:off x="6903535" y="442504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1" name="矩形 50"/>
          <p:cNvSpPr/>
          <p:nvPr/>
        </p:nvSpPr>
        <p:spPr>
          <a:xfrm>
            <a:off x="6929511" y="535441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3" name="矩形 52"/>
          <p:cNvSpPr/>
          <p:nvPr/>
        </p:nvSpPr>
        <p:spPr>
          <a:xfrm>
            <a:off x="7251093" y="546837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4" name="矩形 53"/>
          <p:cNvSpPr/>
          <p:nvPr/>
        </p:nvSpPr>
        <p:spPr>
          <a:xfrm>
            <a:off x="7619167" y="5611959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5" name="矩形 54"/>
          <p:cNvSpPr/>
          <p:nvPr/>
        </p:nvSpPr>
        <p:spPr>
          <a:xfrm>
            <a:off x="7956851" y="5754354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6" name="矩形 55"/>
          <p:cNvSpPr/>
          <p:nvPr/>
        </p:nvSpPr>
        <p:spPr>
          <a:xfrm>
            <a:off x="7225117" y="456294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7" name="矩形 56"/>
          <p:cNvSpPr/>
          <p:nvPr/>
        </p:nvSpPr>
        <p:spPr>
          <a:xfrm>
            <a:off x="7567790" y="4731822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8" name="矩形 57"/>
          <p:cNvSpPr/>
          <p:nvPr/>
        </p:nvSpPr>
        <p:spPr>
          <a:xfrm>
            <a:off x="7954348" y="487421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000440" y="5014805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16334" y="439416"/>
            <a:ext cx="459466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Each basic classifier can have sufficient training examples.</a:t>
            </a:r>
            <a:endParaRPr lang="zh-TW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19269" y="5594778"/>
            <a:ext cx="26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Sharing by the following classifiers </a:t>
            </a:r>
            <a:r>
              <a:rPr lang="en-US" altLang="zh-TW" sz="2400" dirty="0">
                <a:solidFill>
                  <a:srgbClr val="FF0000"/>
                </a:solidFill>
              </a:rPr>
              <a:t>as module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48497" y="1020355"/>
            <a:ext cx="42414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be trained by little 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1111" y="2086160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894286" y="5279414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3811" y="3150031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36079" y="2094812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4729105" y="3150031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726101" y="4226078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231504" y="251031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6221979" y="355807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21979" y="466055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887936" y="4213902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4726101" y="5279414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231504" y="5703092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3" idx="1"/>
          </p:cNvCxnSpPr>
          <p:nvPr/>
        </p:nvCxnSpPr>
        <p:spPr>
          <a:xfrm flipV="1">
            <a:off x="3442604" y="2510311"/>
            <a:ext cx="1293475" cy="756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4" idx="1"/>
          </p:cNvCxnSpPr>
          <p:nvPr/>
        </p:nvCxnSpPr>
        <p:spPr>
          <a:xfrm>
            <a:off x="3449897" y="3277050"/>
            <a:ext cx="1279208" cy="28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2" idx="3"/>
            <a:endCxn id="60" idx="1"/>
          </p:cNvCxnSpPr>
          <p:nvPr/>
        </p:nvCxnSpPr>
        <p:spPr>
          <a:xfrm>
            <a:off x="3447008" y="3286042"/>
            <a:ext cx="1279093" cy="1355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389405" y="3267050"/>
            <a:ext cx="1346674" cy="2426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43" idx="1"/>
          </p:cNvCxnSpPr>
          <p:nvPr/>
        </p:nvCxnSpPr>
        <p:spPr>
          <a:xfrm flipV="1">
            <a:off x="3378348" y="2510311"/>
            <a:ext cx="1357731" cy="258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0" idx="3"/>
            <a:endCxn id="44" idx="1"/>
          </p:cNvCxnSpPr>
          <p:nvPr/>
        </p:nvCxnSpPr>
        <p:spPr>
          <a:xfrm flipV="1">
            <a:off x="3401766" y="3565530"/>
            <a:ext cx="1327339" cy="146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0" idx="3"/>
            <a:endCxn id="60" idx="1"/>
          </p:cNvCxnSpPr>
          <p:nvPr/>
        </p:nvCxnSpPr>
        <p:spPr>
          <a:xfrm flipV="1">
            <a:off x="3401766" y="4641577"/>
            <a:ext cx="1324335" cy="38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0" idx="3"/>
            <a:endCxn id="65" idx="1"/>
          </p:cNvCxnSpPr>
          <p:nvPr/>
        </p:nvCxnSpPr>
        <p:spPr>
          <a:xfrm>
            <a:off x="3401766" y="5031264"/>
            <a:ext cx="1324335" cy="663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12381" y="1946313"/>
            <a:ext cx="1692566" cy="423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609437" y="3614076"/>
            <a:ext cx="150477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data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686261" y="3640051"/>
            <a:ext cx="11093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5130686" y="1569869"/>
            <a:ext cx="638629" cy="35641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4" grpId="0" animBg="1"/>
      <p:bldP spid="65" grpId="0" animBg="1"/>
      <p:bldP spid="76" grpId="0" animBg="1"/>
      <p:bldP spid="78" grpId="0" animBg="1"/>
      <p:bldP spid="79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9957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375384" y="5453983"/>
            <a:ext cx="2367361" cy="838175"/>
          </a:xfrm>
          <a:prstGeom prst="wedgeRectCallout">
            <a:avLst>
              <a:gd name="adj1" fmla="val 69906"/>
              <a:gd name="adj2" fmla="val -1306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6956" y="5463160"/>
            <a:ext cx="3239225" cy="886505"/>
          </a:xfrm>
          <a:prstGeom prst="wedgeRectCallout">
            <a:avLst>
              <a:gd name="adj1" fmla="val 640"/>
              <a:gd name="adj2" fmla="val -1065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401255" y="5461871"/>
            <a:ext cx="2367361" cy="838175"/>
          </a:xfrm>
          <a:prstGeom prst="wedgeRectCallout">
            <a:avLst>
              <a:gd name="adj1" fmla="val -71106"/>
              <a:gd name="adj2" fmla="val -1323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44311" y="3191157"/>
            <a:ext cx="48658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modularization is automatically learned from data.</a:t>
            </a:r>
            <a:endParaRPr lang="zh-TW" altLang="en-US" sz="2800" dirty="0"/>
          </a:p>
        </p:txBody>
      </p:sp>
      <p:sp>
        <p:nvSpPr>
          <p:cNvPr id="68" name="矩形 67"/>
          <p:cNvSpPr/>
          <p:nvPr/>
        </p:nvSpPr>
        <p:spPr>
          <a:xfrm>
            <a:off x="4454591" y="1754510"/>
            <a:ext cx="32970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→ Less training data?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30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  <p:bldP spid="115" grpId="0" animBg="1"/>
      <p:bldP spid="38" grpId="0" animBg="1"/>
      <p:bldP spid="6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1951</Words>
  <Application>Microsoft Office PowerPoint</Application>
  <PresentationFormat>如螢幕大小 (4:3)</PresentationFormat>
  <Paragraphs>497</Paragraphs>
  <Slides>34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Times-Roman6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方程式</vt:lpstr>
      <vt:lpstr>點陣圖影像</vt:lpstr>
      <vt:lpstr>Why Deep Learning?</vt:lpstr>
      <vt:lpstr>Deeper is Better?</vt:lpstr>
      <vt:lpstr>Fat + Short v.s. Thin + Tall</vt:lpstr>
      <vt:lpstr>Fat + Short v.s. Thin + Tall</vt:lpstr>
      <vt:lpstr>Modularization</vt:lpstr>
      <vt:lpstr>Modularization</vt:lpstr>
      <vt:lpstr>Modularization</vt:lpstr>
      <vt:lpstr>Modularization</vt:lpstr>
      <vt:lpstr>Modularization</vt:lpstr>
      <vt:lpstr>Modularization - Image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PowerPoint 簡報</vt:lpstr>
      <vt:lpstr>Universality Theorem</vt:lpstr>
      <vt:lpstr>Analogy</vt:lpstr>
      <vt:lpstr>Analogy</vt:lpstr>
      <vt:lpstr>More Analogy</vt:lpstr>
      <vt:lpstr>More Analogy</vt:lpstr>
      <vt:lpstr>More Analogy - Experiment</vt:lpstr>
      <vt:lpstr>End-to-end Learning</vt:lpstr>
      <vt:lpstr>End-to-end Learning - Speech Recognition</vt:lpstr>
      <vt:lpstr>End-to-end Learning - Speech Recognition</vt:lpstr>
      <vt:lpstr>End-to-end Learning - Image Recognition</vt:lpstr>
      <vt:lpstr>End-to-end Learning - Image Recognition</vt:lpstr>
      <vt:lpstr>Complex Task …</vt:lpstr>
      <vt:lpstr>Complex Task …</vt:lpstr>
      <vt:lpstr>Complex Task …</vt:lpstr>
      <vt:lpstr>PowerPoint 簡報</vt:lpstr>
      <vt:lpstr>To learn more …</vt:lpstr>
      <vt:lpstr>To learn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Learning?</dc:title>
  <dc:creator>Hung-yi Lee</dc:creator>
  <cp:lastModifiedBy>Hung-yi Lee</cp:lastModifiedBy>
  <cp:revision>30</cp:revision>
  <dcterms:created xsi:type="dcterms:W3CDTF">2016-11-01T17:57:43Z</dcterms:created>
  <dcterms:modified xsi:type="dcterms:W3CDTF">2017-04-04T09:31:37Z</dcterms:modified>
</cp:coreProperties>
</file>