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21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penSans-regular.fntdata"/><Relationship Id="rId6" Type="http://schemas.openxmlformats.org/officeDocument/2006/relationships/slide" Target="slides/slide2.xml"/><Relationship Id="rId18" Type="http://schemas.openxmlformats.org/officeDocument/2006/relationships/font" Target="fonts/PTSansNarrow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0f12d108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0f12d108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10d6c3d00_35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810d6c3d00_35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10d6c3d00_3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810d6c3d00_3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dcaeafc6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dcaeafc6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能否使用pretrained model (e.g. VGG, ResNet)?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reurl.cc/X6Xjxj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eurl.cc/3DLav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hyperlink" Target="https://reurl.cc/ZO7Xp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spreadsheets/d/1gxWLCDfsx1sPeddwFd4lBvTVqB9ROuO6tQlQ6mHJx_I/edit#gid=1988248730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slides.com/sunprinces/deck-16#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/>
        </p:nvSpPr>
        <p:spPr>
          <a:xfrm>
            <a:off x="1004150" y="158031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zh-TW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Machine Learning HW3</a:t>
            </a:r>
            <a:endParaRPr b="0" i="0" sz="5200" u="none" cap="none" strike="noStrike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ML TAs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ntu-ml-2020spring-ta@googlegroups.com</a:t>
            </a:r>
            <a:endParaRPr b="0" i="0" sz="1800" u="none" cap="none" strike="noStrike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Reproducing Results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如果結果不能被重現，</a:t>
            </a:r>
            <a:r>
              <a:rPr lang="zh-TW"/>
              <a:t>Kaggle </a:t>
            </a:r>
            <a:r>
              <a:rPr lang="zh-TW"/>
              <a:t>分數將不列入計算</a:t>
            </a:r>
            <a:r>
              <a:rPr lang="zh-TW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baselines: </a:t>
            </a:r>
            <a:r>
              <a:rPr lang="zh-TW"/>
              <a:t>要可以被 hw3_test.sh 重現（且在 10 分鐘內跑完）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允許 1% 以內的誤差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例如：你的 Kaggle 成績為 0.8，那 hw3_test.sh 至少要有 0.8 * 0.99 = 0.792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記得固定 random seeds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853175"/>
            <a:ext cx="8520600" cy="41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請說明你實作的</a:t>
            </a:r>
            <a:r>
              <a:rPr lang="zh-TW"/>
              <a:t> </a:t>
            </a:r>
            <a:r>
              <a:rPr lang="zh-TW" sz="1800"/>
              <a:t>CNN</a:t>
            </a:r>
            <a:r>
              <a:rPr lang="zh-TW"/>
              <a:t> </a:t>
            </a:r>
            <a:r>
              <a:rPr lang="zh-TW" sz="1800"/>
              <a:t>模型，其模型架構、訓練參數量和準確率為何？(1%)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請實作與第一題接近的參數量，但</a:t>
            </a:r>
            <a:r>
              <a:rPr lang="zh-TW"/>
              <a:t> </a:t>
            </a:r>
            <a:r>
              <a:rPr lang="zh-TW" sz="1800"/>
              <a:t>CNN</a:t>
            </a:r>
            <a:r>
              <a:rPr lang="zh-TW"/>
              <a:t> </a:t>
            </a:r>
            <a:r>
              <a:rPr lang="zh-TW" sz="1800"/>
              <a:t>深度（CNN 層數）減半的模型，並說明其模型架構、訓練參數量和準確率為何？(1%)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請實作與第一題接近的參數量，簡單的</a:t>
            </a:r>
            <a:r>
              <a:rPr lang="zh-TW"/>
              <a:t> </a:t>
            </a:r>
            <a:r>
              <a:rPr lang="zh-TW" sz="1800"/>
              <a:t>DNN</a:t>
            </a:r>
            <a:r>
              <a:rPr lang="zh-TW"/>
              <a:t> </a:t>
            </a:r>
            <a:r>
              <a:rPr lang="zh-TW" sz="1800"/>
              <a:t>模型，同時也說明其模型架構、訓練參數和準確率為何？(1%)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請說明由</a:t>
            </a:r>
            <a:r>
              <a:rPr lang="zh-TW"/>
              <a:t> </a:t>
            </a:r>
            <a:r>
              <a:rPr lang="zh-TW" sz="1800"/>
              <a:t>1</a:t>
            </a:r>
            <a:r>
              <a:rPr lang="zh-TW"/>
              <a:t> </a:t>
            </a:r>
            <a:r>
              <a:rPr lang="zh-TW" sz="1800"/>
              <a:t>~</a:t>
            </a:r>
            <a:r>
              <a:rPr lang="zh-TW"/>
              <a:t> </a:t>
            </a:r>
            <a:r>
              <a:rPr lang="zh-TW" sz="1800"/>
              <a:t>3</a:t>
            </a:r>
            <a:r>
              <a:rPr lang="zh-TW"/>
              <a:t> </a:t>
            </a:r>
            <a:r>
              <a:rPr lang="zh-TW" sz="1800"/>
              <a:t>題的實驗中你觀察到了什麼？(1%)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請嘗試</a:t>
            </a:r>
            <a:r>
              <a:rPr lang="zh-TW"/>
              <a:t> </a:t>
            </a:r>
            <a:r>
              <a:rPr lang="zh-TW" sz="1800"/>
              <a:t>data normalization</a:t>
            </a:r>
            <a:r>
              <a:rPr lang="zh-TW"/>
              <a:t> 及 </a:t>
            </a:r>
            <a:r>
              <a:rPr lang="zh-TW" sz="1800"/>
              <a:t>data augmentation</a:t>
            </a:r>
            <a:r>
              <a:rPr lang="zh-TW"/>
              <a:t>，</a:t>
            </a:r>
            <a:r>
              <a:rPr lang="zh-TW" sz="1800"/>
              <a:t>說明實作方法並且說明實行前後對準確率有什麼樣的影響？(1%)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觀察答錯的圖片中，哪些 class 彼此間容易用混？[繪出 confusion matrix 分析](1%)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 sz="1600">
                <a:solidFill>
                  <a:srgbClr val="434343"/>
                </a:solidFill>
                <a:highlight>
                  <a:schemeClr val="lt1"/>
                </a:highlight>
              </a:rPr>
              <a:t> </a:t>
            </a:r>
            <a:r>
              <a:rPr lang="zh-TW">
                <a:solidFill>
                  <a:srgbClr val="FF0000"/>
                </a:solidFill>
                <a:highlight>
                  <a:schemeClr val="lt1"/>
                </a:highlight>
              </a:rPr>
              <a:t>report template</a:t>
            </a:r>
            <a:r>
              <a:rPr lang="zh-TW" sz="1600">
                <a:solidFill>
                  <a:srgbClr val="434343"/>
                </a:solidFill>
                <a:highlight>
                  <a:schemeClr val="lt1"/>
                </a:highlight>
              </a:rPr>
              <a:t> : </a:t>
            </a:r>
            <a:r>
              <a:rPr lang="zh-TW" sz="1600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https://reurl.cc/X6Xjxj</a:t>
            </a:r>
            <a:endParaRPr sz="1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Score - report.pdf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Example - confusion matrix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8275" y="1152425"/>
            <a:ext cx="4607449" cy="38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Task Introduction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Data Format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Kaggle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Requirements, Rules, Deadline and Policy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Tas</a:t>
            </a:r>
            <a:r>
              <a:rPr lang="zh-TW"/>
              <a:t>k - Food</a:t>
            </a:r>
            <a:r>
              <a:rPr lang="zh-TW"/>
              <a:t> Classification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350" y="1304825"/>
            <a:ext cx="3417100" cy="341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4700" y="1304825"/>
            <a:ext cx="3417100" cy="34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Task - Food Classification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此次資料集為網路上蒐集到的食物照片，共有11類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Bread, Dairy product, Dessert, Egg, Fried food, Meat, Noodles/Pasta, Rice, Seafood, Soup, and Vegetable/Fruit</a:t>
            </a:r>
            <a:r>
              <a:rPr lang="zh-TW" sz="135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35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Training set: 9866張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Validation set: 3430張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Testing set: 3347張</a:t>
            </a:r>
            <a:endParaRPr sz="135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35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311700" y="4455125"/>
            <a:ext cx="36507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Dataset Link: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zh-TW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https://reurl.cc/3DLavL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zh-TW"/>
              <a:t>Data Format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下載 zip 檔後解壓縮會有三個資料夾，分別為training、validation 以及 testing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training 以及 validation 中的照片名稱格式為 </a:t>
            </a:r>
            <a:r>
              <a:rPr lang="zh-TW">
                <a:solidFill>
                  <a:srgbClr val="FF0000"/>
                </a:solidFill>
              </a:rPr>
              <a:t>[類別]_[編號].jpg</a:t>
            </a:r>
            <a:r>
              <a:rPr lang="zh-TW"/>
              <a:t>，例如 3_100.jpg 即為類別 3 的照片（編號不重要）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testing 中的照片名稱格式為 </a:t>
            </a:r>
            <a:r>
              <a:rPr lang="zh-TW">
                <a:solidFill>
                  <a:srgbClr val="FF0000"/>
                </a:solidFill>
              </a:rPr>
              <a:t>[編號].jpg</a:t>
            </a:r>
            <a:r>
              <a:rPr lang="zh-TW"/>
              <a:t>，上傳 Kaggle 的 csv 檔預測值需依照照片編號排列。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Kaggle submission format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請預測 testing set 中三千多筆資料並將結果上傳 Kaggle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上傳格式為 csv。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第一行必須為 Id, Category，第二行開始為預測結果。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每行分別為 id 以及預測的 Category，請以逗號分隔。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Evaluation Metric: Accuracy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1824" y="488088"/>
            <a:ext cx="1744475" cy="416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311700" y="4220125"/>
            <a:ext cx="39495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Kaggle competition: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zh-TW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https://reurl.cc/ZO7XpM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Requirements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請使用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CNN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實作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model</a:t>
            </a:r>
            <a:endParaRPr b="0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不能使用額外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data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set 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禁止使用 pre-trained model(只能自己手刻CNN)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請不要上網尋找 label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允許使用的套件請參考</a:t>
            </a:r>
            <a:r>
              <a:rPr lang="zh-TW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期初公告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Policy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GitHub 上 hw3-&lt;account&gt; 裡面請至少包含：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report.pdf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hw3_train.sh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hw3_test.sh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Other</a:t>
            </a:r>
            <a:r>
              <a:rPr lang="zh-TW"/>
              <a:t> Python files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model 參數 (Make sure it can be downloaded by your script.)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How to upload &amp; download your pretrained model</a:t>
            </a:r>
            <a:endParaRPr b="1" u="sng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zh-TW" sz="1200" u="sng">
                <a:solidFill>
                  <a:srgbClr val="FF0000"/>
                </a:solidFill>
              </a:rPr>
              <a:t>(注意，這裡的pretrained model指的是同學自己train好的model參數，與前面所說禁止使用的pretrained model不同)</a:t>
            </a:r>
            <a:endParaRPr b="1" sz="1200" u="sng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zh-TW" u="sng">
                <a:solidFill>
                  <a:srgbClr val="FF0000"/>
                </a:solidFill>
              </a:rPr>
              <a:t>請不要上傳 dataset，請不要上傳 dataset，請不要上傳 dataset</a:t>
            </a:r>
            <a:endParaRPr b="1" u="sng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Policy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以下的</a:t>
            </a:r>
            <a:r>
              <a:rPr lang="zh-TW">
                <a:solidFill>
                  <a:srgbClr val="FF0000"/>
                </a:solidFill>
              </a:rPr>
              <a:t>路徑</a:t>
            </a:r>
            <a:r>
              <a:rPr lang="zh-TW"/>
              <a:t>，助教在跑的時候會另外指定，請</a:t>
            </a:r>
            <a:r>
              <a:rPr lang="zh-TW">
                <a:solidFill>
                  <a:srgbClr val="FF0000"/>
                </a:solidFill>
              </a:rPr>
              <a:t>保留可更改的彈性，不要寫死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Script usage:</a:t>
            </a:r>
            <a:br>
              <a:rPr lang="zh-TW"/>
            </a:br>
            <a:r>
              <a:rPr lang="zh-TW">
                <a:solidFill>
                  <a:srgbClr val="FF0000"/>
                </a:solidFill>
              </a:rPr>
              <a:t>bash  hw3_train.sh &lt;data directory&gt;</a:t>
            </a:r>
            <a:br>
              <a:rPr lang="zh-TW">
                <a:solidFill>
                  <a:srgbClr val="FF0000"/>
                </a:solidFill>
              </a:rPr>
            </a:br>
            <a:r>
              <a:rPr lang="zh-TW">
                <a:solidFill>
                  <a:srgbClr val="FF0000"/>
                </a:solidFill>
              </a:rPr>
              <a:t>bash  hw3_test.sh  &lt;</a:t>
            </a:r>
            <a:r>
              <a:rPr lang="zh-TW">
                <a:solidFill>
                  <a:srgbClr val="FF0000"/>
                </a:solidFill>
              </a:rPr>
              <a:t>data directory</a:t>
            </a:r>
            <a:r>
              <a:rPr lang="zh-TW">
                <a:solidFill>
                  <a:srgbClr val="FF0000"/>
                </a:solidFill>
              </a:rPr>
              <a:t>&gt;  &lt;prediction file&gt;</a:t>
            </a:r>
            <a:br>
              <a:rPr lang="zh-TW">
                <a:solidFill>
                  <a:srgbClr val="FF0000"/>
                </a:solidFill>
              </a:rPr>
            </a:br>
            <a:r>
              <a:rPr lang="zh-TW"/>
              <a:t>data directory</a:t>
            </a:r>
            <a:r>
              <a:rPr lang="zh-TW"/>
              <a:t>: </a:t>
            </a:r>
            <a:r>
              <a:rPr lang="zh-TW"/>
              <a:t>此資料夾中會包含 training、validation、testing 三個資料夾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prediction file: </a:t>
            </a:r>
            <a:r>
              <a:rPr lang="zh-TW"/>
              <a:t>輸出</a:t>
            </a:r>
            <a:r>
              <a:rPr lang="zh-TW"/>
              <a:t>結果的 csv 檔路徑</a:t>
            </a:r>
            <a:br>
              <a:rPr lang="zh-TW"/>
            </a:br>
            <a:r>
              <a:rPr lang="zh-TW"/>
              <a:t>(除非有狀況，不然原則上助教只會跑 testing，不會跑 training，</a:t>
            </a:r>
            <a:r>
              <a:rPr lang="zh-TW"/>
              <a:t>因此</a:t>
            </a:r>
            <a:r>
              <a:rPr lang="zh-TW"/>
              <a:t>請用讀取 model 參數的方式進行</a:t>
            </a:r>
            <a:r>
              <a:rPr lang="zh-TW"/>
              <a:t>預測</a:t>
            </a:r>
            <a:r>
              <a:rPr lang="zh-TW"/>
              <a:t>。)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