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DFC73-A1DC-4CFA-91D9-6CCCDED74B12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01FF1-30BC-4651-A1B7-4D4830209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78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https://openreview.net/pdf?id=Skvgqgqxe</a:t>
            </a:r>
            <a:endParaRPr lang="zh-TW" altLang="en-US" dirty="0"/>
          </a:p>
          <a:p>
            <a:endParaRPr lang="en-US" altLang="zh-TW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Cons$tuency</a:t>
            </a:r>
            <a:endParaRPr lang="en-US" altLang="zh-TW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(phrase</a:t>
            </a:r>
          </a:p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976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Richard </a:t>
            </a:r>
            <a:r>
              <a:rPr lang="en-US" altLang="zh-TW" dirty="0" err="1"/>
              <a:t>Socher</a:t>
            </a:r>
            <a:r>
              <a:rPr lang="en-US" altLang="zh-TW" dirty="0"/>
              <a:t> Brody Huval Christopher D. Manning Andrew Y. Ng</a:t>
            </a:r>
            <a:r>
              <a:rPr lang="zh-TW" altLang="en-US" dirty="0"/>
              <a:t> </a:t>
            </a:r>
            <a:r>
              <a:rPr lang="en-US" altLang="zh-TW" dirty="0"/>
              <a:t>EMNLP</a:t>
            </a:r>
            <a:r>
              <a:rPr lang="zh-TW" altLang="en-US" dirty="0"/>
              <a:t> </a:t>
            </a:r>
            <a:r>
              <a:rPr lang="en-US" altLang="zh-TW" dirty="0"/>
              <a:t>2012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0D8A-8F69-433E-9A89-19B515AB742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48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Cons$tuency</a:t>
            </a:r>
            <a:endParaRPr lang="en-US" altLang="zh-TW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(phrase</a:t>
            </a:r>
          </a:p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4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Cons$tuency</a:t>
            </a:r>
            <a:endParaRPr lang="en-US" altLang="zh-TW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(phrase</a:t>
            </a:r>
          </a:p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94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Cons$tuency</a:t>
            </a:r>
            <a:endParaRPr lang="en-US" altLang="zh-TW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(phrase</a:t>
            </a:r>
          </a:p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92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Cons$tuency</a:t>
            </a:r>
            <a:endParaRPr lang="en-US" altLang="zh-TW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(phrase</a:t>
            </a:r>
          </a:p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523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Cons$tuency</a:t>
            </a:r>
            <a:endParaRPr lang="en-US" altLang="zh-TW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(phrase</a:t>
            </a:r>
          </a:p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79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dirty="0"/>
              <a:t>http://nlp.stanford.edu:8080/sentiment/rntnDemo.html</a:t>
            </a:r>
          </a:p>
          <a:p>
            <a:endParaRPr lang="en-US" altLang="zh-TW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Cons$tuency</a:t>
            </a:r>
            <a:endParaRPr lang="en-US" altLang="zh-TW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(phrase</a:t>
            </a:r>
          </a:p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825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Advantages</a:t>
            </a:r>
          </a:p>
          <a:p>
            <a:pPr lvl="1"/>
            <a:r>
              <a:rPr lang="en-US" altLang="zh-TW" dirty="0"/>
              <a:t>Single layer can model complex interactions</a:t>
            </a:r>
          </a:p>
          <a:p>
            <a:r>
              <a:rPr lang="en-US" altLang="zh-TW" dirty="0"/>
              <a:t>Disadvantages</a:t>
            </a:r>
          </a:p>
          <a:p>
            <a:pPr lvl="1"/>
            <a:r>
              <a:rPr lang="en-US" altLang="zh-TW" dirty="0"/>
              <a:t>Tensor V is potentially gigantic</a:t>
            </a:r>
          </a:p>
          <a:p>
            <a:r>
              <a:rPr lang="en-US" altLang="zh-TW" dirty="0"/>
              <a:t>Room for research on tensor networks?</a:t>
            </a:r>
          </a:p>
          <a:p>
            <a:pPr lvl="1"/>
            <a:r>
              <a:rPr lang="en-US" altLang="zh-TW" dirty="0"/>
              <a:t>Does not appear to be well-explored</a:t>
            </a:r>
          </a:p>
          <a:p>
            <a:pPr lvl="1"/>
            <a:r>
              <a:rPr lang="en-US" altLang="zh-TW" dirty="0"/>
              <a:t>Cubic parameter growth</a:t>
            </a:r>
          </a:p>
          <a:p>
            <a:pPr lvl="1"/>
            <a:r>
              <a:rPr lang="en-US" altLang="zh-TW" dirty="0"/>
              <a:t>Highly expressive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0D8A-8F69-433E-9A89-19B515AB742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40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Dull </a:t>
            </a:r>
            <a:r>
              <a:rPr lang="zh-TW" altLang="en-US" dirty="0"/>
              <a:t>平淡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0D8A-8F69-433E-9A89-19B515AB742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91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EF3-694A-4E29-B5C3-8FCEDE01509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593-296E-45A3-89D1-33B0B364E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EF3-694A-4E29-B5C3-8FCEDE01509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593-296E-45A3-89D1-33B0B364E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38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EF3-694A-4E29-B5C3-8FCEDE01509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593-296E-45A3-89D1-33B0B364E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0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EF3-694A-4E29-B5C3-8FCEDE01509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593-296E-45A3-89D1-33B0B364E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21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EF3-694A-4E29-B5C3-8FCEDE01509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593-296E-45A3-89D1-33B0B364E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94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EF3-694A-4E29-B5C3-8FCEDE01509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593-296E-45A3-89D1-33B0B364E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50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EF3-694A-4E29-B5C3-8FCEDE01509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593-296E-45A3-89D1-33B0B364E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55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EF3-694A-4E29-B5C3-8FCEDE01509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593-296E-45A3-89D1-33B0B364E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90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EF3-694A-4E29-B5C3-8FCEDE01509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593-296E-45A3-89D1-33B0B364E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7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EF3-694A-4E29-B5C3-8FCEDE01509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593-296E-45A3-89D1-33B0B364E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32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EF3-694A-4E29-B5C3-8FCEDE01509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593-296E-45A3-89D1-33B0B364E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10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B7EF3-694A-4E29-B5C3-8FCEDE01509F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9593-296E-45A3-89D1-33B0B364E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4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1.png"/><Relationship Id="rId4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590.png"/><Relationship Id="rId7" Type="http://schemas.openxmlformats.org/officeDocument/2006/relationships/image" Target="../media/image6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Recursive Structure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48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5721" y="159143"/>
            <a:ext cx="5835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Recursive Neural Tensor Network</a:t>
            </a:r>
            <a:endParaRPr lang="zh-TW" altLang="en-US" sz="32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5691765" y="1625752"/>
            <a:ext cx="1958965" cy="53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cxnSpLocks/>
            <a:stCxn id="18" idx="0"/>
          </p:cNvCxnSpPr>
          <p:nvPr/>
        </p:nvCxnSpPr>
        <p:spPr>
          <a:xfrm flipV="1">
            <a:off x="5461732" y="2129883"/>
            <a:ext cx="874072" cy="2782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cxnSpLocks/>
            <a:stCxn id="10" idx="0"/>
          </p:cNvCxnSpPr>
          <p:nvPr/>
        </p:nvCxnSpPr>
        <p:spPr>
          <a:xfrm flipH="1" flipV="1">
            <a:off x="7055825" y="2144527"/>
            <a:ext cx="854614" cy="2566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6875389" y="2401211"/>
            <a:ext cx="2070100" cy="368527"/>
            <a:chOff x="830759" y="3588674"/>
            <a:chExt cx="2070100" cy="368527"/>
          </a:xfrm>
        </p:grpSpPr>
        <p:sp>
          <p:nvSpPr>
            <p:cNvPr id="10" name="矩形 9"/>
            <p:cNvSpPr/>
            <p:nvPr/>
          </p:nvSpPr>
          <p:spPr>
            <a:xfrm>
              <a:off x="830759" y="3588674"/>
              <a:ext cx="2070100" cy="3685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968866" y="3669415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273075" y="3669414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612925" y="3669415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917134" y="3669414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256984" y="3669416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561193" y="3669415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426682" y="2408149"/>
            <a:ext cx="2070100" cy="368527"/>
            <a:chOff x="830759" y="3588674"/>
            <a:chExt cx="2070100" cy="368527"/>
          </a:xfrm>
        </p:grpSpPr>
        <p:sp>
          <p:nvSpPr>
            <p:cNvPr id="18" name="矩形 17"/>
            <p:cNvSpPr/>
            <p:nvPr/>
          </p:nvSpPr>
          <p:spPr>
            <a:xfrm>
              <a:off x="830759" y="3588674"/>
              <a:ext cx="2070100" cy="3685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968866" y="3669415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273075" y="3669414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1612925" y="3669415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1917134" y="3669414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256984" y="3669416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561193" y="3669415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631023" y="1000566"/>
            <a:ext cx="2070100" cy="368527"/>
            <a:chOff x="830759" y="3588674"/>
            <a:chExt cx="2070100" cy="368527"/>
          </a:xfrm>
        </p:grpSpPr>
        <p:sp>
          <p:nvSpPr>
            <p:cNvPr id="26" name="矩形 25"/>
            <p:cNvSpPr/>
            <p:nvPr/>
          </p:nvSpPr>
          <p:spPr>
            <a:xfrm>
              <a:off x="830759" y="3588674"/>
              <a:ext cx="2070100" cy="3685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968866" y="3669415"/>
              <a:ext cx="212035" cy="21203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1273075" y="3669414"/>
              <a:ext cx="212035" cy="21203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1612925" y="3669415"/>
              <a:ext cx="212035" cy="21203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1917134" y="3669414"/>
              <a:ext cx="212035" cy="21203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256984" y="3669416"/>
              <a:ext cx="212035" cy="21203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561193" y="3669415"/>
              <a:ext cx="212035" cy="21203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單箭頭接點 32"/>
          <p:cNvCxnSpPr>
            <a:cxnSpLocks/>
          </p:cNvCxnSpPr>
          <p:nvPr/>
        </p:nvCxnSpPr>
        <p:spPr>
          <a:xfrm flipH="1" flipV="1">
            <a:off x="6666073" y="1324052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314865" y="2727614"/>
                <a:ext cx="3156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865" y="2727614"/>
                <a:ext cx="315622" cy="369332"/>
              </a:xfrm>
              <a:prstGeom prst="rect">
                <a:avLst/>
              </a:prstGeom>
              <a:blipFill>
                <a:blip r:embed="rId3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7909970" y="2807313"/>
                <a:ext cx="3156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970" y="2807313"/>
                <a:ext cx="315622" cy="369332"/>
              </a:xfrm>
              <a:prstGeom prst="rect">
                <a:avLst/>
              </a:prstGeom>
              <a:blipFill>
                <a:blip r:embed="rId4"/>
                <a:stretch>
                  <a:fillRect l="-11765" r="-11765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725535" y="954720"/>
                <a:ext cx="3156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535" y="954720"/>
                <a:ext cx="315622" cy="369332"/>
              </a:xfrm>
              <a:prstGeom prst="rect">
                <a:avLst/>
              </a:prstGeom>
              <a:blipFill>
                <a:blip r:embed="rId5"/>
                <a:stretch>
                  <a:fillRect l="-11538" r="-1153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群組 37"/>
          <p:cNvGrpSpPr/>
          <p:nvPr/>
        </p:nvGrpSpPr>
        <p:grpSpPr>
          <a:xfrm rot="5400000">
            <a:off x="3222253" y="1209080"/>
            <a:ext cx="603024" cy="368527"/>
            <a:chOff x="1607781" y="4847547"/>
            <a:chExt cx="603024" cy="368527"/>
          </a:xfrm>
        </p:grpSpPr>
        <p:sp>
          <p:nvSpPr>
            <p:cNvPr id="39" name="矩形 38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0" name="群組 39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41" name="橢圓 40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3" name="群組 42"/>
          <p:cNvGrpSpPr/>
          <p:nvPr/>
        </p:nvGrpSpPr>
        <p:grpSpPr>
          <a:xfrm rot="5400000">
            <a:off x="3212740" y="1896551"/>
            <a:ext cx="603024" cy="368527"/>
            <a:chOff x="1607781" y="4847547"/>
            <a:chExt cx="603024" cy="368527"/>
          </a:xfrm>
        </p:grpSpPr>
        <p:sp>
          <p:nvSpPr>
            <p:cNvPr id="44" name="矩形 43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2079393" y="1415558"/>
            <a:ext cx="1096653" cy="665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156929" y="1553275"/>
                <a:ext cx="29297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29" y="1553275"/>
                <a:ext cx="292971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群組 49"/>
          <p:cNvGrpSpPr/>
          <p:nvPr/>
        </p:nvGrpSpPr>
        <p:grpSpPr>
          <a:xfrm rot="5400000">
            <a:off x="604265" y="1565778"/>
            <a:ext cx="603024" cy="368527"/>
            <a:chOff x="1607781" y="4847547"/>
            <a:chExt cx="603024" cy="368527"/>
          </a:xfrm>
        </p:grpSpPr>
        <p:sp>
          <p:nvSpPr>
            <p:cNvPr id="51" name="矩形 50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53" name="橢圓 52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55" name="文字方塊 54"/>
          <p:cNvSpPr txBox="1"/>
          <p:nvPr/>
        </p:nvSpPr>
        <p:spPr>
          <a:xfrm>
            <a:off x="574731" y="2361177"/>
            <a:ext cx="3405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Little interaction between a and b</a:t>
            </a:r>
            <a:endParaRPr lang="zh-TW" altLang="en-US" sz="2400" dirty="0"/>
          </a:p>
        </p:txBody>
      </p:sp>
      <p:grpSp>
        <p:nvGrpSpPr>
          <p:cNvPr id="56" name="群組 55"/>
          <p:cNvGrpSpPr/>
          <p:nvPr/>
        </p:nvGrpSpPr>
        <p:grpSpPr>
          <a:xfrm rot="5400000">
            <a:off x="7985868" y="4393347"/>
            <a:ext cx="603024" cy="368527"/>
            <a:chOff x="1607781" y="4847547"/>
            <a:chExt cx="603024" cy="368527"/>
          </a:xfrm>
        </p:grpSpPr>
        <p:sp>
          <p:nvSpPr>
            <p:cNvPr id="57" name="矩形 56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59" name="橢圓 58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橢圓 59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1" name="群組 60"/>
          <p:cNvGrpSpPr/>
          <p:nvPr/>
        </p:nvGrpSpPr>
        <p:grpSpPr>
          <a:xfrm rot="5400000">
            <a:off x="7976355" y="5080818"/>
            <a:ext cx="603024" cy="368527"/>
            <a:chOff x="1607781" y="4847547"/>
            <a:chExt cx="603024" cy="368527"/>
          </a:xfrm>
        </p:grpSpPr>
        <p:sp>
          <p:nvSpPr>
            <p:cNvPr id="62" name="矩形 61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3" name="群組 62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64" name="橢圓 63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76" name="群組 75"/>
          <p:cNvGrpSpPr/>
          <p:nvPr/>
        </p:nvGrpSpPr>
        <p:grpSpPr>
          <a:xfrm>
            <a:off x="6555447" y="4577610"/>
            <a:ext cx="1431024" cy="665256"/>
            <a:chOff x="4141405" y="5164211"/>
            <a:chExt cx="1431024" cy="665256"/>
          </a:xfrm>
        </p:grpSpPr>
        <p:sp>
          <p:nvSpPr>
            <p:cNvPr id="66" name="矩形 65"/>
            <p:cNvSpPr/>
            <p:nvPr/>
          </p:nvSpPr>
          <p:spPr>
            <a:xfrm>
              <a:off x="4141405" y="5164211"/>
              <a:ext cx="1431024" cy="6652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grpSp>
          <p:nvGrpSpPr>
            <p:cNvPr id="75" name="群組 74"/>
            <p:cNvGrpSpPr/>
            <p:nvPr/>
          </p:nvGrpSpPr>
          <p:grpSpPr>
            <a:xfrm>
              <a:off x="4270704" y="5226069"/>
              <a:ext cx="1210011" cy="553123"/>
              <a:chOff x="2170194" y="3875011"/>
              <a:chExt cx="1210011" cy="553123"/>
            </a:xfrm>
          </p:grpSpPr>
          <p:sp>
            <p:nvSpPr>
              <p:cNvPr id="67" name="橢圓 66"/>
              <p:cNvSpPr/>
              <p:nvPr/>
            </p:nvSpPr>
            <p:spPr>
              <a:xfrm rot="5400000">
                <a:off x="2170194" y="3875011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/>
              <p:cNvSpPr/>
              <p:nvPr/>
            </p:nvSpPr>
            <p:spPr>
              <a:xfrm rot="5400000">
                <a:off x="2493042" y="3875011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橢圓 68"/>
              <p:cNvSpPr/>
              <p:nvPr/>
            </p:nvSpPr>
            <p:spPr>
              <a:xfrm rot="5400000">
                <a:off x="2815890" y="3875011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 rot="5400000">
                <a:off x="3146397" y="3875011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 rot="5400000">
                <a:off x="2191967" y="4216099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 rot="5400000">
                <a:off x="2514815" y="4216099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橢圓 72"/>
              <p:cNvSpPr/>
              <p:nvPr/>
            </p:nvSpPr>
            <p:spPr>
              <a:xfrm rot="5400000">
                <a:off x="2837663" y="4216099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橢圓 73"/>
              <p:cNvSpPr/>
              <p:nvPr/>
            </p:nvSpPr>
            <p:spPr>
              <a:xfrm rot="5400000">
                <a:off x="3168170" y="4216099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77" name="群組 76"/>
          <p:cNvGrpSpPr/>
          <p:nvPr/>
        </p:nvGrpSpPr>
        <p:grpSpPr>
          <a:xfrm rot="5400000">
            <a:off x="5173013" y="3625215"/>
            <a:ext cx="603024" cy="368527"/>
            <a:chOff x="1607781" y="4847547"/>
            <a:chExt cx="603024" cy="368527"/>
          </a:xfrm>
        </p:grpSpPr>
        <p:sp>
          <p:nvSpPr>
            <p:cNvPr id="78" name="矩形 77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82" name="群組 81"/>
          <p:cNvGrpSpPr/>
          <p:nvPr/>
        </p:nvGrpSpPr>
        <p:grpSpPr>
          <a:xfrm rot="5400000">
            <a:off x="5163500" y="4312686"/>
            <a:ext cx="603024" cy="368527"/>
            <a:chOff x="1607781" y="4847547"/>
            <a:chExt cx="603024" cy="368527"/>
          </a:xfrm>
        </p:grpSpPr>
        <p:sp>
          <p:nvSpPr>
            <p:cNvPr id="83" name="矩形 82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4" name="群組 83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85" name="橢圓 84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7" name="群組 96"/>
          <p:cNvGrpSpPr/>
          <p:nvPr/>
        </p:nvGrpSpPr>
        <p:grpSpPr>
          <a:xfrm rot="16200000">
            <a:off x="2697854" y="3446435"/>
            <a:ext cx="378040" cy="1290495"/>
            <a:chOff x="2345241" y="3741276"/>
            <a:chExt cx="378040" cy="1290495"/>
          </a:xfrm>
        </p:grpSpPr>
        <p:grpSp>
          <p:nvGrpSpPr>
            <p:cNvPr id="87" name="群組 86"/>
            <p:cNvGrpSpPr/>
            <p:nvPr/>
          </p:nvGrpSpPr>
          <p:grpSpPr>
            <a:xfrm rot="5400000">
              <a:off x="2237506" y="3858524"/>
              <a:ext cx="603024" cy="368527"/>
              <a:chOff x="1607781" y="4847547"/>
              <a:chExt cx="603024" cy="368527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607781" y="4847547"/>
                <a:ext cx="603024" cy="36852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9" name="群組 88"/>
              <p:cNvGrpSpPr/>
              <p:nvPr/>
            </p:nvGrpSpPr>
            <p:grpSpPr>
              <a:xfrm>
                <a:off x="1645879" y="4928287"/>
                <a:ext cx="516244" cy="212036"/>
                <a:chOff x="1645879" y="4928287"/>
                <a:chExt cx="516244" cy="212036"/>
              </a:xfrm>
            </p:grpSpPr>
            <p:sp>
              <p:nvSpPr>
                <p:cNvPr id="90" name="橢圓 89"/>
                <p:cNvSpPr/>
                <p:nvPr/>
              </p:nvSpPr>
              <p:spPr>
                <a:xfrm>
                  <a:off x="1645879" y="4928288"/>
                  <a:ext cx="212035" cy="2120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" name="橢圓 90"/>
                <p:cNvSpPr/>
                <p:nvPr/>
              </p:nvSpPr>
              <p:spPr>
                <a:xfrm>
                  <a:off x="1950088" y="4928287"/>
                  <a:ext cx="212035" cy="2120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92" name="群組 91"/>
            <p:cNvGrpSpPr/>
            <p:nvPr/>
          </p:nvGrpSpPr>
          <p:grpSpPr>
            <a:xfrm rot="5400000">
              <a:off x="2227993" y="4545995"/>
              <a:ext cx="603024" cy="368527"/>
              <a:chOff x="1607781" y="4847547"/>
              <a:chExt cx="603024" cy="368527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607781" y="4847547"/>
                <a:ext cx="603024" cy="36852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4" name="群組 93"/>
              <p:cNvGrpSpPr/>
              <p:nvPr/>
            </p:nvGrpSpPr>
            <p:grpSpPr>
              <a:xfrm>
                <a:off x="1645879" y="4928287"/>
                <a:ext cx="516244" cy="212036"/>
                <a:chOff x="1645879" y="4928287"/>
                <a:chExt cx="516244" cy="212036"/>
              </a:xfrm>
            </p:grpSpPr>
            <p:sp>
              <p:nvSpPr>
                <p:cNvPr id="95" name="橢圓 94"/>
                <p:cNvSpPr/>
                <p:nvPr/>
              </p:nvSpPr>
              <p:spPr>
                <a:xfrm>
                  <a:off x="1645879" y="4928288"/>
                  <a:ext cx="212035" cy="21203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" name="橢圓 95"/>
                <p:cNvSpPr/>
                <p:nvPr/>
              </p:nvSpPr>
              <p:spPr>
                <a:xfrm>
                  <a:off x="1950088" y="4928287"/>
                  <a:ext cx="212035" cy="21203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99" name="矩形 98"/>
          <p:cNvSpPr/>
          <p:nvPr/>
        </p:nvSpPr>
        <p:spPr>
          <a:xfrm>
            <a:off x="3642934" y="3472638"/>
            <a:ext cx="1431024" cy="1351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3772233" y="3534497"/>
            <a:ext cx="1210011" cy="553123"/>
            <a:chOff x="2170194" y="3875011"/>
            <a:chExt cx="1210011" cy="553123"/>
          </a:xfrm>
        </p:grpSpPr>
        <p:sp>
          <p:nvSpPr>
            <p:cNvPr id="101" name="橢圓 100"/>
            <p:cNvSpPr/>
            <p:nvPr/>
          </p:nvSpPr>
          <p:spPr>
            <a:xfrm rot="5400000">
              <a:off x="2170194" y="3875011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 rot="5400000">
              <a:off x="2493042" y="3875011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/>
            <p:nvPr/>
          </p:nvSpPr>
          <p:spPr>
            <a:xfrm rot="5400000">
              <a:off x="2815890" y="3875011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 rot="5400000">
              <a:off x="3146397" y="3875011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/>
            <p:cNvSpPr/>
            <p:nvPr/>
          </p:nvSpPr>
          <p:spPr>
            <a:xfrm rot="5400000">
              <a:off x="2191967" y="4216099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 rot="5400000">
              <a:off x="2514815" y="4216099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/>
            <p:cNvSpPr/>
            <p:nvPr/>
          </p:nvSpPr>
          <p:spPr>
            <a:xfrm rot="5400000">
              <a:off x="2837663" y="4216099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/>
            <p:cNvSpPr/>
            <p:nvPr/>
          </p:nvSpPr>
          <p:spPr>
            <a:xfrm rot="5400000">
              <a:off x="3168170" y="4216099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9" name="群組 108"/>
          <p:cNvGrpSpPr/>
          <p:nvPr/>
        </p:nvGrpSpPr>
        <p:grpSpPr>
          <a:xfrm>
            <a:off x="3794006" y="4179560"/>
            <a:ext cx="1210011" cy="553123"/>
            <a:chOff x="2170194" y="3875011"/>
            <a:chExt cx="1210011" cy="553123"/>
          </a:xfrm>
        </p:grpSpPr>
        <p:sp>
          <p:nvSpPr>
            <p:cNvPr id="110" name="橢圓 109"/>
            <p:cNvSpPr/>
            <p:nvPr/>
          </p:nvSpPr>
          <p:spPr>
            <a:xfrm rot="5400000">
              <a:off x="2170194" y="3875011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/>
            <p:cNvSpPr/>
            <p:nvPr/>
          </p:nvSpPr>
          <p:spPr>
            <a:xfrm rot="5400000">
              <a:off x="2493042" y="3875011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/>
            <p:cNvSpPr/>
            <p:nvPr/>
          </p:nvSpPr>
          <p:spPr>
            <a:xfrm rot="5400000">
              <a:off x="2815890" y="3875011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/>
            <p:cNvSpPr/>
            <p:nvPr/>
          </p:nvSpPr>
          <p:spPr>
            <a:xfrm rot="5400000">
              <a:off x="3146397" y="3875011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/>
            <p:nvPr/>
          </p:nvSpPr>
          <p:spPr>
            <a:xfrm rot="5400000">
              <a:off x="2191967" y="4216099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/>
            <p:cNvSpPr/>
            <p:nvPr/>
          </p:nvSpPr>
          <p:spPr>
            <a:xfrm rot="5400000">
              <a:off x="2514815" y="4216099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/>
            <p:cNvSpPr/>
            <p:nvPr/>
          </p:nvSpPr>
          <p:spPr>
            <a:xfrm rot="5400000">
              <a:off x="2837663" y="4216099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/>
            <p:nvPr/>
          </p:nvSpPr>
          <p:spPr>
            <a:xfrm rot="5400000">
              <a:off x="3168170" y="4216099"/>
              <a:ext cx="212035" cy="21203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8" name="矩形 157"/>
          <p:cNvSpPr/>
          <p:nvPr/>
        </p:nvSpPr>
        <p:spPr>
          <a:xfrm>
            <a:off x="2157152" y="3410426"/>
            <a:ext cx="3657665" cy="147582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151784" y="5015301"/>
            <a:ext cx="3657665" cy="1475822"/>
            <a:chOff x="2154017" y="4870534"/>
            <a:chExt cx="3657665" cy="1475822"/>
          </a:xfrm>
        </p:grpSpPr>
        <p:grpSp>
          <p:nvGrpSpPr>
            <p:cNvPr id="118" name="群組 117"/>
            <p:cNvGrpSpPr/>
            <p:nvPr/>
          </p:nvGrpSpPr>
          <p:grpSpPr>
            <a:xfrm rot="5400000">
              <a:off x="5185888" y="5058489"/>
              <a:ext cx="603024" cy="368527"/>
              <a:chOff x="1607781" y="4847547"/>
              <a:chExt cx="603024" cy="368527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1607781" y="4847547"/>
                <a:ext cx="603024" cy="36852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0" name="群組 119"/>
              <p:cNvGrpSpPr/>
              <p:nvPr/>
            </p:nvGrpSpPr>
            <p:grpSpPr>
              <a:xfrm>
                <a:off x="1645879" y="4928287"/>
                <a:ext cx="516244" cy="212036"/>
                <a:chOff x="1645879" y="4928287"/>
                <a:chExt cx="516244" cy="212036"/>
              </a:xfrm>
            </p:grpSpPr>
            <p:sp>
              <p:nvSpPr>
                <p:cNvPr id="121" name="橢圓 120"/>
                <p:cNvSpPr/>
                <p:nvPr/>
              </p:nvSpPr>
              <p:spPr>
                <a:xfrm>
                  <a:off x="1645879" y="4928288"/>
                  <a:ext cx="212035" cy="2120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2" name="橢圓 121"/>
                <p:cNvSpPr/>
                <p:nvPr/>
              </p:nvSpPr>
              <p:spPr>
                <a:xfrm>
                  <a:off x="1950088" y="4928287"/>
                  <a:ext cx="212035" cy="2120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23" name="群組 122"/>
            <p:cNvGrpSpPr/>
            <p:nvPr/>
          </p:nvGrpSpPr>
          <p:grpSpPr>
            <a:xfrm rot="5400000">
              <a:off x="5176375" y="5745960"/>
              <a:ext cx="603024" cy="368527"/>
              <a:chOff x="1607781" y="4847547"/>
              <a:chExt cx="603024" cy="368527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607781" y="4847547"/>
                <a:ext cx="603024" cy="36852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5" name="群組 124"/>
              <p:cNvGrpSpPr/>
              <p:nvPr/>
            </p:nvGrpSpPr>
            <p:grpSpPr>
              <a:xfrm>
                <a:off x="1645879" y="4928287"/>
                <a:ext cx="516244" cy="212036"/>
                <a:chOff x="1645879" y="4928287"/>
                <a:chExt cx="516244" cy="212036"/>
              </a:xfrm>
            </p:grpSpPr>
            <p:sp>
              <p:nvSpPr>
                <p:cNvPr id="126" name="橢圓 125"/>
                <p:cNvSpPr/>
                <p:nvPr/>
              </p:nvSpPr>
              <p:spPr>
                <a:xfrm>
                  <a:off x="1645879" y="4928288"/>
                  <a:ext cx="212035" cy="21203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7" name="橢圓 126"/>
                <p:cNvSpPr/>
                <p:nvPr/>
              </p:nvSpPr>
              <p:spPr>
                <a:xfrm>
                  <a:off x="1950088" y="4928287"/>
                  <a:ext cx="212035" cy="21203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28" name="群組 127"/>
            <p:cNvGrpSpPr/>
            <p:nvPr/>
          </p:nvGrpSpPr>
          <p:grpSpPr>
            <a:xfrm rot="16200000">
              <a:off x="2710729" y="4879709"/>
              <a:ext cx="378040" cy="1290495"/>
              <a:chOff x="2345241" y="3741276"/>
              <a:chExt cx="378040" cy="1290495"/>
            </a:xfrm>
          </p:grpSpPr>
          <p:grpSp>
            <p:nvGrpSpPr>
              <p:cNvPr id="129" name="群組 128"/>
              <p:cNvGrpSpPr/>
              <p:nvPr/>
            </p:nvGrpSpPr>
            <p:grpSpPr>
              <a:xfrm rot="5400000">
                <a:off x="2237506" y="3858524"/>
                <a:ext cx="603024" cy="368527"/>
                <a:chOff x="1607781" y="4847547"/>
                <a:chExt cx="603024" cy="368527"/>
              </a:xfrm>
            </p:grpSpPr>
            <p:sp>
              <p:nvSpPr>
                <p:cNvPr id="135" name="矩形 134"/>
                <p:cNvSpPr/>
                <p:nvPr/>
              </p:nvSpPr>
              <p:spPr>
                <a:xfrm>
                  <a:off x="1607781" y="4847547"/>
                  <a:ext cx="603024" cy="36852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36" name="群組 135"/>
                <p:cNvGrpSpPr/>
                <p:nvPr/>
              </p:nvGrpSpPr>
              <p:grpSpPr>
                <a:xfrm>
                  <a:off x="1645879" y="4928287"/>
                  <a:ext cx="516244" cy="212036"/>
                  <a:chOff x="1645879" y="4928287"/>
                  <a:chExt cx="516244" cy="212036"/>
                </a:xfrm>
              </p:grpSpPr>
              <p:sp>
                <p:nvSpPr>
                  <p:cNvPr id="137" name="橢圓 136"/>
                  <p:cNvSpPr/>
                  <p:nvPr/>
                </p:nvSpPr>
                <p:spPr>
                  <a:xfrm>
                    <a:off x="1645879" y="4928288"/>
                    <a:ext cx="212035" cy="21203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8" name="橢圓 137"/>
                  <p:cNvSpPr/>
                  <p:nvPr/>
                </p:nvSpPr>
                <p:spPr>
                  <a:xfrm>
                    <a:off x="1950088" y="4928287"/>
                    <a:ext cx="212035" cy="21203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30" name="群組 129"/>
              <p:cNvGrpSpPr/>
              <p:nvPr/>
            </p:nvGrpSpPr>
            <p:grpSpPr>
              <a:xfrm rot="5400000">
                <a:off x="2227993" y="4545995"/>
                <a:ext cx="603024" cy="368527"/>
                <a:chOff x="1607781" y="4847547"/>
                <a:chExt cx="603024" cy="368527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1607781" y="4847547"/>
                  <a:ext cx="603024" cy="36852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32" name="群組 131"/>
                <p:cNvGrpSpPr/>
                <p:nvPr/>
              </p:nvGrpSpPr>
              <p:grpSpPr>
                <a:xfrm>
                  <a:off x="1645879" y="4928287"/>
                  <a:ext cx="516244" cy="212036"/>
                  <a:chOff x="1645879" y="4928287"/>
                  <a:chExt cx="516244" cy="212036"/>
                </a:xfrm>
              </p:grpSpPr>
              <p:sp>
                <p:nvSpPr>
                  <p:cNvPr id="133" name="橢圓 132"/>
                  <p:cNvSpPr/>
                  <p:nvPr/>
                </p:nvSpPr>
                <p:spPr>
                  <a:xfrm>
                    <a:off x="1645879" y="4928288"/>
                    <a:ext cx="212035" cy="212035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4" name="橢圓 133"/>
                  <p:cNvSpPr/>
                  <p:nvPr/>
                </p:nvSpPr>
                <p:spPr>
                  <a:xfrm>
                    <a:off x="1950088" y="4928287"/>
                    <a:ext cx="212035" cy="212035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sp>
          <p:nvSpPr>
            <p:cNvPr id="139" name="矩形 138"/>
            <p:cNvSpPr/>
            <p:nvPr/>
          </p:nvSpPr>
          <p:spPr>
            <a:xfrm>
              <a:off x="3655809" y="4905912"/>
              <a:ext cx="1431024" cy="13519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grpSp>
          <p:nvGrpSpPr>
            <p:cNvPr id="140" name="群組 139"/>
            <p:cNvGrpSpPr/>
            <p:nvPr/>
          </p:nvGrpSpPr>
          <p:grpSpPr>
            <a:xfrm>
              <a:off x="3785108" y="4967771"/>
              <a:ext cx="1210011" cy="553123"/>
              <a:chOff x="2170194" y="3875011"/>
              <a:chExt cx="1210011" cy="553123"/>
            </a:xfrm>
          </p:grpSpPr>
          <p:sp>
            <p:nvSpPr>
              <p:cNvPr id="141" name="橢圓 140"/>
              <p:cNvSpPr/>
              <p:nvPr/>
            </p:nvSpPr>
            <p:spPr>
              <a:xfrm rot="5400000">
                <a:off x="2170194" y="3875011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橢圓 141"/>
              <p:cNvSpPr/>
              <p:nvPr/>
            </p:nvSpPr>
            <p:spPr>
              <a:xfrm rot="5400000">
                <a:off x="2493042" y="3875011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橢圓 142"/>
              <p:cNvSpPr/>
              <p:nvPr/>
            </p:nvSpPr>
            <p:spPr>
              <a:xfrm rot="5400000">
                <a:off x="2815890" y="3875011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橢圓 143"/>
              <p:cNvSpPr/>
              <p:nvPr/>
            </p:nvSpPr>
            <p:spPr>
              <a:xfrm rot="5400000">
                <a:off x="3146397" y="3875011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橢圓 144"/>
              <p:cNvSpPr/>
              <p:nvPr/>
            </p:nvSpPr>
            <p:spPr>
              <a:xfrm rot="5400000">
                <a:off x="2191967" y="4216099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橢圓 145"/>
              <p:cNvSpPr/>
              <p:nvPr/>
            </p:nvSpPr>
            <p:spPr>
              <a:xfrm rot="5400000">
                <a:off x="2514815" y="4216099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橢圓 146"/>
              <p:cNvSpPr/>
              <p:nvPr/>
            </p:nvSpPr>
            <p:spPr>
              <a:xfrm rot="5400000">
                <a:off x="2837663" y="4216099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橢圓 147"/>
              <p:cNvSpPr/>
              <p:nvPr/>
            </p:nvSpPr>
            <p:spPr>
              <a:xfrm rot="5400000">
                <a:off x="3168170" y="4216099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9" name="群組 148"/>
            <p:cNvGrpSpPr/>
            <p:nvPr/>
          </p:nvGrpSpPr>
          <p:grpSpPr>
            <a:xfrm>
              <a:off x="3806881" y="5612834"/>
              <a:ext cx="1210011" cy="553123"/>
              <a:chOff x="2170194" y="3875011"/>
              <a:chExt cx="1210011" cy="553123"/>
            </a:xfrm>
          </p:grpSpPr>
          <p:sp>
            <p:nvSpPr>
              <p:cNvPr id="150" name="橢圓 149"/>
              <p:cNvSpPr/>
              <p:nvPr/>
            </p:nvSpPr>
            <p:spPr>
              <a:xfrm rot="5400000">
                <a:off x="2170194" y="3875011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橢圓 150"/>
              <p:cNvSpPr/>
              <p:nvPr/>
            </p:nvSpPr>
            <p:spPr>
              <a:xfrm rot="5400000">
                <a:off x="2493042" y="3875011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橢圓 151"/>
              <p:cNvSpPr/>
              <p:nvPr/>
            </p:nvSpPr>
            <p:spPr>
              <a:xfrm rot="5400000">
                <a:off x="2815890" y="3875011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橢圓 152"/>
              <p:cNvSpPr/>
              <p:nvPr/>
            </p:nvSpPr>
            <p:spPr>
              <a:xfrm rot="5400000">
                <a:off x="3146397" y="3875011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橢圓 153"/>
              <p:cNvSpPr/>
              <p:nvPr/>
            </p:nvSpPr>
            <p:spPr>
              <a:xfrm rot="5400000">
                <a:off x="2191967" y="4216099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橢圓 154"/>
              <p:cNvSpPr/>
              <p:nvPr/>
            </p:nvSpPr>
            <p:spPr>
              <a:xfrm rot="5400000">
                <a:off x="2514815" y="4216099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橢圓 155"/>
              <p:cNvSpPr/>
              <p:nvPr/>
            </p:nvSpPr>
            <p:spPr>
              <a:xfrm rot="5400000">
                <a:off x="2837663" y="4216099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橢圓 156"/>
              <p:cNvSpPr/>
              <p:nvPr/>
            </p:nvSpPr>
            <p:spPr>
              <a:xfrm rot="5400000">
                <a:off x="3168170" y="4216099"/>
                <a:ext cx="212035" cy="21203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9" name="矩形 158"/>
            <p:cNvSpPr/>
            <p:nvPr/>
          </p:nvSpPr>
          <p:spPr>
            <a:xfrm>
              <a:off x="2154017" y="4870534"/>
              <a:ext cx="3657665" cy="1475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0" name="文字方塊 159"/>
          <p:cNvSpPr txBox="1"/>
          <p:nvPr/>
        </p:nvSpPr>
        <p:spPr>
          <a:xfrm>
            <a:off x="5899641" y="4662719"/>
            <a:ext cx="56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161" name="群組 160"/>
          <p:cNvGrpSpPr/>
          <p:nvPr/>
        </p:nvGrpSpPr>
        <p:grpSpPr>
          <a:xfrm rot="5400000">
            <a:off x="531182" y="4694860"/>
            <a:ext cx="603024" cy="368527"/>
            <a:chOff x="1607781" y="4847547"/>
            <a:chExt cx="603024" cy="368527"/>
          </a:xfrm>
        </p:grpSpPr>
        <p:sp>
          <p:nvSpPr>
            <p:cNvPr id="162" name="矩形 161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3" name="群組 162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164" name="橢圓 163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橢圓 164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/>
              <p:cNvSpPr txBox="1"/>
              <p:nvPr/>
            </p:nvSpPr>
            <p:spPr>
              <a:xfrm>
                <a:off x="1101782" y="4670804"/>
                <a:ext cx="77996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6" name="文字方塊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82" y="4670804"/>
                <a:ext cx="779963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712852" y="3902308"/>
            <a:ext cx="31826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2641317" y="4327959"/>
            <a:ext cx="43383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4108794" y="3908947"/>
            <a:ext cx="50935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384031" y="3359087"/>
                <a:ext cx="1502783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1" y="3359087"/>
                <a:ext cx="1502783" cy="9380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79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5" grpId="0"/>
      <p:bldP spid="99" grpId="0" animBg="1"/>
      <p:bldP spid="158" grpId="0" animBg="1"/>
      <p:bldP spid="160" grpId="0"/>
      <p:bldP spid="166" grpId="0"/>
      <p:bldP spid="3" grpId="0" animBg="1"/>
      <p:bldP spid="167" grpId="0" animBg="1"/>
      <p:bldP spid="168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94389" y="1759890"/>
            <a:ext cx="735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5-class sentiment classification ( -- , - , 0 , + , ++ )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401925"/>
            <a:ext cx="7691438" cy="38414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76400" y="6243404"/>
            <a:ext cx="626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Demo: </a:t>
            </a:r>
            <a:r>
              <a:rPr lang="zh-TW" altLang="en-US" dirty="0"/>
              <a:t>http://nlp.stanford.edu:8080/sentiment/rntnDemo.html</a:t>
            </a:r>
          </a:p>
        </p:txBody>
      </p:sp>
    </p:spTree>
    <p:extLst>
      <p:ext uri="{BB962C8B-B14F-4D97-AF65-F5344CB8AC3E}">
        <p14:creationId xmlns:p14="http://schemas.microsoft.com/office/powerpoint/2010/main" val="18698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62404" y="5149800"/>
            <a:ext cx="8020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Socher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Richard, et al. "Recursive deep models for semantic compositionality over a sentiment treebank."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conference on empirical methods in natural language processing (EMNLP)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Vol. 1631. 2013.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47443"/>
            <a:ext cx="4200929" cy="22072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25" y="2407098"/>
            <a:ext cx="3800475" cy="234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851062" y="4614755"/>
            <a:ext cx="684662" cy="6242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415994" y="1364491"/>
            <a:ext cx="1958965" cy="53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cxnSp>
        <p:nvCxnSpPr>
          <p:cNvPr id="8" name="直線單箭頭接點 7"/>
          <p:cNvCxnSpPr>
            <a:cxnSpLocks/>
            <a:stCxn id="187" idx="0"/>
          </p:cNvCxnSpPr>
          <p:nvPr/>
        </p:nvCxnSpPr>
        <p:spPr>
          <a:xfrm flipV="1">
            <a:off x="5185961" y="1868622"/>
            <a:ext cx="874072" cy="2782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cxnSpLocks/>
            <a:stCxn id="179" idx="0"/>
          </p:cNvCxnSpPr>
          <p:nvPr/>
        </p:nvCxnSpPr>
        <p:spPr>
          <a:xfrm flipH="1" flipV="1">
            <a:off x="6780054" y="1883266"/>
            <a:ext cx="854614" cy="2566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8350" y="72738"/>
            <a:ext cx="58462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Matrix-Vector Recursive Network</a:t>
            </a:r>
            <a:endParaRPr lang="zh-TW" altLang="en-US" sz="3200" b="1" i="1" u="sng" dirty="0"/>
          </a:p>
        </p:txBody>
      </p:sp>
      <p:grpSp>
        <p:nvGrpSpPr>
          <p:cNvPr id="206" name="群組 205"/>
          <p:cNvGrpSpPr/>
          <p:nvPr/>
        </p:nvGrpSpPr>
        <p:grpSpPr>
          <a:xfrm>
            <a:off x="260314" y="975086"/>
            <a:ext cx="3716568" cy="1474294"/>
            <a:chOff x="333221" y="1076329"/>
            <a:chExt cx="3716568" cy="1474294"/>
          </a:xfrm>
        </p:grpSpPr>
        <p:sp>
          <p:nvSpPr>
            <p:cNvPr id="18" name="矩形 17"/>
            <p:cNvSpPr/>
            <p:nvPr/>
          </p:nvSpPr>
          <p:spPr>
            <a:xfrm>
              <a:off x="1185038" y="1076329"/>
              <a:ext cx="2070100" cy="3685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323145" y="1157070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627354" y="1157069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967204" y="1157070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271413" y="1157069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611263" y="1157071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2915472" y="1157070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右大括弧 18"/>
            <p:cNvSpPr/>
            <p:nvPr/>
          </p:nvSpPr>
          <p:spPr>
            <a:xfrm rot="5400000" flipV="1">
              <a:off x="1480045" y="1216322"/>
              <a:ext cx="193986" cy="577542"/>
            </a:xfrm>
            <a:prstGeom prst="rightBrace">
              <a:avLst>
                <a:gd name="adj1" fmla="val 8005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右大括弧 19"/>
            <p:cNvSpPr/>
            <p:nvPr/>
          </p:nvSpPr>
          <p:spPr>
            <a:xfrm rot="5400000" flipV="1">
              <a:off x="2482516" y="863184"/>
              <a:ext cx="193986" cy="1269083"/>
            </a:xfrm>
            <a:prstGeom prst="rightBrace">
              <a:avLst>
                <a:gd name="adj1" fmla="val 8005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33221" y="1717214"/>
              <a:ext cx="1453803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TW" sz="2400" dirty="0"/>
                <a:t>inherent meaning</a:t>
              </a:r>
              <a:endParaRPr lang="zh-TW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993189" y="1719626"/>
              <a:ext cx="2056600" cy="8309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TW" sz="2400" dirty="0"/>
                <a:t>how it changes the others</a:t>
              </a:r>
              <a:endParaRPr lang="zh-TW" altLang="en-US" sz="2400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793409" y="5986081"/>
            <a:ext cx="2070100" cy="368527"/>
            <a:chOff x="830759" y="3588674"/>
            <a:chExt cx="2070100" cy="368527"/>
          </a:xfrm>
        </p:grpSpPr>
        <p:sp>
          <p:nvSpPr>
            <p:cNvPr id="23" name="矩形 22"/>
            <p:cNvSpPr/>
            <p:nvPr/>
          </p:nvSpPr>
          <p:spPr>
            <a:xfrm>
              <a:off x="830759" y="3588674"/>
              <a:ext cx="2070100" cy="3685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968866" y="3669415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1273075" y="3669414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1612925" y="3669415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1917134" y="3669414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256984" y="3669416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2561193" y="3669415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159566" y="5993448"/>
            <a:ext cx="2070100" cy="368527"/>
            <a:chOff x="830759" y="3588674"/>
            <a:chExt cx="2070100" cy="368527"/>
          </a:xfrm>
        </p:grpSpPr>
        <p:sp>
          <p:nvSpPr>
            <p:cNvPr id="32" name="矩形 31"/>
            <p:cNvSpPr/>
            <p:nvPr/>
          </p:nvSpPr>
          <p:spPr>
            <a:xfrm>
              <a:off x="830759" y="3588674"/>
              <a:ext cx="2070100" cy="3685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968866" y="3669415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1273075" y="3669414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1612925" y="3669415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1917134" y="3669414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256984" y="3669416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2561193" y="3669415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1179254" y="6313616"/>
            <a:ext cx="129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545411" y="6320984"/>
            <a:ext cx="129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good</a:t>
            </a:r>
            <a:endParaRPr lang="zh-TW" altLang="en-US" sz="2400" dirty="0"/>
          </a:p>
        </p:txBody>
      </p:sp>
      <p:grpSp>
        <p:nvGrpSpPr>
          <p:cNvPr id="60" name="群組 59"/>
          <p:cNvGrpSpPr/>
          <p:nvPr/>
        </p:nvGrpSpPr>
        <p:grpSpPr>
          <a:xfrm rot="5400000">
            <a:off x="839509" y="4738566"/>
            <a:ext cx="603024" cy="368527"/>
            <a:chOff x="1607781" y="4847547"/>
            <a:chExt cx="603024" cy="368527"/>
          </a:xfrm>
        </p:grpSpPr>
        <p:sp>
          <p:nvSpPr>
            <p:cNvPr id="43" name="矩形 42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9" name="群組 58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44" name="橢圓 43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0" name="群組 49"/>
          <p:cNvGrpSpPr/>
          <p:nvPr/>
        </p:nvGrpSpPr>
        <p:grpSpPr>
          <a:xfrm>
            <a:off x="1949014" y="4667951"/>
            <a:ext cx="516244" cy="504812"/>
            <a:chOff x="3002438" y="4390102"/>
            <a:chExt cx="516244" cy="504812"/>
          </a:xfrm>
        </p:grpSpPr>
        <p:sp>
          <p:nvSpPr>
            <p:cNvPr id="46" name="橢圓 45"/>
            <p:cNvSpPr/>
            <p:nvPr/>
          </p:nvSpPr>
          <p:spPr>
            <a:xfrm>
              <a:off x="3002438" y="4390103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3306647" y="4390102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3002438" y="4682879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3306647" y="4682878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右大括弧 51"/>
          <p:cNvSpPr/>
          <p:nvPr/>
        </p:nvSpPr>
        <p:spPr>
          <a:xfrm rot="16200000" flipV="1">
            <a:off x="1003577" y="5549265"/>
            <a:ext cx="284380" cy="603985"/>
          </a:xfrm>
          <a:prstGeom prst="rightBrace">
            <a:avLst>
              <a:gd name="adj1" fmla="val 800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右大括弧 52"/>
          <p:cNvSpPr/>
          <p:nvPr/>
        </p:nvSpPr>
        <p:spPr>
          <a:xfrm rot="16200000" flipV="1">
            <a:off x="2052797" y="5175369"/>
            <a:ext cx="284380" cy="1337043"/>
          </a:xfrm>
          <a:prstGeom prst="rightBrace">
            <a:avLst>
              <a:gd name="adj1" fmla="val 800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2186070" y="5240505"/>
            <a:ext cx="0" cy="468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1140772" y="5240505"/>
            <a:ext cx="0" cy="468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1323523" y="4720419"/>
                <a:ext cx="3156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23" y="4720419"/>
                <a:ext cx="315622" cy="369332"/>
              </a:xfrm>
              <a:prstGeom prst="rect">
                <a:avLst/>
              </a:prstGeom>
              <a:blipFill>
                <a:blip r:embed="rId3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2560739" y="4737537"/>
                <a:ext cx="3156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739" y="4737537"/>
                <a:ext cx="315622" cy="369332"/>
              </a:xfrm>
              <a:prstGeom prst="rect">
                <a:avLst/>
              </a:prstGeom>
              <a:blipFill>
                <a:blip r:embed="rId4"/>
                <a:stretch>
                  <a:fillRect l="-13462" r="-1538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/>
          <p:cNvSpPr/>
          <p:nvPr/>
        </p:nvSpPr>
        <p:spPr>
          <a:xfrm>
            <a:off x="6234547" y="4653279"/>
            <a:ext cx="684662" cy="6242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7" name="群組 76"/>
          <p:cNvGrpSpPr/>
          <p:nvPr/>
        </p:nvGrpSpPr>
        <p:grpSpPr>
          <a:xfrm rot="5400000">
            <a:off x="5222994" y="4777090"/>
            <a:ext cx="603024" cy="368527"/>
            <a:chOff x="1607781" y="4847547"/>
            <a:chExt cx="603024" cy="368527"/>
          </a:xfrm>
        </p:grpSpPr>
        <p:sp>
          <p:nvSpPr>
            <p:cNvPr id="78" name="矩形 77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82" name="群組 81"/>
          <p:cNvGrpSpPr/>
          <p:nvPr/>
        </p:nvGrpSpPr>
        <p:grpSpPr>
          <a:xfrm>
            <a:off x="6332499" y="4706475"/>
            <a:ext cx="516244" cy="504812"/>
            <a:chOff x="3002438" y="4390102"/>
            <a:chExt cx="516244" cy="504812"/>
          </a:xfrm>
        </p:grpSpPr>
        <p:sp>
          <p:nvSpPr>
            <p:cNvPr id="83" name="橢圓 82"/>
            <p:cNvSpPr/>
            <p:nvPr/>
          </p:nvSpPr>
          <p:spPr>
            <a:xfrm>
              <a:off x="3002438" y="4390103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3306647" y="4390102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/>
            <p:cNvSpPr/>
            <p:nvPr/>
          </p:nvSpPr>
          <p:spPr>
            <a:xfrm>
              <a:off x="3002438" y="4682879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3306647" y="4682878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7" name="右大括弧 86"/>
          <p:cNvSpPr/>
          <p:nvPr/>
        </p:nvSpPr>
        <p:spPr>
          <a:xfrm rot="16200000" flipV="1">
            <a:off x="5387062" y="5587789"/>
            <a:ext cx="284380" cy="603985"/>
          </a:xfrm>
          <a:prstGeom prst="rightBrace">
            <a:avLst>
              <a:gd name="adj1" fmla="val 800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右大括弧 87"/>
          <p:cNvSpPr/>
          <p:nvPr/>
        </p:nvSpPr>
        <p:spPr>
          <a:xfrm rot="16200000" flipV="1">
            <a:off x="6436282" y="5213893"/>
            <a:ext cx="284380" cy="1337043"/>
          </a:xfrm>
          <a:prstGeom prst="rightBrace">
            <a:avLst>
              <a:gd name="adj1" fmla="val 800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單箭頭接點 88"/>
          <p:cNvCxnSpPr/>
          <p:nvPr/>
        </p:nvCxnSpPr>
        <p:spPr>
          <a:xfrm flipV="1">
            <a:off x="6569555" y="5279029"/>
            <a:ext cx="0" cy="468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V="1">
            <a:off x="5524257" y="5279029"/>
            <a:ext cx="0" cy="468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5707008" y="4758943"/>
                <a:ext cx="3156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008" y="4758943"/>
                <a:ext cx="315622" cy="369332"/>
              </a:xfrm>
              <a:prstGeom prst="rect">
                <a:avLst/>
              </a:prstGeom>
              <a:blipFill>
                <a:blip r:embed="rId5"/>
                <a:stretch>
                  <a:fillRect l="-11538" r="-9615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6944224" y="4776061"/>
                <a:ext cx="3156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24" y="4776061"/>
                <a:ext cx="315622" cy="369332"/>
              </a:xfrm>
              <a:prstGeom prst="rect">
                <a:avLst/>
              </a:prstGeom>
              <a:blipFill>
                <a:blip r:embed="rId6"/>
                <a:stretch>
                  <a:fillRect l="-15385" r="-1538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群組 92"/>
          <p:cNvGrpSpPr/>
          <p:nvPr/>
        </p:nvGrpSpPr>
        <p:grpSpPr>
          <a:xfrm rot="5400000">
            <a:off x="1059220" y="3028753"/>
            <a:ext cx="603024" cy="368527"/>
            <a:chOff x="1607781" y="4847547"/>
            <a:chExt cx="603024" cy="368527"/>
          </a:xfrm>
        </p:grpSpPr>
        <p:sp>
          <p:nvSpPr>
            <p:cNvPr id="94" name="矩形 93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96" name="橢圓 95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8" name="矩形 97"/>
          <p:cNvSpPr/>
          <p:nvPr/>
        </p:nvSpPr>
        <p:spPr>
          <a:xfrm>
            <a:off x="407851" y="2882423"/>
            <a:ext cx="684662" cy="6242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9" name="群組 98"/>
          <p:cNvGrpSpPr/>
          <p:nvPr/>
        </p:nvGrpSpPr>
        <p:grpSpPr>
          <a:xfrm>
            <a:off x="505803" y="2935619"/>
            <a:ext cx="516244" cy="504812"/>
            <a:chOff x="3002438" y="4390102"/>
            <a:chExt cx="516244" cy="504812"/>
          </a:xfrm>
        </p:grpSpPr>
        <p:sp>
          <p:nvSpPr>
            <p:cNvPr id="100" name="橢圓 99"/>
            <p:cNvSpPr/>
            <p:nvPr/>
          </p:nvSpPr>
          <p:spPr>
            <a:xfrm>
              <a:off x="3002438" y="4390103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3306647" y="4390102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>
              <a:off x="3002438" y="4682879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/>
            <p:nvPr/>
          </p:nvSpPr>
          <p:spPr>
            <a:xfrm>
              <a:off x="3306647" y="4682878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4" name="群組 103"/>
          <p:cNvGrpSpPr/>
          <p:nvPr/>
        </p:nvGrpSpPr>
        <p:grpSpPr>
          <a:xfrm rot="5400000">
            <a:off x="1035193" y="3716224"/>
            <a:ext cx="603024" cy="368527"/>
            <a:chOff x="1607781" y="4847547"/>
            <a:chExt cx="603024" cy="368527"/>
          </a:xfrm>
        </p:grpSpPr>
        <p:sp>
          <p:nvSpPr>
            <p:cNvPr id="105" name="矩形 104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6" name="群組 105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107" name="橢圓 106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9" name="矩形 108"/>
          <p:cNvSpPr/>
          <p:nvPr/>
        </p:nvSpPr>
        <p:spPr>
          <a:xfrm>
            <a:off x="394941" y="3584077"/>
            <a:ext cx="684662" cy="6242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/>
          <p:cNvGrpSpPr/>
          <p:nvPr/>
        </p:nvGrpSpPr>
        <p:grpSpPr>
          <a:xfrm>
            <a:off x="492893" y="3637273"/>
            <a:ext cx="516244" cy="504812"/>
            <a:chOff x="3002438" y="4390102"/>
            <a:chExt cx="516244" cy="504812"/>
          </a:xfrm>
        </p:grpSpPr>
        <p:sp>
          <p:nvSpPr>
            <p:cNvPr id="111" name="橢圓 110"/>
            <p:cNvSpPr/>
            <p:nvPr/>
          </p:nvSpPr>
          <p:spPr>
            <a:xfrm>
              <a:off x="3002438" y="4390103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/>
            <p:cNvSpPr/>
            <p:nvPr/>
          </p:nvSpPr>
          <p:spPr>
            <a:xfrm>
              <a:off x="3306647" y="4390102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/>
            <p:cNvSpPr/>
            <p:nvPr/>
          </p:nvSpPr>
          <p:spPr>
            <a:xfrm>
              <a:off x="3002438" y="4682879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/>
            <p:nvPr/>
          </p:nvSpPr>
          <p:spPr>
            <a:xfrm>
              <a:off x="3306647" y="4682878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5" name="文字方塊 114"/>
          <p:cNvSpPr txBox="1"/>
          <p:nvPr/>
        </p:nvSpPr>
        <p:spPr>
          <a:xfrm>
            <a:off x="100054" y="4927234"/>
            <a:ext cx="85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Zero?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915145" y="5051645"/>
            <a:ext cx="114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Identity?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3587766" y="4597013"/>
            <a:ext cx="1689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Informative?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2586172" y="5001599"/>
                <a:ext cx="1689967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2" y="5001599"/>
                <a:ext cx="1689967" cy="708143"/>
              </a:xfrm>
              <a:prstGeom prst="rect">
                <a:avLst/>
              </a:prstGeom>
              <a:blipFill>
                <a:blip r:embed="rId7"/>
                <a:stretch>
                  <a:fillRect r="-2888" b="-1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群組 118"/>
          <p:cNvGrpSpPr/>
          <p:nvPr/>
        </p:nvGrpSpPr>
        <p:grpSpPr>
          <a:xfrm rot="5400000">
            <a:off x="1979689" y="3051273"/>
            <a:ext cx="603024" cy="368527"/>
            <a:chOff x="1607781" y="4847547"/>
            <a:chExt cx="603024" cy="368527"/>
          </a:xfrm>
        </p:grpSpPr>
        <p:sp>
          <p:nvSpPr>
            <p:cNvPr id="120" name="矩形 119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1" name="群組 120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122" name="橢圓 121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橢圓 122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4" name="群組 123"/>
          <p:cNvGrpSpPr/>
          <p:nvPr/>
        </p:nvGrpSpPr>
        <p:grpSpPr>
          <a:xfrm rot="5400000">
            <a:off x="1977193" y="3708008"/>
            <a:ext cx="603024" cy="368527"/>
            <a:chOff x="1607781" y="4847547"/>
            <a:chExt cx="603024" cy="368527"/>
          </a:xfrm>
        </p:grpSpPr>
        <p:sp>
          <p:nvSpPr>
            <p:cNvPr id="125" name="矩形 124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6" name="群組 125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127" name="橢圓 126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橢圓 127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9" name="群組 128"/>
          <p:cNvGrpSpPr/>
          <p:nvPr/>
        </p:nvGrpSpPr>
        <p:grpSpPr>
          <a:xfrm rot="5400000">
            <a:off x="5171078" y="3437761"/>
            <a:ext cx="603024" cy="368527"/>
            <a:chOff x="1607781" y="4847547"/>
            <a:chExt cx="603024" cy="368527"/>
          </a:xfrm>
        </p:grpSpPr>
        <p:sp>
          <p:nvSpPr>
            <p:cNvPr id="130" name="矩形 129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1" name="群組 130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132" name="橢圓 131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橢圓 132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9" name="文字方塊 138"/>
          <p:cNvSpPr txBox="1"/>
          <p:nvPr/>
        </p:nvSpPr>
        <p:spPr>
          <a:xfrm>
            <a:off x="1491140" y="2975655"/>
            <a:ext cx="629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1484245" y="3654863"/>
            <a:ext cx="629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grpSp>
        <p:nvGrpSpPr>
          <p:cNvPr id="153" name="群組 152"/>
          <p:cNvGrpSpPr/>
          <p:nvPr/>
        </p:nvGrpSpPr>
        <p:grpSpPr>
          <a:xfrm>
            <a:off x="2682810" y="3289396"/>
            <a:ext cx="2326598" cy="665256"/>
            <a:chOff x="3252841" y="3199347"/>
            <a:chExt cx="2326598" cy="665256"/>
          </a:xfrm>
        </p:grpSpPr>
        <p:sp>
          <p:nvSpPr>
            <p:cNvPr id="151" name="矩形 150"/>
            <p:cNvSpPr/>
            <p:nvPr/>
          </p:nvSpPr>
          <p:spPr>
            <a:xfrm>
              <a:off x="3728206" y="3199347"/>
              <a:ext cx="1096653" cy="6652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字方塊 151"/>
                <p:cNvSpPr txBox="1"/>
                <p:nvPr/>
              </p:nvSpPr>
              <p:spPr>
                <a:xfrm>
                  <a:off x="3252841" y="3288667"/>
                  <a:ext cx="23265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2" name="文字方塊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841" y="3288667"/>
                  <a:ext cx="232659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文字方塊 153"/>
          <p:cNvSpPr txBox="1"/>
          <p:nvPr/>
        </p:nvSpPr>
        <p:spPr>
          <a:xfrm>
            <a:off x="4788640" y="3318556"/>
            <a:ext cx="629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155" name="矩形 154"/>
          <p:cNvSpPr/>
          <p:nvPr/>
        </p:nvSpPr>
        <p:spPr>
          <a:xfrm>
            <a:off x="7149814" y="2948383"/>
            <a:ext cx="684662" cy="6242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6" name="群組 155"/>
          <p:cNvGrpSpPr/>
          <p:nvPr/>
        </p:nvGrpSpPr>
        <p:grpSpPr>
          <a:xfrm>
            <a:off x="7247766" y="3001579"/>
            <a:ext cx="516244" cy="504812"/>
            <a:chOff x="3002438" y="4390102"/>
            <a:chExt cx="516244" cy="504812"/>
          </a:xfrm>
        </p:grpSpPr>
        <p:sp>
          <p:nvSpPr>
            <p:cNvPr id="157" name="橢圓 156"/>
            <p:cNvSpPr/>
            <p:nvPr/>
          </p:nvSpPr>
          <p:spPr>
            <a:xfrm>
              <a:off x="3002438" y="4390103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/>
            <p:cNvSpPr/>
            <p:nvPr/>
          </p:nvSpPr>
          <p:spPr>
            <a:xfrm>
              <a:off x="3306647" y="4390102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/>
            <p:cNvSpPr/>
            <p:nvPr/>
          </p:nvSpPr>
          <p:spPr>
            <a:xfrm>
              <a:off x="3002438" y="4682879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/>
            <p:cNvSpPr/>
            <p:nvPr/>
          </p:nvSpPr>
          <p:spPr>
            <a:xfrm>
              <a:off x="3306647" y="4682878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1" name="矩形 160"/>
          <p:cNvSpPr/>
          <p:nvPr/>
        </p:nvSpPr>
        <p:spPr>
          <a:xfrm>
            <a:off x="7136904" y="3650037"/>
            <a:ext cx="684662" cy="6242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2" name="群組 161"/>
          <p:cNvGrpSpPr/>
          <p:nvPr/>
        </p:nvGrpSpPr>
        <p:grpSpPr>
          <a:xfrm>
            <a:off x="7234856" y="3703233"/>
            <a:ext cx="516244" cy="504812"/>
            <a:chOff x="3002438" y="4390102"/>
            <a:chExt cx="516244" cy="504812"/>
          </a:xfrm>
        </p:grpSpPr>
        <p:sp>
          <p:nvSpPr>
            <p:cNvPr id="163" name="橢圓 162"/>
            <p:cNvSpPr/>
            <p:nvPr/>
          </p:nvSpPr>
          <p:spPr>
            <a:xfrm>
              <a:off x="3002438" y="4390103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橢圓 163"/>
            <p:cNvSpPr/>
            <p:nvPr/>
          </p:nvSpPr>
          <p:spPr>
            <a:xfrm>
              <a:off x="3306647" y="4390102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3002438" y="4682879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3306647" y="4682878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7" name="矩形 166"/>
          <p:cNvSpPr/>
          <p:nvPr/>
        </p:nvSpPr>
        <p:spPr>
          <a:xfrm>
            <a:off x="6005382" y="3280861"/>
            <a:ext cx="1096653" cy="6652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M</a:t>
            </a:r>
            <a:endParaRPr lang="zh-TW" altLang="en-US" sz="2400" baseline="-250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7733719" y="3310280"/>
            <a:ext cx="629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169" name="矩形 168"/>
          <p:cNvSpPr/>
          <p:nvPr/>
        </p:nvSpPr>
        <p:spPr>
          <a:xfrm>
            <a:off x="8184852" y="3306659"/>
            <a:ext cx="684662" cy="624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70" name="群組 169"/>
          <p:cNvGrpSpPr/>
          <p:nvPr/>
        </p:nvGrpSpPr>
        <p:grpSpPr>
          <a:xfrm>
            <a:off x="8282804" y="3359855"/>
            <a:ext cx="516244" cy="504812"/>
            <a:chOff x="3002438" y="4390102"/>
            <a:chExt cx="516244" cy="504812"/>
          </a:xfrm>
        </p:grpSpPr>
        <p:sp>
          <p:nvSpPr>
            <p:cNvPr id="171" name="橢圓 170"/>
            <p:cNvSpPr/>
            <p:nvPr/>
          </p:nvSpPr>
          <p:spPr>
            <a:xfrm>
              <a:off x="3002438" y="4390103"/>
              <a:ext cx="212035" cy="21203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橢圓 171"/>
            <p:cNvSpPr/>
            <p:nvPr/>
          </p:nvSpPr>
          <p:spPr>
            <a:xfrm>
              <a:off x="3306647" y="4390102"/>
              <a:ext cx="212035" cy="21203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橢圓 172"/>
            <p:cNvSpPr/>
            <p:nvPr/>
          </p:nvSpPr>
          <p:spPr>
            <a:xfrm>
              <a:off x="3002438" y="4682879"/>
              <a:ext cx="212035" cy="21203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橢圓 173"/>
            <p:cNvSpPr/>
            <p:nvPr/>
          </p:nvSpPr>
          <p:spPr>
            <a:xfrm>
              <a:off x="3306647" y="4682878"/>
              <a:ext cx="212035" cy="21203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5" name="矩形 174"/>
          <p:cNvSpPr/>
          <p:nvPr/>
        </p:nvSpPr>
        <p:spPr>
          <a:xfrm>
            <a:off x="98350" y="2758944"/>
            <a:ext cx="8900507" cy="2988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箭號: 向下 175"/>
          <p:cNvSpPr/>
          <p:nvPr/>
        </p:nvSpPr>
        <p:spPr>
          <a:xfrm flipV="1">
            <a:off x="8376419" y="2841785"/>
            <a:ext cx="315481" cy="4245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箭號: 向下 176"/>
          <p:cNvSpPr/>
          <p:nvPr/>
        </p:nvSpPr>
        <p:spPr>
          <a:xfrm flipV="1">
            <a:off x="5295054" y="2833831"/>
            <a:ext cx="315481" cy="4245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78" name="群組 177"/>
          <p:cNvGrpSpPr/>
          <p:nvPr/>
        </p:nvGrpSpPr>
        <p:grpSpPr>
          <a:xfrm>
            <a:off x="6599618" y="2139950"/>
            <a:ext cx="2070100" cy="368527"/>
            <a:chOff x="830759" y="3588674"/>
            <a:chExt cx="2070100" cy="368527"/>
          </a:xfrm>
        </p:grpSpPr>
        <p:sp>
          <p:nvSpPr>
            <p:cNvPr id="179" name="矩形 178"/>
            <p:cNvSpPr/>
            <p:nvPr/>
          </p:nvSpPr>
          <p:spPr>
            <a:xfrm>
              <a:off x="830759" y="3588674"/>
              <a:ext cx="2070100" cy="3685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968866" y="3669415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/>
            <p:cNvSpPr/>
            <p:nvPr/>
          </p:nvSpPr>
          <p:spPr>
            <a:xfrm>
              <a:off x="1273075" y="3669414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/>
            <p:cNvSpPr/>
            <p:nvPr/>
          </p:nvSpPr>
          <p:spPr>
            <a:xfrm>
              <a:off x="1612925" y="3669415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/>
            <p:cNvSpPr/>
            <p:nvPr/>
          </p:nvSpPr>
          <p:spPr>
            <a:xfrm>
              <a:off x="1917134" y="3669414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183"/>
            <p:cNvSpPr/>
            <p:nvPr/>
          </p:nvSpPr>
          <p:spPr>
            <a:xfrm>
              <a:off x="2256984" y="3669416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橢圓 184"/>
            <p:cNvSpPr/>
            <p:nvPr/>
          </p:nvSpPr>
          <p:spPr>
            <a:xfrm>
              <a:off x="2561193" y="3669415"/>
              <a:ext cx="212035" cy="2120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6" name="群組 185"/>
          <p:cNvGrpSpPr/>
          <p:nvPr/>
        </p:nvGrpSpPr>
        <p:grpSpPr>
          <a:xfrm>
            <a:off x="4150911" y="2146888"/>
            <a:ext cx="2070100" cy="368527"/>
            <a:chOff x="830759" y="3588674"/>
            <a:chExt cx="2070100" cy="368527"/>
          </a:xfrm>
        </p:grpSpPr>
        <p:sp>
          <p:nvSpPr>
            <p:cNvPr id="187" name="矩形 186"/>
            <p:cNvSpPr/>
            <p:nvPr/>
          </p:nvSpPr>
          <p:spPr>
            <a:xfrm>
              <a:off x="830759" y="3588674"/>
              <a:ext cx="2070100" cy="3685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/>
            <p:nvPr/>
          </p:nvSpPr>
          <p:spPr>
            <a:xfrm>
              <a:off x="968866" y="3669415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/>
            <p:nvPr/>
          </p:nvSpPr>
          <p:spPr>
            <a:xfrm>
              <a:off x="1273075" y="3669414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/>
            <p:cNvSpPr/>
            <p:nvPr/>
          </p:nvSpPr>
          <p:spPr>
            <a:xfrm>
              <a:off x="1612925" y="3669415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/>
            <p:cNvSpPr/>
            <p:nvPr/>
          </p:nvSpPr>
          <p:spPr>
            <a:xfrm>
              <a:off x="1917134" y="3669414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橢圓 191"/>
            <p:cNvSpPr/>
            <p:nvPr/>
          </p:nvSpPr>
          <p:spPr>
            <a:xfrm>
              <a:off x="2256984" y="3669416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橢圓 192"/>
            <p:cNvSpPr/>
            <p:nvPr/>
          </p:nvSpPr>
          <p:spPr>
            <a:xfrm>
              <a:off x="2561193" y="3669415"/>
              <a:ext cx="212035" cy="212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6" name="群組 195"/>
          <p:cNvGrpSpPr/>
          <p:nvPr/>
        </p:nvGrpSpPr>
        <p:grpSpPr>
          <a:xfrm>
            <a:off x="5355252" y="739305"/>
            <a:ext cx="2070100" cy="368527"/>
            <a:chOff x="830759" y="3588674"/>
            <a:chExt cx="2070100" cy="368527"/>
          </a:xfrm>
        </p:grpSpPr>
        <p:sp>
          <p:nvSpPr>
            <p:cNvPr id="197" name="矩形 196"/>
            <p:cNvSpPr/>
            <p:nvPr/>
          </p:nvSpPr>
          <p:spPr>
            <a:xfrm>
              <a:off x="830759" y="3588674"/>
              <a:ext cx="2070100" cy="3685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/>
            <p:cNvSpPr/>
            <p:nvPr/>
          </p:nvSpPr>
          <p:spPr>
            <a:xfrm>
              <a:off x="968866" y="3669415"/>
              <a:ext cx="212035" cy="21203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/>
            <p:cNvSpPr/>
            <p:nvPr/>
          </p:nvSpPr>
          <p:spPr>
            <a:xfrm>
              <a:off x="1273075" y="3669414"/>
              <a:ext cx="212035" cy="21203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/>
            <p:cNvSpPr/>
            <p:nvPr/>
          </p:nvSpPr>
          <p:spPr>
            <a:xfrm>
              <a:off x="1612925" y="3669415"/>
              <a:ext cx="212035" cy="21203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/>
            <p:cNvSpPr/>
            <p:nvPr/>
          </p:nvSpPr>
          <p:spPr>
            <a:xfrm>
              <a:off x="1917134" y="3669414"/>
              <a:ext cx="212035" cy="21203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/>
            <p:cNvSpPr/>
            <p:nvPr/>
          </p:nvSpPr>
          <p:spPr>
            <a:xfrm>
              <a:off x="2256984" y="3669416"/>
              <a:ext cx="212035" cy="21203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/>
            <p:nvPr/>
          </p:nvSpPr>
          <p:spPr>
            <a:xfrm>
              <a:off x="2561193" y="3669415"/>
              <a:ext cx="212035" cy="21203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單箭頭接點 9"/>
          <p:cNvCxnSpPr>
            <a:cxnSpLocks/>
          </p:cNvCxnSpPr>
          <p:nvPr/>
        </p:nvCxnSpPr>
        <p:spPr>
          <a:xfrm flipH="1" flipV="1">
            <a:off x="6390302" y="1062791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群組 193"/>
          <p:cNvGrpSpPr/>
          <p:nvPr/>
        </p:nvGrpSpPr>
        <p:grpSpPr>
          <a:xfrm rot="5400000">
            <a:off x="4250208" y="3056937"/>
            <a:ext cx="603024" cy="368527"/>
            <a:chOff x="1607781" y="4847547"/>
            <a:chExt cx="603024" cy="368527"/>
          </a:xfrm>
        </p:grpSpPr>
        <p:sp>
          <p:nvSpPr>
            <p:cNvPr id="195" name="矩形 194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4" name="群組 203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205" name="橢圓 204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橢圓 206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08" name="群組 207"/>
          <p:cNvGrpSpPr/>
          <p:nvPr/>
        </p:nvGrpSpPr>
        <p:grpSpPr>
          <a:xfrm rot="5400000">
            <a:off x="4247712" y="3713672"/>
            <a:ext cx="603024" cy="368527"/>
            <a:chOff x="1607781" y="4847547"/>
            <a:chExt cx="603024" cy="368527"/>
          </a:xfrm>
        </p:grpSpPr>
        <p:sp>
          <p:nvSpPr>
            <p:cNvPr id="209" name="矩形 208"/>
            <p:cNvSpPr/>
            <p:nvPr/>
          </p:nvSpPr>
          <p:spPr>
            <a:xfrm>
              <a:off x="1607781" y="4847547"/>
              <a:ext cx="603024" cy="3685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0" name="群組 209"/>
            <p:cNvGrpSpPr/>
            <p:nvPr/>
          </p:nvGrpSpPr>
          <p:grpSpPr>
            <a:xfrm>
              <a:off x="1645879" y="4928287"/>
              <a:ext cx="516244" cy="212036"/>
              <a:chOff x="1645879" y="4928287"/>
              <a:chExt cx="516244" cy="212036"/>
            </a:xfrm>
          </p:grpSpPr>
          <p:sp>
            <p:nvSpPr>
              <p:cNvPr id="211" name="橢圓 210"/>
              <p:cNvSpPr/>
              <p:nvPr/>
            </p:nvSpPr>
            <p:spPr>
              <a:xfrm>
                <a:off x="1645879" y="4928288"/>
                <a:ext cx="212035" cy="21203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2" name="橢圓 211"/>
              <p:cNvSpPr/>
              <p:nvPr/>
            </p:nvSpPr>
            <p:spPr>
              <a:xfrm>
                <a:off x="1950088" y="4928287"/>
                <a:ext cx="212035" cy="21203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529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0" grpId="0"/>
      <p:bldP spid="41" grpId="0"/>
      <p:bldP spid="52" grpId="0" animBg="1"/>
      <p:bldP spid="53" grpId="0" animBg="1"/>
      <p:bldP spid="57" grpId="0"/>
      <p:bldP spid="58" grpId="0"/>
      <p:bldP spid="76" grpId="0" animBg="1"/>
      <p:bldP spid="87" grpId="0" animBg="1"/>
      <p:bldP spid="88" grpId="0" animBg="1"/>
      <p:bldP spid="91" grpId="0"/>
      <p:bldP spid="92" grpId="0"/>
      <p:bldP spid="98" grpId="0" animBg="1"/>
      <p:bldP spid="109" grpId="0" animBg="1"/>
      <p:bldP spid="115" grpId="0"/>
      <p:bldP spid="116" grpId="0"/>
      <p:bldP spid="117" grpId="0"/>
      <p:bldP spid="118" grpId="0"/>
      <p:bldP spid="139" grpId="0"/>
      <p:bldP spid="140" grpId="0"/>
      <p:bldP spid="154" grpId="0"/>
      <p:bldP spid="155" grpId="0" animBg="1"/>
      <p:bldP spid="161" grpId="0" animBg="1"/>
      <p:bldP spid="167" grpId="0" animBg="1"/>
      <p:bldP spid="168" grpId="0"/>
      <p:bldP spid="169" grpId="0" animBg="1"/>
      <p:bldP spid="175" grpId="0" animBg="1"/>
      <p:bldP spid="176" grpId="0" animBg="1"/>
      <p:bldP spid="1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LSTM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43449" y="246454"/>
            <a:ext cx="720000" cy="108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t-1</a:t>
            </a:r>
            <a:endParaRPr lang="zh-TW" altLang="en-US" sz="2400" baseline="30000" dirty="0"/>
          </a:p>
        </p:txBody>
      </p:sp>
      <p:sp>
        <p:nvSpPr>
          <p:cNvPr id="5" name="矩形 4"/>
          <p:cNvSpPr/>
          <p:nvPr/>
        </p:nvSpPr>
        <p:spPr>
          <a:xfrm>
            <a:off x="6134843" y="2595456"/>
            <a:ext cx="437694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6" name="矩形 5"/>
          <p:cNvSpPr/>
          <p:nvPr/>
        </p:nvSpPr>
        <p:spPr>
          <a:xfrm>
            <a:off x="5764233" y="909954"/>
            <a:ext cx="1178914" cy="94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LSTM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cxnSpLocks/>
          </p:cNvCxnSpPr>
          <p:nvPr/>
        </p:nvCxnSpPr>
        <p:spPr>
          <a:xfrm flipV="1">
            <a:off x="6353690" y="1858591"/>
            <a:ext cx="0" cy="685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43449" y="1518655"/>
            <a:ext cx="720000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</a:t>
            </a:r>
            <a:r>
              <a:rPr lang="en-US" altLang="zh-TW" sz="2400" baseline="30000" dirty="0"/>
              <a:t>t-1</a:t>
            </a:r>
            <a:endParaRPr lang="zh-TW" altLang="en-US" sz="2400" baseline="30000" dirty="0"/>
          </a:p>
        </p:txBody>
      </p:sp>
      <p:cxnSp>
        <p:nvCxnSpPr>
          <p:cNvPr id="16" name="直線單箭頭接點 15"/>
          <p:cNvCxnSpPr>
            <a:cxnSpLocks/>
            <a:stCxn id="4" idx="3"/>
            <a:endCxn id="6" idx="1"/>
          </p:cNvCxnSpPr>
          <p:nvPr/>
        </p:nvCxnSpPr>
        <p:spPr>
          <a:xfrm>
            <a:off x="4963449" y="786454"/>
            <a:ext cx="800784" cy="597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cxnSpLocks/>
            <a:stCxn id="13" idx="3"/>
            <a:endCxn id="6" idx="1"/>
          </p:cNvCxnSpPr>
          <p:nvPr/>
        </p:nvCxnSpPr>
        <p:spPr>
          <a:xfrm flipV="1">
            <a:off x="4963449" y="1384273"/>
            <a:ext cx="800784" cy="674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95350" y="252780"/>
            <a:ext cx="720000" cy="108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h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7795350" y="1524981"/>
            <a:ext cx="720000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m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cxnSp>
        <p:nvCxnSpPr>
          <p:cNvPr id="25" name="直線單箭頭接點 24"/>
          <p:cNvCxnSpPr>
            <a:cxnSpLocks/>
            <a:endCxn id="23" idx="1"/>
          </p:cNvCxnSpPr>
          <p:nvPr/>
        </p:nvCxnSpPr>
        <p:spPr>
          <a:xfrm flipV="1">
            <a:off x="6943147" y="792780"/>
            <a:ext cx="852203" cy="591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6" idx="3"/>
            <a:endCxn id="24" idx="1"/>
          </p:cNvCxnSpPr>
          <p:nvPr/>
        </p:nvCxnSpPr>
        <p:spPr>
          <a:xfrm>
            <a:off x="6943147" y="1384273"/>
            <a:ext cx="852203" cy="680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08343" y="6051909"/>
            <a:ext cx="1240836" cy="5400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1" name="矩形 30"/>
          <p:cNvSpPr/>
          <p:nvPr/>
        </p:nvSpPr>
        <p:spPr>
          <a:xfrm>
            <a:off x="1803315" y="6051909"/>
            <a:ext cx="1240836" cy="5400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2" name="矩形 31"/>
          <p:cNvSpPr/>
          <p:nvPr/>
        </p:nvSpPr>
        <p:spPr>
          <a:xfrm>
            <a:off x="4730297" y="6056385"/>
            <a:ext cx="1240836" cy="5400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3" name="矩形 32"/>
          <p:cNvSpPr/>
          <p:nvPr/>
        </p:nvSpPr>
        <p:spPr>
          <a:xfrm>
            <a:off x="3298287" y="6068934"/>
            <a:ext cx="1240836" cy="5400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4" name="矩形 33"/>
          <p:cNvSpPr/>
          <p:nvPr/>
        </p:nvSpPr>
        <p:spPr>
          <a:xfrm>
            <a:off x="2578002" y="4489865"/>
            <a:ext cx="1178914" cy="94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LSTM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1803315" y="3396940"/>
            <a:ext cx="1240836" cy="5400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36" name="矩形 35"/>
          <p:cNvSpPr/>
          <p:nvPr/>
        </p:nvSpPr>
        <p:spPr>
          <a:xfrm>
            <a:off x="3298287" y="3396940"/>
            <a:ext cx="1240836" cy="5400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96362" y="1421462"/>
            <a:ext cx="359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Typical LSTM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15453" y="2212288"/>
            <a:ext cx="243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Tree LSTM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45" name="箭號: 向右 44"/>
          <p:cNvSpPr/>
          <p:nvPr/>
        </p:nvSpPr>
        <p:spPr>
          <a:xfrm>
            <a:off x="3690950" y="1435600"/>
            <a:ext cx="412401" cy="4463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右 45"/>
          <p:cNvSpPr/>
          <p:nvPr/>
        </p:nvSpPr>
        <p:spPr>
          <a:xfrm rot="5400000">
            <a:off x="1007430" y="2744959"/>
            <a:ext cx="412401" cy="4463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>
            <a:cxnSpLocks/>
            <a:endCxn id="34" idx="2"/>
          </p:cNvCxnSpPr>
          <p:nvPr/>
        </p:nvCxnSpPr>
        <p:spPr>
          <a:xfrm flipV="1">
            <a:off x="990479" y="5438502"/>
            <a:ext cx="2176980" cy="613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cxnSpLocks/>
            <a:endCxn id="34" idx="2"/>
          </p:cNvCxnSpPr>
          <p:nvPr/>
        </p:nvCxnSpPr>
        <p:spPr>
          <a:xfrm flipV="1">
            <a:off x="2445407" y="5438502"/>
            <a:ext cx="722052" cy="621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endCxn id="34" idx="2"/>
          </p:cNvCxnSpPr>
          <p:nvPr/>
        </p:nvCxnSpPr>
        <p:spPr>
          <a:xfrm flipH="1" flipV="1">
            <a:off x="3167459" y="5438502"/>
            <a:ext cx="739552" cy="613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cxnSpLocks/>
            <a:endCxn id="34" idx="2"/>
          </p:cNvCxnSpPr>
          <p:nvPr/>
        </p:nvCxnSpPr>
        <p:spPr>
          <a:xfrm flipH="1" flipV="1">
            <a:off x="3167459" y="5438502"/>
            <a:ext cx="2157400" cy="631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cxnSpLocks/>
            <a:endCxn id="35" idx="2"/>
          </p:cNvCxnSpPr>
          <p:nvPr/>
        </p:nvCxnSpPr>
        <p:spPr>
          <a:xfrm flipH="1" flipV="1">
            <a:off x="2423733" y="3937027"/>
            <a:ext cx="753014" cy="552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cxnSpLocks/>
            <a:stCxn id="34" idx="0"/>
            <a:endCxn id="36" idx="2"/>
          </p:cNvCxnSpPr>
          <p:nvPr/>
        </p:nvCxnSpPr>
        <p:spPr>
          <a:xfrm flipV="1">
            <a:off x="3167459" y="3937027"/>
            <a:ext cx="751246" cy="552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51302" y="5969934"/>
            <a:ext cx="2890301" cy="70625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3236679" y="5978502"/>
            <a:ext cx="2890301" cy="70625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1722308" y="3316545"/>
            <a:ext cx="2890301" cy="70625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" name="圖片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08" y="3874615"/>
            <a:ext cx="2551379" cy="23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23" grpId="0" animBg="1"/>
      <p:bldP spid="2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3" grpId="0"/>
      <p:bldP spid="44" grpId="0"/>
      <p:bldP spid="45" grpId="0" animBg="1"/>
      <p:bldP spid="46" grpId="0" animBg="1"/>
      <p:bldP spid="69" grpId="0" animBg="1"/>
      <p:bldP spid="70" grpId="0" animBg="1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5796629" y="2079797"/>
            <a:ext cx="1411864" cy="777446"/>
            <a:chOff x="5732728" y="2358607"/>
            <a:chExt cx="1411864" cy="777446"/>
          </a:xfrm>
        </p:grpSpPr>
        <p:cxnSp>
          <p:nvCxnSpPr>
            <p:cNvPr id="20" name="直線單箭頭接點 19"/>
            <p:cNvCxnSpPr/>
            <p:nvPr/>
          </p:nvCxnSpPr>
          <p:spPr>
            <a:xfrm flipV="1">
              <a:off x="5732728" y="2358607"/>
              <a:ext cx="0" cy="7774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V="1">
              <a:off x="6085694" y="2358607"/>
              <a:ext cx="0" cy="7774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flipV="1">
              <a:off x="6438660" y="2358607"/>
              <a:ext cx="0" cy="7774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flipV="1">
              <a:off x="6791626" y="2358607"/>
              <a:ext cx="0" cy="7774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7144592" y="2358607"/>
              <a:ext cx="0" cy="7774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Sentence relatedness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92458" y="2550397"/>
            <a:ext cx="4495800" cy="1181102"/>
            <a:chOff x="3071812" y="2328862"/>
            <a:chExt cx="4495800" cy="118110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1887" y="2328862"/>
              <a:ext cx="3895725" cy="11715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1812" y="2547939"/>
              <a:ext cx="600075" cy="962025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824" y="3755116"/>
            <a:ext cx="2258223" cy="3226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92061" y="2550183"/>
            <a:ext cx="1827212" cy="7179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400862" y="3268111"/>
            <a:ext cx="837311" cy="48700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047" y="3755115"/>
            <a:ext cx="2258223" cy="322603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 flipH="1" flipV="1">
            <a:off x="6887921" y="3258227"/>
            <a:ext cx="771164" cy="52520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244338" y="5981267"/>
            <a:ext cx="225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Sentence 1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639955" y="5969470"/>
            <a:ext cx="225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Sentence 2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436140" y="4423531"/>
            <a:ext cx="1880830" cy="11897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Recursive Neural Network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6788899" y="4391597"/>
            <a:ext cx="1880830" cy="11897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Recursive Neural Network</a:t>
            </a:r>
            <a:endParaRPr lang="zh-TW" altLang="en-US" sz="24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5376555" y="5554114"/>
            <a:ext cx="0" cy="44558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7769067" y="5573274"/>
            <a:ext cx="0" cy="44558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5371728" y="3977949"/>
            <a:ext cx="0" cy="44558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7729314" y="3961699"/>
            <a:ext cx="0" cy="44558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92458" y="454972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Tai, Kai Sheng, Richard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Socher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and Christopher D. Manning. "Improved semantic representations from tree-structured long short-term memory networks." </a:t>
            </a:r>
            <a:r>
              <a:rPr lang="en-US" altLang="zh-TW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arXiv:1503.00075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(2015).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45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直線單箭頭接點 115"/>
          <p:cNvCxnSpPr>
            <a:cxnSpLocks/>
          </p:cNvCxnSpPr>
          <p:nvPr/>
        </p:nvCxnSpPr>
        <p:spPr>
          <a:xfrm flipV="1">
            <a:off x="6281897" y="3377116"/>
            <a:ext cx="0" cy="289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009579" y="1774350"/>
            <a:ext cx="437694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7" name="矩形 26"/>
          <p:cNvSpPr/>
          <p:nvPr/>
        </p:nvSpPr>
        <p:spPr>
          <a:xfrm>
            <a:off x="343778" y="888087"/>
            <a:ext cx="452824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28" name="矩形 27"/>
          <p:cNvSpPr/>
          <p:nvPr/>
        </p:nvSpPr>
        <p:spPr>
          <a:xfrm>
            <a:off x="1021937" y="888087"/>
            <a:ext cx="429682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1676954" y="888087"/>
            <a:ext cx="458984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1" name="矩形 30"/>
          <p:cNvSpPr/>
          <p:nvPr/>
        </p:nvSpPr>
        <p:spPr>
          <a:xfrm>
            <a:off x="2345742" y="1774350"/>
            <a:ext cx="437694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4" name="矩形 33"/>
          <p:cNvSpPr/>
          <p:nvPr/>
        </p:nvSpPr>
        <p:spPr>
          <a:xfrm>
            <a:off x="2339983" y="888087"/>
            <a:ext cx="429682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3656903" y="1774350"/>
            <a:ext cx="437694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38" name="矩形 37"/>
          <p:cNvSpPr/>
          <p:nvPr/>
        </p:nvSpPr>
        <p:spPr>
          <a:xfrm>
            <a:off x="2995000" y="888087"/>
            <a:ext cx="458984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9" name="矩形 38"/>
          <p:cNvSpPr/>
          <p:nvPr/>
        </p:nvSpPr>
        <p:spPr>
          <a:xfrm>
            <a:off x="3658029" y="888087"/>
            <a:ext cx="429682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4197642" y="5859740"/>
            <a:ext cx="437694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2" name="矩形 41"/>
          <p:cNvSpPr/>
          <p:nvPr/>
        </p:nvSpPr>
        <p:spPr>
          <a:xfrm>
            <a:off x="4810728" y="4216469"/>
            <a:ext cx="511968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3" name="矩形 42"/>
          <p:cNvSpPr/>
          <p:nvPr/>
        </p:nvSpPr>
        <p:spPr>
          <a:xfrm>
            <a:off x="4476900" y="5220049"/>
            <a:ext cx="117962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5479165" y="5859740"/>
            <a:ext cx="437694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7" name="矩形 46"/>
          <p:cNvSpPr/>
          <p:nvPr/>
        </p:nvSpPr>
        <p:spPr>
          <a:xfrm>
            <a:off x="6732977" y="5859740"/>
            <a:ext cx="437694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53" name="矩形 52"/>
          <p:cNvSpPr/>
          <p:nvPr/>
        </p:nvSpPr>
        <p:spPr>
          <a:xfrm>
            <a:off x="146873" y="5271"/>
            <a:ext cx="5575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Application: Sentiment Analysis</a:t>
            </a:r>
            <a:endParaRPr lang="zh-TW" altLang="en-US" sz="3200" b="1" i="1" u="sng" dirty="0"/>
          </a:p>
        </p:txBody>
      </p:sp>
      <p:sp>
        <p:nvSpPr>
          <p:cNvPr id="54" name="矩形 53"/>
          <p:cNvSpPr/>
          <p:nvPr/>
        </p:nvSpPr>
        <p:spPr>
          <a:xfrm>
            <a:off x="4968065" y="1774350"/>
            <a:ext cx="437694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  <p:sp>
        <p:nvSpPr>
          <p:cNvPr id="55" name="矩形 54"/>
          <p:cNvSpPr/>
          <p:nvPr/>
        </p:nvSpPr>
        <p:spPr>
          <a:xfrm>
            <a:off x="4313045" y="888087"/>
            <a:ext cx="466159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56" name="矩形 55"/>
          <p:cNvSpPr/>
          <p:nvPr/>
        </p:nvSpPr>
        <p:spPr>
          <a:xfrm>
            <a:off x="4976077" y="888087"/>
            <a:ext cx="429682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5858142" y="888087"/>
            <a:ext cx="429682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8065000" y="5859740"/>
            <a:ext cx="437694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  <p:sp>
        <p:nvSpPr>
          <p:cNvPr id="59" name="矩形 58"/>
          <p:cNvSpPr/>
          <p:nvPr/>
        </p:nvSpPr>
        <p:spPr>
          <a:xfrm>
            <a:off x="6991329" y="5220049"/>
            <a:ext cx="117962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7358424" y="4216469"/>
            <a:ext cx="46745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1" name="矩形 60"/>
          <p:cNvSpPr/>
          <p:nvPr/>
        </p:nvSpPr>
        <p:spPr>
          <a:xfrm>
            <a:off x="5698012" y="3619134"/>
            <a:ext cx="117962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6068977" y="2675414"/>
            <a:ext cx="472286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64" name="矩形 63"/>
          <p:cNvSpPr/>
          <p:nvPr/>
        </p:nvSpPr>
        <p:spPr>
          <a:xfrm>
            <a:off x="7053424" y="2668347"/>
            <a:ext cx="429682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954928" y="2743849"/>
            <a:ext cx="241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Word Sequence </a:t>
            </a:r>
            <a:endParaRPr lang="zh-TW" altLang="en-US" sz="2400" dirty="0"/>
          </a:p>
        </p:txBody>
      </p:sp>
      <p:grpSp>
        <p:nvGrpSpPr>
          <p:cNvPr id="66" name="群組 65"/>
          <p:cNvGrpSpPr/>
          <p:nvPr/>
        </p:nvGrpSpPr>
        <p:grpSpPr>
          <a:xfrm>
            <a:off x="6781569" y="740933"/>
            <a:ext cx="209078" cy="1014307"/>
            <a:chOff x="6774969" y="2139801"/>
            <a:chExt cx="465153" cy="2256614"/>
          </a:xfrm>
        </p:grpSpPr>
        <p:sp>
          <p:nvSpPr>
            <p:cNvPr id="67" name="矩形 66"/>
            <p:cNvSpPr/>
            <p:nvPr/>
          </p:nvSpPr>
          <p:spPr>
            <a:xfrm>
              <a:off x="6774969" y="2139801"/>
              <a:ext cx="465153" cy="22566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6816791" y="2587914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6816791" y="3499459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6816791" y="3037957"/>
              <a:ext cx="381507" cy="38150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6818786" y="3934184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6816791" y="2156426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7961876" y="2528260"/>
            <a:ext cx="209078" cy="1014307"/>
            <a:chOff x="6774969" y="2139801"/>
            <a:chExt cx="465153" cy="2256614"/>
          </a:xfrm>
        </p:grpSpPr>
        <p:sp>
          <p:nvSpPr>
            <p:cNvPr id="74" name="矩形 73"/>
            <p:cNvSpPr/>
            <p:nvPr/>
          </p:nvSpPr>
          <p:spPr>
            <a:xfrm>
              <a:off x="6774969" y="2139801"/>
              <a:ext cx="465153" cy="22566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5" name="橢圓 74"/>
            <p:cNvSpPr/>
            <p:nvPr/>
          </p:nvSpPr>
          <p:spPr>
            <a:xfrm>
              <a:off x="6816791" y="2587914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6816791" y="3499459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6816791" y="3037957"/>
              <a:ext cx="381507" cy="38150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6818786" y="3934184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6816791" y="2156426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0" name="矩形 79"/>
          <p:cNvSpPr/>
          <p:nvPr/>
        </p:nvSpPr>
        <p:spPr>
          <a:xfrm>
            <a:off x="4004088" y="324433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2400" dirty="0"/>
          </a:p>
        </p:txBody>
      </p:sp>
      <p:sp>
        <p:nvSpPr>
          <p:cNvPr id="81" name="矩形 80"/>
          <p:cNvSpPr/>
          <p:nvPr/>
        </p:nvSpPr>
        <p:spPr>
          <a:xfrm>
            <a:off x="7028506" y="979800"/>
            <a:ext cx="145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sentiment</a:t>
            </a:r>
          </a:p>
        </p:txBody>
      </p:sp>
      <p:cxnSp>
        <p:nvCxnSpPr>
          <p:cNvPr id="83" name="直線單箭頭接點 82"/>
          <p:cNvCxnSpPr/>
          <p:nvPr/>
        </p:nvCxnSpPr>
        <p:spPr>
          <a:xfrm>
            <a:off x="796602" y="1244888"/>
            <a:ext cx="2253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1434777" y="1244888"/>
            <a:ext cx="2253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2123752" y="1244888"/>
            <a:ext cx="2253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>
            <a:off x="2796852" y="1254413"/>
            <a:ext cx="2253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3447727" y="1254413"/>
            <a:ext cx="2253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4073202" y="1254413"/>
            <a:ext cx="2253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4759002" y="1254413"/>
            <a:ext cx="2253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cxnSpLocks/>
          </p:cNvCxnSpPr>
          <p:nvPr/>
        </p:nvCxnSpPr>
        <p:spPr>
          <a:xfrm rot="16200000">
            <a:off x="1125822" y="1720754"/>
            <a:ext cx="2253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cxnSpLocks/>
          </p:cNvCxnSpPr>
          <p:nvPr/>
        </p:nvCxnSpPr>
        <p:spPr>
          <a:xfrm rot="16200000">
            <a:off x="2451922" y="1730142"/>
            <a:ext cx="2253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cxnSpLocks/>
          </p:cNvCxnSpPr>
          <p:nvPr/>
        </p:nvCxnSpPr>
        <p:spPr>
          <a:xfrm rot="16200000">
            <a:off x="3772410" y="1720753"/>
            <a:ext cx="2253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cxnSpLocks/>
          </p:cNvCxnSpPr>
          <p:nvPr/>
        </p:nvCxnSpPr>
        <p:spPr>
          <a:xfrm rot="16200000">
            <a:off x="5096220" y="1718955"/>
            <a:ext cx="2253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cxnSpLocks/>
          </p:cNvCxnSpPr>
          <p:nvPr/>
        </p:nvCxnSpPr>
        <p:spPr>
          <a:xfrm flipV="1">
            <a:off x="5395817" y="1254413"/>
            <a:ext cx="462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cxnSpLocks/>
          </p:cNvCxnSpPr>
          <p:nvPr/>
        </p:nvCxnSpPr>
        <p:spPr>
          <a:xfrm flipV="1">
            <a:off x="6319244" y="1244888"/>
            <a:ext cx="462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右大括弧 98"/>
          <p:cNvSpPr/>
          <p:nvPr/>
        </p:nvSpPr>
        <p:spPr>
          <a:xfrm rot="5400000">
            <a:off x="2988099" y="231817"/>
            <a:ext cx="346122" cy="4636011"/>
          </a:xfrm>
          <a:prstGeom prst="rightBrace">
            <a:avLst>
              <a:gd name="adj1" fmla="val 20280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/>
          <p:cNvCxnSpPr>
            <a:cxnSpLocks/>
          </p:cNvCxnSpPr>
          <p:nvPr/>
        </p:nvCxnSpPr>
        <p:spPr>
          <a:xfrm flipV="1">
            <a:off x="4416489" y="5580049"/>
            <a:ext cx="436989" cy="279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cxnSpLocks/>
          </p:cNvCxnSpPr>
          <p:nvPr/>
        </p:nvCxnSpPr>
        <p:spPr>
          <a:xfrm flipV="1">
            <a:off x="7028506" y="5580048"/>
            <a:ext cx="436989" cy="279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cxnSpLocks/>
          </p:cNvCxnSpPr>
          <p:nvPr/>
        </p:nvCxnSpPr>
        <p:spPr>
          <a:xfrm flipH="1" flipV="1">
            <a:off x="5302385" y="5580048"/>
            <a:ext cx="394450" cy="26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cxnSpLocks/>
          </p:cNvCxnSpPr>
          <p:nvPr/>
        </p:nvCxnSpPr>
        <p:spPr>
          <a:xfrm flipH="1" flipV="1">
            <a:off x="7789564" y="5591021"/>
            <a:ext cx="394450" cy="26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flipV="1">
            <a:off x="5066712" y="4936469"/>
            <a:ext cx="0" cy="283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cxnSpLocks/>
          </p:cNvCxnSpPr>
          <p:nvPr/>
        </p:nvCxnSpPr>
        <p:spPr>
          <a:xfrm flipV="1">
            <a:off x="7592149" y="4936469"/>
            <a:ext cx="0" cy="283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cxnSpLocks/>
          </p:cNvCxnSpPr>
          <p:nvPr/>
        </p:nvCxnSpPr>
        <p:spPr>
          <a:xfrm flipV="1">
            <a:off x="5035188" y="3979134"/>
            <a:ext cx="1033789" cy="237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cxnSpLocks/>
          </p:cNvCxnSpPr>
          <p:nvPr/>
        </p:nvCxnSpPr>
        <p:spPr>
          <a:xfrm flipH="1" flipV="1">
            <a:off x="6541263" y="3998184"/>
            <a:ext cx="996652" cy="214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cxnSpLocks/>
          </p:cNvCxnSpPr>
          <p:nvPr/>
        </p:nvCxnSpPr>
        <p:spPr>
          <a:xfrm flipV="1">
            <a:off x="6566181" y="3054476"/>
            <a:ext cx="462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cxnSpLocks/>
          </p:cNvCxnSpPr>
          <p:nvPr/>
        </p:nvCxnSpPr>
        <p:spPr>
          <a:xfrm flipV="1">
            <a:off x="7485860" y="3035414"/>
            <a:ext cx="462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/>
          <p:cNvSpPr txBox="1"/>
          <p:nvPr/>
        </p:nvSpPr>
        <p:spPr>
          <a:xfrm>
            <a:off x="28436" y="3262516"/>
            <a:ext cx="359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Recurrent Structure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289095" y="4674859"/>
            <a:ext cx="359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Recursive Structure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287397" y="3712500"/>
            <a:ext cx="371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Special case of recursive structure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24" name="箭號: 向右 123"/>
          <p:cNvSpPr/>
          <p:nvPr/>
        </p:nvSpPr>
        <p:spPr>
          <a:xfrm>
            <a:off x="3698458" y="4720214"/>
            <a:ext cx="588739" cy="4463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箭號: 向右 124"/>
          <p:cNvSpPr/>
          <p:nvPr/>
        </p:nvSpPr>
        <p:spPr>
          <a:xfrm rot="16200000">
            <a:off x="895162" y="2915013"/>
            <a:ext cx="412401" cy="4463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69061" y="525317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stack function f is already determined 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4236" y="4212396"/>
            <a:ext cx="159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same dimension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>
            <a:stCxn id="42" idx="3"/>
          </p:cNvCxnSpPr>
          <p:nvPr/>
        </p:nvCxnSpPr>
        <p:spPr>
          <a:xfrm flipV="1">
            <a:off x="5322696" y="4543497"/>
            <a:ext cx="594163" cy="32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cxnSpLocks/>
            <a:endCxn id="4" idx="2"/>
          </p:cNvCxnSpPr>
          <p:nvPr/>
        </p:nvCxnSpPr>
        <p:spPr>
          <a:xfrm flipV="1">
            <a:off x="5916859" y="5043393"/>
            <a:ext cx="423701" cy="8163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5499610" y="1885900"/>
            <a:ext cx="2140247" cy="461665"/>
            <a:chOff x="5499610" y="1885900"/>
            <a:chExt cx="2140247" cy="461665"/>
          </a:xfrm>
        </p:grpSpPr>
        <p:sp>
          <p:nvSpPr>
            <p:cNvPr id="96" name="文字方塊 95"/>
            <p:cNvSpPr txBox="1"/>
            <p:nvPr/>
          </p:nvSpPr>
          <p:spPr>
            <a:xfrm>
              <a:off x="5909565" y="1885900"/>
              <a:ext cx="1730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word vector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cxnSp>
          <p:nvCxnSpPr>
            <p:cNvPr id="97" name="直線單箭頭接點 96"/>
            <p:cNvCxnSpPr>
              <a:cxnSpLocks/>
            </p:cNvCxnSpPr>
            <p:nvPr/>
          </p:nvCxnSpPr>
          <p:spPr>
            <a:xfrm flipH="1">
              <a:off x="5499610" y="2134350"/>
              <a:ext cx="459717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505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6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/>
      <p:bldP spid="81" grpId="0"/>
      <p:bldP spid="99" grpId="0" animBg="1"/>
      <p:bldP spid="121" grpId="0"/>
      <p:bldP spid="122" grpId="0"/>
      <p:bldP spid="123" grpId="0"/>
      <p:bldP spid="124" grpId="0" animBg="1"/>
      <p:bldP spid="125" grpId="0" animBg="1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Recursive Model</a:t>
            </a:r>
            <a:endParaRPr lang="zh-TW" altLang="en-US" dirty="0"/>
          </a:p>
        </p:txBody>
      </p:sp>
      <p:sp>
        <p:nvSpPr>
          <p:cNvPr id="34821" name="文字方塊 6"/>
          <p:cNvSpPr txBox="1">
            <a:spLocks noChangeArrowheads="1"/>
          </p:cNvSpPr>
          <p:nvPr/>
        </p:nvSpPr>
        <p:spPr bwMode="auto">
          <a:xfrm>
            <a:off x="1412890" y="6063175"/>
            <a:ext cx="722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not</a:t>
            </a:r>
            <a:endParaRPr kumimoji="0" lang="zh-TW" altLang="en-US" sz="2400" dirty="0"/>
          </a:p>
        </p:txBody>
      </p:sp>
      <p:sp>
        <p:nvSpPr>
          <p:cNvPr id="34822" name="文字方塊 7"/>
          <p:cNvSpPr txBox="1">
            <a:spLocks noChangeArrowheads="1"/>
          </p:cNvSpPr>
          <p:nvPr/>
        </p:nvSpPr>
        <p:spPr bwMode="auto">
          <a:xfrm>
            <a:off x="4184423" y="6083342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very</a:t>
            </a:r>
            <a:endParaRPr kumimoji="0" lang="zh-TW" altLang="en-US" sz="2400" dirty="0"/>
          </a:p>
        </p:txBody>
      </p:sp>
      <p:sp>
        <p:nvSpPr>
          <p:cNvPr id="19" name="文字方塊 7"/>
          <p:cNvSpPr txBox="1">
            <a:spLocks noChangeArrowheads="1"/>
          </p:cNvSpPr>
          <p:nvPr/>
        </p:nvSpPr>
        <p:spPr bwMode="auto">
          <a:xfrm>
            <a:off x="7058132" y="6083342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good</a:t>
            </a:r>
            <a:endParaRPr kumimoji="0" lang="zh-TW" altLang="en-US" sz="2400" dirty="0"/>
          </a:p>
        </p:txBody>
      </p:sp>
      <p:grpSp>
        <p:nvGrpSpPr>
          <p:cNvPr id="30" name="群組 29"/>
          <p:cNvGrpSpPr/>
          <p:nvPr/>
        </p:nvGrpSpPr>
        <p:grpSpPr>
          <a:xfrm>
            <a:off x="949340" y="2049708"/>
            <a:ext cx="2371272" cy="1091149"/>
            <a:chOff x="982100" y="1854200"/>
            <a:chExt cx="2371272" cy="1091149"/>
          </a:xfrm>
        </p:grpSpPr>
        <p:grpSp>
          <p:nvGrpSpPr>
            <p:cNvPr id="6" name="群組 5"/>
            <p:cNvGrpSpPr/>
            <p:nvPr/>
          </p:nvGrpSpPr>
          <p:grpSpPr>
            <a:xfrm>
              <a:off x="982100" y="2475884"/>
              <a:ext cx="2371272" cy="469465"/>
              <a:chOff x="515601" y="2149156"/>
              <a:chExt cx="2371272" cy="469465"/>
            </a:xfrm>
          </p:grpSpPr>
          <p:sp>
            <p:nvSpPr>
              <p:cNvPr id="22" name="文字方塊 6"/>
              <p:cNvSpPr txBox="1">
                <a:spLocks noChangeArrowheads="1"/>
              </p:cNvSpPr>
              <p:nvPr/>
            </p:nvSpPr>
            <p:spPr bwMode="auto">
              <a:xfrm>
                <a:off x="515601" y="2149156"/>
                <a:ext cx="72208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not</a:t>
                </a:r>
                <a:endParaRPr kumimoji="0" lang="zh-TW" altLang="en-US" sz="2400" dirty="0"/>
              </a:p>
            </p:txBody>
          </p:sp>
          <p:sp>
            <p:nvSpPr>
              <p:cNvPr id="23" name="文字方塊 7"/>
              <p:cNvSpPr txBox="1">
                <a:spLocks noChangeArrowheads="1"/>
              </p:cNvSpPr>
              <p:nvPr/>
            </p:nvSpPr>
            <p:spPr bwMode="auto">
              <a:xfrm>
                <a:off x="1085287" y="2153056"/>
                <a:ext cx="10795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very</a:t>
                </a:r>
                <a:endParaRPr kumimoji="0" lang="zh-TW" altLang="en-US" sz="2400" dirty="0"/>
              </a:p>
            </p:txBody>
          </p:sp>
          <p:sp>
            <p:nvSpPr>
              <p:cNvPr id="24" name="文字方塊 7"/>
              <p:cNvSpPr txBox="1">
                <a:spLocks noChangeArrowheads="1"/>
              </p:cNvSpPr>
              <p:nvPr/>
            </p:nvSpPr>
            <p:spPr bwMode="auto">
              <a:xfrm>
                <a:off x="1807373" y="2156956"/>
                <a:ext cx="10795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good</a:t>
                </a:r>
                <a:endParaRPr kumimoji="0" lang="zh-TW" altLang="en-US" sz="2400" dirty="0"/>
              </a:p>
            </p:txBody>
          </p:sp>
        </p:grpSp>
        <p:cxnSp>
          <p:nvCxnSpPr>
            <p:cNvPr id="31" name="直線接點 30"/>
            <p:cNvCxnSpPr/>
            <p:nvPr/>
          </p:nvCxnSpPr>
          <p:spPr>
            <a:xfrm>
              <a:off x="2072352" y="1854200"/>
              <a:ext cx="705744" cy="673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V="1">
              <a:off x="2053279" y="2166097"/>
              <a:ext cx="363670" cy="389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1350266" y="1854200"/>
              <a:ext cx="722086" cy="742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709472" y="1521234"/>
            <a:ext cx="269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syntactic structure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25445" y="5536055"/>
            <a:ext cx="2691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word sequence: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522132" y="2032861"/>
            <a:ext cx="207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How to do it is out of the scope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9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2" grpId="0"/>
      <p:bldP spid="19" grpId="0"/>
      <p:bldP spid="32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Model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88443"/>
            <a:ext cx="2258223" cy="32260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94" y="5317729"/>
            <a:ext cx="2258223" cy="32260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454" y="3883079"/>
            <a:ext cx="2258223" cy="32260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155082" y="4436516"/>
            <a:ext cx="1958965" cy="53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26" name="向右箭號 25"/>
          <p:cNvSpPr/>
          <p:nvPr/>
        </p:nvSpPr>
        <p:spPr>
          <a:xfrm rot="16200000">
            <a:off x="1476823" y="5516424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6200000">
            <a:off x="4447948" y="5533339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03" y="5317729"/>
            <a:ext cx="2258223" cy="322603"/>
          </a:xfrm>
          <a:prstGeom prst="rect">
            <a:avLst/>
          </a:prstGeom>
        </p:spPr>
      </p:pic>
      <p:sp>
        <p:nvSpPr>
          <p:cNvPr id="34" name="向右箭號 33"/>
          <p:cNvSpPr/>
          <p:nvPr/>
        </p:nvSpPr>
        <p:spPr>
          <a:xfrm rot="16200000">
            <a:off x="7321657" y="5533339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4670010" y="4969674"/>
            <a:ext cx="1129111" cy="31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6519142" y="4984318"/>
            <a:ext cx="1129112" cy="331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1" idx="0"/>
          </p:cNvCxnSpPr>
          <p:nvPr/>
        </p:nvCxnSpPr>
        <p:spPr>
          <a:xfrm flipH="1" flipV="1">
            <a:off x="6129390" y="4105788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49860" y="1765842"/>
            <a:ext cx="3934155" cy="1336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800" dirty="0"/>
              <a:t>By composing the two meaning, what should the meaning be.</a:t>
            </a:r>
            <a:endParaRPr lang="zh-TW" altLang="en-US" sz="2800" dirty="0"/>
          </a:p>
        </p:txBody>
      </p:sp>
      <p:cxnSp>
        <p:nvCxnSpPr>
          <p:cNvPr id="8" name="直線接點 7"/>
          <p:cNvCxnSpPr/>
          <p:nvPr/>
        </p:nvCxnSpPr>
        <p:spPr>
          <a:xfrm flipH="1">
            <a:off x="870634" y="4716434"/>
            <a:ext cx="428444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870634" y="3139363"/>
            <a:ext cx="0" cy="156373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603707" y="3402650"/>
            <a:ext cx="327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Meaning of “very good”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28474" y="3764534"/>
            <a:ext cx="207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V(“very good”)</a:t>
            </a:r>
            <a:endParaRPr lang="zh-TW" altLang="en-US" sz="2400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369258" y="1788090"/>
            <a:ext cx="2371272" cy="1091149"/>
            <a:chOff x="982100" y="1854200"/>
            <a:chExt cx="2371272" cy="1091149"/>
          </a:xfrm>
        </p:grpSpPr>
        <p:grpSp>
          <p:nvGrpSpPr>
            <p:cNvPr id="59" name="群組 58"/>
            <p:cNvGrpSpPr/>
            <p:nvPr/>
          </p:nvGrpSpPr>
          <p:grpSpPr>
            <a:xfrm>
              <a:off x="982100" y="2475884"/>
              <a:ext cx="2371272" cy="469465"/>
              <a:chOff x="515601" y="2149156"/>
              <a:chExt cx="2371272" cy="469465"/>
            </a:xfrm>
          </p:grpSpPr>
          <p:sp>
            <p:nvSpPr>
              <p:cNvPr id="63" name="文字方塊 6"/>
              <p:cNvSpPr txBox="1">
                <a:spLocks noChangeArrowheads="1"/>
              </p:cNvSpPr>
              <p:nvPr/>
            </p:nvSpPr>
            <p:spPr bwMode="auto">
              <a:xfrm>
                <a:off x="515601" y="2149156"/>
                <a:ext cx="72208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not</a:t>
                </a:r>
                <a:endParaRPr kumimoji="0" lang="zh-TW" altLang="en-US" sz="2400" dirty="0"/>
              </a:p>
            </p:txBody>
          </p:sp>
          <p:sp>
            <p:nvSpPr>
              <p:cNvPr id="64" name="文字方塊 7"/>
              <p:cNvSpPr txBox="1">
                <a:spLocks noChangeArrowheads="1"/>
              </p:cNvSpPr>
              <p:nvPr/>
            </p:nvSpPr>
            <p:spPr bwMode="auto">
              <a:xfrm>
                <a:off x="1085287" y="2153056"/>
                <a:ext cx="10795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very</a:t>
                </a:r>
                <a:endParaRPr kumimoji="0" lang="zh-TW" altLang="en-US" sz="2400" dirty="0"/>
              </a:p>
            </p:txBody>
          </p:sp>
          <p:sp>
            <p:nvSpPr>
              <p:cNvPr id="65" name="文字方塊 7"/>
              <p:cNvSpPr txBox="1">
                <a:spLocks noChangeArrowheads="1"/>
              </p:cNvSpPr>
              <p:nvPr/>
            </p:nvSpPr>
            <p:spPr bwMode="auto">
              <a:xfrm>
                <a:off x="1807373" y="2156956"/>
                <a:ext cx="10795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good</a:t>
                </a:r>
                <a:endParaRPr kumimoji="0" lang="zh-TW" altLang="en-US" sz="2400" dirty="0"/>
              </a:p>
            </p:txBody>
          </p:sp>
        </p:grpSp>
        <p:cxnSp>
          <p:nvCxnSpPr>
            <p:cNvPr id="60" name="直線接點 59"/>
            <p:cNvCxnSpPr/>
            <p:nvPr/>
          </p:nvCxnSpPr>
          <p:spPr>
            <a:xfrm>
              <a:off x="2072352" y="1854200"/>
              <a:ext cx="705744" cy="673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2053279" y="2166097"/>
              <a:ext cx="363670" cy="389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>
              <a:off x="1350266" y="1854200"/>
              <a:ext cx="722086" cy="742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文字方塊 65"/>
          <p:cNvSpPr txBox="1"/>
          <p:nvPr/>
        </p:nvSpPr>
        <p:spPr>
          <a:xfrm>
            <a:off x="6129390" y="1259616"/>
            <a:ext cx="269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syntactic structure</a:t>
            </a:r>
            <a:endParaRPr lang="zh-TW" altLang="en-US" sz="2400" dirty="0"/>
          </a:p>
        </p:txBody>
      </p:sp>
      <p:sp>
        <p:nvSpPr>
          <p:cNvPr id="67" name="文字方塊 6"/>
          <p:cNvSpPr txBox="1">
            <a:spLocks noChangeArrowheads="1"/>
          </p:cNvSpPr>
          <p:nvPr/>
        </p:nvSpPr>
        <p:spPr bwMode="auto">
          <a:xfrm>
            <a:off x="1412890" y="6063175"/>
            <a:ext cx="722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not</a:t>
            </a:r>
            <a:endParaRPr kumimoji="0" lang="zh-TW" altLang="en-US" sz="2400" dirty="0"/>
          </a:p>
        </p:txBody>
      </p:sp>
      <p:sp>
        <p:nvSpPr>
          <p:cNvPr id="68" name="文字方塊 7"/>
          <p:cNvSpPr txBox="1">
            <a:spLocks noChangeArrowheads="1"/>
          </p:cNvSpPr>
          <p:nvPr/>
        </p:nvSpPr>
        <p:spPr bwMode="auto">
          <a:xfrm>
            <a:off x="4184423" y="6083342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very</a:t>
            </a:r>
            <a:endParaRPr kumimoji="0" lang="zh-TW" altLang="en-US" sz="2400" dirty="0"/>
          </a:p>
        </p:txBody>
      </p:sp>
      <p:sp>
        <p:nvSpPr>
          <p:cNvPr id="69" name="文字方塊 7"/>
          <p:cNvSpPr txBox="1">
            <a:spLocks noChangeArrowheads="1"/>
          </p:cNvSpPr>
          <p:nvPr/>
        </p:nvSpPr>
        <p:spPr bwMode="auto">
          <a:xfrm>
            <a:off x="7058132" y="6083342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good</a:t>
            </a:r>
            <a:endParaRPr kumimoji="0" lang="zh-TW" altLang="en-US" sz="2400" dirty="0"/>
          </a:p>
        </p:txBody>
      </p:sp>
      <p:sp>
        <p:nvSpPr>
          <p:cNvPr id="70" name="文字方塊 6"/>
          <p:cNvSpPr txBox="1">
            <a:spLocks noChangeArrowheads="1"/>
          </p:cNvSpPr>
          <p:nvPr/>
        </p:nvSpPr>
        <p:spPr bwMode="auto">
          <a:xfrm>
            <a:off x="278538" y="5587400"/>
            <a:ext cx="1137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V(“not”)</a:t>
            </a:r>
            <a:endParaRPr kumimoji="0" lang="zh-TW" altLang="en-US" sz="2400" dirty="0"/>
          </a:p>
        </p:txBody>
      </p:sp>
      <p:sp>
        <p:nvSpPr>
          <p:cNvPr id="71" name="文字方塊 6"/>
          <p:cNvSpPr txBox="1">
            <a:spLocks noChangeArrowheads="1"/>
          </p:cNvSpPr>
          <p:nvPr/>
        </p:nvSpPr>
        <p:spPr bwMode="auto">
          <a:xfrm>
            <a:off x="3040822" y="5597271"/>
            <a:ext cx="1493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V(“very”)</a:t>
            </a:r>
            <a:endParaRPr kumimoji="0" lang="zh-TW" altLang="en-US" sz="2400" dirty="0"/>
          </a:p>
        </p:txBody>
      </p:sp>
      <p:sp>
        <p:nvSpPr>
          <p:cNvPr id="72" name="文字方塊 6"/>
          <p:cNvSpPr txBox="1">
            <a:spLocks noChangeArrowheads="1"/>
          </p:cNvSpPr>
          <p:nvPr/>
        </p:nvSpPr>
        <p:spPr bwMode="auto">
          <a:xfrm>
            <a:off x="5990292" y="5609019"/>
            <a:ext cx="1389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V(“good”)</a:t>
            </a:r>
            <a:endParaRPr kumimoji="0"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11194" y="3262341"/>
            <a:ext cx="3124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Dimension of word vector = |Z|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104343" y="4098090"/>
            <a:ext cx="376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2 X |Z|, output: |Z|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342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34" grpId="0" animBg="1"/>
      <p:bldP spid="4" grpId="0" animBg="1"/>
      <p:bldP spid="56" grpId="0"/>
      <p:bldP spid="57" grpId="0"/>
      <p:bldP spid="67" grpId="0"/>
      <p:bldP spid="68" grpId="0"/>
      <p:bldP spid="69" grpId="0"/>
      <p:bldP spid="70" grpId="0"/>
      <p:bldP spid="71" grpId="0"/>
      <p:bldP spid="72" grpId="0"/>
      <p:bldP spid="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Model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88443"/>
            <a:ext cx="2258223" cy="32260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94" y="5317729"/>
            <a:ext cx="2258223" cy="322603"/>
          </a:xfrm>
          <a:prstGeom prst="rect">
            <a:avLst/>
          </a:prstGeom>
        </p:spPr>
      </p:pic>
      <p:sp>
        <p:nvSpPr>
          <p:cNvPr id="26" name="向右箭號 25"/>
          <p:cNvSpPr/>
          <p:nvPr/>
        </p:nvSpPr>
        <p:spPr>
          <a:xfrm rot="16200000">
            <a:off x="1476823" y="5516424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6200000">
            <a:off x="4447948" y="5533339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03" y="5317729"/>
            <a:ext cx="2258223" cy="322603"/>
          </a:xfrm>
          <a:prstGeom prst="rect">
            <a:avLst/>
          </a:prstGeom>
        </p:spPr>
      </p:pic>
      <p:sp>
        <p:nvSpPr>
          <p:cNvPr id="34" name="向右箭號 33"/>
          <p:cNvSpPr/>
          <p:nvPr/>
        </p:nvSpPr>
        <p:spPr>
          <a:xfrm rot="16200000">
            <a:off x="7321657" y="5533339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"/>
          <p:cNvSpPr txBox="1">
            <a:spLocks noChangeArrowheads="1"/>
          </p:cNvSpPr>
          <p:nvPr/>
        </p:nvSpPr>
        <p:spPr bwMode="auto">
          <a:xfrm>
            <a:off x="1412890" y="6063175"/>
            <a:ext cx="722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not</a:t>
            </a:r>
            <a:endParaRPr kumimoji="0" lang="zh-TW" altLang="en-US" sz="2400" dirty="0"/>
          </a:p>
        </p:txBody>
      </p:sp>
      <p:sp>
        <p:nvSpPr>
          <p:cNvPr id="64" name="文字方塊 7"/>
          <p:cNvSpPr txBox="1">
            <a:spLocks noChangeArrowheads="1"/>
          </p:cNvSpPr>
          <p:nvPr/>
        </p:nvSpPr>
        <p:spPr bwMode="auto">
          <a:xfrm>
            <a:off x="4184423" y="6083342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very</a:t>
            </a:r>
            <a:endParaRPr kumimoji="0" lang="zh-TW" altLang="en-US" sz="2400" dirty="0"/>
          </a:p>
        </p:txBody>
      </p:sp>
      <p:sp>
        <p:nvSpPr>
          <p:cNvPr id="65" name="文字方塊 7"/>
          <p:cNvSpPr txBox="1">
            <a:spLocks noChangeArrowheads="1"/>
          </p:cNvSpPr>
          <p:nvPr/>
        </p:nvSpPr>
        <p:spPr bwMode="auto">
          <a:xfrm>
            <a:off x="7058132" y="6083342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good</a:t>
            </a:r>
            <a:endParaRPr kumimoji="0" lang="zh-TW" altLang="en-US" sz="2400" dirty="0"/>
          </a:p>
        </p:txBody>
      </p:sp>
      <p:sp>
        <p:nvSpPr>
          <p:cNvPr id="66" name="文字方塊 6"/>
          <p:cNvSpPr txBox="1">
            <a:spLocks noChangeArrowheads="1"/>
          </p:cNvSpPr>
          <p:nvPr/>
        </p:nvSpPr>
        <p:spPr bwMode="auto">
          <a:xfrm>
            <a:off x="278538" y="5587400"/>
            <a:ext cx="1137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V(“not”)</a:t>
            </a:r>
            <a:endParaRPr kumimoji="0" lang="zh-TW" altLang="en-US" sz="2400" dirty="0"/>
          </a:p>
        </p:txBody>
      </p:sp>
      <p:sp>
        <p:nvSpPr>
          <p:cNvPr id="67" name="文字方塊 6"/>
          <p:cNvSpPr txBox="1">
            <a:spLocks noChangeArrowheads="1"/>
          </p:cNvSpPr>
          <p:nvPr/>
        </p:nvSpPr>
        <p:spPr bwMode="auto">
          <a:xfrm>
            <a:off x="3040822" y="5597271"/>
            <a:ext cx="1493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V(“very”)</a:t>
            </a:r>
            <a:endParaRPr kumimoji="0" lang="zh-TW" altLang="en-US" sz="2400" dirty="0"/>
          </a:p>
        </p:txBody>
      </p:sp>
      <p:sp>
        <p:nvSpPr>
          <p:cNvPr id="68" name="文字方塊 6"/>
          <p:cNvSpPr txBox="1">
            <a:spLocks noChangeArrowheads="1"/>
          </p:cNvSpPr>
          <p:nvPr/>
        </p:nvSpPr>
        <p:spPr bwMode="auto">
          <a:xfrm>
            <a:off x="5990292" y="5609019"/>
            <a:ext cx="1389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V(“good”)</a:t>
            </a:r>
            <a:endParaRPr kumimoji="0" lang="zh-TW" altLang="en-US" sz="2400" dirty="0"/>
          </a:p>
        </p:txBody>
      </p:sp>
      <p:pic>
        <p:nvPicPr>
          <p:cNvPr id="78" name="圖片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454" y="3883079"/>
            <a:ext cx="2258223" cy="322603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5155082" y="4436516"/>
            <a:ext cx="1958965" cy="53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cxnSp>
        <p:nvCxnSpPr>
          <p:cNvPr id="80" name="直線單箭頭接點 79"/>
          <p:cNvCxnSpPr/>
          <p:nvPr/>
        </p:nvCxnSpPr>
        <p:spPr>
          <a:xfrm flipV="1">
            <a:off x="4670010" y="4969674"/>
            <a:ext cx="1129111" cy="31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H="1" flipV="1">
            <a:off x="6519142" y="4984318"/>
            <a:ext cx="1129112" cy="331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79" idx="0"/>
          </p:cNvCxnSpPr>
          <p:nvPr/>
        </p:nvCxnSpPr>
        <p:spPr>
          <a:xfrm flipH="1" flipV="1">
            <a:off x="6129390" y="4105788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>
            <a:off x="6369258" y="1788090"/>
            <a:ext cx="2371272" cy="1091149"/>
            <a:chOff x="982100" y="1854200"/>
            <a:chExt cx="2371272" cy="1091149"/>
          </a:xfrm>
        </p:grpSpPr>
        <p:grpSp>
          <p:nvGrpSpPr>
            <p:cNvPr id="86" name="群組 85"/>
            <p:cNvGrpSpPr/>
            <p:nvPr/>
          </p:nvGrpSpPr>
          <p:grpSpPr>
            <a:xfrm>
              <a:off x="982100" y="2475884"/>
              <a:ext cx="2371272" cy="469465"/>
              <a:chOff x="515601" y="2149156"/>
              <a:chExt cx="2371272" cy="469465"/>
            </a:xfrm>
          </p:grpSpPr>
          <p:sp>
            <p:nvSpPr>
              <p:cNvPr id="90" name="文字方塊 6"/>
              <p:cNvSpPr txBox="1">
                <a:spLocks noChangeArrowheads="1"/>
              </p:cNvSpPr>
              <p:nvPr/>
            </p:nvSpPr>
            <p:spPr bwMode="auto">
              <a:xfrm>
                <a:off x="515601" y="2149156"/>
                <a:ext cx="72208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not</a:t>
                </a:r>
                <a:endParaRPr kumimoji="0" lang="zh-TW" altLang="en-US" sz="2400" dirty="0"/>
              </a:p>
            </p:txBody>
          </p:sp>
          <p:sp>
            <p:nvSpPr>
              <p:cNvPr id="91" name="文字方塊 7"/>
              <p:cNvSpPr txBox="1">
                <a:spLocks noChangeArrowheads="1"/>
              </p:cNvSpPr>
              <p:nvPr/>
            </p:nvSpPr>
            <p:spPr bwMode="auto">
              <a:xfrm>
                <a:off x="1085287" y="2153056"/>
                <a:ext cx="10795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very</a:t>
                </a:r>
                <a:endParaRPr kumimoji="0" lang="zh-TW" altLang="en-US" sz="2400" dirty="0"/>
              </a:p>
            </p:txBody>
          </p:sp>
          <p:sp>
            <p:nvSpPr>
              <p:cNvPr id="92" name="文字方塊 7"/>
              <p:cNvSpPr txBox="1">
                <a:spLocks noChangeArrowheads="1"/>
              </p:cNvSpPr>
              <p:nvPr/>
            </p:nvSpPr>
            <p:spPr bwMode="auto">
              <a:xfrm>
                <a:off x="1807373" y="2156956"/>
                <a:ext cx="10795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good</a:t>
                </a:r>
                <a:endParaRPr kumimoji="0" lang="zh-TW" altLang="en-US" sz="2400" dirty="0"/>
              </a:p>
            </p:txBody>
          </p:sp>
        </p:grpSp>
        <p:cxnSp>
          <p:nvCxnSpPr>
            <p:cNvPr id="87" name="直線接點 86"/>
            <p:cNvCxnSpPr/>
            <p:nvPr/>
          </p:nvCxnSpPr>
          <p:spPr>
            <a:xfrm>
              <a:off x="2072352" y="1854200"/>
              <a:ext cx="705744" cy="673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2053279" y="2166097"/>
              <a:ext cx="363670" cy="389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flipH="1">
              <a:off x="1350266" y="1854200"/>
              <a:ext cx="722086" cy="742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文字方塊 92"/>
          <p:cNvSpPr txBox="1"/>
          <p:nvPr/>
        </p:nvSpPr>
        <p:spPr>
          <a:xfrm>
            <a:off x="6129390" y="1259616"/>
            <a:ext cx="269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syntactic structure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80833" y="1586890"/>
            <a:ext cx="3753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V(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A</a:t>
            </a:r>
            <a:r>
              <a:rPr lang="en-US" altLang="zh-TW" sz="2400" baseline="-25000" dirty="0"/>
              <a:t>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B</a:t>
            </a:r>
            <a:r>
              <a:rPr lang="en-US" altLang="zh-TW" sz="2400" dirty="0"/>
              <a:t>) ≠ V(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A</a:t>
            </a:r>
            <a:r>
              <a:rPr lang="en-US" altLang="zh-TW" sz="2400" dirty="0"/>
              <a:t>) + V(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B</a:t>
            </a:r>
            <a:r>
              <a:rPr lang="en-US" altLang="zh-TW" sz="2400" dirty="0"/>
              <a:t>)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226336" y="2826458"/>
            <a:ext cx="269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“good”: positive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226336" y="2285149"/>
            <a:ext cx="269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“not”: neutral 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226335" y="3404297"/>
            <a:ext cx="32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“not good”: negative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603707" y="3402650"/>
            <a:ext cx="327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Meaning of “very good”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128474" y="3764534"/>
            <a:ext cx="207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V(“very good”)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091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Model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88443"/>
            <a:ext cx="2258223" cy="32260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94" y="5317729"/>
            <a:ext cx="2258223" cy="322603"/>
          </a:xfrm>
          <a:prstGeom prst="rect">
            <a:avLst/>
          </a:prstGeom>
        </p:spPr>
      </p:pic>
      <p:sp>
        <p:nvSpPr>
          <p:cNvPr id="26" name="向右箭號 25"/>
          <p:cNvSpPr/>
          <p:nvPr/>
        </p:nvSpPr>
        <p:spPr>
          <a:xfrm rot="16200000">
            <a:off x="1476823" y="5516424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6200000">
            <a:off x="4447948" y="5533339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03" y="5317729"/>
            <a:ext cx="2258223" cy="322603"/>
          </a:xfrm>
          <a:prstGeom prst="rect">
            <a:avLst/>
          </a:prstGeom>
        </p:spPr>
      </p:pic>
      <p:sp>
        <p:nvSpPr>
          <p:cNvPr id="34" name="向右箭號 33"/>
          <p:cNvSpPr/>
          <p:nvPr/>
        </p:nvSpPr>
        <p:spPr>
          <a:xfrm rot="16200000">
            <a:off x="7321657" y="5533339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580833" y="1586890"/>
            <a:ext cx="3753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V(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A</a:t>
            </a:r>
            <a:r>
              <a:rPr lang="en-US" altLang="zh-TW" sz="2400" baseline="-25000" dirty="0"/>
              <a:t>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B</a:t>
            </a:r>
            <a:r>
              <a:rPr lang="en-US" altLang="zh-TW" sz="2400" dirty="0"/>
              <a:t>) ≠ V(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A</a:t>
            </a:r>
            <a:r>
              <a:rPr lang="en-US" altLang="zh-TW" sz="2400" dirty="0"/>
              <a:t>) + V(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B</a:t>
            </a:r>
            <a:r>
              <a:rPr lang="en-US" altLang="zh-TW" sz="2400" dirty="0"/>
              <a:t>) 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91595" y="2294049"/>
            <a:ext cx="269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棒</a:t>
            </a:r>
            <a:r>
              <a:rPr lang="en-US" altLang="zh-TW" sz="2400" dirty="0"/>
              <a:t>”: positive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276792" y="2835145"/>
            <a:ext cx="269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好棒</a:t>
            </a:r>
            <a:r>
              <a:rPr lang="en-US" altLang="zh-TW" sz="2400" dirty="0"/>
              <a:t>”: positive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276792" y="3357106"/>
            <a:ext cx="269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好棒棒</a:t>
            </a:r>
            <a:r>
              <a:rPr lang="en-US" altLang="zh-TW" sz="2400" dirty="0"/>
              <a:t>”: negative</a:t>
            </a:r>
            <a:endParaRPr lang="zh-TW" altLang="en-US" sz="2400" dirty="0"/>
          </a:p>
        </p:txBody>
      </p:sp>
      <p:sp>
        <p:nvSpPr>
          <p:cNvPr id="63" name="文字方塊 6"/>
          <p:cNvSpPr txBox="1">
            <a:spLocks noChangeArrowheads="1"/>
          </p:cNvSpPr>
          <p:nvPr/>
        </p:nvSpPr>
        <p:spPr bwMode="auto">
          <a:xfrm>
            <a:off x="1412890" y="6063175"/>
            <a:ext cx="722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not</a:t>
            </a:r>
            <a:endParaRPr kumimoji="0" lang="zh-TW" altLang="en-US" sz="2400" dirty="0"/>
          </a:p>
        </p:txBody>
      </p:sp>
      <p:sp>
        <p:nvSpPr>
          <p:cNvPr id="64" name="文字方塊 7"/>
          <p:cNvSpPr txBox="1">
            <a:spLocks noChangeArrowheads="1"/>
          </p:cNvSpPr>
          <p:nvPr/>
        </p:nvSpPr>
        <p:spPr bwMode="auto">
          <a:xfrm>
            <a:off x="4184423" y="6083342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very</a:t>
            </a:r>
            <a:endParaRPr kumimoji="0" lang="zh-TW" altLang="en-US" sz="2400" dirty="0"/>
          </a:p>
        </p:txBody>
      </p:sp>
      <p:sp>
        <p:nvSpPr>
          <p:cNvPr id="65" name="文字方塊 7"/>
          <p:cNvSpPr txBox="1">
            <a:spLocks noChangeArrowheads="1"/>
          </p:cNvSpPr>
          <p:nvPr/>
        </p:nvSpPr>
        <p:spPr bwMode="auto">
          <a:xfrm>
            <a:off x="7058132" y="6083342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good</a:t>
            </a:r>
            <a:endParaRPr kumimoji="0" lang="zh-TW" altLang="en-US" sz="2400" dirty="0"/>
          </a:p>
        </p:txBody>
      </p:sp>
      <p:sp>
        <p:nvSpPr>
          <p:cNvPr id="66" name="文字方塊 6"/>
          <p:cNvSpPr txBox="1">
            <a:spLocks noChangeArrowheads="1"/>
          </p:cNvSpPr>
          <p:nvPr/>
        </p:nvSpPr>
        <p:spPr bwMode="auto">
          <a:xfrm>
            <a:off x="278538" y="5587400"/>
            <a:ext cx="1137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V(“not”)</a:t>
            </a:r>
            <a:endParaRPr kumimoji="0" lang="zh-TW" altLang="en-US" sz="2400" dirty="0"/>
          </a:p>
        </p:txBody>
      </p:sp>
      <p:sp>
        <p:nvSpPr>
          <p:cNvPr id="67" name="文字方塊 6"/>
          <p:cNvSpPr txBox="1">
            <a:spLocks noChangeArrowheads="1"/>
          </p:cNvSpPr>
          <p:nvPr/>
        </p:nvSpPr>
        <p:spPr bwMode="auto">
          <a:xfrm>
            <a:off x="3040822" y="5597271"/>
            <a:ext cx="1493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V(“very”)</a:t>
            </a:r>
            <a:endParaRPr kumimoji="0" lang="zh-TW" altLang="en-US" sz="2400" dirty="0"/>
          </a:p>
        </p:txBody>
      </p:sp>
      <p:sp>
        <p:nvSpPr>
          <p:cNvPr id="68" name="文字方塊 6"/>
          <p:cNvSpPr txBox="1">
            <a:spLocks noChangeArrowheads="1"/>
          </p:cNvSpPr>
          <p:nvPr/>
        </p:nvSpPr>
        <p:spPr bwMode="auto">
          <a:xfrm>
            <a:off x="5990292" y="5609019"/>
            <a:ext cx="1389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V(“good”)</a:t>
            </a:r>
            <a:endParaRPr kumimoji="0" lang="zh-TW" altLang="en-US" sz="2400" dirty="0"/>
          </a:p>
        </p:txBody>
      </p:sp>
      <p:pic>
        <p:nvPicPr>
          <p:cNvPr id="78" name="圖片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454" y="3883079"/>
            <a:ext cx="2258223" cy="322603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5155082" y="4436516"/>
            <a:ext cx="1958965" cy="53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cxnSp>
        <p:nvCxnSpPr>
          <p:cNvPr id="80" name="直線單箭頭接點 79"/>
          <p:cNvCxnSpPr/>
          <p:nvPr/>
        </p:nvCxnSpPr>
        <p:spPr>
          <a:xfrm flipV="1">
            <a:off x="4670010" y="4969674"/>
            <a:ext cx="1129111" cy="31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H="1" flipV="1">
            <a:off x="6519142" y="4984318"/>
            <a:ext cx="1129112" cy="331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79" idx="0"/>
          </p:cNvCxnSpPr>
          <p:nvPr/>
        </p:nvCxnSpPr>
        <p:spPr>
          <a:xfrm flipH="1" flipV="1">
            <a:off x="6129390" y="4105788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>
            <a:off x="6369258" y="1788090"/>
            <a:ext cx="2371272" cy="1091149"/>
            <a:chOff x="982100" y="1854200"/>
            <a:chExt cx="2371272" cy="1091149"/>
          </a:xfrm>
        </p:grpSpPr>
        <p:grpSp>
          <p:nvGrpSpPr>
            <p:cNvPr id="86" name="群組 85"/>
            <p:cNvGrpSpPr/>
            <p:nvPr/>
          </p:nvGrpSpPr>
          <p:grpSpPr>
            <a:xfrm>
              <a:off x="982100" y="2475884"/>
              <a:ext cx="2371272" cy="469465"/>
              <a:chOff x="515601" y="2149156"/>
              <a:chExt cx="2371272" cy="469465"/>
            </a:xfrm>
          </p:grpSpPr>
          <p:sp>
            <p:nvSpPr>
              <p:cNvPr id="90" name="文字方塊 6"/>
              <p:cNvSpPr txBox="1">
                <a:spLocks noChangeArrowheads="1"/>
              </p:cNvSpPr>
              <p:nvPr/>
            </p:nvSpPr>
            <p:spPr bwMode="auto">
              <a:xfrm>
                <a:off x="515601" y="2149156"/>
                <a:ext cx="72208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not</a:t>
                </a:r>
                <a:endParaRPr kumimoji="0" lang="zh-TW" altLang="en-US" sz="2400" dirty="0"/>
              </a:p>
            </p:txBody>
          </p:sp>
          <p:sp>
            <p:nvSpPr>
              <p:cNvPr id="91" name="文字方塊 7"/>
              <p:cNvSpPr txBox="1">
                <a:spLocks noChangeArrowheads="1"/>
              </p:cNvSpPr>
              <p:nvPr/>
            </p:nvSpPr>
            <p:spPr bwMode="auto">
              <a:xfrm>
                <a:off x="1085287" y="2153056"/>
                <a:ext cx="10795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very</a:t>
                </a:r>
                <a:endParaRPr kumimoji="0" lang="zh-TW" altLang="en-US" sz="2400" dirty="0"/>
              </a:p>
            </p:txBody>
          </p:sp>
          <p:sp>
            <p:nvSpPr>
              <p:cNvPr id="92" name="文字方塊 7"/>
              <p:cNvSpPr txBox="1">
                <a:spLocks noChangeArrowheads="1"/>
              </p:cNvSpPr>
              <p:nvPr/>
            </p:nvSpPr>
            <p:spPr bwMode="auto">
              <a:xfrm>
                <a:off x="1807373" y="2156956"/>
                <a:ext cx="10795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good</a:t>
                </a:r>
                <a:endParaRPr kumimoji="0" lang="zh-TW" altLang="en-US" sz="2400" dirty="0"/>
              </a:p>
            </p:txBody>
          </p:sp>
        </p:grpSp>
        <p:cxnSp>
          <p:nvCxnSpPr>
            <p:cNvPr id="87" name="直線接點 86"/>
            <p:cNvCxnSpPr/>
            <p:nvPr/>
          </p:nvCxnSpPr>
          <p:spPr>
            <a:xfrm>
              <a:off x="2072352" y="1854200"/>
              <a:ext cx="705744" cy="673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2053279" y="2166097"/>
              <a:ext cx="363670" cy="389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flipH="1">
              <a:off x="1350266" y="1854200"/>
              <a:ext cx="722086" cy="742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文字方塊 92"/>
          <p:cNvSpPr txBox="1"/>
          <p:nvPr/>
        </p:nvSpPr>
        <p:spPr>
          <a:xfrm>
            <a:off x="6129390" y="1259616"/>
            <a:ext cx="269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syntactic structure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603707" y="3402650"/>
            <a:ext cx="327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Meaning of “very good”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28474" y="3764534"/>
            <a:ext cx="207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V(“very good”)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900172" y="4478181"/>
            <a:ext cx="140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network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/>
      <p:bldP spid="44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Model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88443"/>
            <a:ext cx="2258223" cy="32260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94" y="5317729"/>
            <a:ext cx="2258223" cy="322603"/>
          </a:xfrm>
          <a:prstGeom prst="rect">
            <a:avLst/>
          </a:prstGeom>
        </p:spPr>
      </p:pic>
      <p:sp>
        <p:nvSpPr>
          <p:cNvPr id="26" name="向右箭號 25"/>
          <p:cNvSpPr/>
          <p:nvPr/>
        </p:nvSpPr>
        <p:spPr>
          <a:xfrm rot="16200000">
            <a:off x="1476823" y="5516424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6200000">
            <a:off x="4447948" y="5533339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03" y="5317729"/>
            <a:ext cx="2258223" cy="322603"/>
          </a:xfrm>
          <a:prstGeom prst="rect">
            <a:avLst/>
          </a:prstGeom>
        </p:spPr>
      </p:pic>
      <p:sp>
        <p:nvSpPr>
          <p:cNvPr id="34" name="向右箭號 33"/>
          <p:cNvSpPr/>
          <p:nvPr/>
        </p:nvSpPr>
        <p:spPr>
          <a:xfrm rot="16200000">
            <a:off x="7321657" y="5533339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"/>
          <p:cNvSpPr txBox="1">
            <a:spLocks noChangeArrowheads="1"/>
          </p:cNvSpPr>
          <p:nvPr/>
        </p:nvSpPr>
        <p:spPr bwMode="auto">
          <a:xfrm>
            <a:off x="1412890" y="6063175"/>
            <a:ext cx="722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not</a:t>
            </a:r>
            <a:endParaRPr kumimoji="0" lang="zh-TW" altLang="en-US" sz="2400" dirty="0"/>
          </a:p>
        </p:txBody>
      </p:sp>
      <p:sp>
        <p:nvSpPr>
          <p:cNvPr id="64" name="文字方塊 7"/>
          <p:cNvSpPr txBox="1">
            <a:spLocks noChangeArrowheads="1"/>
          </p:cNvSpPr>
          <p:nvPr/>
        </p:nvSpPr>
        <p:spPr bwMode="auto">
          <a:xfrm>
            <a:off x="4184423" y="6083342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very</a:t>
            </a:r>
            <a:endParaRPr kumimoji="0" lang="zh-TW" altLang="en-US" sz="2400" dirty="0"/>
          </a:p>
        </p:txBody>
      </p:sp>
      <p:sp>
        <p:nvSpPr>
          <p:cNvPr id="65" name="文字方塊 7"/>
          <p:cNvSpPr txBox="1">
            <a:spLocks noChangeArrowheads="1"/>
          </p:cNvSpPr>
          <p:nvPr/>
        </p:nvSpPr>
        <p:spPr bwMode="auto">
          <a:xfrm>
            <a:off x="7058132" y="6083342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good</a:t>
            </a:r>
            <a:endParaRPr kumimoji="0" lang="zh-TW" altLang="en-US" sz="2400" dirty="0"/>
          </a:p>
        </p:txBody>
      </p:sp>
      <p:sp>
        <p:nvSpPr>
          <p:cNvPr id="66" name="文字方塊 6"/>
          <p:cNvSpPr txBox="1">
            <a:spLocks noChangeArrowheads="1"/>
          </p:cNvSpPr>
          <p:nvPr/>
        </p:nvSpPr>
        <p:spPr bwMode="auto">
          <a:xfrm>
            <a:off x="278538" y="5587400"/>
            <a:ext cx="1137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V(“not”)</a:t>
            </a:r>
            <a:endParaRPr kumimoji="0" lang="zh-TW" altLang="en-US" sz="2400" dirty="0"/>
          </a:p>
        </p:txBody>
      </p:sp>
      <p:sp>
        <p:nvSpPr>
          <p:cNvPr id="67" name="文字方塊 6"/>
          <p:cNvSpPr txBox="1">
            <a:spLocks noChangeArrowheads="1"/>
          </p:cNvSpPr>
          <p:nvPr/>
        </p:nvSpPr>
        <p:spPr bwMode="auto">
          <a:xfrm>
            <a:off x="3040822" y="5597271"/>
            <a:ext cx="1493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V(“very”)</a:t>
            </a:r>
            <a:endParaRPr kumimoji="0" lang="zh-TW" altLang="en-US" sz="2400" dirty="0"/>
          </a:p>
        </p:txBody>
      </p:sp>
      <p:sp>
        <p:nvSpPr>
          <p:cNvPr id="68" name="文字方塊 6"/>
          <p:cNvSpPr txBox="1">
            <a:spLocks noChangeArrowheads="1"/>
          </p:cNvSpPr>
          <p:nvPr/>
        </p:nvSpPr>
        <p:spPr bwMode="auto">
          <a:xfrm>
            <a:off x="5990292" y="5609019"/>
            <a:ext cx="1389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V(“good”)</a:t>
            </a:r>
            <a:endParaRPr kumimoji="0" lang="zh-TW" altLang="en-US" sz="2400" dirty="0"/>
          </a:p>
        </p:txBody>
      </p:sp>
      <p:pic>
        <p:nvPicPr>
          <p:cNvPr id="78" name="圖片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454" y="3883079"/>
            <a:ext cx="2258223" cy="322603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5155082" y="4436516"/>
            <a:ext cx="1958965" cy="53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cxnSp>
        <p:nvCxnSpPr>
          <p:cNvPr id="80" name="直線單箭頭接點 79"/>
          <p:cNvCxnSpPr/>
          <p:nvPr/>
        </p:nvCxnSpPr>
        <p:spPr>
          <a:xfrm flipV="1">
            <a:off x="4670010" y="4969674"/>
            <a:ext cx="1129111" cy="31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H="1" flipV="1">
            <a:off x="6519142" y="4984318"/>
            <a:ext cx="1129112" cy="331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79" idx="0"/>
          </p:cNvCxnSpPr>
          <p:nvPr/>
        </p:nvCxnSpPr>
        <p:spPr>
          <a:xfrm flipH="1" flipV="1">
            <a:off x="6129390" y="4105788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>
            <a:off x="6369258" y="1788090"/>
            <a:ext cx="2371272" cy="1091149"/>
            <a:chOff x="982100" y="1854200"/>
            <a:chExt cx="2371272" cy="1091149"/>
          </a:xfrm>
        </p:grpSpPr>
        <p:grpSp>
          <p:nvGrpSpPr>
            <p:cNvPr id="86" name="群組 85"/>
            <p:cNvGrpSpPr/>
            <p:nvPr/>
          </p:nvGrpSpPr>
          <p:grpSpPr>
            <a:xfrm>
              <a:off x="982100" y="2475884"/>
              <a:ext cx="2371272" cy="469465"/>
              <a:chOff x="515601" y="2149156"/>
              <a:chExt cx="2371272" cy="469465"/>
            </a:xfrm>
          </p:grpSpPr>
          <p:sp>
            <p:nvSpPr>
              <p:cNvPr id="90" name="文字方塊 6"/>
              <p:cNvSpPr txBox="1">
                <a:spLocks noChangeArrowheads="1"/>
              </p:cNvSpPr>
              <p:nvPr/>
            </p:nvSpPr>
            <p:spPr bwMode="auto">
              <a:xfrm>
                <a:off x="515601" y="2149156"/>
                <a:ext cx="72208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not</a:t>
                </a:r>
                <a:endParaRPr kumimoji="0" lang="zh-TW" altLang="en-US" sz="2400" dirty="0"/>
              </a:p>
            </p:txBody>
          </p:sp>
          <p:sp>
            <p:nvSpPr>
              <p:cNvPr id="91" name="文字方塊 7"/>
              <p:cNvSpPr txBox="1">
                <a:spLocks noChangeArrowheads="1"/>
              </p:cNvSpPr>
              <p:nvPr/>
            </p:nvSpPr>
            <p:spPr bwMode="auto">
              <a:xfrm>
                <a:off x="1085287" y="2153056"/>
                <a:ext cx="10795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very</a:t>
                </a:r>
                <a:endParaRPr kumimoji="0" lang="zh-TW" altLang="en-US" sz="2400" dirty="0"/>
              </a:p>
            </p:txBody>
          </p:sp>
          <p:sp>
            <p:nvSpPr>
              <p:cNvPr id="92" name="文字方塊 7"/>
              <p:cNvSpPr txBox="1">
                <a:spLocks noChangeArrowheads="1"/>
              </p:cNvSpPr>
              <p:nvPr/>
            </p:nvSpPr>
            <p:spPr bwMode="auto">
              <a:xfrm>
                <a:off x="1807373" y="2156956"/>
                <a:ext cx="10795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good</a:t>
                </a:r>
                <a:endParaRPr kumimoji="0" lang="zh-TW" altLang="en-US" sz="2400" dirty="0"/>
              </a:p>
            </p:txBody>
          </p:sp>
        </p:grpSp>
        <p:cxnSp>
          <p:nvCxnSpPr>
            <p:cNvPr id="87" name="直線接點 86"/>
            <p:cNvCxnSpPr/>
            <p:nvPr/>
          </p:nvCxnSpPr>
          <p:spPr>
            <a:xfrm>
              <a:off x="2072352" y="1854200"/>
              <a:ext cx="705744" cy="673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2053279" y="2166097"/>
              <a:ext cx="363670" cy="389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flipH="1">
              <a:off x="1350266" y="1854200"/>
              <a:ext cx="722086" cy="742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文字方塊 92"/>
          <p:cNvSpPr txBox="1"/>
          <p:nvPr/>
        </p:nvSpPr>
        <p:spPr>
          <a:xfrm>
            <a:off x="6129390" y="1259616"/>
            <a:ext cx="269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syntactic structure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381431" y="2632879"/>
            <a:ext cx="1580677" cy="53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18674" y="3564985"/>
            <a:ext cx="1027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“not”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210783" y="3565238"/>
            <a:ext cx="102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“good”</a:t>
            </a:r>
            <a:endParaRPr lang="zh-TW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2725472" y="2632879"/>
            <a:ext cx="1580677" cy="53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447688" y="3600766"/>
            <a:ext cx="1027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“not”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556904" y="3641407"/>
            <a:ext cx="102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“bad”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82157" y="3391109"/>
            <a:ext cx="926989" cy="195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243696" y="3408744"/>
            <a:ext cx="926989" cy="19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3056877" y="2177248"/>
            <a:ext cx="926989" cy="19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529537" y="3434086"/>
            <a:ext cx="926989" cy="195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3604538" y="3432239"/>
            <a:ext cx="926989" cy="1950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778405" y="2147975"/>
            <a:ext cx="926989" cy="1950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2715708" y="1670477"/>
            <a:ext cx="159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“not bad”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79091" y="1654493"/>
            <a:ext cx="159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“not good”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26540" y="4646337"/>
            <a:ext cx="1027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“not”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476730" y="4444203"/>
            <a:ext cx="926989" cy="195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1356060" y="4327092"/>
            <a:ext cx="348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: “reverse” another input</a:t>
            </a:r>
            <a:endParaRPr lang="zh-TW" altLang="en-US" sz="2400" dirty="0"/>
          </a:p>
        </p:txBody>
      </p:sp>
      <p:cxnSp>
        <p:nvCxnSpPr>
          <p:cNvPr id="57" name="直線單箭頭接點 56"/>
          <p:cNvCxnSpPr/>
          <p:nvPr/>
        </p:nvCxnSpPr>
        <p:spPr>
          <a:xfrm flipH="1" flipV="1">
            <a:off x="1205685" y="2317120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H="1" flipV="1">
            <a:off x="645651" y="3049357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H="1" flipV="1">
            <a:off x="1673136" y="3052406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 flipV="1">
            <a:off x="3502129" y="2339203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2942095" y="3071440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3969580" y="3074489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603707" y="3402650"/>
            <a:ext cx="327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Meaning of “very good”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7128474" y="3764534"/>
            <a:ext cx="207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V(“very good”)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641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/>
      <p:bldP spid="40" grpId="0" animBg="1"/>
      <p:bldP spid="41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Model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88443"/>
            <a:ext cx="2258223" cy="32260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94" y="5317729"/>
            <a:ext cx="2258223" cy="322603"/>
          </a:xfrm>
          <a:prstGeom prst="rect">
            <a:avLst/>
          </a:prstGeom>
        </p:spPr>
      </p:pic>
      <p:sp>
        <p:nvSpPr>
          <p:cNvPr id="26" name="向右箭號 25"/>
          <p:cNvSpPr/>
          <p:nvPr/>
        </p:nvSpPr>
        <p:spPr>
          <a:xfrm rot="16200000">
            <a:off x="1476823" y="5516424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6200000">
            <a:off x="4447948" y="5533339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03" y="5317729"/>
            <a:ext cx="2258223" cy="322603"/>
          </a:xfrm>
          <a:prstGeom prst="rect">
            <a:avLst/>
          </a:prstGeom>
        </p:spPr>
      </p:pic>
      <p:sp>
        <p:nvSpPr>
          <p:cNvPr id="34" name="向右箭號 33"/>
          <p:cNvSpPr/>
          <p:nvPr/>
        </p:nvSpPr>
        <p:spPr>
          <a:xfrm rot="16200000">
            <a:off x="7321657" y="5533339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"/>
          <p:cNvSpPr txBox="1">
            <a:spLocks noChangeArrowheads="1"/>
          </p:cNvSpPr>
          <p:nvPr/>
        </p:nvSpPr>
        <p:spPr bwMode="auto">
          <a:xfrm>
            <a:off x="1412890" y="6063175"/>
            <a:ext cx="722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not</a:t>
            </a:r>
            <a:endParaRPr kumimoji="0" lang="zh-TW" altLang="en-US" sz="2400" dirty="0"/>
          </a:p>
        </p:txBody>
      </p:sp>
      <p:sp>
        <p:nvSpPr>
          <p:cNvPr id="64" name="文字方塊 7"/>
          <p:cNvSpPr txBox="1">
            <a:spLocks noChangeArrowheads="1"/>
          </p:cNvSpPr>
          <p:nvPr/>
        </p:nvSpPr>
        <p:spPr bwMode="auto">
          <a:xfrm>
            <a:off x="4184423" y="6083342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very</a:t>
            </a:r>
            <a:endParaRPr kumimoji="0" lang="zh-TW" altLang="en-US" sz="2400" dirty="0"/>
          </a:p>
        </p:txBody>
      </p:sp>
      <p:sp>
        <p:nvSpPr>
          <p:cNvPr id="65" name="文字方塊 7"/>
          <p:cNvSpPr txBox="1">
            <a:spLocks noChangeArrowheads="1"/>
          </p:cNvSpPr>
          <p:nvPr/>
        </p:nvSpPr>
        <p:spPr bwMode="auto">
          <a:xfrm>
            <a:off x="7058132" y="6083342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good</a:t>
            </a:r>
            <a:endParaRPr kumimoji="0" lang="zh-TW" altLang="en-US" sz="2400" dirty="0"/>
          </a:p>
        </p:txBody>
      </p:sp>
      <p:sp>
        <p:nvSpPr>
          <p:cNvPr id="66" name="文字方塊 6"/>
          <p:cNvSpPr txBox="1">
            <a:spLocks noChangeArrowheads="1"/>
          </p:cNvSpPr>
          <p:nvPr/>
        </p:nvSpPr>
        <p:spPr bwMode="auto">
          <a:xfrm>
            <a:off x="278538" y="5587400"/>
            <a:ext cx="1137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V(“not”)</a:t>
            </a:r>
            <a:endParaRPr kumimoji="0" lang="zh-TW" altLang="en-US" sz="2400" dirty="0"/>
          </a:p>
        </p:txBody>
      </p:sp>
      <p:sp>
        <p:nvSpPr>
          <p:cNvPr id="67" name="文字方塊 6"/>
          <p:cNvSpPr txBox="1">
            <a:spLocks noChangeArrowheads="1"/>
          </p:cNvSpPr>
          <p:nvPr/>
        </p:nvSpPr>
        <p:spPr bwMode="auto">
          <a:xfrm>
            <a:off x="3040822" y="5597271"/>
            <a:ext cx="1493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V(“very”)</a:t>
            </a:r>
            <a:endParaRPr kumimoji="0" lang="zh-TW" altLang="en-US" sz="2400" dirty="0"/>
          </a:p>
        </p:txBody>
      </p:sp>
      <p:sp>
        <p:nvSpPr>
          <p:cNvPr id="68" name="文字方塊 6"/>
          <p:cNvSpPr txBox="1">
            <a:spLocks noChangeArrowheads="1"/>
          </p:cNvSpPr>
          <p:nvPr/>
        </p:nvSpPr>
        <p:spPr bwMode="auto">
          <a:xfrm>
            <a:off x="5990292" y="5609019"/>
            <a:ext cx="1389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V(“good”)</a:t>
            </a:r>
            <a:endParaRPr kumimoji="0" lang="zh-TW" altLang="en-US" sz="2400" dirty="0"/>
          </a:p>
        </p:txBody>
      </p:sp>
      <p:pic>
        <p:nvPicPr>
          <p:cNvPr id="78" name="圖片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454" y="3883079"/>
            <a:ext cx="2258223" cy="322603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5155082" y="4436516"/>
            <a:ext cx="1958965" cy="53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cxnSp>
        <p:nvCxnSpPr>
          <p:cNvPr id="80" name="直線單箭頭接點 79"/>
          <p:cNvCxnSpPr/>
          <p:nvPr/>
        </p:nvCxnSpPr>
        <p:spPr>
          <a:xfrm flipV="1">
            <a:off x="4670010" y="4969674"/>
            <a:ext cx="1129111" cy="31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H="1" flipV="1">
            <a:off x="6519142" y="4984318"/>
            <a:ext cx="1129112" cy="331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79" idx="0"/>
          </p:cNvCxnSpPr>
          <p:nvPr/>
        </p:nvCxnSpPr>
        <p:spPr>
          <a:xfrm flipH="1" flipV="1">
            <a:off x="6129390" y="4105788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>
            <a:off x="6369258" y="1788090"/>
            <a:ext cx="2371272" cy="1091149"/>
            <a:chOff x="982100" y="1854200"/>
            <a:chExt cx="2371272" cy="1091149"/>
          </a:xfrm>
        </p:grpSpPr>
        <p:grpSp>
          <p:nvGrpSpPr>
            <p:cNvPr id="86" name="群組 85"/>
            <p:cNvGrpSpPr/>
            <p:nvPr/>
          </p:nvGrpSpPr>
          <p:grpSpPr>
            <a:xfrm>
              <a:off x="982100" y="2475884"/>
              <a:ext cx="2371272" cy="469465"/>
              <a:chOff x="515601" y="2149156"/>
              <a:chExt cx="2371272" cy="469465"/>
            </a:xfrm>
          </p:grpSpPr>
          <p:sp>
            <p:nvSpPr>
              <p:cNvPr id="90" name="文字方塊 6"/>
              <p:cNvSpPr txBox="1">
                <a:spLocks noChangeArrowheads="1"/>
              </p:cNvSpPr>
              <p:nvPr/>
            </p:nvSpPr>
            <p:spPr bwMode="auto">
              <a:xfrm>
                <a:off x="515601" y="2149156"/>
                <a:ext cx="72208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not</a:t>
                </a:r>
                <a:endParaRPr kumimoji="0" lang="zh-TW" altLang="en-US" sz="2400" dirty="0"/>
              </a:p>
            </p:txBody>
          </p:sp>
          <p:sp>
            <p:nvSpPr>
              <p:cNvPr id="91" name="文字方塊 7"/>
              <p:cNvSpPr txBox="1">
                <a:spLocks noChangeArrowheads="1"/>
              </p:cNvSpPr>
              <p:nvPr/>
            </p:nvSpPr>
            <p:spPr bwMode="auto">
              <a:xfrm>
                <a:off x="1085287" y="2153056"/>
                <a:ext cx="10795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very</a:t>
                </a:r>
                <a:endParaRPr kumimoji="0" lang="zh-TW" altLang="en-US" sz="2400" dirty="0"/>
              </a:p>
            </p:txBody>
          </p:sp>
          <p:sp>
            <p:nvSpPr>
              <p:cNvPr id="92" name="文字方塊 7"/>
              <p:cNvSpPr txBox="1">
                <a:spLocks noChangeArrowheads="1"/>
              </p:cNvSpPr>
              <p:nvPr/>
            </p:nvSpPr>
            <p:spPr bwMode="auto">
              <a:xfrm>
                <a:off x="1807373" y="2156956"/>
                <a:ext cx="10795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 dirty="0"/>
                  <a:t>good</a:t>
                </a:r>
                <a:endParaRPr kumimoji="0" lang="zh-TW" altLang="en-US" sz="2400" dirty="0"/>
              </a:p>
            </p:txBody>
          </p:sp>
        </p:grpSp>
        <p:cxnSp>
          <p:nvCxnSpPr>
            <p:cNvPr id="87" name="直線接點 86"/>
            <p:cNvCxnSpPr/>
            <p:nvPr/>
          </p:nvCxnSpPr>
          <p:spPr>
            <a:xfrm>
              <a:off x="2072352" y="1854200"/>
              <a:ext cx="705744" cy="673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2053279" y="2166097"/>
              <a:ext cx="363670" cy="389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flipH="1">
              <a:off x="1350266" y="1854200"/>
              <a:ext cx="722086" cy="742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文字方塊 92"/>
          <p:cNvSpPr txBox="1"/>
          <p:nvPr/>
        </p:nvSpPr>
        <p:spPr>
          <a:xfrm>
            <a:off x="6129390" y="1259616"/>
            <a:ext cx="269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syntactic structure</a:t>
            </a:r>
            <a:endParaRPr lang="zh-TW" alt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396180" y="2617291"/>
            <a:ext cx="1580677" cy="53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33423" y="3549397"/>
            <a:ext cx="1027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“very”</a:t>
            </a:r>
            <a:endParaRPr lang="zh-TW" altLang="en-US" sz="24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225532" y="3549650"/>
            <a:ext cx="102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“good”</a:t>
            </a:r>
            <a:endParaRPr lang="zh-TW" altLang="en-US" sz="2400" dirty="0"/>
          </a:p>
        </p:txBody>
      </p:sp>
      <p:sp>
        <p:nvSpPr>
          <p:cNvPr id="72" name="矩形 71"/>
          <p:cNvSpPr/>
          <p:nvPr/>
        </p:nvSpPr>
        <p:spPr>
          <a:xfrm>
            <a:off x="2754509" y="2617291"/>
            <a:ext cx="1580677" cy="53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476725" y="3585178"/>
            <a:ext cx="1027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“very”</a:t>
            </a:r>
            <a:endParaRPr lang="zh-TW" altLang="en-US" sz="24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585941" y="3625819"/>
            <a:ext cx="102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“bad”</a:t>
            </a:r>
            <a:endParaRPr lang="zh-TW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196906" y="3375521"/>
            <a:ext cx="926989" cy="1950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1258445" y="3393156"/>
            <a:ext cx="926989" cy="1950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085914" y="2161660"/>
            <a:ext cx="926989" cy="195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2558574" y="3418498"/>
            <a:ext cx="926989" cy="1950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3633575" y="3416651"/>
            <a:ext cx="926989" cy="1950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793154" y="2132387"/>
            <a:ext cx="926989" cy="19508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2744745" y="1654889"/>
            <a:ext cx="159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“very bad”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93840" y="1638905"/>
            <a:ext cx="159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“very good”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68745" y="4633502"/>
            <a:ext cx="1027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“very”</a:t>
            </a:r>
            <a:endParaRPr lang="zh-TW" altLang="en-US" sz="2400" dirty="0"/>
          </a:p>
        </p:txBody>
      </p:sp>
      <p:sp>
        <p:nvSpPr>
          <p:cNvPr id="100" name="矩形 99"/>
          <p:cNvSpPr/>
          <p:nvPr/>
        </p:nvSpPr>
        <p:spPr>
          <a:xfrm>
            <a:off x="318935" y="4431368"/>
            <a:ext cx="926989" cy="1950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1072272" y="4293421"/>
            <a:ext cx="405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: “emphasize” another input</a:t>
            </a:r>
            <a:endParaRPr lang="zh-TW" altLang="en-US" sz="2400" dirty="0"/>
          </a:p>
        </p:txBody>
      </p:sp>
      <p:cxnSp>
        <p:nvCxnSpPr>
          <p:cNvPr id="102" name="直線單箭頭接點 101"/>
          <p:cNvCxnSpPr/>
          <p:nvPr/>
        </p:nvCxnSpPr>
        <p:spPr>
          <a:xfrm flipH="1" flipV="1">
            <a:off x="1220434" y="2301532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flipH="1" flipV="1">
            <a:off x="660400" y="3033769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 flipV="1">
            <a:off x="1687885" y="3036818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H="1" flipV="1">
            <a:off x="3531166" y="2323615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flipH="1" flipV="1">
            <a:off x="2971132" y="3055852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 flipV="1">
            <a:off x="3998617" y="3058901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603707" y="3402650"/>
            <a:ext cx="327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Meaning of “very good”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128474" y="3764534"/>
            <a:ext cx="207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V(“very good”)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215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71" grpId="0"/>
      <p:bldP spid="72" grpId="0" animBg="1"/>
      <p:bldP spid="73" grpId="0"/>
      <p:bldP spid="74" grpId="0"/>
      <p:bldP spid="75" grpId="0" animBg="1"/>
      <p:bldP spid="76" grpId="0" animBg="1"/>
      <p:bldP spid="77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 animBg="1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493714"/>
            <a:ext cx="2258223" cy="32260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94" y="5523000"/>
            <a:ext cx="2258223" cy="32260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888" y="4071130"/>
            <a:ext cx="2258223" cy="32260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129516" y="4624567"/>
            <a:ext cx="1958965" cy="53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26" name="向右箭號 25"/>
          <p:cNvSpPr/>
          <p:nvPr/>
        </p:nvSpPr>
        <p:spPr>
          <a:xfrm rot="16200000">
            <a:off x="1476823" y="5721695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6200000">
            <a:off x="4447948" y="5738610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03" y="5523000"/>
            <a:ext cx="2258223" cy="322603"/>
          </a:xfrm>
          <a:prstGeom prst="rect">
            <a:avLst/>
          </a:prstGeom>
        </p:spPr>
      </p:pic>
      <p:sp>
        <p:nvSpPr>
          <p:cNvPr id="34" name="向右箭號 33"/>
          <p:cNvSpPr/>
          <p:nvPr/>
        </p:nvSpPr>
        <p:spPr>
          <a:xfrm rot="16200000">
            <a:off x="7321657" y="5738610"/>
            <a:ext cx="552450" cy="68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26" y="2287230"/>
            <a:ext cx="2258223" cy="322603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788154" y="2840667"/>
            <a:ext cx="1958965" cy="53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37" name="文字方塊 6"/>
          <p:cNvSpPr txBox="1">
            <a:spLocks noChangeArrowheads="1"/>
          </p:cNvSpPr>
          <p:nvPr/>
        </p:nvSpPr>
        <p:spPr bwMode="auto">
          <a:xfrm>
            <a:off x="278538" y="5792671"/>
            <a:ext cx="1137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V(“not”)</a:t>
            </a:r>
            <a:endParaRPr kumimoji="0" lang="zh-TW" altLang="en-US" sz="2400" dirty="0"/>
          </a:p>
        </p:txBody>
      </p:sp>
      <p:sp>
        <p:nvSpPr>
          <p:cNvPr id="38" name="文字方塊 6"/>
          <p:cNvSpPr txBox="1">
            <a:spLocks noChangeArrowheads="1"/>
          </p:cNvSpPr>
          <p:nvPr/>
        </p:nvSpPr>
        <p:spPr bwMode="auto">
          <a:xfrm>
            <a:off x="3040822" y="5802542"/>
            <a:ext cx="1493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V(“very”)</a:t>
            </a:r>
            <a:endParaRPr kumimoji="0" lang="zh-TW" altLang="en-US" sz="2400" dirty="0"/>
          </a:p>
        </p:txBody>
      </p:sp>
      <p:sp>
        <p:nvSpPr>
          <p:cNvPr id="39" name="文字方塊 6"/>
          <p:cNvSpPr txBox="1">
            <a:spLocks noChangeArrowheads="1"/>
          </p:cNvSpPr>
          <p:nvPr/>
        </p:nvSpPr>
        <p:spPr bwMode="auto">
          <a:xfrm>
            <a:off x="5990292" y="5814290"/>
            <a:ext cx="1389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V(“good”)</a:t>
            </a:r>
            <a:endParaRPr kumimoji="0" lang="zh-TW" altLang="en-US" sz="2400" dirty="0"/>
          </a:p>
        </p:txBody>
      </p:sp>
      <p:cxnSp>
        <p:nvCxnSpPr>
          <p:cNvPr id="3" name="直線單箭頭接點 2"/>
          <p:cNvCxnSpPr>
            <a:stCxn id="17" idx="0"/>
          </p:cNvCxnSpPr>
          <p:nvPr/>
        </p:nvCxnSpPr>
        <p:spPr>
          <a:xfrm flipV="1">
            <a:off x="4736006" y="5157726"/>
            <a:ext cx="1037549" cy="3652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6493576" y="5172369"/>
            <a:ext cx="1129112" cy="331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1" idx="0"/>
          </p:cNvCxnSpPr>
          <p:nvPr/>
        </p:nvCxnSpPr>
        <p:spPr>
          <a:xfrm flipH="1" flipV="1">
            <a:off x="6103824" y="4293839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3267316" y="3389930"/>
            <a:ext cx="2782492" cy="6894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6" idx="0"/>
          </p:cNvCxnSpPr>
          <p:nvPr/>
        </p:nvCxnSpPr>
        <p:spPr>
          <a:xfrm flipV="1">
            <a:off x="1757762" y="3351292"/>
            <a:ext cx="519855" cy="21424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 flipV="1">
            <a:off x="2748227" y="2504425"/>
            <a:ext cx="5175" cy="330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192451" y="1563901"/>
            <a:ext cx="1074865" cy="5331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2075819" y="320456"/>
            <a:ext cx="1308130" cy="3584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2075819" y="909717"/>
            <a:ext cx="1308130" cy="3987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909927" y="603181"/>
            <a:ext cx="2967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5 classes </a:t>
            </a:r>
          </a:p>
          <a:p>
            <a:pPr algn="ctr"/>
            <a:r>
              <a:rPr lang="en-US" altLang="zh-TW" sz="2800" dirty="0"/>
              <a:t>( -- , - , 0 , + , ++ )</a:t>
            </a:r>
            <a:endParaRPr lang="zh-TW" altLang="en-US" sz="2800" dirty="0"/>
          </a:p>
        </p:txBody>
      </p:sp>
      <p:sp>
        <p:nvSpPr>
          <p:cNvPr id="2" name="向右箭號 1"/>
          <p:cNvSpPr/>
          <p:nvPr/>
        </p:nvSpPr>
        <p:spPr>
          <a:xfrm>
            <a:off x="3478087" y="830004"/>
            <a:ext cx="538063" cy="6120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6"/>
          <p:cNvSpPr txBox="1">
            <a:spLocks noChangeArrowheads="1"/>
          </p:cNvSpPr>
          <p:nvPr/>
        </p:nvSpPr>
        <p:spPr bwMode="auto">
          <a:xfrm>
            <a:off x="1412890" y="6268446"/>
            <a:ext cx="722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not</a:t>
            </a:r>
            <a:endParaRPr kumimoji="0" lang="zh-TW" altLang="en-US" sz="2400" dirty="0"/>
          </a:p>
        </p:txBody>
      </p:sp>
      <p:sp>
        <p:nvSpPr>
          <p:cNvPr id="74" name="文字方塊 7"/>
          <p:cNvSpPr txBox="1">
            <a:spLocks noChangeArrowheads="1"/>
          </p:cNvSpPr>
          <p:nvPr/>
        </p:nvSpPr>
        <p:spPr bwMode="auto">
          <a:xfrm>
            <a:off x="4184423" y="6288613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very</a:t>
            </a:r>
            <a:endParaRPr kumimoji="0" lang="zh-TW" altLang="en-US" sz="2400" dirty="0"/>
          </a:p>
        </p:txBody>
      </p:sp>
      <p:sp>
        <p:nvSpPr>
          <p:cNvPr id="75" name="文字方塊 7"/>
          <p:cNvSpPr txBox="1">
            <a:spLocks noChangeArrowheads="1"/>
          </p:cNvSpPr>
          <p:nvPr/>
        </p:nvSpPr>
        <p:spPr bwMode="auto">
          <a:xfrm>
            <a:off x="7058132" y="6288613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good</a:t>
            </a:r>
            <a:endParaRPr kumimoji="0" lang="zh-TW" altLang="en-US" sz="2400" dirty="0"/>
          </a:p>
        </p:txBody>
      </p:sp>
      <p:cxnSp>
        <p:nvCxnSpPr>
          <p:cNvPr id="85" name="直線單箭頭接點 84"/>
          <p:cNvCxnSpPr/>
          <p:nvPr/>
        </p:nvCxnSpPr>
        <p:spPr>
          <a:xfrm flipV="1">
            <a:off x="2748227" y="1248400"/>
            <a:ext cx="0" cy="2909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2748227" y="2097059"/>
            <a:ext cx="0" cy="2909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2748227" y="640213"/>
            <a:ext cx="0" cy="26950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3071045" y="232019"/>
            <a:ext cx="107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ref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189295" y="2372256"/>
            <a:ext cx="1948908" cy="53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dirty="0"/>
          </a:p>
        </p:txBody>
      </p:sp>
      <p:sp>
        <p:nvSpPr>
          <p:cNvPr id="67" name="矩形 66"/>
          <p:cNvSpPr/>
          <p:nvPr/>
        </p:nvSpPr>
        <p:spPr>
          <a:xfrm>
            <a:off x="7039507" y="2981204"/>
            <a:ext cx="1076125" cy="5331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550050" y="1886382"/>
            <a:ext cx="211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Train both 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 flipH="1">
            <a:off x="-188401" y="2026670"/>
            <a:ext cx="220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V(“not very good”)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03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 animBg="1"/>
      <p:bldP spid="62" grpId="0" animBg="1"/>
      <p:bldP spid="63" grpId="0"/>
      <p:bldP spid="2" grpId="0" animBg="1"/>
      <p:bldP spid="96" grpId="0"/>
      <p:bldP spid="66" grpId="0" animBg="1"/>
      <p:bldP spid="67" grpId="0" animBg="1"/>
      <p:bldP spid="68" grpId="0"/>
      <p:bldP spid="4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778</Words>
  <Application>Microsoft Office PowerPoint</Application>
  <PresentationFormat>如螢幕大小 (4:3)</PresentationFormat>
  <Paragraphs>277</Paragraphs>
  <Slides>15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Office 佈景主題</vt:lpstr>
      <vt:lpstr>Recursive Structure</vt:lpstr>
      <vt:lpstr>PowerPoint 簡報</vt:lpstr>
      <vt:lpstr>Recursive Model</vt:lpstr>
      <vt:lpstr>Recursive Model</vt:lpstr>
      <vt:lpstr>Recursive Model</vt:lpstr>
      <vt:lpstr>Recursive Model</vt:lpstr>
      <vt:lpstr>Recursive Model</vt:lpstr>
      <vt:lpstr>Recursive Model</vt:lpstr>
      <vt:lpstr>PowerPoint 簡報</vt:lpstr>
      <vt:lpstr>PowerPoint 簡報</vt:lpstr>
      <vt:lpstr>Experiments</vt:lpstr>
      <vt:lpstr>Experiments</vt:lpstr>
      <vt:lpstr>PowerPoint 簡報</vt:lpstr>
      <vt:lpstr>Tree LSTM</vt:lpstr>
      <vt:lpstr>More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Structure</dc:title>
  <dc:creator>Hung-yi Lee</dc:creator>
  <cp:lastModifiedBy>Hung-yi Lee</cp:lastModifiedBy>
  <cp:revision>1</cp:revision>
  <dcterms:created xsi:type="dcterms:W3CDTF">2018-03-31T04:06:23Z</dcterms:created>
  <dcterms:modified xsi:type="dcterms:W3CDTF">2018-03-31T04:11:51Z</dcterms:modified>
</cp:coreProperties>
</file>