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2" r:id="rId3"/>
    <p:sldId id="300" r:id="rId4"/>
    <p:sldId id="283" r:id="rId5"/>
    <p:sldId id="284" r:id="rId6"/>
    <p:sldId id="285" r:id="rId7"/>
    <p:sldId id="257" r:id="rId8"/>
    <p:sldId id="274" r:id="rId9"/>
    <p:sldId id="286" r:id="rId10"/>
    <p:sldId id="277" r:id="rId11"/>
    <p:sldId id="288" r:id="rId12"/>
    <p:sldId id="289" r:id="rId13"/>
    <p:sldId id="291" r:id="rId14"/>
    <p:sldId id="292" r:id="rId15"/>
    <p:sldId id="293" r:id="rId16"/>
    <p:sldId id="294" r:id="rId17"/>
    <p:sldId id="296" r:id="rId18"/>
    <p:sldId id="290" r:id="rId19"/>
    <p:sldId id="297" r:id="rId20"/>
    <p:sldId id="268" r:id="rId21"/>
    <p:sldId id="298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8540" autoAdjust="0"/>
  </p:normalViewPr>
  <p:slideViewPr>
    <p:cSldViewPr snapToGrid="0">
      <p:cViewPr>
        <p:scale>
          <a:sx n="66" d="100"/>
          <a:sy n="66" d="100"/>
        </p:scale>
        <p:origin x="79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C72CC-4C7D-4DC8-9768-0CB054EE88D9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E79A1-5F04-4C9F-9A94-186D96F02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95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http://cs229.stanford.edu/materials/ML-advice.pdf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7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have to know where</a:t>
            </a:r>
            <a:r>
              <a:rPr lang="en-US" altLang="zh-TW" baseline="0" dirty="0"/>
              <a:t> is the error come from?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0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5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8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don’t really know the F^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0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have to know where</a:t>
            </a:r>
            <a:r>
              <a:rPr lang="en-US" altLang="zh-TW" baseline="0" dirty="0"/>
              <a:t> is the error come from?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9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can I </a:t>
            </a:r>
            <a:r>
              <a:rPr lang="en-US" altLang="zh-TW" dirty="0" err="1"/>
              <a:t>knwo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3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0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83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3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6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4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9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8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6773-EB54-4673-8135-34605B9C0682}" type="datetimeFigureOut">
              <a:rPr lang="zh-TW" altLang="en-US" smtClean="0"/>
              <a:t>2017/2/27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57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2.png"/><Relationship Id="rId7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33.png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7" Type="http://schemas.openxmlformats.org/officeDocument/2006/relationships/image" Target="../media/image75.png"/><Relationship Id="rId12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21" Type="http://schemas.openxmlformats.org/officeDocument/2006/relationships/image" Target="../media/image29.png"/><Relationship Id="rId7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28213"/>
            <a:ext cx="7772400" cy="2387600"/>
          </a:xfrm>
        </p:spPr>
        <p:txBody>
          <a:bodyPr/>
          <a:lstStyle/>
          <a:p>
            <a:r>
              <a:rPr lang="en-US" altLang="zh-TW" dirty="0"/>
              <a:t>Where does the error come from?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90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5" y="351172"/>
            <a:ext cx="4217727" cy="2839453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7" y="2139867"/>
            <a:ext cx="3964660" cy="26690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6" y="4018548"/>
            <a:ext cx="4217727" cy="2839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9760" y="351172"/>
                <a:ext cx="30266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/>
                  <a:t> in 100 Universes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0" y="351172"/>
                <a:ext cx="3026662" cy="523220"/>
              </a:xfrm>
              <a:prstGeom prst="rect">
                <a:avLst/>
              </a:prstGeom>
              <a:blipFill>
                <a:blip r:embed="rId5"/>
                <a:stretch>
                  <a:fillRect t="-11765" r="-2823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15327" y="3187551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27" y="3187551"/>
                <a:ext cx="3344366" cy="830997"/>
              </a:xfrm>
              <a:prstGeom prst="rect">
                <a:avLst/>
              </a:prstGeom>
              <a:blipFill>
                <a:blip r:embed="rId6"/>
                <a:stretch>
                  <a:fillRect l="-2909" t="-5839" r="-182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150856" y="1245519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56" y="1245519"/>
                <a:ext cx="1884534" cy="461665"/>
              </a:xfrm>
              <a:prstGeom prst="rect">
                <a:avLst/>
              </a:prstGeom>
              <a:blipFill>
                <a:blip r:embed="rId7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46111" y="5309938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1" y="5309938"/>
                <a:ext cx="3344366" cy="1200329"/>
              </a:xfrm>
              <a:prstGeom prst="rect">
                <a:avLst/>
              </a:prstGeom>
              <a:blipFill>
                <a:blip r:embed="rId8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號: 向右 10"/>
          <p:cNvSpPr/>
          <p:nvPr/>
        </p:nvSpPr>
        <p:spPr>
          <a:xfrm>
            <a:off x="4134316" y="1275586"/>
            <a:ext cx="451438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/>
          <p:cNvSpPr/>
          <p:nvPr/>
        </p:nvSpPr>
        <p:spPr>
          <a:xfrm>
            <a:off x="4090478" y="5910102"/>
            <a:ext cx="662498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 flipH="1">
            <a:off x="3850105" y="3410240"/>
            <a:ext cx="464090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9" y="1793130"/>
            <a:ext cx="3950497" cy="26595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88" y="1690689"/>
            <a:ext cx="4102667" cy="2761991"/>
          </a:xfrm>
          <a:prstGeom prst="rect">
            <a:avLst/>
          </a:prstGeom>
        </p:spPr>
      </p:pic>
      <p:sp>
        <p:nvSpPr>
          <p:cNvPr id="6" name="箭號: 向右 5"/>
          <p:cNvSpPr/>
          <p:nvPr/>
        </p:nvSpPr>
        <p:spPr>
          <a:xfrm>
            <a:off x="4065736" y="2510971"/>
            <a:ext cx="593350" cy="85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  <a:blipFill>
                <a:blip r:embed="rId4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373487" y="490360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87" y="490360"/>
                <a:ext cx="3344366" cy="1200329"/>
              </a:xfrm>
              <a:prstGeom prst="rect">
                <a:avLst/>
              </a:prstGeom>
              <a:blipFill>
                <a:blip r:embed="rId5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539" y="4391372"/>
            <a:ext cx="1186970" cy="12167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26536" y="4489951"/>
            <a:ext cx="163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15037" y="4502689"/>
            <a:ext cx="163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Variance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00" y="4380596"/>
            <a:ext cx="1264203" cy="117281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18714" y="5696296"/>
            <a:ext cx="702491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Simpler model is less influenced by the sampled data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92331" y="6191493"/>
            <a:ext cx="442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 the extreme case f(x) = 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50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Bias: If we average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, is it close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dirty="0"/>
                  <a:t> ? 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688552"/>
            <a:ext cx="1891094" cy="17543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90" y="4533965"/>
            <a:ext cx="1829054" cy="18749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9744" y="3088692"/>
            <a:ext cx="1032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48028" y="4994397"/>
            <a:ext cx="1139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75" y="2861311"/>
            <a:ext cx="4908172" cy="3345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285226" y="4051524"/>
                <a:ext cx="3164114" cy="48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Assume this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26" y="4051524"/>
                <a:ext cx="3164114" cy="482440"/>
              </a:xfrm>
              <a:prstGeom prst="rect">
                <a:avLst/>
              </a:prstGeom>
              <a:blipFill>
                <a:blip r:embed="rId7"/>
                <a:stretch>
                  <a:fillRect t="-5063" b="-29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447672" y="1253532"/>
                <a:ext cx="1837554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72" y="1253532"/>
                <a:ext cx="1837554" cy="504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641" y="1979848"/>
            <a:ext cx="4979534" cy="33027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93" y="3435787"/>
            <a:ext cx="4979534" cy="3302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8686" y="523909"/>
                <a:ext cx="3302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altLang="zh-TW" sz="2400" dirty="0"/>
                  <a:t> curves: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523909"/>
                <a:ext cx="3302567" cy="461665"/>
              </a:xfrm>
              <a:prstGeom prst="rect">
                <a:avLst/>
              </a:prstGeom>
              <a:blipFill>
                <a:blip r:embed="rId4"/>
                <a:stretch>
                  <a:fillRect l="-295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88686" y="133035"/>
                <a:ext cx="4680858" cy="48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Black curve: the true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133035"/>
                <a:ext cx="4680858" cy="482440"/>
              </a:xfrm>
              <a:prstGeom prst="rect">
                <a:avLst/>
              </a:prstGeom>
              <a:blipFill>
                <a:blip r:embed="rId5"/>
                <a:stretch>
                  <a:fillRect l="-2083" t="-5063" b="-29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92884" y="914783"/>
                <a:ext cx="4757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Blue</a:t>
                </a:r>
                <a:r>
                  <a:rPr lang="en-US" altLang="zh-TW" sz="2400" dirty="0"/>
                  <a:t> curve: the average of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" y="914783"/>
                <a:ext cx="4757056" cy="461665"/>
              </a:xfrm>
              <a:prstGeom prst="rect">
                <a:avLst/>
              </a:prstGeom>
              <a:blipFill>
                <a:blip r:embed="rId6"/>
                <a:stretch>
                  <a:fillRect l="-205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97652" y="1387348"/>
                <a:ext cx="562590" cy="378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652" y="1387348"/>
                <a:ext cx="562590" cy="378373"/>
              </a:xfrm>
              <a:prstGeom prst="rect">
                <a:avLst/>
              </a:prstGeom>
              <a:blipFill>
                <a:blip r:embed="rId7"/>
                <a:stretch>
                  <a:fillRect l="-5376" t="-3226" r="-78495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內容版面配置區 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87" y="114345"/>
            <a:ext cx="5004940" cy="3302752"/>
          </a:xfrm>
        </p:spPr>
      </p:pic>
    </p:spTree>
    <p:extLst>
      <p:ext uri="{BB962C8B-B14F-4D97-AF65-F5344CB8AC3E}">
        <p14:creationId xmlns:p14="http://schemas.microsoft.com/office/powerpoint/2010/main" val="24371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5" y="1807454"/>
            <a:ext cx="4410285" cy="291034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38" y="4907766"/>
            <a:ext cx="1891094" cy="1754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65" y="4847473"/>
            <a:ext cx="1829054" cy="187497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82932" y="5307906"/>
            <a:ext cx="1032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75987" y="5294991"/>
            <a:ext cx="1139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10" name="箭號: 向右 9"/>
          <p:cNvSpPr/>
          <p:nvPr/>
        </p:nvSpPr>
        <p:spPr>
          <a:xfrm>
            <a:off x="4275325" y="2757855"/>
            <a:ext cx="593350" cy="85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  <a:blipFill>
                <a:blip r:embed="rId5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70596" y="732514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96" y="732514"/>
                <a:ext cx="3344366" cy="1200329"/>
              </a:xfrm>
              <a:prstGeom prst="rect">
                <a:avLst/>
              </a:prstGeom>
              <a:blipFill>
                <a:blip r:embed="rId6"/>
                <a:stretch>
                  <a:fillRect l="-2914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12" y="1858674"/>
            <a:ext cx="4310673" cy="285912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1786040" y="4730710"/>
            <a:ext cx="1077930" cy="7686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357006" y="4847473"/>
            <a:ext cx="1917416" cy="187497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37242" y="5499316"/>
            <a:ext cx="106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972303" y="5208091"/>
            <a:ext cx="787857" cy="3924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275325" y="6249098"/>
            <a:ext cx="106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868675" y="5969555"/>
            <a:ext cx="497330" cy="2924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3" grpId="0" animBg="1"/>
      <p:bldP spid="14" grpId="0" animBg="1"/>
      <p:bldP spid="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r>
              <a:rPr lang="en-US" altLang="zh-TW" dirty="0" err="1"/>
              <a:t>v.s</a:t>
            </a:r>
            <a:r>
              <a:rPr lang="en-US" altLang="zh-TW" dirty="0"/>
              <a:t>. 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45" y="1429433"/>
            <a:ext cx="6034109" cy="363303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20" y="5282022"/>
            <a:ext cx="1347322" cy="1249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594" y="5212658"/>
            <a:ext cx="1349828" cy="13837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43928" y="5381296"/>
            <a:ext cx="166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78385" y="5373235"/>
            <a:ext cx="197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Bias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8385" y="5949918"/>
            <a:ext cx="243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2199" y="5963643"/>
            <a:ext cx="231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Variance</a:t>
            </a:r>
            <a:endParaRPr lang="zh-TW" altLang="en-US" sz="2800" dirty="0"/>
          </a:p>
        </p:txBody>
      </p:sp>
      <p:sp>
        <p:nvSpPr>
          <p:cNvPr id="12" name="箭號: 向右 11"/>
          <p:cNvSpPr/>
          <p:nvPr/>
        </p:nvSpPr>
        <p:spPr>
          <a:xfrm>
            <a:off x="4189777" y="5592458"/>
            <a:ext cx="928914" cy="62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/>
          <p:cNvSpPr/>
          <p:nvPr/>
        </p:nvSpPr>
        <p:spPr>
          <a:xfrm>
            <a:off x="2641600" y="4209143"/>
            <a:ext cx="4426857" cy="362857"/>
          </a:xfrm>
          <a:custGeom>
            <a:avLst/>
            <a:gdLst>
              <a:gd name="connsiteX0" fmla="*/ 0 w 4426857"/>
              <a:gd name="connsiteY0" fmla="*/ 0 h 362857"/>
              <a:gd name="connsiteX1" fmla="*/ 725714 w 4426857"/>
              <a:gd name="connsiteY1" fmla="*/ 145143 h 362857"/>
              <a:gd name="connsiteX2" fmla="*/ 2046514 w 4426857"/>
              <a:gd name="connsiteY2" fmla="*/ 304800 h 362857"/>
              <a:gd name="connsiteX3" fmla="*/ 3236686 w 4426857"/>
              <a:gd name="connsiteY3" fmla="*/ 333828 h 362857"/>
              <a:gd name="connsiteX4" fmla="*/ 4426857 w 4426857"/>
              <a:gd name="connsiteY4" fmla="*/ 362857 h 362857"/>
              <a:gd name="connsiteX5" fmla="*/ 4426857 w 4426857"/>
              <a:gd name="connsiteY5" fmla="*/ 362857 h 362857"/>
              <a:gd name="connsiteX6" fmla="*/ 4412343 w 4426857"/>
              <a:gd name="connsiteY6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6857" h="362857">
                <a:moveTo>
                  <a:pt x="0" y="0"/>
                </a:moveTo>
                <a:cubicBezTo>
                  <a:pt x="192314" y="47171"/>
                  <a:pt x="384628" y="94343"/>
                  <a:pt x="725714" y="145143"/>
                </a:cubicBezTo>
                <a:cubicBezTo>
                  <a:pt x="1066800" y="195943"/>
                  <a:pt x="1628019" y="273353"/>
                  <a:pt x="2046514" y="304800"/>
                </a:cubicBezTo>
                <a:cubicBezTo>
                  <a:pt x="2465009" y="336247"/>
                  <a:pt x="3236686" y="333828"/>
                  <a:pt x="3236686" y="333828"/>
                </a:cubicBezTo>
                <a:lnTo>
                  <a:pt x="4426857" y="362857"/>
                </a:lnTo>
                <a:lnTo>
                  <a:pt x="4426857" y="362857"/>
                </a:lnTo>
                <a:lnTo>
                  <a:pt x="4412343" y="36285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/>
          <p:cNvSpPr/>
          <p:nvPr/>
        </p:nvSpPr>
        <p:spPr>
          <a:xfrm>
            <a:off x="2656114" y="1524000"/>
            <a:ext cx="4586515" cy="3062514"/>
          </a:xfrm>
          <a:custGeom>
            <a:avLst/>
            <a:gdLst>
              <a:gd name="connsiteX0" fmla="*/ 0 w 4586515"/>
              <a:gd name="connsiteY0" fmla="*/ 3062514 h 3062514"/>
              <a:gd name="connsiteX1" fmla="*/ 1335315 w 4586515"/>
              <a:gd name="connsiteY1" fmla="*/ 3004457 h 3062514"/>
              <a:gd name="connsiteX2" fmla="*/ 2177143 w 4586515"/>
              <a:gd name="connsiteY2" fmla="*/ 2931886 h 3062514"/>
              <a:gd name="connsiteX3" fmla="*/ 3236686 w 4586515"/>
              <a:gd name="connsiteY3" fmla="*/ 2699657 h 3062514"/>
              <a:gd name="connsiteX4" fmla="*/ 3918857 w 4586515"/>
              <a:gd name="connsiteY4" fmla="*/ 1973943 h 3062514"/>
              <a:gd name="connsiteX5" fmla="*/ 4586515 w 4586515"/>
              <a:gd name="connsiteY5" fmla="*/ 0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6515" h="3062514">
                <a:moveTo>
                  <a:pt x="0" y="3062514"/>
                </a:moveTo>
                <a:lnTo>
                  <a:pt x="1335315" y="3004457"/>
                </a:lnTo>
                <a:cubicBezTo>
                  <a:pt x="1698172" y="2982686"/>
                  <a:pt x="1860248" y="2982686"/>
                  <a:pt x="2177143" y="2931886"/>
                </a:cubicBezTo>
                <a:cubicBezTo>
                  <a:pt x="2494038" y="2881086"/>
                  <a:pt x="2946400" y="2859314"/>
                  <a:pt x="3236686" y="2699657"/>
                </a:cubicBezTo>
                <a:cubicBezTo>
                  <a:pt x="3526972" y="2540000"/>
                  <a:pt x="3693886" y="2423886"/>
                  <a:pt x="3918857" y="1973943"/>
                </a:cubicBezTo>
                <a:cubicBezTo>
                  <a:pt x="4143828" y="1524000"/>
                  <a:pt x="4365171" y="762000"/>
                  <a:pt x="458651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2394857" y="1988459"/>
            <a:ext cx="4450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09371" y="2503714"/>
            <a:ext cx="4450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404540" y="3084285"/>
            <a:ext cx="4450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038297" y="1757626"/>
            <a:ext cx="23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bias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038297" y="2257418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variance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38296" y="2813650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observed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62374" y="3797344"/>
            <a:ext cx="188302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55561" y="3797344"/>
            <a:ext cx="204897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Underfitting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709320" y="4971756"/>
            <a:ext cx="499706" cy="310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225033" y="4905413"/>
            <a:ext cx="563729" cy="414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5" grpId="0" animBg="1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do with large bias?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US" altLang="zh-TW" dirty="0"/>
              <a:t>Diagnosis:</a:t>
            </a:r>
          </a:p>
          <a:p>
            <a:pPr lvl="1"/>
            <a:r>
              <a:rPr lang="en-US" altLang="zh-TW" sz="2800" dirty="0"/>
              <a:t>If your model cannot even fit the training examples, then you have large bias </a:t>
            </a:r>
          </a:p>
          <a:p>
            <a:pPr lvl="1"/>
            <a:r>
              <a:rPr lang="en-US" altLang="zh-TW" sz="2800" dirty="0"/>
              <a:t>If you can fit the training data, but large error on testing data, then you probably have large variance</a:t>
            </a:r>
          </a:p>
          <a:p>
            <a:r>
              <a:rPr lang="en-US" altLang="zh-TW" dirty="0"/>
              <a:t>For bias, redesign your model:</a:t>
            </a:r>
          </a:p>
          <a:p>
            <a:pPr lvl="1"/>
            <a:r>
              <a:rPr lang="en-US" altLang="zh-TW" sz="2800" dirty="0"/>
              <a:t>Add more features as input</a:t>
            </a:r>
          </a:p>
          <a:p>
            <a:pPr lvl="1"/>
            <a:r>
              <a:rPr lang="en-US" altLang="zh-TW" sz="2800" dirty="0"/>
              <a:t>A more complex model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04" y="4090138"/>
            <a:ext cx="3300206" cy="22217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6842" y="4400274"/>
            <a:ext cx="1439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large bias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25610" y="3938609"/>
            <a:ext cx="188302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66371" y="2691728"/>
            <a:ext cx="204897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Underfitting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3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do with large variance?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72" y="1471113"/>
            <a:ext cx="3171826" cy="20930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78" y="1471113"/>
            <a:ext cx="3136126" cy="206952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0426" y="3426662"/>
            <a:ext cx="201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 examples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66205" y="3432187"/>
            <a:ext cx="201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 examples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46" y="4413864"/>
            <a:ext cx="3390116" cy="223713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88" y="4413864"/>
            <a:ext cx="3390116" cy="22371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91" y="4420066"/>
            <a:ext cx="3380718" cy="223093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97174" y="2337175"/>
            <a:ext cx="200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effective, but not always practical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123140" y="3858226"/>
            <a:ext cx="3058364" cy="461665"/>
            <a:chOff x="3123140" y="3858226"/>
            <a:chExt cx="3058364" cy="461665"/>
          </a:xfrm>
        </p:grpSpPr>
        <p:sp>
          <p:nvSpPr>
            <p:cNvPr id="14" name="文字方塊 13"/>
            <p:cNvSpPr txBox="1"/>
            <p:nvPr/>
          </p:nvSpPr>
          <p:spPr>
            <a:xfrm>
              <a:off x="3699199" y="3858226"/>
              <a:ext cx="2482305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May increase bias</a:t>
              </a:r>
              <a:endParaRPr lang="zh-TW" altLang="en-US" sz="2400" dirty="0"/>
            </a:p>
          </p:txBody>
        </p:sp>
        <p:sp>
          <p:nvSpPr>
            <p:cNvPr id="9" name="箭號: 向右 8"/>
            <p:cNvSpPr/>
            <p:nvPr/>
          </p:nvSpPr>
          <p:spPr>
            <a:xfrm>
              <a:off x="3123140" y="3896422"/>
              <a:ext cx="471611" cy="3959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9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There is usually a trade-off between bias and variance.</a:t>
            </a:r>
          </a:p>
          <a:p>
            <a:r>
              <a:rPr lang="en-US" altLang="zh-TW" sz="2400" dirty="0"/>
              <a:t>Select a model that balances two kinds of error to minimize total error</a:t>
            </a:r>
          </a:p>
          <a:p>
            <a:r>
              <a:rPr lang="en-US" altLang="zh-TW" sz="2400" dirty="0"/>
              <a:t>What you should NOT do: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70857" y="4001294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360182" y="4001294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54514" y="4824351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54514" y="532692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54513" y="582348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08978" y="4824350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08978" y="532692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08978" y="5829483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12" name="左大括弧 11"/>
          <p:cNvSpPr/>
          <p:nvPr/>
        </p:nvSpPr>
        <p:spPr>
          <a:xfrm>
            <a:off x="2104572" y="4824350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436914" y="4625408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436914" y="5554749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783239" y="507556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783239" y="555474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819524" y="605431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11950" y="4004611"/>
            <a:ext cx="1995714" cy="98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Real Testing Set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72729" y="4998121"/>
            <a:ext cx="193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(not in hand)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064703" y="605431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114721" y="582348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554513" y="5817615"/>
            <a:ext cx="3367316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7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21" grpId="0" animBg="1"/>
      <p:bldP spid="22" grpId="0"/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564" y="825997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030889" y="825997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320972" y="825997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5027" y="311832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05110" y="35503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47232" y="166580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47232" y="216837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7231" y="266493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01696" y="166580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01696" y="21683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01696" y="2670935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15" name="左大括弧 14"/>
          <p:cNvSpPr/>
          <p:nvPr/>
        </p:nvSpPr>
        <p:spPr>
          <a:xfrm>
            <a:off x="1897290" y="1665802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1229632" y="1466860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229632" y="2396201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575957" y="1917016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575957" y="2396201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612242" y="2895767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857421" y="2895767"/>
            <a:ext cx="521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96492" y="269396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2347231" y="2659067"/>
            <a:ext cx="3367316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88686" y="116114"/>
            <a:ext cx="3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Homework</a:t>
            </a:r>
            <a:endParaRPr lang="zh-TW" altLang="en-US" sz="2800" b="1" i="1" u="sng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59915" y="3121652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 beat baseline!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95369" y="3086613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No, you don’t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1" name="Picture 2" descr="picard 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47" y="3737348"/>
            <a:ext cx="4474711" cy="28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772657" y="5526520"/>
            <a:ext cx="2928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http://www.chioka.in/how-to-select-your-final-models-in-a-kaggle-competitio/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72657" y="4148892"/>
            <a:ext cx="269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will happen?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77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23" grpId="0"/>
      <p:bldP spid="24" grpId="0" animBg="1"/>
      <p:bldP spid="29" grpId="0"/>
      <p:bldP spid="30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25" y="1569919"/>
            <a:ext cx="6396950" cy="3851497"/>
          </a:xfrm>
        </p:spPr>
      </p:pic>
      <p:sp>
        <p:nvSpPr>
          <p:cNvPr id="5" name="文字方塊 4"/>
          <p:cNvSpPr txBox="1"/>
          <p:nvPr/>
        </p:nvSpPr>
        <p:spPr>
          <a:xfrm>
            <a:off x="1627869" y="5566021"/>
            <a:ext cx="614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0966" y="1835294"/>
            <a:ext cx="445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444151" y="2797357"/>
            <a:ext cx="335998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error due to "</a:t>
            </a:r>
            <a:r>
              <a:rPr lang="en-US" altLang="zh-TW" sz="2400" dirty="0">
                <a:solidFill>
                  <a:srgbClr val="0070C0"/>
                </a:solidFill>
              </a:rPr>
              <a:t>bias</a:t>
            </a:r>
            <a:r>
              <a:rPr lang="en-US" altLang="zh-TW" sz="2400" dirty="0"/>
              <a:t>" and error due to "</a:t>
            </a:r>
            <a:r>
              <a:rPr lang="en-US" altLang="zh-TW" sz="2400" dirty="0">
                <a:solidFill>
                  <a:srgbClr val="FF0000"/>
                </a:solidFill>
              </a:rPr>
              <a:t>variance</a:t>
            </a:r>
            <a:r>
              <a:rPr lang="en-US" altLang="zh-TW" sz="2400" dirty="0"/>
              <a:t>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88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8257" y="2204854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784951" y="2204854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831239" y="2189364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84951" y="1690689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5377" y="1718400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257" y="3346082"/>
            <a:ext cx="1737179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408691" y="3360596"/>
            <a:ext cx="1778454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Validation</a:t>
            </a:r>
          </a:p>
          <a:p>
            <a:pPr algn="ctr"/>
            <a:r>
              <a:rPr lang="en-US" altLang="zh-TW" sz="2800" dirty="0"/>
              <a:t> set</a:t>
            </a:r>
            <a:endParaRPr lang="zh-TW" altLang="en-US" sz="2800" dirty="0"/>
          </a:p>
        </p:txBody>
      </p:sp>
      <p:cxnSp>
        <p:nvCxnSpPr>
          <p:cNvPr id="13" name="直線單箭頭接點 12"/>
          <p:cNvCxnSpPr>
            <a:stCxn id="4" idx="2"/>
            <a:endCxn id="10" idx="0"/>
          </p:cNvCxnSpPr>
          <p:nvPr/>
        </p:nvCxnSpPr>
        <p:spPr>
          <a:xfrm flipH="1">
            <a:off x="1256847" y="2828968"/>
            <a:ext cx="1030854" cy="517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11" idx="0"/>
          </p:cNvCxnSpPr>
          <p:nvPr/>
        </p:nvCxnSpPr>
        <p:spPr>
          <a:xfrm>
            <a:off x="2287701" y="2828968"/>
            <a:ext cx="1010217" cy="53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68337" y="469595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8337" y="519852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8336" y="569508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822801" y="4695955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22801" y="5198527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22801" y="5701088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1897062" y="494716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897062" y="542635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33347" y="5925920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78526" y="5925920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55847" y="5710121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8" name="左大括弧 27"/>
          <p:cNvSpPr/>
          <p:nvPr/>
        </p:nvSpPr>
        <p:spPr>
          <a:xfrm>
            <a:off x="574900" y="4710988"/>
            <a:ext cx="223328" cy="1460798"/>
          </a:xfrm>
          <a:prstGeom prst="leftBrace">
            <a:avLst>
              <a:gd name="adj1" fmla="val 4772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6408849" y="5958808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261961" y="568828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483732" y="4463142"/>
            <a:ext cx="0" cy="929341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62904" y="5671183"/>
            <a:ext cx="3231019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endCxn id="33" idx="0"/>
          </p:cNvCxnSpPr>
          <p:nvPr/>
        </p:nvCxnSpPr>
        <p:spPr>
          <a:xfrm>
            <a:off x="2271371" y="2828968"/>
            <a:ext cx="0" cy="284221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5626878" y="5178073"/>
            <a:ext cx="0" cy="5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4187146" y="5157620"/>
            <a:ext cx="14397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552610" y="3436988"/>
            <a:ext cx="439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the results of public testing data to tune your model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552610" y="4218501"/>
            <a:ext cx="373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are making public set better than private set.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626878" y="5141967"/>
            <a:ext cx="251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Not recommend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 animBg="1"/>
      <p:bldP spid="31" grpId="0"/>
      <p:bldP spid="33" grpId="0" animBg="1"/>
      <p:bldP spid="40" grpId="0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67431" y="1670057"/>
            <a:ext cx="1278618" cy="351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N-fold 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412" y="1581646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60412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26456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92500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60412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126456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492500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60412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126456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492500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08083" y="1691499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21626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384369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87984" y="241417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87984" y="309646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87984" y="377875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0.3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020025" y="241417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20025" y="309646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020025" y="377875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0.6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18388" y="240429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0.2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18388" y="308658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18388" y="37688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0.3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287984" y="4359449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70825" y="4359448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0.5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18388" y="4349562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0.3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07378" y="5607482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4853666" y="5591992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891516" y="615365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21942" y="6181364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613" y="1857375"/>
            <a:ext cx="0" cy="40621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1" idx="1"/>
          </p:cNvCxnSpPr>
          <p:nvPr/>
        </p:nvCxnSpPr>
        <p:spPr>
          <a:xfrm flipH="1">
            <a:off x="328613" y="4765061"/>
            <a:ext cx="438977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1"/>
          </p:cNvCxnSpPr>
          <p:nvPr/>
        </p:nvCxnSpPr>
        <p:spPr>
          <a:xfrm flipH="1" flipV="1">
            <a:off x="328614" y="1874223"/>
            <a:ext cx="43179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28614" y="5919539"/>
            <a:ext cx="247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 animBg="1"/>
      <p:bldP spid="36" grpId="0" animBg="1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Bishop: Chapter 3.2</a:t>
            </a:r>
          </a:p>
        </p:txBody>
      </p:sp>
    </p:spTree>
    <p:extLst>
      <p:ext uri="{BB962C8B-B14F-4D97-AF65-F5344CB8AC3E}">
        <p14:creationId xmlns:p14="http://schemas.microsoft.com/office/powerpoint/2010/main" val="213739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Estimator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76579" y="1825625"/>
            <a:ext cx="3057888" cy="1393532"/>
            <a:chOff x="-252827" y="3061090"/>
            <a:chExt cx="3057888" cy="139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-252827" y="3491238"/>
                  <a:ext cx="3057888" cy="5202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2827" y="3491238"/>
                  <a:ext cx="3057888" cy="5202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7586" y="3061090"/>
              <a:ext cx="1346858" cy="13935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7633" y="5780144"/>
                <a:ext cx="3425168" cy="455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estimator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800" dirty="0"/>
                  <a:t>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3" y="5780144"/>
                <a:ext cx="3425168" cy="455125"/>
              </a:xfrm>
              <a:prstGeom prst="rect">
                <a:avLst/>
              </a:prstGeom>
              <a:blipFill>
                <a:blip r:embed="rId6"/>
                <a:stretch>
                  <a:fillRect l="-178" t="-17333" b="-4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75025" y="3649305"/>
                <a:ext cx="3348954" cy="54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Only Niantic knows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25" y="3649305"/>
                <a:ext cx="3348954" cy="547458"/>
              </a:xfrm>
              <a:prstGeom prst="rect">
                <a:avLst/>
              </a:prstGeom>
              <a:blipFill>
                <a:blip r:embed="rId7"/>
                <a:stretch>
                  <a:fillRect l="-3636" t="-6742" b="-3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5025" y="4511400"/>
                <a:ext cx="33489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From training data, we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25" y="4511400"/>
                <a:ext cx="3348954" cy="954107"/>
              </a:xfrm>
              <a:prstGeom prst="rect">
                <a:avLst/>
              </a:prstGeom>
              <a:blipFill>
                <a:blip r:embed="rId8"/>
                <a:stretch>
                  <a:fillRect l="-3636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「靶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5538"/>
            <a:ext cx="41148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572000" y="4854321"/>
                <a:ext cx="331052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54321"/>
                <a:ext cx="331052" cy="5202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11" idx="3"/>
          </p:cNvCxnSpPr>
          <p:nvPr/>
        </p:nvCxnSpPr>
        <p:spPr>
          <a:xfrm flipV="1">
            <a:off x="4903052" y="3795623"/>
            <a:ext cx="1791046" cy="1318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627861" y="2040329"/>
                <a:ext cx="4423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61" y="2040329"/>
                <a:ext cx="44236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7631419" y="2497253"/>
            <a:ext cx="217624" cy="217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400018" y="2114577"/>
            <a:ext cx="172634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Bias + Variance</a:t>
            </a:r>
            <a:endParaRPr lang="zh-TW" altLang="en-US" sz="28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6624872" y="2686007"/>
            <a:ext cx="1002989" cy="113680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4" grpId="0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 rot="16200000">
            <a:off x="5212474" y="4213686"/>
            <a:ext cx="4119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 rot="16200000">
            <a:off x="7152065" y="4014664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16200000">
            <a:off x="7152065" y="4523999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6200000">
            <a:off x="7152065" y="5033335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16200000">
            <a:off x="7152065" y="5942221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16200000" flipV="1">
            <a:off x="7152065" y="3557464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 flipV="1">
            <a:off x="7152065" y="3084220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 flipV="1">
            <a:off x="7152065" y="229966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522304" y="3916391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04" y="3916391"/>
                <a:ext cx="245515" cy="369332"/>
              </a:xfrm>
              <a:prstGeom prst="rect">
                <a:avLst/>
              </a:prstGeom>
              <a:blipFill>
                <a:blip r:embed="rId4"/>
                <a:stretch>
                  <a:fillRect l="-30000" r="-25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536570" y="3458360"/>
                <a:ext cx="462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70" y="3458360"/>
                <a:ext cx="462498" cy="369332"/>
              </a:xfrm>
              <a:prstGeom prst="rect">
                <a:avLst/>
              </a:prstGeom>
              <a:blipFill>
                <a:blip r:embed="rId5"/>
                <a:stretch>
                  <a:fillRect l="-7895" r="-526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33011" y="2182900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11" y="2182900"/>
                <a:ext cx="469616" cy="369332"/>
              </a:xfrm>
              <a:prstGeom prst="rect">
                <a:avLst/>
              </a:prstGeom>
              <a:blipFill>
                <a:blip r:embed="rId6"/>
                <a:stretch>
                  <a:fillRect l="-9091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498147" y="4968984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7" y="4968984"/>
                <a:ext cx="469616" cy="369332"/>
              </a:xfrm>
              <a:prstGeom prst="rect">
                <a:avLst/>
              </a:prstGeom>
              <a:blipFill>
                <a:blip r:embed="rId7"/>
                <a:stretch>
                  <a:fillRect l="-7792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01146" y="4426604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146" y="4426604"/>
                <a:ext cx="469616" cy="369332"/>
              </a:xfrm>
              <a:prstGeom prst="rect">
                <a:avLst/>
              </a:prstGeom>
              <a:blipFill>
                <a:blip r:embed="rId8"/>
                <a:stretch>
                  <a:fillRect l="-9091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529452" y="2971793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52" y="2971793"/>
                <a:ext cx="469616" cy="369332"/>
              </a:xfrm>
              <a:prstGeom prst="rect">
                <a:avLst/>
              </a:prstGeom>
              <a:blipFill>
                <a:blip r:embed="rId9"/>
                <a:stretch>
                  <a:fillRect l="-7792" r="-649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98147" y="5836642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7" y="5836642"/>
                <a:ext cx="469616" cy="369332"/>
              </a:xfrm>
              <a:prstGeom prst="rect">
                <a:avLst/>
              </a:prstGeom>
              <a:blipFill>
                <a:blip r:embed="rId10"/>
                <a:stretch>
                  <a:fillRect l="-7792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013115" y="5148958"/>
                <a:ext cx="2740494" cy="983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15" y="5148958"/>
                <a:ext cx="2740494" cy="9836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753609" y="5250859"/>
                <a:ext cx="18903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09" y="5250859"/>
                <a:ext cx="1890389" cy="8962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674120" y="5467310"/>
                <a:ext cx="560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120" y="5467310"/>
                <a:ext cx="560217" cy="369332"/>
              </a:xfrm>
              <a:prstGeom prst="rect">
                <a:avLst/>
              </a:prstGeom>
              <a:blipFill>
                <a:blip r:embed="rId13"/>
                <a:stretch>
                  <a:fillRect l="-5435" r="-9783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6381596" y="1572029"/>
            <a:ext cx="17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unbiased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 rot="5400000">
            <a:off x="4612385" y="4536065"/>
            <a:ext cx="4119813" cy="240632"/>
            <a:chOff x="7885576" y="188636"/>
            <a:chExt cx="4119813" cy="240632"/>
          </a:xfrm>
        </p:grpSpPr>
        <p:cxnSp>
          <p:nvCxnSpPr>
            <p:cNvPr id="7" name="直線接點 6"/>
            <p:cNvCxnSpPr/>
            <p:nvPr/>
          </p:nvCxnSpPr>
          <p:spPr>
            <a:xfrm>
              <a:off x="7885576" y="308952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9903873" y="188636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394537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885201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976315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 flipV="1">
              <a:off x="10361073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 flipV="1">
              <a:off x="10834317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 flipV="1">
              <a:off x="11618874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321138" y="4536301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38" y="4536301"/>
                <a:ext cx="245515" cy="369332"/>
              </a:xfrm>
              <a:prstGeom prst="rect">
                <a:avLst/>
              </a:prstGeom>
              <a:blipFill>
                <a:blip r:embed="rId3"/>
                <a:stretch>
                  <a:fillRect l="-27500" r="-275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073593" y="5308437"/>
                <a:ext cx="210237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5308437"/>
                <a:ext cx="2102370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389042" y="5168867"/>
            <a:ext cx="239217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Variance depends on the number of  samples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 rot="5400000">
            <a:off x="6066866" y="4534030"/>
            <a:ext cx="4119813" cy="240632"/>
            <a:chOff x="7924399" y="1397996"/>
            <a:chExt cx="4119813" cy="24063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7924399" y="1518312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橢圓 28"/>
            <p:cNvSpPr/>
            <p:nvPr/>
          </p:nvSpPr>
          <p:spPr>
            <a:xfrm>
              <a:off x="9942696" y="1397996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9625628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9208318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764885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 flipV="1">
              <a:off x="10163444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 flipV="1">
              <a:off x="10489942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 flipV="1">
              <a:off x="10936546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848683" y="4502253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683" y="4502253"/>
                <a:ext cx="245515" cy="369332"/>
              </a:xfrm>
              <a:prstGeom prst="rect">
                <a:avLst/>
              </a:prstGeom>
              <a:blipFill>
                <a:blip r:embed="rId5"/>
                <a:stretch>
                  <a:fillRect l="-26829" r="-24390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885930" y="2085475"/>
            <a:ext cx="157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N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379718" y="2101987"/>
            <a:ext cx="149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N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491220" y="1505386"/>
            <a:ext cx="17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unbiased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8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 animBg="1"/>
      <p:bldP spid="36" grpId="0"/>
      <p:bldP spid="6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 rot="16200000">
            <a:off x="4250792" y="4269638"/>
            <a:ext cx="4119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 rot="16200000">
            <a:off x="6181240" y="3573600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16200000">
            <a:off x="6190382" y="4579951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6200000">
            <a:off x="6190382" y="5089287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16200000">
            <a:off x="6180541" y="569643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16200000" flipV="1">
            <a:off x="6190967" y="3940291"/>
            <a:ext cx="240632" cy="21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 flipV="1">
            <a:off x="6171558" y="5384802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 flipV="1">
            <a:off x="6171558" y="308192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465988" y="3509249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988" y="3509249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 l="-10448" t="-1667" r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1443503" y="5740797"/>
                <a:ext cx="219887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03" y="5740797"/>
                <a:ext cx="2198871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127579" y="1566171"/>
            <a:ext cx="151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N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 rot="16200000">
            <a:off x="5827672" y="4110360"/>
            <a:ext cx="4119813" cy="268697"/>
            <a:chOff x="9581966" y="1705391"/>
            <a:chExt cx="4119813" cy="268697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9581966" y="1845174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/>
            <p:cNvSpPr/>
            <p:nvPr/>
          </p:nvSpPr>
          <p:spPr>
            <a:xfrm>
              <a:off x="12283244" y="1719174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151677" y="171915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0552527" y="173345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 flipV="1">
              <a:off x="10747769" y="1740009"/>
              <a:ext cx="240632" cy="2197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 flipV="1">
              <a:off x="11757650" y="1716199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 flipV="1">
              <a:off x="12558941" y="1705391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2830846" y="4138401"/>
                <a:ext cx="268111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846" y="4138401"/>
                <a:ext cx="2681119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3779168" y="5898658"/>
                <a:ext cx="847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68" y="5898658"/>
                <a:ext cx="8474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38917" y="4138401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7" y="4138401"/>
                <a:ext cx="1819344" cy="8962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699349" y="5126550"/>
            <a:ext cx="236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Biased estimator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 rot="16200000">
            <a:off x="7780035" y="3592818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8064783" y="3528467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83" y="3528467"/>
                <a:ext cx="409086" cy="369332"/>
              </a:xfrm>
              <a:prstGeom prst="rect">
                <a:avLst/>
              </a:prstGeom>
              <a:blipFill>
                <a:blip r:embed="rId15"/>
                <a:stretch>
                  <a:fillRect l="-10448" r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6465289" y="3816628"/>
                <a:ext cx="33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89" y="3816628"/>
                <a:ext cx="339580" cy="369332"/>
              </a:xfrm>
              <a:prstGeom prst="rect">
                <a:avLst/>
              </a:prstGeom>
              <a:blipFill>
                <a:blip r:embed="rId16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6471609" y="528273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09" y="5282731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 l="-12500" r="-892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6442028" y="2953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28" y="2953223"/>
                <a:ext cx="346697" cy="369332"/>
              </a:xfrm>
              <a:prstGeom prst="rect">
                <a:avLst/>
              </a:prstGeom>
              <a:blipFill>
                <a:blip r:embed="rId18"/>
                <a:stretch>
                  <a:fillRect l="-12281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6463961" y="4488323"/>
                <a:ext cx="340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961" y="4488323"/>
                <a:ext cx="340671" cy="369332"/>
              </a:xfrm>
              <a:prstGeom prst="rect">
                <a:avLst/>
              </a:prstGeom>
              <a:blipFill>
                <a:blip r:embed="rId19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6471212" y="496391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12" y="4963919"/>
                <a:ext cx="346697" cy="369332"/>
              </a:xfrm>
              <a:prstGeom prst="rect">
                <a:avLst/>
              </a:prstGeom>
              <a:blipFill>
                <a:blip r:embed="rId20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6468653" y="557044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53" y="5570441"/>
                <a:ext cx="346697" cy="369332"/>
              </a:xfrm>
              <a:prstGeom prst="rect">
                <a:avLst/>
              </a:prstGeom>
              <a:blipFill>
                <a:blip r:embed="rId21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6" grpId="0"/>
      <p:bldP spid="6" grpId="0"/>
      <p:bldP spid="52" grpId="0"/>
      <p:bldP spid="53" grpId="0"/>
      <p:bldP spid="34" grpId="0"/>
      <p:bldP spid="35" grpId="0"/>
      <p:bldP spid="46" grpId="0" animBg="1"/>
      <p:bldP spid="47" grpId="0"/>
      <p:bldP spid="29" grpId="0"/>
      <p:bldP spid="30" grpId="0"/>
      <p:bldP spid="31" grpId="0"/>
      <p:bldP spid="32" grpId="0"/>
      <p:bldP spid="33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as and Vari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2" y="-94792"/>
            <a:ext cx="8211959" cy="695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731162" y="5937041"/>
                <a:ext cx="331052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62" y="5937041"/>
                <a:ext cx="331052" cy="52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44899" y="3186630"/>
                <a:ext cx="1837554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899" y="3186630"/>
                <a:ext cx="1837554" cy="504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V="1">
            <a:off x="5079467" y="5294978"/>
            <a:ext cx="1390344" cy="833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009011" y="4146819"/>
            <a:ext cx="217624" cy="217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968780" y="3684323"/>
            <a:ext cx="1027345" cy="4853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02599" y="3376921"/>
                <a:ext cx="5053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99" y="3376921"/>
                <a:ext cx="50539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/>
          <p:nvPr/>
        </p:nvCxnSpPr>
        <p:spPr>
          <a:xfrm flipH="1">
            <a:off x="6784078" y="3633916"/>
            <a:ext cx="1221235" cy="114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6217440" y="4342546"/>
            <a:ext cx="365340" cy="71421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6217440" y="3770323"/>
            <a:ext cx="496419" cy="43093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62214" y="4671677"/>
            <a:ext cx="116442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582780" y="3985788"/>
            <a:ext cx="128136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Variance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1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9" grpId="0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53" y="3529032"/>
            <a:ext cx="2817930" cy="195471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8" y="3550070"/>
            <a:ext cx="2823411" cy="19535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Universes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all the universes, we are collecting (catching) 10 </a:t>
                </a:r>
                <a:r>
                  <a:rPr lang="en-US" altLang="zh-TW" dirty="0" err="1"/>
                  <a:t>Pokémons</a:t>
                </a:r>
                <a:r>
                  <a:rPr lang="en-US" altLang="zh-TW" dirty="0"/>
                  <a:t> as training data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99098" y="3058709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075101" y="3077128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2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969588" y="3077127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610273"/>
            <a:ext cx="740897" cy="18088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8986" y="4610273"/>
            <a:ext cx="627816" cy="180885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47" y="3555065"/>
            <a:ext cx="2900185" cy="20117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916" y="4539227"/>
            <a:ext cx="691560" cy="18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Universes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different universes, we use the same model, but  obtain 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5" y="3200594"/>
            <a:ext cx="4230471" cy="28480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56" y="3200594"/>
            <a:ext cx="4230471" cy="28480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3709" y="2758181"/>
            <a:ext cx="1816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123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846412" y="2748652"/>
            <a:ext cx="1816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345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02928" y="5977542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928" y="5977542"/>
                <a:ext cx="2242292" cy="523220"/>
              </a:xfrm>
              <a:prstGeom prst="rect">
                <a:avLst/>
              </a:prstGeom>
              <a:blipFill>
                <a:blip r:embed="rId5"/>
                <a:stretch>
                  <a:fillRect l="-2174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33399" y="6017647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99" y="6017647"/>
                <a:ext cx="2242292" cy="523220"/>
              </a:xfrm>
              <a:prstGeom prst="rect">
                <a:avLst/>
              </a:prstGeom>
              <a:blipFill>
                <a:blip r:embed="rId6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</TotalTime>
  <Words>1270</Words>
  <Application>Microsoft Office PowerPoint</Application>
  <PresentationFormat>如螢幕大小 (4:3)</PresentationFormat>
  <Paragraphs>255</Paragraphs>
  <Slides>22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Cambria Math</vt:lpstr>
      <vt:lpstr>Office 佈景主題</vt:lpstr>
      <vt:lpstr>Where does the error come from?</vt:lpstr>
      <vt:lpstr>Review</vt:lpstr>
      <vt:lpstr>Estimator</vt:lpstr>
      <vt:lpstr>Bias and Variance of Estimator</vt:lpstr>
      <vt:lpstr>Bias and Variance of Estimator</vt:lpstr>
      <vt:lpstr>Bias and Variance of Estimator</vt:lpstr>
      <vt:lpstr>PowerPoint 簡報</vt:lpstr>
      <vt:lpstr>Parallel Universes</vt:lpstr>
      <vt:lpstr>Parallel Universes</vt:lpstr>
      <vt:lpstr>PowerPoint 簡報</vt:lpstr>
      <vt:lpstr>Variance</vt:lpstr>
      <vt:lpstr>Bias </vt:lpstr>
      <vt:lpstr>PowerPoint 簡報</vt:lpstr>
      <vt:lpstr>Bias </vt:lpstr>
      <vt:lpstr>Bias v.s. Variance</vt:lpstr>
      <vt:lpstr>What to do with large bias?</vt:lpstr>
      <vt:lpstr>What to do with large variance?</vt:lpstr>
      <vt:lpstr>Model Selection</vt:lpstr>
      <vt:lpstr>PowerPoint 簡報</vt:lpstr>
      <vt:lpstr>Cross Validation</vt:lpstr>
      <vt:lpstr>N-fold Cross Validation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57</cp:revision>
  <dcterms:created xsi:type="dcterms:W3CDTF">2016-09-30T13:31:48Z</dcterms:created>
  <dcterms:modified xsi:type="dcterms:W3CDTF">2017-02-27T15:23:10Z</dcterms:modified>
</cp:coreProperties>
</file>