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00" r:id="rId3"/>
    <p:sldId id="299" r:id="rId4"/>
    <p:sldId id="293" r:id="rId5"/>
    <p:sldId id="268" r:id="rId6"/>
    <p:sldId id="273" r:id="rId7"/>
    <p:sldId id="279" r:id="rId8"/>
    <p:sldId id="280" r:id="rId9"/>
    <p:sldId id="281" r:id="rId10"/>
    <p:sldId id="282" r:id="rId11"/>
    <p:sldId id="283" r:id="rId12"/>
    <p:sldId id="284" r:id="rId13"/>
    <p:sldId id="320" r:id="rId14"/>
    <p:sldId id="285" r:id="rId15"/>
    <p:sldId id="321" r:id="rId16"/>
    <p:sldId id="287" r:id="rId17"/>
    <p:sldId id="295" r:id="rId18"/>
    <p:sldId id="290" r:id="rId19"/>
    <p:sldId id="316" r:id="rId20"/>
    <p:sldId id="291" r:id="rId21"/>
    <p:sldId id="296" r:id="rId22"/>
    <p:sldId id="289" r:id="rId23"/>
    <p:sldId id="319" r:id="rId24"/>
    <p:sldId id="288" r:id="rId25"/>
    <p:sldId id="302" r:id="rId26"/>
    <p:sldId id="303" r:id="rId27"/>
    <p:sldId id="322" r:id="rId28"/>
    <p:sldId id="305" r:id="rId29"/>
    <p:sldId id="306" r:id="rId30"/>
    <p:sldId id="307" r:id="rId31"/>
    <p:sldId id="308" r:id="rId32"/>
    <p:sldId id="309" r:id="rId33"/>
    <p:sldId id="318" r:id="rId34"/>
    <p:sldId id="315" r:id="rId35"/>
    <p:sldId id="310" r:id="rId36"/>
    <p:sldId id="323" r:id="rId37"/>
    <p:sldId id="312" r:id="rId38"/>
    <p:sldId id="32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9464" autoAdjust="0"/>
  </p:normalViewPr>
  <p:slideViewPr>
    <p:cSldViewPr snapToGrid="0">
      <p:cViewPr varScale="1">
        <p:scale>
          <a:sx n="65" d="100"/>
          <a:sy n="65" d="100"/>
        </p:scale>
        <p:origin x="15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98.wmf"/><Relationship Id="rId1" Type="http://schemas.openxmlformats.org/officeDocument/2006/relationships/image" Target="../media/image96.wmf"/><Relationship Id="rId5" Type="http://schemas.openxmlformats.org/officeDocument/2006/relationships/image" Target="../media/image87.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7.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86.wmf"/><Relationship Id="rId5" Type="http://schemas.openxmlformats.org/officeDocument/2006/relationships/image" Target="../media/image79.wmf"/><Relationship Id="rId4" Type="http://schemas.openxmlformats.org/officeDocument/2006/relationships/image" Target="../media/image8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2017/7/10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14</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See all the examples once = 1 epoch</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18</a:t>
            </a:fld>
            <a:endParaRPr lang="zh-TW" altLang="en-US"/>
          </a:p>
        </p:txBody>
      </p:sp>
    </p:spTree>
    <p:extLst>
      <p:ext uri="{BB962C8B-B14F-4D97-AF65-F5344CB8AC3E}">
        <p14:creationId xmlns:p14="http://schemas.microsoft.com/office/powerpoint/2010/main" val="36019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20</a:t>
            </a:fld>
            <a:endParaRPr lang="zh-TW" altLang="en-US"/>
          </a:p>
        </p:txBody>
      </p:sp>
    </p:spTree>
    <p:extLst>
      <p:ext uri="{BB962C8B-B14F-4D97-AF65-F5344CB8AC3E}">
        <p14:creationId xmlns:p14="http://schemas.microsoft.com/office/powerpoint/2010/main" val="181657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24</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26</a:t>
            </a:fld>
            <a:endParaRPr lang="zh-TW" altLang="en-US"/>
          </a:p>
        </p:txBody>
      </p:sp>
    </p:spTree>
    <p:extLst>
      <p:ext uri="{BB962C8B-B14F-4D97-AF65-F5344CB8AC3E}">
        <p14:creationId xmlns:p14="http://schemas.microsoft.com/office/powerpoint/2010/main" val="13998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28</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34</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35</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 Why</a:t>
            </a:r>
            <a:r>
              <a:rPr lang="en-US" altLang="zh-TW" baseline="0" dirty="0"/>
              <a:t> all the </a:t>
            </a:r>
            <a:r>
              <a:rPr lang="en-US" altLang="zh-TW" baseline="0" dirty="0" err="1"/>
              <a:t>problmes</a:t>
            </a:r>
            <a:r>
              <a:rPr lang="en-US" altLang="zh-TW" baseline="0" dirty="0"/>
              <a: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37</a:t>
            </a:fld>
            <a:endParaRPr lang="zh-TW" altLang="en-US"/>
          </a:p>
        </p:txBody>
      </p:sp>
    </p:spTree>
    <p:extLst>
      <p:ext uri="{BB962C8B-B14F-4D97-AF65-F5344CB8AC3E}">
        <p14:creationId xmlns:p14="http://schemas.microsoft.com/office/powerpoint/2010/main" val="371011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5</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9</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10</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br>
              <a:rPr lang="en-US" altLang="zh-TW" dirty="0"/>
            </a:b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2017/7/10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2017/7/10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4.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3.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43.png"/><Relationship Id="rId7" Type="http://schemas.openxmlformats.org/officeDocument/2006/relationships/image" Target="../media/image4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9.bin"/><Relationship Id="rId18" Type="http://schemas.openxmlformats.org/officeDocument/2006/relationships/image" Target="../media/image51.wmf"/><Relationship Id="rId26" Type="http://schemas.openxmlformats.org/officeDocument/2006/relationships/image" Target="../media/image55.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48.wmf"/><Relationship Id="rId17" Type="http://schemas.openxmlformats.org/officeDocument/2006/relationships/oleObject" Target="../embeddings/oleObject11.bin"/><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image" Target="../media/image45.wmf"/><Relationship Id="rId11" Type="http://schemas.openxmlformats.org/officeDocument/2006/relationships/oleObject" Target="../embeddings/oleObject8.bin"/><Relationship Id="rId24" Type="http://schemas.openxmlformats.org/officeDocument/2006/relationships/image" Target="../media/image54.w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28" Type="http://schemas.openxmlformats.org/officeDocument/2006/relationships/image" Target="../media/image56.wmf"/><Relationship Id="rId10" Type="http://schemas.openxmlformats.org/officeDocument/2006/relationships/image" Target="../media/image47.wmf"/><Relationship Id="rId19" Type="http://schemas.openxmlformats.org/officeDocument/2006/relationships/oleObject" Target="../embeddings/oleObject12.bin"/><Relationship Id="rId4" Type="http://schemas.openxmlformats.org/officeDocument/2006/relationships/image" Target="../media/image44.wmf"/><Relationship Id="rId9" Type="http://schemas.openxmlformats.org/officeDocument/2006/relationships/oleObject" Target="../embeddings/oleObject7.bin"/><Relationship Id="rId14" Type="http://schemas.openxmlformats.org/officeDocument/2006/relationships/image" Target="../media/image49.wmf"/><Relationship Id="rId22" Type="http://schemas.openxmlformats.org/officeDocument/2006/relationships/image" Target="../media/image53.wmf"/><Relationship Id="rId27" Type="http://schemas.openxmlformats.org/officeDocument/2006/relationships/oleObject" Target="../embeddings/oleObject16.bin"/><Relationship Id="rId30"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22.bin"/><Relationship Id="rId3" Type="http://schemas.openxmlformats.org/officeDocument/2006/relationships/notesSlide" Target="../notesSlides/notesSlide17.xml"/><Relationship Id="rId7" Type="http://schemas.openxmlformats.org/officeDocument/2006/relationships/oleObject" Target="../embeddings/oleObject19.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7.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59.wmf"/><Relationship Id="rId4" Type="http://schemas.openxmlformats.org/officeDocument/2006/relationships/image" Target="../media/image71.png"/><Relationship Id="rId9" Type="http://schemas.openxmlformats.org/officeDocument/2006/relationships/oleObject" Target="../embeddings/oleObject20.bin"/><Relationship Id="rId14" Type="http://schemas.openxmlformats.org/officeDocument/2006/relationships/image" Target="../media/image61.wmf"/></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oleObject" Target="../embeddings/oleObject24.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27.bin"/><Relationship Id="rId4" Type="http://schemas.openxmlformats.org/officeDocument/2006/relationships/image" Target="../media/image7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1.wmf"/><Relationship Id="rId3" Type="http://schemas.openxmlformats.org/officeDocument/2006/relationships/image" Target="../media/image71.png"/><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0.wmf"/><Relationship Id="rId5" Type="http://schemas.openxmlformats.org/officeDocument/2006/relationships/image" Target="../media/image57.wmf"/><Relationship Id="rId15" Type="http://schemas.openxmlformats.org/officeDocument/2006/relationships/image" Target="../media/image82.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79.wmf"/><Relationship Id="rId1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79.wmf"/><Relationship Id="rId3" Type="http://schemas.openxmlformats.org/officeDocument/2006/relationships/image" Target="../media/image71.png"/><Relationship Id="rId7" Type="http://schemas.openxmlformats.org/officeDocument/2006/relationships/image" Target="../media/image58.wmf"/><Relationship Id="rId12" Type="http://schemas.openxmlformats.org/officeDocument/2006/relationships/oleObject" Target="../embeddings/oleObject30.bin"/><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38.bin"/><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wmf"/><Relationship Id="rId15" Type="http://schemas.openxmlformats.org/officeDocument/2006/relationships/image" Target="../media/image86.wmf"/><Relationship Id="rId10" Type="http://schemas.openxmlformats.org/officeDocument/2006/relationships/oleObject" Target="../embeddings/oleObject36.bin"/><Relationship Id="rId4" Type="http://schemas.openxmlformats.org/officeDocument/2006/relationships/oleObject" Target="../embeddings/oleObject28.bin"/><Relationship Id="rId9" Type="http://schemas.openxmlformats.org/officeDocument/2006/relationships/image" Target="../media/image84.wmf"/><Relationship Id="rId14" Type="http://schemas.openxmlformats.org/officeDocument/2006/relationships/oleObject" Target="../embeddings/oleObject3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92.wmf"/><Relationship Id="rId18" Type="http://schemas.openxmlformats.org/officeDocument/2006/relationships/oleObject" Target="../embeddings/oleObject46.bin"/><Relationship Id="rId3" Type="http://schemas.openxmlformats.org/officeDocument/2006/relationships/notesSlide" Target="../notesSlides/notesSlide18.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43.bin"/><Relationship Id="rId17"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oleObject" Target="../embeddings/oleObject42.bin"/><Relationship Id="rId19" Type="http://schemas.openxmlformats.org/officeDocument/2006/relationships/image" Target="../media/image95.wmf"/><Relationship Id="rId4" Type="http://schemas.openxmlformats.org/officeDocument/2006/relationships/oleObject" Target="../embeddings/oleObject39.bin"/><Relationship Id="rId9" Type="http://schemas.openxmlformats.org/officeDocument/2006/relationships/image" Target="../media/image90.wmf"/><Relationship Id="rId14" Type="http://schemas.openxmlformats.org/officeDocument/2006/relationships/oleObject" Target="../embeddings/oleObject44.bin"/><Relationship Id="rId22"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3.bin"/><Relationship Id="rId3" Type="http://schemas.openxmlformats.org/officeDocument/2006/relationships/notesSlide" Target="../notesSlides/notesSlide19.xml"/><Relationship Id="rId7" Type="http://schemas.openxmlformats.org/officeDocument/2006/relationships/oleObject" Target="../embeddings/oleObject50.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6.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84.wmf"/><Relationship Id="rId4" Type="http://schemas.openxmlformats.org/officeDocument/2006/relationships/image" Target="../media/image760.png"/><Relationship Id="rId9" Type="http://schemas.openxmlformats.org/officeDocument/2006/relationships/oleObject" Target="../embeddings/oleObject51.bin"/><Relationship Id="rId14" Type="http://schemas.openxmlformats.org/officeDocument/2006/relationships/image" Target="../media/image8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99.png"/><Relationship Id="rId7" Type="http://schemas.openxmlformats.org/officeDocument/2006/relationships/image" Target="../media/image8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3" name="文字方塊 12"/>
              <p:cNvSpPr txBox="1"/>
              <p:nvPr/>
            </p:nvSpPr>
            <p:spPr>
              <a:xfrm>
                <a:off x="6863075" y="437937"/>
                <a:ext cx="1965474"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p:sp>
            <p:nvSpPr>
              <p:cNvPr id="13" name="文字方塊 12"/>
              <p:cNvSpPr txBox="1">
                <a:spLocks noRot="1" noChangeAspect="1" noMove="1" noResize="1" noEditPoints="1" noAdjustHandles="1" noChangeArrowheads="1" noChangeShapeType="1" noTextEdit="1"/>
              </p:cNvSpPr>
              <p:nvPr/>
            </p:nvSpPr>
            <p:spPr>
              <a:xfrm>
                <a:off x="6863075" y="437937"/>
                <a:ext cx="1965474"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endParaRPr lang="zh-TW" altLang="en-US" dirty="0"/>
          </a:p>
        </p:txBody>
      </p:sp>
      <p:sp>
        <p:nvSpPr>
          <p:cNvPr id="6" name="文字方塊 5"/>
          <p:cNvSpPr txBox="1"/>
          <p:nvPr/>
        </p:nvSpPr>
        <p:spPr>
          <a:xfrm>
            <a:off x="453728" y="2917882"/>
            <a:ext cx="3333777"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Gradient Descent</a:t>
            </a:r>
            <a:endParaRPr lang="zh-TW" altLang="en-US" sz="2800" b="1" i="1" u="sng" dirty="0"/>
          </a:p>
        </p:txBody>
      </p:sp>
      <p:sp>
        <p:nvSpPr>
          <p:cNvPr id="7" name="文字方塊 6"/>
          <p:cNvSpPr txBox="1"/>
          <p:nvPr/>
        </p:nvSpPr>
        <p:spPr>
          <a:xfrm>
            <a:off x="450892" y="3762655"/>
            <a:ext cx="4893086"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a:t>Stochastic Gradient Descent</a:t>
            </a:r>
            <a:endParaRPr lang="zh-TW" altLang="en-US" sz="2800" b="1" i="1" u="sng" dirty="0"/>
          </a:p>
        </p:txBody>
      </p:sp>
      <p:graphicFrame>
        <p:nvGraphicFramePr>
          <p:cNvPr id="8" name="Object 12"/>
          <p:cNvGraphicFramePr>
            <a:graphicFrameLocks noChangeAspect="1"/>
          </p:cNvGraphicFramePr>
          <p:nvPr>
            <p:extLst>
              <p:ext uri="{D42A27DB-BD31-4B8C-83A1-F6EECF244321}">
                <p14:modId xmlns:p14="http://schemas.microsoft.com/office/powerpoint/2010/main" val="2284574302"/>
              </p:ext>
            </p:extLst>
          </p:nvPr>
        </p:nvGraphicFramePr>
        <p:xfrm>
          <a:off x="3668413" y="2952411"/>
          <a:ext cx="3794905" cy="507623"/>
        </p:xfrm>
        <a:graphic>
          <a:graphicData uri="http://schemas.openxmlformats.org/presentationml/2006/ole">
            <mc:AlternateContent xmlns:mc="http://schemas.openxmlformats.org/markup-compatibility/2006">
              <mc:Choice xmlns:v="urn:schemas-microsoft-com:vml" Requires="v">
                <p:oleObj spid="_x0000_s7329" name="方程式" r:id="rId4" imgW="1257120" imgH="228600" progId="Equation.3">
                  <p:embed/>
                </p:oleObj>
              </mc:Choice>
              <mc:Fallback>
                <p:oleObj name="方程式" r:id="rId4" imgW="1257120" imgH="228600" progId="Equation.3">
                  <p:embed/>
                  <p:pic>
                    <p:nvPicPr>
                      <p:cNvPr id="8" name="Object 12"/>
                      <p:cNvPicPr>
                        <a:picLocks noChangeAspect="1" noChangeArrowheads="1"/>
                      </p:cNvPicPr>
                      <p:nvPr/>
                    </p:nvPicPr>
                    <p:blipFill>
                      <a:blip r:embed="rId5"/>
                      <a:srcRect/>
                      <a:stretch>
                        <a:fillRect/>
                      </a:stretch>
                    </p:blipFill>
                    <p:spPr bwMode="auto">
                      <a:xfrm>
                        <a:off x="3668413" y="2952411"/>
                        <a:ext cx="3794905" cy="50762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637566273"/>
              </p:ext>
            </p:extLst>
          </p:nvPr>
        </p:nvGraphicFramePr>
        <p:xfrm>
          <a:off x="5185842" y="5359151"/>
          <a:ext cx="3290888" cy="573087"/>
        </p:xfrm>
        <a:graphic>
          <a:graphicData uri="http://schemas.openxmlformats.org/presentationml/2006/ole">
            <mc:AlternateContent xmlns:mc="http://schemas.openxmlformats.org/markup-compatibility/2006">
              <mc:Choice xmlns:v="urn:schemas-microsoft-com:vml" Requires="v">
                <p:oleObj spid="_x0000_s7330" name="方程式" r:id="rId6" imgW="1307880" imgH="228600" progId="Equation.3">
                  <p:embed/>
                </p:oleObj>
              </mc:Choice>
              <mc:Fallback>
                <p:oleObj name="方程式" r:id="rId6" imgW="1307880" imgH="228600" progId="Equation.3">
                  <p:embed/>
                  <p:pic>
                    <p:nvPicPr>
                      <p:cNvPr id="10" name="Object 12"/>
                      <p:cNvPicPr>
                        <a:picLocks noChangeAspect="1" noChangeArrowheads="1"/>
                      </p:cNvPicPr>
                      <p:nvPr/>
                    </p:nvPicPr>
                    <p:blipFill>
                      <a:blip r:embed="rId7"/>
                      <a:srcRect/>
                      <a:stretch>
                        <a:fillRect/>
                      </a:stretch>
                    </p:blipFill>
                    <p:spPr bwMode="auto">
                      <a:xfrm>
                        <a:off x="5185842" y="5359151"/>
                        <a:ext cx="3290888" cy="573087"/>
                      </a:xfrm>
                      <a:prstGeom prst="rect">
                        <a:avLst/>
                      </a:prstGeom>
                      <a:noFill/>
                      <a:extLst/>
                    </p:spPr>
                  </p:pic>
                </p:oleObj>
              </mc:Fallback>
            </mc:AlternateContent>
          </a:graphicData>
        </a:graphic>
      </p:graphicFrame>
      <p:sp>
        <p:nvSpPr>
          <p:cNvPr id="11" name="文字方塊 10"/>
          <p:cNvSpPr txBox="1"/>
          <p:nvPr/>
        </p:nvSpPr>
        <p:spPr>
          <a:xfrm>
            <a:off x="756417" y="4483918"/>
            <a:ext cx="3815583" cy="523220"/>
          </a:xfrm>
          <a:prstGeom prst="rect">
            <a:avLst/>
          </a:prstGeom>
          <a:noFill/>
        </p:spPr>
        <p:txBody>
          <a:bodyPr wrap="square" rtlCol="0">
            <a:spAutoFit/>
          </a:bodyPr>
          <a:lstStyle/>
          <a:p>
            <a:r>
              <a:rPr lang="en-US" altLang="zh-TW" sz="2800" dirty="0"/>
              <a:t>Pick an example </a:t>
            </a:r>
            <a:r>
              <a:rPr lang="en-US" altLang="zh-TW" sz="2800" dirty="0" err="1"/>
              <a:t>x</a:t>
            </a:r>
            <a:r>
              <a:rPr lang="en-US" altLang="zh-TW" sz="2800" baseline="30000" dirty="0" err="1"/>
              <a:t>n</a:t>
            </a:r>
            <a:endParaRPr lang="zh-TW" altLang="en-US" sz="2800" baseline="30000" dirty="0"/>
          </a:p>
        </p:txBody>
      </p:sp>
      <p:sp>
        <p:nvSpPr>
          <p:cNvPr id="3" name="矩形 2"/>
          <p:cNvSpPr/>
          <p:nvPr/>
        </p:nvSpPr>
        <p:spPr>
          <a:xfrm>
            <a:off x="5175014" y="3762655"/>
            <a:ext cx="1656272" cy="5232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a:t>Faster!</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312285" y="1384426"/>
                <a:ext cx="4819461"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12285" y="1384426"/>
                <a:ext cx="4819461" cy="1354345"/>
              </a:xfrm>
              <a:prstGeom prst="rect">
                <a:avLst/>
              </a:prstGeom>
              <a:blipFill>
                <a:blip r:embed="rId8"/>
                <a:stretch>
                  <a:fillRect/>
                </a:stretch>
              </a:blipFill>
            </p:spPr>
            <p:txBody>
              <a:bodyPr/>
              <a:lstStyle/>
              <a:p>
                <a:r>
                  <a:rPr lang="zh-TW" altLang="en-US">
                    <a:noFill/>
                  </a:rPr>
                  <a:t> </a:t>
                </a:r>
              </a:p>
            </p:txBody>
          </p:sp>
        </mc:Fallback>
      </mc:AlternateContent>
      <p:sp>
        <p:nvSpPr>
          <p:cNvPr id="18" name="矩形 17"/>
          <p:cNvSpPr/>
          <p:nvPr/>
        </p:nvSpPr>
        <p:spPr>
          <a:xfrm>
            <a:off x="5022167" y="1689877"/>
            <a:ext cx="3754084" cy="8877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Loss is the summation over all training examples</a:t>
            </a:r>
            <a:endParaRPr lang="zh-TW" altLang="en-US" sz="2400" dirty="0"/>
          </a:p>
        </p:txBody>
      </p:sp>
      <mc:AlternateContent xmlns:mc="http://schemas.openxmlformats.org/markup-compatibility/2006" xmlns:a14="http://schemas.microsoft.com/office/drawing/2010/main">
        <mc:Choice Requires="a14">
          <p:sp>
            <p:nvSpPr>
              <p:cNvPr id="19" name="矩形 18"/>
              <p:cNvSpPr/>
              <p:nvPr/>
            </p:nvSpPr>
            <p:spPr>
              <a:xfrm>
                <a:off x="742585" y="4920280"/>
                <a:ext cx="4339713" cy="1354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𝐿</m:t>
                          </m:r>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i="1">
                                      <a:latin typeface="Cambria Math" panose="02040503050406030204" pitchFamily="18" charset="0"/>
                                    </a:rPr>
                                    <m:t>+ </m:t>
                                  </m:r>
                                  <m:nary>
                                    <m:naryPr>
                                      <m:chr m:val="∑"/>
                                      <m:subHide m:val="on"/>
                                      <m:supHide m:val="on"/>
                                      <m:ctrlPr>
                                        <a:rPr lang="en-US" altLang="zh-TW" sz="2400" i="1">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e>
                              </m:d>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742585" y="4920280"/>
                <a:ext cx="4339713" cy="1354345"/>
              </a:xfrm>
              <a:prstGeom prst="rect">
                <a:avLst/>
              </a:prstGeom>
              <a:blipFill>
                <a:blip r:embed="rId9"/>
                <a:stretch>
                  <a:fillRect/>
                </a:stretch>
              </a:blipFill>
            </p:spPr>
            <p:txBody>
              <a:bodyPr/>
              <a:lstStyle/>
              <a:p>
                <a:r>
                  <a:rPr lang="zh-TW" altLang="en-US">
                    <a:noFill/>
                  </a:rPr>
                  <a:t> </a:t>
                </a:r>
              </a:p>
            </p:txBody>
          </p:sp>
        </mc:Fallback>
      </mc:AlternateContent>
      <p:sp>
        <p:nvSpPr>
          <p:cNvPr id="20" name="文字方塊 19"/>
          <p:cNvSpPr txBox="1"/>
          <p:nvPr/>
        </p:nvSpPr>
        <p:spPr>
          <a:xfrm>
            <a:off x="1297810" y="6043792"/>
            <a:ext cx="365669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Loss for only one example</a:t>
            </a:r>
            <a:endParaRPr lang="zh-TW" altLang="en-US" sz="2400" dirty="0"/>
          </a:p>
        </p:txBody>
      </p:sp>
    </p:spTree>
    <p:extLst>
      <p:ext uri="{BB962C8B-B14F-4D97-AF65-F5344CB8AC3E}">
        <p14:creationId xmlns:p14="http://schemas.microsoft.com/office/powerpoint/2010/main" val="350251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3" grpId="0" animBg="1"/>
      <p:bldP spid="15" grpId="0"/>
      <p:bldP spid="18" grpId="0" animBg="1"/>
      <p:bldP spid="19"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Demo</a:t>
            </a:r>
            <a:endParaRPr lang="zh-TW" altLang="en-US" dirty="0"/>
          </a:p>
        </p:txBody>
      </p:sp>
    </p:spTree>
    <p:extLst>
      <p:ext uri="{BB962C8B-B14F-4D97-AF65-F5344CB8AC3E}">
        <p14:creationId xmlns:p14="http://schemas.microsoft.com/office/powerpoint/2010/main" val="326189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spTree>
    <p:extLst>
      <p:ext uri="{BB962C8B-B14F-4D97-AF65-F5344CB8AC3E}">
        <p14:creationId xmlns:p14="http://schemas.microsoft.com/office/powerpoint/2010/main" val="33448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8981" name="方程式" r:id="rId3" imgW="139680" imgH="164880" progId="Equation.3">
                    <p:embed/>
                  </p:oleObj>
                </mc:Choice>
                <mc:Fallback>
                  <p:oleObj name="方程式" r:id="rId3" imgW="139680" imgH="164880" progId="Equation.3">
                    <p:embed/>
                    <p:pic>
                      <p:nvPicPr>
                        <p:cNvPr id="8" name="Object 12"/>
                        <p:cNvPicPr>
                          <a:picLocks noChangeAspect="1" noChangeArrowheads="1"/>
                        </p:cNvPicPr>
                        <p:nvPr/>
                      </p:nvPicPr>
                      <p:blipFill>
                        <a:blip r:embed="rId4"/>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8982"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8983" name="方程式" r:id="rId7" imgW="190440" imgH="215640" progId="Equation.3">
                    <p:embed/>
                  </p:oleObj>
                </mc:Choice>
                <mc:Fallback>
                  <p:oleObj name="方程式" r:id="rId7" imgW="190440" imgH="215640" progId="Equation.3">
                    <p:embed/>
                    <p:pic>
                      <p:nvPicPr>
                        <p:cNvPr id="11" name="Object 12"/>
                        <p:cNvPicPr>
                          <a:picLocks noChangeAspect="1" noChangeArrowheads="1"/>
                        </p:cNvPicPr>
                        <p:nvPr/>
                      </p:nvPicPr>
                      <p:blipFill>
                        <a:blip r:embed="rId8"/>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8984" name="方程式" r:id="rId9" imgW="177480" imgH="228600" progId="Equation.3">
                    <p:embed/>
                  </p:oleObj>
                </mc:Choice>
                <mc:Fallback>
                  <p:oleObj name="方程式" r:id="rId9" imgW="177480" imgH="228600" progId="Equation.3">
                    <p:embed/>
                    <p:pic>
                      <p:nvPicPr>
                        <p:cNvPr id="16" name="Object 12"/>
                        <p:cNvPicPr>
                          <a:picLocks noChangeAspect="1" noChangeArrowheads="1"/>
                        </p:cNvPicPr>
                        <p:nvPr/>
                      </p:nvPicPr>
                      <p:blipFill>
                        <a:blip r:embed="rId10"/>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8985" name="方程式" r:id="rId11" imgW="177480" imgH="228600" progId="Equation.3">
                    <p:embed/>
                  </p:oleObj>
                </mc:Choice>
                <mc:Fallback>
                  <p:oleObj name="方程式" r:id="rId11" imgW="177480" imgH="228600" progId="Equation.3">
                    <p:embed/>
                    <p:pic>
                      <p:nvPicPr>
                        <p:cNvPr id="18" name="Object 12"/>
                        <p:cNvPicPr>
                          <a:picLocks noChangeAspect="1" noChangeArrowheads="1"/>
                        </p:cNvPicPr>
                        <p:nvPr/>
                      </p:nvPicPr>
                      <p:blipFill>
                        <a:blip r:embed="rId12"/>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8986" name="方程式" r:id="rId13" imgW="139680" imgH="139680" progId="Equation.3">
                      <p:embed/>
                    </p:oleObj>
                  </mc:Choice>
                  <mc:Fallback>
                    <p:oleObj name="方程式" r:id="rId13" imgW="139680" imgH="139680" progId="Equation.3">
                      <p:embed/>
                      <p:pic>
                        <p:nvPicPr>
                          <p:cNvPr id="23" name="Object 12"/>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8987" name="方程式" r:id="rId15" imgW="126720" imgH="177480" progId="Equation.3">
                    <p:embed/>
                  </p:oleObj>
                </mc:Choice>
                <mc:Fallback>
                  <p:oleObj name="方程式" r:id="rId15" imgW="126720" imgH="177480" progId="Equation.3">
                    <p:embed/>
                    <p:pic>
                      <p:nvPicPr>
                        <p:cNvPr id="24"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8988"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8989" name="方程式" r:id="rId17" imgW="190440" imgH="215640" progId="Equation.3">
                  <p:embed/>
                </p:oleObj>
              </mc:Choice>
              <mc:Fallback>
                <p:oleObj name="方程式" r:id="rId17" imgW="190440" imgH="215640" progId="Equation.3">
                  <p:embed/>
                  <p:pic>
                    <p:nvPicPr>
                      <p:cNvPr id="11" name="Object 12"/>
                      <p:cNvPicPr>
                        <a:picLocks noChangeAspect="1" noChangeArrowheads="1"/>
                      </p:cNvPicPr>
                      <p:nvPr/>
                    </p:nvPicPr>
                    <p:blipFill>
                      <a:blip r:embed="rId18"/>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8990" name="方程式" r:id="rId19" imgW="139680" imgH="164880" progId="Equation.3">
                    <p:embed/>
                  </p:oleObj>
                </mc:Choice>
                <mc:Fallback>
                  <p:oleObj name="方程式" r:id="rId19" imgW="139680" imgH="164880" progId="Equation.3">
                    <p:embed/>
                    <p:pic>
                      <p:nvPicPr>
                        <p:cNvPr id="8" name="Object 12"/>
                        <p:cNvPicPr>
                          <a:picLocks noChangeAspect="1" noChangeArrowheads="1"/>
                        </p:cNvPicPr>
                        <p:nvPr/>
                      </p:nvPicPr>
                      <p:blipFill>
                        <a:blip r:embed="rId20"/>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8991"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8992" name="方程式" r:id="rId21" imgW="190440" imgH="215640" progId="Equation.3">
                    <p:embed/>
                  </p:oleObj>
                </mc:Choice>
                <mc:Fallback>
                  <p:oleObj name="方程式" r:id="rId21" imgW="190440" imgH="215640" progId="Equation.3">
                    <p:embed/>
                    <p:pic>
                      <p:nvPicPr>
                        <p:cNvPr id="11" name="Object 12"/>
                        <p:cNvPicPr>
                          <a:picLocks noChangeAspect="1" noChangeArrowheads="1"/>
                        </p:cNvPicPr>
                        <p:nvPr/>
                      </p:nvPicPr>
                      <p:blipFill>
                        <a:blip r:embed="rId22"/>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8993" name="方程式" r:id="rId23" imgW="177480" imgH="228600" progId="Equation.3">
                    <p:embed/>
                  </p:oleObj>
                </mc:Choice>
                <mc:Fallback>
                  <p:oleObj name="方程式" r:id="rId23" imgW="177480" imgH="228600" progId="Equation.3">
                    <p:embed/>
                    <p:pic>
                      <p:nvPicPr>
                        <p:cNvPr id="16" name="Object 12"/>
                        <p:cNvPicPr>
                          <a:picLocks noChangeAspect="1" noChangeArrowheads="1"/>
                        </p:cNvPicPr>
                        <p:nvPr/>
                      </p:nvPicPr>
                      <p:blipFill>
                        <a:blip r:embed="rId24"/>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8994" name="方程式" r:id="rId25" imgW="177480" imgH="228600" progId="Equation.3">
                    <p:embed/>
                  </p:oleObj>
                </mc:Choice>
                <mc:Fallback>
                  <p:oleObj name="方程式" r:id="rId25" imgW="177480" imgH="228600" progId="Equation.3">
                    <p:embed/>
                    <p:pic>
                      <p:nvPicPr>
                        <p:cNvPr id="18" name="Object 12"/>
                        <p:cNvPicPr>
                          <a:picLocks noChangeAspect="1" noChangeArrowheads="1"/>
                        </p:cNvPicPr>
                        <p:nvPr/>
                      </p:nvPicPr>
                      <p:blipFill>
                        <a:blip r:embed="rId26"/>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8995" name="方程式" r:id="rId27" imgW="139680" imgH="139680" progId="Equation.3">
                      <p:embed/>
                    </p:oleObj>
                  </mc:Choice>
                  <mc:Fallback>
                    <p:oleObj name="方程式" r:id="rId27" imgW="139680" imgH="139680" progId="Equation.3">
                      <p:embed/>
                      <p:pic>
                        <p:nvPicPr>
                          <p:cNvPr id="2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8996" name="方程式" r:id="rId15" imgW="126720" imgH="177480" progId="Equation.3">
                    <p:embed/>
                  </p:oleObj>
                </mc:Choice>
                <mc:Fallback>
                  <p:oleObj name="方程式" r:id="rId15" imgW="126720" imgH="177480" progId="Equation.3">
                    <p:embed/>
                    <p:pic>
                      <p:nvPicPr>
                        <p:cNvPr id="22"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8997" name="方程式" r:id="rId5" imgW="177480" imgH="215640" progId="Equation.3">
                  <p:embed/>
                </p:oleObj>
              </mc:Choice>
              <mc:Fallback>
                <p:oleObj name="方程式" r:id="rId5" imgW="177480" imgH="215640" progId="Equation.3">
                  <p:embed/>
                  <p:pic>
                    <p:nvPicPr>
                      <p:cNvPr id="43" name="Object 12"/>
                      <p:cNvPicPr>
                        <a:picLocks noChangeAspect="1" noChangeArrowheads="1"/>
                      </p:cNvPicPr>
                      <p:nvPr/>
                    </p:nvPicPr>
                    <p:blipFill>
                      <a:blip r:embed="rId6"/>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8998" name="方程式" r:id="rId29" imgW="190440" imgH="215640" progId="Equation.3">
                  <p:embed/>
                </p:oleObj>
              </mc:Choice>
              <mc:Fallback>
                <p:oleObj name="方程式" r:id="rId29" imgW="190440" imgH="215640" progId="Equation.3">
                  <p:embed/>
                  <p:pic>
                    <p:nvPicPr>
                      <p:cNvPr id="44" name="Object 12"/>
                      <p:cNvPicPr>
                        <a:picLocks noChangeAspect="1" noChangeArrowheads="1"/>
                      </p:cNvPicPr>
                      <p:nvPr/>
                    </p:nvPicPr>
                    <p:blipFill>
                      <a:blip r:embed="rId18"/>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0"/>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68157"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68157" cy="563744"/>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332195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414"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415"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416"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417"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418"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353"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354"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355"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32"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33"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609"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610"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611"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612"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613"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614"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615"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697"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698"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699"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700"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701"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702"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703"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5918"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5919"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5920"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5921"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5922"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5923"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5924"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5925"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5926"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5927"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5928"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557"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49089781"/>
              </p:ext>
            </p:extLst>
          </p:nvPr>
        </p:nvGraphicFramePr>
        <p:xfrm>
          <a:off x="3592513" y="3916363"/>
          <a:ext cx="2841625" cy="2011362"/>
        </p:xfrm>
        <a:graphic>
          <a:graphicData uri="http://schemas.openxmlformats.org/presentationml/2006/ole">
            <mc:AlternateContent xmlns:mc="http://schemas.openxmlformats.org/markup-compatibility/2006">
              <mc:Choice xmlns:v="urn:schemas-microsoft-com:vml" Requires="v">
                <p:oleObj spid="_x0000_s13558" name="方程式" r:id="rId7" imgW="1218960" imgH="863280" progId="Equation.3">
                  <p:embed/>
                </p:oleObj>
              </mc:Choice>
              <mc:Fallback>
                <p:oleObj name="方程式" r:id="rId7" imgW="1218960" imgH="863280" progId="Equation.3">
                  <p:embed/>
                  <p:pic>
                    <p:nvPicPr>
                      <p:cNvPr id="46" name="Object 12"/>
                      <p:cNvPicPr>
                        <a:picLocks noChangeAspect="1" noChangeArrowheads="1"/>
                      </p:cNvPicPr>
                      <p:nvPr/>
                    </p:nvPicPr>
                    <p:blipFill>
                      <a:blip r:embed="rId8"/>
                      <a:srcRect/>
                      <a:stretch>
                        <a:fillRect/>
                      </a:stretch>
                    </p:blipFill>
                    <p:spPr bwMode="auto">
                      <a:xfrm>
                        <a:off x="3592513" y="3916363"/>
                        <a:ext cx="2841625" cy="2011362"/>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559"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560"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561"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Limitation </a:t>
            </a:r>
            <a:br>
              <a:rPr lang="en-US" altLang="zh-TW" dirty="0"/>
            </a:br>
            <a:r>
              <a:rPr lang="en-US" altLang="zh-TW" dirty="0"/>
              <a:t>of Gradient Descent</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7" name="群組 16"/>
          <p:cNvGrpSpPr/>
          <p:nvPr/>
        </p:nvGrpSpPr>
        <p:grpSpPr>
          <a:xfrm>
            <a:off x="5029303" y="1236990"/>
            <a:ext cx="3828947" cy="2987766"/>
            <a:chOff x="114404" y="2251401"/>
            <a:chExt cx="5773763" cy="4505325"/>
          </a:xfrm>
        </p:grpSpPr>
        <p:pic>
          <p:nvPicPr>
            <p:cNvPr id="4" name="圖片 3"/>
            <p:cNvPicPr>
              <a:picLocks noChangeAspect="1"/>
            </p:cNvPicPr>
            <p:nvPr/>
          </p:nvPicPr>
          <p:blipFill>
            <a:blip r:embed="rId3"/>
            <a:stretch>
              <a:fillRect/>
            </a:stretch>
          </p:blipFill>
          <p:spPr>
            <a:xfrm>
              <a:off x="373192" y="2251401"/>
              <a:ext cx="5514975" cy="4505325"/>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114404" y="4073176"/>
                  <a:ext cx="2798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𝐿</m:t>
                        </m:r>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14404" y="4073176"/>
                  <a:ext cx="279885" cy="430887"/>
                </a:xfrm>
                <a:prstGeom prst="rect">
                  <a:avLst/>
                </a:prstGeom>
                <a:blipFill>
                  <a:blip r:embed="rId4"/>
                  <a:stretch>
                    <a:fillRect l="-26667" r="-30000" b="-42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200863" y="6035957"/>
                  <a:ext cx="493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200863" y="6035957"/>
                  <a:ext cx="493212" cy="430887"/>
                </a:xfrm>
                <a:prstGeom prst="rect">
                  <a:avLst/>
                </a:prstGeom>
                <a:blipFill>
                  <a:blip r:embed="rId5"/>
                  <a:stretch>
                    <a:fillRect l="-9259" r="-5556" b="-10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321258" y="6176963"/>
                  <a:ext cx="5014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321258" y="6176963"/>
                  <a:ext cx="501484" cy="430887"/>
                </a:xfrm>
                <a:prstGeom prst="rect">
                  <a:avLst/>
                </a:prstGeom>
                <a:blipFill>
                  <a:blip r:embed="rId6"/>
                  <a:stretch>
                    <a:fillRect l="-9259" r="-5556" b="-10638"/>
                  </a:stretch>
                </a:blipFill>
              </p:spPr>
              <p:txBody>
                <a:bodyPr/>
                <a:lstStyle/>
                <a:p>
                  <a:r>
                    <a:rPr lang="zh-TW" altLang="en-US">
                      <a:noFill/>
                    </a:rPr>
                    <a:t> </a:t>
                  </a:r>
                </a:p>
              </p:txBody>
            </p:sp>
          </mc:Fallback>
        </mc:AlternateContent>
        <p:sp>
          <p:nvSpPr>
            <p:cNvPr id="8" name="橢圓 7"/>
            <p:cNvSpPr/>
            <p:nvPr/>
          </p:nvSpPr>
          <p:spPr>
            <a:xfrm>
              <a:off x="2365886" y="339029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H="1">
              <a:off x="4070548" y="4332706"/>
              <a:ext cx="123496" cy="310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2457119" y="4001294"/>
              <a:ext cx="40066" cy="2873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478009" y="4293789"/>
              <a:ext cx="37251" cy="254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515260" y="4548150"/>
              <a:ext cx="68788" cy="2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4108671" y="420293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p:nvPr/>
          </p:nvCxnSpPr>
          <p:spPr>
            <a:xfrm>
              <a:off x="2436981" y="3514068"/>
              <a:ext cx="0" cy="487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3967720" y="4657575"/>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3881445" y="4815940"/>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6477913" y="5374408"/>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146876" y="505788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p:cNvCxnSpPr/>
          <p:nvPr/>
        </p:nvCxnSpPr>
        <p:spPr>
          <a:xfrm>
            <a:off x="4542661" y="4350590"/>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2807793" y="4338888"/>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1302267" y="3252668"/>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1410326" y="6101501"/>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手繪多邊形 5"/>
          <p:cNvSpPr/>
          <p:nvPr/>
        </p:nvSpPr>
        <p:spPr>
          <a:xfrm>
            <a:off x="600808" y="2197717"/>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4226139" y="42606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p:cNvCxnSpPr/>
          <p:nvPr/>
        </p:nvCxnSpPr>
        <p:spPr>
          <a:xfrm>
            <a:off x="411175" y="6243213"/>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829407" y="2089571"/>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19109" y="2031061"/>
            <a:ext cx="968272"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29" name="文字方塊 28"/>
          <p:cNvSpPr txBox="1"/>
          <p:nvPr/>
        </p:nvSpPr>
        <p:spPr>
          <a:xfrm>
            <a:off x="1944774" y="6314703"/>
            <a:ext cx="5195774" cy="461665"/>
          </a:xfrm>
          <a:prstGeom prst="rect">
            <a:avLst/>
          </a:prstGeom>
          <a:noFill/>
        </p:spPr>
        <p:txBody>
          <a:bodyPr wrap="square" rtlCol="0">
            <a:spAutoFit/>
          </a:bodyPr>
          <a:lstStyle/>
          <a:p>
            <a:pPr algn="ctr"/>
            <a:r>
              <a:rPr lang="en-US" altLang="zh-TW" sz="2400" dirty="0"/>
              <a:t>The value of the parameter w</a:t>
            </a:r>
            <a:endParaRPr lang="zh-TW" altLang="en-US" sz="2400" dirty="0"/>
          </a:p>
        </p:txBody>
      </p:sp>
      <p:sp>
        <p:nvSpPr>
          <p:cNvPr id="30" name="文字方塊 29"/>
          <p:cNvSpPr txBox="1"/>
          <p:nvPr/>
        </p:nvSpPr>
        <p:spPr>
          <a:xfrm>
            <a:off x="2172329" y="2144145"/>
            <a:ext cx="2261840"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31" name="文字方塊 30"/>
          <p:cNvSpPr txBox="1"/>
          <p:nvPr/>
        </p:nvSpPr>
        <p:spPr>
          <a:xfrm>
            <a:off x="5564734" y="4152961"/>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32" name="橢圓 31"/>
          <p:cNvSpPr/>
          <p:nvPr/>
        </p:nvSpPr>
        <p:spPr>
          <a:xfrm>
            <a:off x="1009470" y="293614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p:cNvSpPr txBox="1"/>
              <p:nvPr/>
            </p:nvSpPr>
            <p:spPr>
              <a:xfrm>
                <a:off x="6595509" y="5298470"/>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6595509" y="5298470"/>
                <a:ext cx="1288691" cy="822469"/>
              </a:xfrm>
              <a:prstGeom prst="rect">
                <a:avLst/>
              </a:prstGeom>
              <a:blipFill>
                <a:blip r:embed="rId7"/>
                <a:stretch>
                  <a:fillRect/>
                </a:stretch>
              </a:blipFill>
            </p:spPr>
            <p:txBody>
              <a:bodyPr/>
              <a:lstStyle/>
              <a:p>
                <a:r>
                  <a:rPr lang="zh-TW" altLang="en-US">
                    <a:noFill/>
                  </a:rPr>
                  <a:t> </a:t>
                </a:r>
              </a:p>
            </p:txBody>
          </p:sp>
        </mc:Fallback>
      </mc:AlternateContent>
      <p:sp>
        <p:nvSpPr>
          <p:cNvPr id="34" name="橢圓 33"/>
          <p:cNvSpPr/>
          <p:nvPr/>
        </p:nvSpPr>
        <p:spPr>
          <a:xfrm>
            <a:off x="2491270" y="4135495"/>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3694876" y="3035988"/>
            <a:ext cx="205492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6" name="直線單箭頭接點 35"/>
          <p:cNvCxnSpPr/>
          <p:nvPr/>
        </p:nvCxnSpPr>
        <p:spPr>
          <a:xfrm flipV="1">
            <a:off x="6599613" y="4715354"/>
            <a:ext cx="208151" cy="4640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35" idx="2"/>
          </p:cNvCxnSpPr>
          <p:nvPr/>
        </p:nvCxnSpPr>
        <p:spPr>
          <a:xfrm flipV="1">
            <a:off x="4602995" y="3990095"/>
            <a:ext cx="119345" cy="34750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30" idx="2"/>
          </p:cNvCxnSpPr>
          <p:nvPr/>
        </p:nvCxnSpPr>
        <p:spPr>
          <a:xfrm flipV="1">
            <a:off x="2960548" y="3098252"/>
            <a:ext cx="342701" cy="102739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38"/>
              <p:cNvSpPr txBox="1"/>
              <p:nvPr/>
            </p:nvSpPr>
            <p:spPr>
              <a:xfrm>
                <a:off x="4646290" y="5290734"/>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4646290" y="5290734"/>
                <a:ext cx="1292685" cy="822469"/>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873504" y="5298345"/>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873504" y="5298345"/>
                <a:ext cx="1303192" cy="822469"/>
              </a:xfrm>
              <a:prstGeom prst="rect">
                <a:avLst/>
              </a:prstGeom>
              <a:blipFill>
                <a:blip r:embed="rId9"/>
                <a:stretch>
                  <a:fillRect/>
                </a:stretch>
              </a:blipFill>
            </p:spPr>
            <p:txBody>
              <a:bodyPr/>
              <a:lstStyle/>
              <a:p>
                <a:r>
                  <a:rPr lang="zh-TW" altLang="en-US">
                    <a:noFill/>
                  </a:rPr>
                  <a:t> </a:t>
                </a:r>
              </a:p>
            </p:txBody>
          </p:sp>
        </mc:Fallback>
      </mc:AlternateContent>
      <p:sp>
        <p:nvSpPr>
          <p:cNvPr id="41" name="橢圓 40"/>
          <p:cNvSpPr/>
          <p:nvPr/>
        </p:nvSpPr>
        <p:spPr>
          <a:xfrm>
            <a:off x="1194209" y="61351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2706137" y="6129455"/>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p:cNvSpPr/>
          <p:nvPr/>
        </p:nvSpPr>
        <p:spPr>
          <a:xfrm>
            <a:off x="4434603" y="610500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p:cNvSpPr/>
          <p:nvPr/>
        </p:nvSpPr>
        <p:spPr>
          <a:xfrm>
            <a:off x="6375848" y="611320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685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30" grpId="0" animBg="1"/>
      <p:bldP spid="31" grpId="0" animBg="1"/>
      <p:bldP spid="33" grpId="0" animBg="1"/>
      <p:bldP spid="34" grpId="0" animBg="1"/>
      <p:bldP spid="35" grpId="0" animBg="1"/>
      <p:bldP spid="39" grpId="0" animBg="1"/>
      <p:bldP spid="40" grpId="0" animBg="1"/>
      <p:bldP spid="42" grpId="0" animBg="1"/>
      <p:bldP spid="43" grpId="0" animBg="1"/>
      <p:bldP spid="4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Acknowledgement </a:t>
            </a:r>
            <a:endParaRPr lang="zh-TW" altLang="en-US" dirty="0"/>
          </a:p>
        </p:txBody>
      </p:sp>
      <p:sp>
        <p:nvSpPr>
          <p:cNvPr id="3" name="內容版面配置區 2"/>
          <p:cNvSpPr>
            <a:spLocks noGrp="1"/>
          </p:cNvSpPr>
          <p:nvPr>
            <p:ph idx="1"/>
          </p:nvPr>
        </p:nvSpPr>
        <p:spPr/>
        <p:txBody>
          <a:bodyPr>
            <a:normAutofit/>
          </a:bodyPr>
          <a:lstStyle/>
          <a:p>
            <a:r>
              <a:rPr lang="zh-TW" altLang="en-US" dirty="0"/>
              <a:t>感謝 </a:t>
            </a:r>
            <a:r>
              <a:rPr lang="en-US" altLang="zh-TW" dirty="0"/>
              <a:t>Victor Chen</a:t>
            </a:r>
            <a:r>
              <a:rPr lang="zh-TW" altLang="en-US" dirty="0"/>
              <a:t> 發現投影片上的打字錯誤</a:t>
            </a:r>
            <a:endParaRPr lang="en-US" altLang="zh-TW" dirty="0"/>
          </a:p>
          <a:p>
            <a:r>
              <a:rPr lang="zh-TW" altLang="en-US"/>
              <a:t>感謝林耿生同學發現</a:t>
            </a:r>
            <a:r>
              <a:rPr lang="zh-TW" altLang="en-US" dirty="0"/>
              <a:t>投影片上的打字錯誤</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375040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193"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parameters</a:t>
            </a:r>
          </a:p>
        </p:txBody>
      </p:sp>
      <mc:AlternateContent xmlns:mc="http://schemas.openxmlformats.org/markup-compatibility/2006" xmlns:a14="http://schemas.microsoft.com/office/drawing/2010/main">
        <mc:Choice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898</TotalTime>
  <Words>1707</Words>
  <Application>Microsoft Office PowerPoint</Application>
  <PresentationFormat>如螢幕大小 (4:3)</PresentationFormat>
  <Paragraphs>399</Paragraphs>
  <Slides>38</Slides>
  <Notes>20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46" baseType="lpstr">
      <vt:lpstr>新細明體</vt:lpstr>
      <vt:lpstr>Arial</vt:lpstr>
      <vt:lpstr>Calibri</vt:lpstr>
      <vt:lpstr>Calibri Light</vt:lpstr>
      <vt:lpstr>Cambria Math</vt:lpstr>
      <vt:lpstr>Wingdings</vt:lpstr>
      <vt:lpstr>Office 佈景主題</vt:lpstr>
      <vt:lpstr>方程式</vt:lpstr>
      <vt:lpstr>Gradient Descent</vt:lpstr>
      <vt:lpstr>Review: Gradient Descent</vt:lpstr>
      <vt:lpstr>Review: Gradient Descent </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Stochastic Gradient Descent</vt:lpstr>
      <vt:lpstr>PowerPoint 簡報</vt:lpstr>
      <vt:lpstr>Stochastic Gradient Descent</vt:lpstr>
      <vt:lpstr>Gradient Descent</vt:lpstr>
      <vt:lpstr>Feature Scaling</vt:lpstr>
      <vt:lpstr>Feature Scaling</vt:lpstr>
      <vt:lpstr>Feature Scaling</vt:lpstr>
      <vt:lpstr>Gradient Descent</vt:lpstr>
      <vt:lpstr>Question</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More Limitation  of Gradient Descent</vt:lpstr>
      <vt:lpstr>Acknowledgement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Hung-yi Lee</cp:lastModifiedBy>
  <cp:revision>47</cp:revision>
  <dcterms:created xsi:type="dcterms:W3CDTF">2016-10-02T07:35:40Z</dcterms:created>
  <dcterms:modified xsi:type="dcterms:W3CDTF">2017-07-10T15:19:56Z</dcterms:modified>
</cp:coreProperties>
</file>