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04" r:id="rId3"/>
    <p:sldId id="317" r:id="rId4"/>
    <p:sldId id="318" r:id="rId5"/>
    <p:sldId id="319" r:id="rId6"/>
    <p:sldId id="297" r:id="rId7"/>
    <p:sldId id="320" r:id="rId8"/>
    <p:sldId id="321" r:id="rId9"/>
    <p:sldId id="322" r:id="rId10"/>
    <p:sldId id="338" r:id="rId11"/>
    <p:sldId id="339" r:id="rId12"/>
    <p:sldId id="340" r:id="rId13"/>
    <p:sldId id="341" r:id="rId14"/>
    <p:sldId id="330" r:id="rId15"/>
    <p:sldId id="361" r:id="rId16"/>
    <p:sldId id="360" r:id="rId17"/>
    <p:sldId id="342" r:id="rId18"/>
    <p:sldId id="357" r:id="rId19"/>
    <p:sldId id="343" r:id="rId20"/>
    <p:sldId id="352" r:id="rId21"/>
    <p:sldId id="354" r:id="rId22"/>
    <p:sldId id="333" r:id="rId23"/>
    <p:sldId id="334" r:id="rId24"/>
    <p:sldId id="335" r:id="rId25"/>
    <p:sldId id="336" r:id="rId26"/>
    <p:sldId id="344" r:id="rId27"/>
    <p:sldId id="337" r:id="rId28"/>
    <p:sldId id="305" r:id="rId29"/>
    <p:sldId id="307" r:id="rId30"/>
    <p:sldId id="355" r:id="rId31"/>
    <p:sldId id="347" r:id="rId32"/>
    <p:sldId id="348" r:id="rId33"/>
    <p:sldId id="356" r:id="rId34"/>
    <p:sldId id="350" r:id="rId35"/>
    <p:sldId id="345" r:id="rId36"/>
    <p:sldId id="310" r:id="rId37"/>
    <p:sldId id="291" r:id="rId38"/>
    <p:sldId id="362" r:id="rId39"/>
    <p:sldId id="358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073" autoAdjust="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52poke.com/zh-hant/%E7%8B%AC%E8%A7%92%E8%99%AB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iki.52poke.com/zh-hant/%E7%BB%BF%E6%AF%9B%E8%99%AB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卡咪龜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68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9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metaphohr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Species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獨角蟲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綠毛蟲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24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Pidgey</a:t>
            </a:r>
            <a:endParaRPr lang="en-US" altLang="zh-TW" dirty="0"/>
          </a:p>
          <a:p>
            <a:r>
              <a:rPr lang="en-US" altLang="zh-TW" dirty="0" err="1"/>
              <a:t>Weedle</a:t>
            </a:r>
            <a:endParaRPr lang="en-US" altLang="zh-TW" dirty="0"/>
          </a:p>
          <a:p>
            <a:r>
              <a:rPr lang="en-US" altLang="zh-TW" dirty="0" err="1"/>
              <a:t>Caterpie</a:t>
            </a:r>
            <a:endParaRPr lang="en-US" altLang="zh-TW" dirty="0"/>
          </a:p>
          <a:p>
            <a:r>
              <a:rPr lang="en-US" altLang="zh-TW" dirty="0" err="1"/>
              <a:t>Eevee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64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Pidgey</a:t>
            </a:r>
            <a:endParaRPr lang="en-US" altLang="zh-TW" dirty="0"/>
          </a:p>
          <a:p>
            <a:r>
              <a:rPr lang="en-US" altLang="zh-TW" dirty="0" err="1"/>
              <a:t>Weedle</a:t>
            </a:r>
            <a:endParaRPr lang="en-US" altLang="zh-TW" dirty="0"/>
          </a:p>
          <a:p>
            <a:r>
              <a:rPr lang="en-US" altLang="zh-TW" dirty="0" err="1"/>
              <a:t>Caterpie</a:t>
            </a:r>
            <a:endParaRPr lang="en-US" altLang="zh-TW" dirty="0"/>
          </a:p>
          <a:p>
            <a:r>
              <a:rPr lang="en-US" altLang="zh-TW" dirty="0" err="1"/>
              <a:t>Eevee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355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Put all the information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5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0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http://speech.ee.ntu.edu.tw/~tlkagk/courses/LA_2016/Lecture/orthogonal%20projection%20(v2).ecm.mp4/index.html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83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04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鄭凱文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59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Don’t worry. In linear regression, the loss function L is convex.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No local minima</a:t>
            </a:r>
            <a:endParaRPr lang="zh-TW" altLang="en-US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Questions: image you are playing AOC</a:t>
            </a:r>
          </a:p>
          <a:p>
            <a:endParaRPr lang="en-US" altLang="zh-TW" sz="2400" dirty="0"/>
          </a:p>
          <a:p>
            <a:r>
              <a:rPr lang="en-US" altLang="zh-TW" sz="2400" dirty="0"/>
              <a:t>A network can have millions of parameters.</a:t>
            </a:r>
          </a:p>
          <a:p>
            <a:pPr lvl="1"/>
            <a:r>
              <a:rPr lang="en-US" altLang="zh-TW" dirty="0"/>
              <a:t>Backpropagation is the way to compute the gradients efficiently (not today)</a:t>
            </a:r>
          </a:p>
          <a:p>
            <a:pPr lvl="1"/>
            <a:r>
              <a:rPr lang="en-US" altLang="zh-TW" dirty="0"/>
              <a:t>Ref: http://speech.ee.ntu.edu.tw/~tlkagk/courses/MLDS_2015_2/Lecture/DNN%20backprop.ecm.mp4/index.html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2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Demo </a:t>
            </a:r>
            <a:r>
              <a:rPr lang="en-US" altLang="zh-TW" dirty="0" err="1"/>
              <a:t>minecraft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94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Demo: Why</a:t>
            </a:r>
            <a:r>
              <a:rPr lang="en-US" altLang="zh-TW" baseline="0" dirty="0"/>
              <a:t> all the </a:t>
            </a:r>
            <a:r>
              <a:rPr lang="en-US" altLang="zh-TW" baseline="0" dirty="0" err="1"/>
              <a:t>problmes</a:t>
            </a:r>
            <a:r>
              <a:rPr lang="en-US" altLang="zh-TW" baseline="0" dirty="0"/>
              <a:t>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59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http://python.ntu.edu.tw/user/tlkagk/notebooks/Gradient%20Descent%20Demo.ipynb</a:t>
            </a:r>
          </a:p>
          <a:p>
            <a:endParaRPr lang="en-US" altLang="zh-TW" dirty="0"/>
          </a:p>
          <a:p>
            <a:r>
              <a:rPr lang="en-US" altLang="zh-TW" dirty="0"/>
              <a:t>Demo?????????????????????????????????????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4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0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11" Type="http://schemas.openxmlformats.org/officeDocument/2006/relationships/image" Target="../media/image410.png"/><Relationship Id="rId5" Type="http://schemas.openxmlformats.org/officeDocument/2006/relationships/image" Target="../media/image43.wmf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image" Target="../media/image410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7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1.png"/><Relationship Id="rId5" Type="http://schemas.openxmlformats.org/officeDocument/2006/relationships/image" Target="../media/image58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4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5.png"/><Relationship Id="rId7" Type="http://schemas.openxmlformats.org/officeDocument/2006/relationships/image" Target="../media/image8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84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9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4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39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380.png"/><Relationship Id="rId7" Type="http://schemas.openxmlformats.org/officeDocument/2006/relationships/image" Target="../media/image152.png"/><Relationship Id="rId2" Type="http://schemas.openxmlformats.org/officeDocument/2006/relationships/image" Target="../media/image1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8.png"/><Relationship Id="rId9" Type="http://schemas.openxmlformats.org/officeDocument/2006/relationships/image" Target="../media/image1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11" Type="http://schemas.openxmlformats.org/officeDocument/2006/relationships/image" Target="../media/image17.png"/><Relationship Id="rId5" Type="http://schemas.openxmlformats.org/officeDocument/2006/relationships/image" Target="../media/image910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4.wmf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Hung-yi Lee</a:t>
            </a:r>
          </a:p>
          <a:p>
            <a:r>
              <a:rPr lang="zh-TW" altLang="en-US" sz="4400" dirty="0"/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67718"/>
              </p:ext>
            </p:extLst>
          </p:nvPr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99158" y="4052966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04997" y="3436602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/>
          <p:cNvSpPr/>
          <p:nvPr/>
        </p:nvSpPr>
        <p:spPr>
          <a:xfrm>
            <a:off x="6248331" y="4090185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/>
          <p:cNvSpPr/>
          <p:nvPr/>
        </p:nvSpPr>
        <p:spPr>
          <a:xfrm>
            <a:off x="6258542" y="3441639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42398" y="4040784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042398" y="3422742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</p:spTree>
    <p:extLst>
      <p:ext uri="{BB962C8B-B14F-4D97-AF65-F5344CB8AC3E}">
        <p14:creationId xmlns:p14="http://schemas.microsoft.com/office/powerpoint/2010/main" val="39269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065080" y="5566010"/>
            <a:ext cx="237792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altLang="zh-TW" sz="2800" dirty="0"/>
              <a:t>η</a:t>
            </a:r>
            <a:r>
              <a:rPr lang="en-US" altLang="zh-TW" sz="2800" dirty="0"/>
              <a:t> is called “</a:t>
            </a:r>
            <a:r>
              <a:rPr lang="en-US" altLang="zh-TW" sz="2800" b="1" i="1" dirty="0"/>
              <a:t>learning rate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1"/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blipFill>
                <a:blip r:embed="rId9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945325" y="4284519"/>
            <a:ext cx="277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…… Many iteration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8" name="文字方塊 43007"/>
          <p:cNvSpPr txBox="1"/>
          <p:nvPr/>
        </p:nvSpPr>
        <p:spPr>
          <a:xfrm>
            <a:off x="5332699" y="4902744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034004" y="5029473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3396285" y="601918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188752" y="602543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5738168" y="6034579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6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/>
      <p:bldP spid="40" grpId="0"/>
      <p:bldP spid="22" grpId="0"/>
      <p:bldP spid="41" grpId="0" animBg="1"/>
      <p:bldP spid="42" grpId="0" animBg="1"/>
      <p:bldP spid="43008" grpId="0" animBg="1"/>
      <p:bldP spid="46" grpId="0" animBg="1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How about two parameters?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blipFill>
                <a:blip r:embed="rId3"/>
                <a:stretch>
                  <a:fillRect l="-91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954327" y="2513767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,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b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blipFill>
                <a:blip r:embed="rId4"/>
                <a:stretch>
                  <a:fillRect l="-1216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blipFill>
                <a:blip r:embed="rId6"/>
                <a:stretch>
                  <a:fillRect l="-1381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6455197" y="106211"/>
            <a:ext cx="2688803" cy="1489145"/>
            <a:chOff x="6455197" y="106211"/>
            <a:chExt cx="2688803" cy="1489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016" r="-327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7847659" y="1133691"/>
              <a:ext cx="1296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gradient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55197" y="106211"/>
              <a:ext cx="2625303" cy="14764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537845" y="445828"/>
            <a:ext cx="654119" cy="80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8" grpId="0"/>
      <p:bldP spid="19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5270" y="1294295"/>
            <a:ext cx="7092867" cy="5319650"/>
            <a:chOff x="706835" y="2011916"/>
            <a:chExt cx="6113826" cy="45853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37335" y="521909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2680414" y="4307907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2914584" y="410329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3081180" y="3792461"/>
            <a:ext cx="389681" cy="32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409544" y="365931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625661" y="3678481"/>
            <a:ext cx="526048" cy="61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47" idx="1"/>
          </p:cNvCxnSpPr>
          <p:nvPr/>
        </p:nvCxnSpPr>
        <p:spPr>
          <a:xfrm flipH="1" flipV="1">
            <a:off x="2822577" y="4687717"/>
            <a:ext cx="419050" cy="230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567860" y="3337361"/>
            <a:ext cx="206689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Color: Value of Loss L(</a:t>
            </a:r>
            <a:r>
              <a:rPr lang="en-US" altLang="zh-TW" sz="2400" dirty="0" err="1"/>
              <a:t>w,b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72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9" grpId="0" animBg="1"/>
      <p:bldP spid="45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solving: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Each time we update the parameters, we obtain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makes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smaller.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65871" y="2526958"/>
                <a:ext cx="288604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871" y="2526958"/>
                <a:ext cx="2886046" cy="563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912557" y="2465173"/>
            <a:ext cx="314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by 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751917" y="5155479"/>
            <a:ext cx="397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Is this statement correct?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195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029303" y="1236990"/>
            <a:ext cx="3828947" cy="2987766"/>
            <a:chOff x="114404" y="2251401"/>
            <a:chExt cx="5773763" cy="45053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92" y="2251401"/>
              <a:ext cx="5514975" cy="4505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6667" r="-30000"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橢圓 7"/>
            <p:cNvSpPr/>
            <p:nvPr/>
          </p:nvSpPr>
          <p:spPr>
            <a:xfrm>
              <a:off x="2365886" y="339029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4070548" y="4332706"/>
              <a:ext cx="123496" cy="3108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2457119" y="4001294"/>
              <a:ext cx="40066" cy="2873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2478009" y="4293789"/>
              <a:ext cx="37251" cy="254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515260" y="4548150"/>
              <a:ext cx="68788" cy="271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4108671" y="420293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2436981" y="3514068"/>
              <a:ext cx="0" cy="4872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3967720" y="4657575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H="1">
              <a:off x="3881445" y="4815940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/>
          <p:nvPr/>
        </p:nvCxnSpPr>
        <p:spPr>
          <a:xfrm>
            <a:off x="6477913" y="5374408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146876" y="505788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4542661" y="4350590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07793" y="4338888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302267" y="3252668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410326" y="6101501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5"/>
          <p:cNvSpPr/>
          <p:nvPr/>
        </p:nvSpPr>
        <p:spPr>
          <a:xfrm>
            <a:off x="600808" y="2197717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226139" y="42606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11175" y="6243213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829407" y="2089571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19109" y="2031061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4774" y="6314703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the parameter w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2329" y="2144145"/>
            <a:ext cx="226184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564734" y="4152961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32" name="橢圓 31"/>
          <p:cNvSpPr/>
          <p:nvPr/>
        </p:nvSpPr>
        <p:spPr>
          <a:xfrm>
            <a:off x="1009470" y="293614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2491270" y="413549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3694876" y="3035988"/>
            <a:ext cx="205492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599613" y="4715354"/>
            <a:ext cx="208151" cy="4640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35" idx="2"/>
          </p:cNvCxnSpPr>
          <p:nvPr/>
        </p:nvCxnSpPr>
        <p:spPr>
          <a:xfrm flipV="1">
            <a:off x="4602995" y="3990095"/>
            <a:ext cx="119345" cy="34750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0" idx="2"/>
          </p:cNvCxnSpPr>
          <p:nvPr/>
        </p:nvCxnSpPr>
        <p:spPr>
          <a:xfrm flipV="1">
            <a:off x="2960548" y="3098252"/>
            <a:ext cx="342701" cy="10273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1194209" y="61351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706137" y="612945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4434603" y="610500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375848" y="611320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5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63640" y="4001294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5288280" y="3383280"/>
            <a:ext cx="1021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 animBg="1"/>
      <p:bldP spid="6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739640" y="339852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70320" y="5560540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6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3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Regression: Output a scalar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064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Stock Market Forecast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Self-driving Car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Recommendation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69326" y="2452255"/>
            <a:ext cx="3134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Dow Jones Industrial Average at tomorrow</a:t>
            </a:r>
            <a:endParaRPr lang="zh-TW" altLang="en-US" sz="2400" dirty="0"/>
          </a:p>
        </p:txBody>
      </p:sp>
      <p:pic>
        <p:nvPicPr>
          <p:cNvPr id="30722" name="Picture 2" descr="「股票走勢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2" y="2345600"/>
            <a:ext cx="1710812" cy="104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4" name="Picture 4" descr="「self driving cars sensors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27" y="3938162"/>
            <a:ext cx="1517922" cy="11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569326" y="4249026"/>
            <a:ext cx="3134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方向盤角度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96344" y="5658564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使用者 </a:t>
            </a:r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15697" y="5652409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商品 </a:t>
            </a:r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105329" y="5632120"/>
            <a:ext cx="2065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購買可能性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1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6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>
                <a:blip r:embed="rId2"/>
                <a:stretch>
                  <a:fillRect l="-4237" t="-10345" r="-847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1609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3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4857" y="3944064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Training Data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01" y="2281958"/>
            <a:ext cx="6288495" cy="423353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572000" y="1931989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659189" y="2695036"/>
                <a:ext cx="373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189" y="2695036"/>
                <a:ext cx="373692" cy="369332"/>
              </a:xfrm>
              <a:prstGeom prst="rect">
                <a:avLst/>
              </a:prstGeom>
              <a:blipFill>
                <a:blip r:embed="rId4"/>
                <a:stretch>
                  <a:fillRect l="-9677" r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138920" y="4339073"/>
                <a:ext cx="380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20" y="4339073"/>
                <a:ext cx="380297" cy="369332"/>
              </a:xfrm>
              <a:prstGeom prst="rect">
                <a:avLst/>
              </a:prstGeom>
              <a:blipFill>
                <a:blip r:embed="rId5"/>
                <a:stretch>
                  <a:fillRect l="-9677" r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8067675" y="2715528"/>
            <a:ext cx="0" cy="2616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69330" y="4464089"/>
            <a:ext cx="0" cy="11930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60604" y="5239882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31.9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4857" y="4852630"/>
                <a:ext cx="1785040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52630"/>
                <a:ext cx="1785040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2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/>
      <p:bldP spid="10" grpId="0"/>
      <p:bldP spid="11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 </a:t>
            </a:r>
            <a:br>
              <a:rPr lang="en-US" altLang="zh-TW" dirty="0"/>
            </a:br>
            <a:r>
              <a:rPr lang="en-US" altLang="zh-TW" dirty="0"/>
              <a:t>- Generalization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>
                <a:blip r:embed="rId2"/>
                <a:stretch>
                  <a:fillRect l="-4237" t="-10345" r="-847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1609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3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4857" y="3928824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Testing Data </a:t>
            </a:r>
          </a:p>
        </p:txBody>
      </p:sp>
      <p:sp>
        <p:nvSpPr>
          <p:cNvPr id="17" name="矩形 16"/>
          <p:cNvSpPr/>
          <p:nvPr/>
        </p:nvSpPr>
        <p:spPr>
          <a:xfrm>
            <a:off x="1990635" y="5199488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35.0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4857" y="4837390"/>
                <a:ext cx="1785040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37390"/>
                <a:ext cx="1785040" cy="113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297364" y="305694"/>
            <a:ext cx="3494944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What we really care about is the error on new data (testing data)</a:t>
            </a:r>
            <a:endParaRPr lang="zh-TW" altLang="en-US" sz="28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89" y="2295180"/>
            <a:ext cx="6443575" cy="433793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685447" y="1952299"/>
            <a:ext cx="510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Another 10 </a:t>
            </a:r>
            <a:r>
              <a:rPr lang="en-US" altLang="zh-TW" sz="2400" dirty="0" err="1"/>
              <a:t>pokemons</a:t>
            </a:r>
            <a:r>
              <a:rPr lang="en-US" altLang="zh-TW" sz="2400" dirty="0"/>
              <a:t> as testing data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87788" y="2971196"/>
            <a:ext cx="21863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can we do better?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48310" y="5963399"/>
            <a:ext cx="2684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&gt; Average Error on Training Data (31.9) </a:t>
            </a:r>
          </a:p>
        </p:txBody>
      </p:sp>
    </p:spTree>
    <p:extLst>
      <p:ext uri="{BB962C8B-B14F-4D97-AF65-F5344CB8AC3E}">
        <p14:creationId xmlns:p14="http://schemas.microsoft.com/office/powerpoint/2010/main" val="28917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3" grpId="0" animBg="1"/>
      <p:bldP spid="12" grpId="0"/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10" name="矩形 9"/>
          <p:cNvSpPr/>
          <p:nvPr/>
        </p:nvSpPr>
        <p:spPr>
          <a:xfrm>
            <a:off x="273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480" y="5079691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44298" y="1262907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8" y="1262907"/>
                <a:ext cx="3344366" cy="461665"/>
              </a:xfrm>
              <a:prstGeom prst="rect">
                <a:avLst/>
              </a:prstGeom>
              <a:blipFill>
                <a:blip r:embed="rId3"/>
                <a:stretch>
                  <a:fillRect l="-2727" t="-10390" r="-364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477283" y="3760075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15.4 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77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7285" y="2826142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-10.3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7283" y="3264446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1.0,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2.7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94480" y="5638052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Better! Could it be even better?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07" y="0"/>
            <a:ext cx="5170078" cy="3480593"/>
          </a:xfrm>
          <a:prstGeom prst="rect">
            <a:avLst/>
          </a:prstGeom>
        </p:spPr>
      </p:pic>
      <p:pic>
        <p:nvPicPr>
          <p:cNvPr id="20" name="內容版面配置區 1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07" y="3404309"/>
            <a:ext cx="5170078" cy="3480593"/>
          </a:xfrm>
        </p:spPr>
      </p:pic>
    </p:spTree>
    <p:extLst>
      <p:ext uri="{BB962C8B-B14F-4D97-AF65-F5344CB8AC3E}">
        <p14:creationId xmlns:p14="http://schemas.microsoft.com/office/powerpoint/2010/main" val="24316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5" grpId="0"/>
      <p:bldP spid="16" grpId="0"/>
      <p:bldP spid="17" grpId="0"/>
      <p:bldP spid="18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73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2523" y="4969986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4479" y="3949863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15.3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7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2523" y="2752099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6.4,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0.66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479" y="3158116"/>
            <a:ext cx="323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4.3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-1.8 x 10</a:t>
            </a:r>
            <a:r>
              <a:rPr lang="en-US" altLang="zh-TW" sz="2400" baseline="30000" dirty="0"/>
              <a:t>-6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345264" y="5473123"/>
            <a:ext cx="2505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Slightly better. </a:t>
            </a:r>
          </a:p>
          <a:p>
            <a:r>
              <a:rPr lang="en-US" altLang="zh-TW" sz="2400" dirty="0"/>
              <a:t>How about more complex model?</a:t>
            </a:r>
            <a:endParaRPr lang="zh-TW" altLang="en-US" sz="2400" dirty="0"/>
          </a:p>
        </p:txBody>
      </p:sp>
      <p:pic>
        <p:nvPicPr>
          <p:cNvPr id="13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19" y="3442538"/>
            <a:ext cx="5170078" cy="3480593"/>
          </a:xfr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19" y="-38055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914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73625" y="4108046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0837" y="4844077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28.8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3687" y="3410924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14.9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3625" y="2608880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37908" y="5446233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results become worse ...</a:t>
            </a:r>
            <a:endParaRPr lang="zh-TW" altLang="en-US" sz="2400" dirty="0"/>
          </a:p>
        </p:txBody>
      </p:sp>
      <p:pic>
        <p:nvPicPr>
          <p:cNvPr id="15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96" y="3377407"/>
            <a:ext cx="5170078" cy="348059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96" y="-5734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914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7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68738" y="4452412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5950" y="5188443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232.1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8800" y="3755290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12.8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68738" y="3045033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8800" y="5877451"/>
            <a:ext cx="297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The results are so bad.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2" y="3476970"/>
            <a:ext cx="5170078" cy="3480593"/>
          </a:xfr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2" y="0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69786" y="1149773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1200329"/>
              </a:xfrm>
              <a:prstGeom prst="rect">
                <a:avLst/>
              </a:prstGeom>
              <a:blipFill>
                <a:blip r:embed="rId4"/>
                <a:stretch>
                  <a:fillRect l="-2914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01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 19"/>
          <p:cNvSpPr/>
          <p:nvPr/>
        </p:nvSpPr>
        <p:spPr>
          <a:xfrm>
            <a:off x="4716528" y="3562600"/>
            <a:ext cx="4034859" cy="16499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620379" y="3827052"/>
            <a:ext cx="2227159" cy="112107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11530" y="2449357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2449357"/>
                <a:ext cx="3344366" cy="461665"/>
              </a:xfrm>
              <a:prstGeom prst="rect">
                <a:avLst/>
              </a:prstGeom>
              <a:blipFill>
                <a:blip r:embed="rId2"/>
                <a:stretch>
                  <a:fillRect l="-2727" t="-10390" r="-364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11530" y="3088942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3088942"/>
                <a:ext cx="3344366" cy="830997"/>
              </a:xfrm>
              <a:prstGeom prst="rect">
                <a:avLst/>
              </a:prstGeom>
              <a:blipFill>
                <a:blip r:embed="rId3"/>
                <a:stretch>
                  <a:fillRect l="-2727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11530" y="4097859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4097859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727" t="-5797" r="-364" b="-14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11530" y="1808413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1808413"/>
                <a:ext cx="3344366" cy="461665"/>
              </a:xfrm>
              <a:prstGeom prst="rect">
                <a:avLst/>
              </a:prstGeom>
              <a:blipFill>
                <a:blip r:embed="rId5"/>
                <a:stretch>
                  <a:fillRect l="-272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11530" y="5106776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5106776"/>
                <a:ext cx="3344366" cy="1200329"/>
              </a:xfrm>
              <a:prstGeom prst="rect">
                <a:avLst/>
              </a:prstGeom>
              <a:blipFill>
                <a:blip r:embed="rId6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19161" y="1808412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19160" y="2447997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9159" y="3277089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19158" y="4286006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4.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19158" y="5474202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16" y="596163"/>
            <a:ext cx="4452749" cy="26809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25665" y="134498"/>
            <a:ext cx="250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023541" y="4073441"/>
            <a:ext cx="1420837" cy="7167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811101" y="5311997"/>
            <a:ext cx="44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yields lower error on training data.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04569" y="6120532"/>
            <a:ext cx="483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we can truly find the best function</a:t>
            </a:r>
            <a:endParaRPr lang="zh-TW" altLang="en-US" sz="2400" dirty="0"/>
          </a:p>
        </p:txBody>
      </p:sp>
      <p:cxnSp>
        <p:nvCxnSpPr>
          <p:cNvPr id="23" name="直線單箭頭接點 22"/>
          <p:cNvCxnSpPr>
            <a:stCxn id="11" idx="3"/>
          </p:cNvCxnSpPr>
          <p:nvPr/>
        </p:nvCxnSpPr>
        <p:spPr>
          <a:xfrm>
            <a:off x="4155896" y="3504441"/>
            <a:ext cx="1867645" cy="78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V="1">
            <a:off x="4155895" y="4387591"/>
            <a:ext cx="1464484" cy="150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4" idx="3"/>
          </p:cNvCxnSpPr>
          <p:nvPr/>
        </p:nvCxnSpPr>
        <p:spPr>
          <a:xfrm flipV="1">
            <a:off x="4155896" y="4879426"/>
            <a:ext cx="933822" cy="827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05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5" grpId="0"/>
      <p:bldP spid="6" grpId="0" animBg="1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4" y="1900156"/>
            <a:ext cx="5245923" cy="315205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80957"/>
              </p:ext>
            </p:extLst>
          </p:nvPr>
        </p:nvGraphicFramePr>
        <p:xfrm>
          <a:off x="5827565" y="2162082"/>
          <a:ext cx="3084858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286">
                  <a:extLst>
                    <a:ext uri="{9D8B030D-6E8A-4147-A177-3AD203B41FA5}">
                      <a16:colId xmlns:a16="http://schemas.microsoft.com/office/drawing/2014/main" val="860062618"/>
                    </a:ext>
                  </a:extLst>
                </a:gridCol>
                <a:gridCol w="1028286">
                  <a:extLst>
                    <a:ext uri="{9D8B030D-6E8A-4147-A177-3AD203B41FA5}">
                      <a16:colId xmlns:a16="http://schemas.microsoft.com/office/drawing/2014/main" val="1927451146"/>
                    </a:ext>
                  </a:extLst>
                </a:gridCol>
                <a:gridCol w="1028286">
                  <a:extLst>
                    <a:ext uri="{9D8B030D-6E8A-4147-A177-3AD203B41FA5}">
                      <a16:colId xmlns:a16="http://schemas.microsoft.com/office/drawing/2014/main" val="398386974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Training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Testing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069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31.9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35.0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645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493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2685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14.9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28.2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71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12.8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232.1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035204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827565" y="3267810"/>
            <a:ext cx="3084857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945267" y="3622347"/>
            <a:ext cx="461341" cy="549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39111" y="5183562"/>
            <a:ext cx="671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does not always lead to better performance on </a:t>
            </a:r>
            <a:r>
              <a:rPr lang="en-US" altLang="zh-TW" sz="2400" b="1" i="1" u="sng" dirty="0"/>
              <a:t>testing data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39111" y="6034726"/>
            <a:ext cx="253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Overfitting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3669169" y="1733736"/>
            <a:ext cx="0" cy="27231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813387" y="2615352"/>
            <a:ext cx="17624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16" name="箭號: 向右 15"/>
          <p:cNvSpPr/>
          <p:nvPr/>
        </p:nvSpPr>
        <p:spPr>
          <a:xfrm>
            <a:off x="3949774" y="6092452"/>
            <a:ext cx="917822" cy="3101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972196" y="6016694"/>
            <a:ext cx="286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Select suitable model</a:t>
            </a:r>
            <a:endParaRPr lang="zh-TW" altLang="en-US" sz="2400" dirty="0"/>
          </a:p>
        </p:txBody>
      </p:sp>
      <p:sp>
        <p:nvSpPr>
          <p:cNvPr id="18" name="箭號: 向右 17"/>
          <p:cNvSpPr/>
          <p:nvPr/>
        </p:nvSpPr>
        <p:spPr>
          <a:xfrm>
            <a:off x="3669169" y="1863004"/>
            <a:ext cx="415647" cy="6049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8" grpId="0"/>
      <p:bldP spid="13" grpId="0" animBg="1"/>
      <p:bldP spid="16" grpId="0" animBg="1"/>
      <p:bldP spid="17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collect more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57" y="1690689"/>
            <a:ext cx="7299485" cy="4914150"/>
          </a:xfrm>
        </p:spPr>
      </p:pic>
      <p:sp>
        <p:nvSpPr>
          <p:cNvPr id="5" name="文字方塊 4"/>
          <p:cNvSpPr txBox="1"/>
          <p:nvPr/>
        </p:nvSpPr>
        <p:spPr>
          <a:xfrm>
            <a:off x="2249716" y="2243312"/>
            <a:ext cx="330925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There is some hidden factors not considered in the previous model 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58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the hidden factors?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79" y="1530985"/>
            <a:ext cx="7085994" cy="4770423"/>
          </a:xfrm>
        </p:spPr>
      </p:pic>
      <p:pic>
        <p:nvPicPr>
          <p:cNvPr id="26626" name="Picture 2" descr="「Pidgey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68" y="2304346"/>
            <a:ext cx="1794703" cy="19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「Weedle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46" y="3937716"/>
            <a:ext cx="1108654" cy="144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「Caterpie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76" y="5343921"/>
            <a:ext cx="1223765" cy="11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 flipV="1">
            <a:off x="3836504" y="3937716"/>
            <a:ext cx="417444" cy="45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253948" y="4660751"/>
            <a:ext cx="2445026" cy="308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836504" y="5113660"/>
            <a:ext cx="879172" cy="37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 rot="3009046">
            <a:off x="6276496" y="1353433"/>
            <a:ext cx="993301" cy="25048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632" name="Picture 8" descr="「Eevee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793493"/>
            <a:ext cx="1538613" cy="15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915622" y="2125778"/>
            <a:ext cx="1079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err="1"/>
              <a:t>Eevee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254666" y="4085416"/>
            <a:ext cx="1008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Pidgey</a:t>
            </a:r>
            <a:endParaRPr lang="en-US" altLang="zh-TW" sz="2400" dirty="0"/>
          </a:p>
        </p:txBody>
      </p:sp>
      <p:sp>
        <p:nvSpPr>
          <p:cNvPr id="7" name="矩形 6"/>
          <p:cNvSpPr/>
          <p:nvPr/>
        </p:nvSpPr>
        <p:spPr>
          <a:xfrm>
            <a:off x="7472100" y="4804974"/>
            <a:ext cx="114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Weedle</a:t>
            </a:r>
            <a:endParaRPr lang="en-US" altLang="zh-TW" sz="2400" dirty="0"/>
          </a:p>
        </p:txBody>
      </p:sp>
      <p:sp>
        <p:nvSpPr>
          <p:cNvPr id="8" name="矩形 7"/>
          <p:cNvSpPr/>
          <p:nvPr/>
        </p:nvSpPr>
        <p:spPr>
          <a:xfrm>
            <a:off x="5939441" y="6103967"/>
            <a:ext cx="1239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Caterpie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2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Estimating the Combat Power (CP) of a </a:t>
            </a:r>
            <a:r>
              <a:rPr lang="en-US" altLang="zh-TW" dirty="0" err="1"/>
              <a:t>pokemon</a:t>
            </a:r>
            <a:r>
              <a:rPr lang="en-US" altLang="zh-TW" dirty="0"/>
              <a:t> after evolution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143542" y="4110513"/>
            <a:ext cx="176980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CP after evolution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2783503"/>
            <a:ext cx="3248864" cy="3567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38519" y="2783731"/>
            <a:ext cx="787314" cy="389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17839" y="5487384"/>
            <a:ext cx="727705" cy="273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261980" y="5904262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01447" y="5920143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2714042" y="5070506"/>
            <a:ext cx="1275643" cy="3009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3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/>
      <p:bldP spid="10" grpId="0"/>
      <p:bldP spid="11" grpId="0"/>
      <p:bldP spid="12" grpId="0"/>
      <p:bldP spid="13" grpId="0"/>
      <p:bldP spid="7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35369" y="2968756"/>
            <a:ext cx="5855677" cy="25171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833446" y="1936877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833446" y="5994598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18" name="箭號: 向下 17"/>
          <p:cNvSpPr/>
          <p:nvPr/>
        </p:nvSpPr>
        <p:spPr>
          <a:xfrm>
            <a:off x="4308231" y="2484272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/>
          <p:cNvSpPr/>
          <p:nvPr/>
        </p:nvSpPr>
        <p:spPr>
          <a:xfrm>
            <a:off x="4308231" y="5594759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22220" y="3117213"/>
                <a:ext cx="2022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20" y="3117213"/>
                <a:ext cx="2022670" cy="461665"/>
              </a:xfrm>
              <a:prstGeom prst="rect">
                <a:avLst/>
              </a:prstGeom>
              <a:blipFill>
                <a:blip r:embed="rId3"/>
                <a:stretch>
                  <a:fillRect l="-4819" t="-10526" r="-331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002955" y="3685329"/>
                <a:ext cx="2162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Weedle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3685329"/>
                <a:ext cx="2162130" cy="461665"/>
              </a:xfrm>
              <a:prstGeom prst="rect">
                <a:avLst/>
              </a:prstGeom>
              <a:blipFill>
                <a:blip r:embed="rId4"/>
                <a:stretch>
                  <a:fillRect l="-4520" t="-10667" r="-3390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002955" y="4265195"/>
                <a:ext cx="225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Caterpie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4265195"/>
                <a:ext cx="2255105" cy="461665"/>
              </a:xfrm>
              <a:prstGeom prst="rect">
                <a:avLst/>
              </a:prstGeom>
              <a:blipFill>
                <a:blip r:embed="rId5"/>
                <a:stretch>
                  <a:fillRect l="-4324" t="-10667" r="-297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002955" y="4875977"/>
                <a:ext cx="1945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Eevee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4875977"/>
                <a:ext cx="1945725" cy="461665"/>
              </a:xfrm>
              <a:prstGeom prst="rect">
                <a:avLst/>
              </a:prstGeom>
              <a:blipFill>
                <a:blip r:embed="rId6"/>
                <a:stretch>
                  <a:fillRect l="-5016" t="-10526" r="-376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18185" y="3120649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3120649"/>
                <a:ext cx="2496260" cy="490199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67498" y="3665077"/>
                <a:ext cx="259763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498" y="3665077"/>
                <a:ext cx="2597634" cy="490199"/>
              </a:xfrm>
              <a:prstGeom prst="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818185" y="4227348"/>
                <a:ext cx="251049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4227348"/>
                <a:ext cx="2510494" cy="490199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818185" y="4837809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4837809"/>
                <a:ext cx="2496260" cy="490199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/>
          <p:cNvGrpSpPr/>
          <p:nvPr/>
        </p:nvGrpSpPr>
        <p:grpSpPr>
          <a:xfrm>
            <a:off x="5846220" y="540452"/>
            <a:ext cx="2669129" cy="1537930"/>
            <a:chOff x="8778410" y="152759"/>
            <a:chExt cx="2669129" cy="1537930"/>
          </a:xfrm>
        </p:grpSpPr>
        <p:sp>
          <p:nvSpPr>
            <p:cNvPr id="28" name="文字方塊 27"/>
            <p:cNvSpPr txBox="1"/>
            <p:nvPr/>
          </p:nvSpPr>
          <p:spPr>
            <a:xfrm>
              <a:off x="8933430" y="1167469"/>
              <a:ext cx="2368637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model?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8650" y="2197961"/>
                <a:ext cx="23047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/>
                      <m:t>species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of x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97961"/>
                <a:ext cx="2304798" cy="461665"/>
              </a:xfrm>
              <a:prstGeom prst="rect">
                <a:avLst/>
              </a:prstGeom>
              <a:blipFill>
                <a:blip r:embed="rId12"/>
                <a:stretch>
                  <a:fillRect t="-10667" r="-3439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3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0406" y="1881448"/>
                <a:ext cx="3294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6" y="1881448"/>
                <a:ext cx="3294812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87878" y="3149573"/>
                <a:ext cx="30936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Weedle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3149573"/>
                <a:ext cx="3093667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87878" y="4346993"/>
                <a:ext cx="3186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Caterpie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4346993"/>
                <a:ext cx="3186642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87878" y="5544413"/>
                <a:ext cx="287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Eevee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5544413"/>
                <a:ext cx="287726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87878" y="2497380"/>
                <a:ext cx="3438442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2497380"/>
                <a:ext cx="3438442" cy="490199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87878" y="3748283"/>
                <a:ext cx="358501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Weedle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3748283"/>
                <a:ext cx="3585019" cy="490199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87878" y="4967443"/>
                <a:ext cx="367799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Caterpie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4967443"/>
                <a:ext cx="3677994" cy="490199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87878" y="6121383"/>
                <a:ext cx="335925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Eevee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6121383"/>
                <a:ext cx="3359253" cy="490199"/>
              </a:xfrm>
              <a:prstGeom prst="rect">
                <a:avLst/>
              </a:prstGeom>
              <a:blipFill>
                <a:blip r:embed="rId10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06533" y="2624396"/>
                <a:ext cx="2202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33" y="2624396"/>
                <a:ext cx="2202013" cy="46166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弧 13"/>
          <p:cNvSpPr/>
          <p:nvPr/>
        </p:nvSpPr>
        <p:spPr>
          <a:xfrm>
            <a:off x="5345375" y="3499699"/>
            <a:ext cx="258990" cy="1107334"/>
          </a:xfrm>
          <a:prstGeom prst="leftBrace">
            <a:avLst>
              <a:gd name="adj1" fmla="val 5651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552105" y="3397300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78216" y="4172007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</a:t>
            </a:r>
            <a:endParaRPr lang="zh-TW" altLang="en-US" sz="2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846220" y="540452"/>
            <a:ext cx="2669129" cy="1537930"/>
            <a:chOff x="8778410" y="152759"/>
            <a:chExt cx="2669129" cy="1537930"/>
          </a:xfrm>
        </p:grpSpPr>
        <p:sp>
          <p:nvSpPr>
            <p:cNvPr id="18" name="文字方塊 17"/>
            <p:cNvSpPr txBox="1"/>
            <p:nvPr/>
          </p:nvSpPr>
          <p:spPr>
            <a:xfrm>
              <a:off x="8933430" y="1167469"/>
              <a:ext cx="2368637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model?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 19"/>
          <p:cNvSpPr/>
          <p:nvPr/>
        </p:nvSpPr>
        <p:spPr>
          <a:xfrm>
            <a:off x="1829922" y="1765300"/>
            <a:ext cx="3131836" cy="4953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157517" y="725715"/>
            <a:ext cx="410587" cy="5780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39904" y="3393335"/>
                <a:ext cx="194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904" y="3393335"/>
                <a:ext cx="1940916" cy="461665"/>
              </a:xfrm>
              <a:prstGeom prst="rect">
                <a:avLst/>
              </a:prstGeom>
              <a:blipFill>
                <a:blip r:embed="rId13"/>
                <a:stretch>
                  <a:fillRect l="-5031" t="-10667" r="-1572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239904" y="4199141"/>
            <a:ext cx="143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Cambria Math" panose="02040503050406030204" pitchFamily="18" charset="0"/>
              </a:rPr>
              <a:t>otherwise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188993" y="5152107"/>
                <a:ext cx="194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93" y="5152107"/>
                <a:ext cx="1940916" cy="461665"/>
              </a:xfrm>
              <a:prstGeom prst="rect">
                <a:avLst/>
              </a:prstGeom>
              <a:blipFill>
                <a:blip r:embed="rId14"/>
                <a:stretch>
                  <a:fillRect l="-4702" t="-10526" r="-125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953312" y="5720646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12" y="5720646"/>
                <a:ext cx="2496260" cy="490199"/>
              </a:xfrm>
              <a:prstGeom prst="rect">
                <a:avLst/>
              </a:prstGeom>
              <a:blipFill>
                <a:blip r:embed="rId1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832373" y="1909943"/>
            <a:ext cx="2170415" cy="41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5639" y="1883232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1911130" y="2517537"/>
            <a:ext cx="243600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892796" y="3145384"/>
            <a:ext cx="243600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892796" y="3773659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877015" y="4386535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11847" y="4940281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877014" y="5607977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877014" y="6121383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975639" y="2494042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1987518" y="3145568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1965683" y="3778601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1965683" y="4375939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1967845" y="5007839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1967502" y="5582167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1965683" y="6174908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494824" y="2416652"/>
                <a:ext cx="68448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24" y="2416652"/>
                <a:ext cx="684483" cy="490199"/>
              </a:xfrm>
              <a:prstGeom prst="rect">
                <a:avLst/>
              </a:prstGeom>
              <a:blipFill>
                <a:blip r:embed="rId1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20" grpId="0" animBg="1"/>
      <p:bldP spid="21" grpId="0" animBg="1"/>
      <p:bldP spid="22" grpId="0"/>
      <p:bldP spid="23" grpId="0"/>
      <p:bldP spid="24" grpId="0"/>
      <p:bldP spid="33" grpId="0"/>
      <p:bldP spid="34" grpId="0" animBg="1"/>
      <p:bldP spid="34" grpId="1" animBg="1"/>
      <p:bldP spid="25" grpId="0" animBg="1"/>
      <p:bldP spid="25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5" y="3377407"/>
            <a:ext cx="5170078" cy="348059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5" y="0"/>
            <a:ext cx="5170078" cy="3480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56069" y="4495273"/>
            <a:ext cx="205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14.3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8543" y="1160910"/>
            <a:ext cx="192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3.8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607015" y="329913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014" y="3922801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</a:t>
            </a:r>
          </a:p>
          <a:p>
            <a:r>
              <a:rPr lang="en-US" altLang="zh-TW" sz="2400" dirty="0"/>
              <a:t>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86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54" y="159342"/>
            <a:ext cx="4278852" cy="292370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61" y="3426379"/>
            <a:ext cx="4221645" cy="28846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27279" y="1402242"/>
            <a:ext cx="3073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Are there any other hidden factors?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 rot="16200000">
            <a:off x="3554402" y="1310850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 rot="16200000">
            <a:off x="3563127" y="4427998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9" y="3437180"/>
            <a:ext cx="4205838" cy="287381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 rot="16200000">
            <a:off x="-873544" y="4637854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41701" y="2852214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weight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41701" y="6101139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HP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344791" y="6101139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Height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9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 Again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626" y="2421672"/>
            <a:ext cx="6959210" cy="3391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43500" y="6168526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6" name="箭號: 向下 5"/>
          <p:cNvSpPr/>
          <p:nvPr/>
        </p:nvSpPr>
        <p:spPr>
          <a:xfrm>
            <a:off x="3318285" y="1963957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/>
          <p:cNvSpPr/>
          <p:nvPr/>
        </p:nvSpPr>
        <p:spPr>
          <a:xfrm>
            <a:off x="3337335" y="5813633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9538" y="2545717"/>
                <a:ext cx="2022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8" y="2545717"/>
                <a:ext cx="2022670" cy="461665"/>
              </a:xfrm>
              <a:prstGeom prst="rect">
                <a:avLst/>
              </a:prstGeom>
              <a:blipFill>
                <a:blip r:embed="rId3"/>
                <a:stretch>
                  <a:fillRect l="-4518" t="-10667" r="-3614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0273" y="3113833"/>
                <a:ext cx="2162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Weedle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3113833"/>
                <a:ext cx="2162130" cy="461665"/>
              </a:xfrm>
              <a:prstGeom prst="rect">
                <a:avLst/>
              </a:prstGeom>
              <a:blipFill>
                <a:blip r:embed="rId4"/>
                <a:stretch>
                  <a:fillRect l="-4225" t="-10526" r="-338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90273" y="3693699"/>
                <a:ext cx="225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Caterpie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3693699"/>
                <a:ext cx="2255105" cy="461665"/>
              </a:xfrm>
              <a:prstGeom prst="rect">
                <a:avLst/>
              </a:prstGeom>
              <a:blipFill>
                <a:blip r:embed="rId5"/>
                <a:stretch>
                  <a:fillRect l="-4054" t="-10526" r="-324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0273" y="4273565"/>
                <a:ext cx="1945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Eevee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4273565"/>
                <a:ext cx="1945725" cy="461665"/>
              </a:xfrm>
              <a:prstGeom prst="rect">
                <a:avLst/>
              </a:prstGeom>
              <a:blipFill>
                <a:blip r:embed="rId6"/>
                <a:stretch>
                  <a:fillRect l="-4702" t="-10526" r="-407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18276" y="2453061"/>
                <a:ext cx="4363502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76" y="2453061"/>
                <a:ext cx="4363502" cy="589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712461" y="3024798"/>
                <a:ext cx="4377737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61" y="3024798"/>
                <a:ext cx="4377737" cy="5895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712461" y="3604023"/>
                <a:ext cx="4471993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61" y="3604023"/>
                <a:ext cx="4471993" cy="589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690864" y="4183898"/>
                <a:ext cx="4368375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64" y="4183898"/>
                <a:ext cx="4368375" cy="5895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834708" y="1497729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80911" y="4694192"/>
                <a:ext cx="4429674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1" y="4694192"/>
                <a:ext cx="4429674" cy="5895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9246" y="5261268"/>
                <a:ext cx="6760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6" y="5261268"/>
                <a:ext cx="676043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7109248" y="2991618"/>
            <a:ext cx="198103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Training Error </a:t>
            </a:r>
          </a:p>
          <a:p>
            <a:r>
              <a:rPr lang="en-US" altLang="zh-TW" sz="2400" dirty="0"/>
              <a:t>= 1.9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099886" y="4063191"/>
            <a:ext cx="1981032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Testing Error </a:t>
            </a:r>
          </a:p>
          <a:p>
            <a:r>
              <a:rPr lang="en-US" altLang="zh-TW" sz="2400" dirty="0"/>
              <a:t>= 102.3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118013" y="5058564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Overfitting!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2: 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24764" y="2486195"/>
                <a:ext cx="4577279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64" y="2486195"/>
                <a:ext cx="4577279" cy="135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22848" y="1591848"/>
                <a:ext cx="228793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48" y="1591848"/>
                <a:ext cx="2287934" cy="894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16935" y="2810318"/>
                <a:ext cx="1820563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935" y="2810318"/>
                <a:ext cx="1820563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616935" y="2810318"/>
            <a:ext cx="1820563" cy="87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606136" y="1961056"/>
                <a:ext cx="29754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The functions with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are better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36" y="1961056"/>
                <a:ext cx="2975429" cy="830997"/>
              </a:xfrm>
              <a:prstGeom prst="rect">
                <a:avLst/>
              </a:prstGeom>
              <a:blipFill>
                <a:blip r:embed="rId5"/>
                <a:stretch>
                  <a:fillRect l="-3279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3987675"/>
                <a:ext cx="3155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S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means …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87675"/>
                <a:ext cx="3155950" cy="461665"/>
              </a:xfrm>
              <a:prstGeom prst="rect">
                <a:avLst/>
              </a:prstGeom>
              <a:blipFill>
                <a:blip r:embed="rId6"/>
                <a:stretch>
                  <a:fillRect l="-251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465334" y="4002167"/>
                <a:ext cx="228793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34" y="4002167"/>
                <a:ext cx="2287934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425428" y="297818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2704" y="5606901"/>
            <a:ext cx="79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We believe smoother function is more likely to be correct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974257" y="6083064"/>
            <a:ext cx="59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 you have to apply regularization on bias?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52933" y="4752446"/>
                <a:ext cx="2984278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zh-TW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TW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400" b="0" i="0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33" y="4752446"/>
                <a:ext cx="2984278" cy="894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52114" y="4724058"/>
                <a:ext cx="1829732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14" y="4724058"/>
                <a:ext cx="1829732" cy="8943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644477" y="4005140"/>
            <a:ext cx="147062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 smoother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89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5" grpId="0"/>
      <p:bldP spid="16" grpId="0"/>
      <p:bldP spid="18" grpId="0"/>
      <p:bldP spid="19" grpId="0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9" y="1681628"/>
            <a:ext cx="6099851" cy="3672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49498"/>
                  </p:ext>
                </p:extLst>
              </p:nvPr>
            </p:nvGraphicFramePr>
            <p:xfrm>
              <a:off x="5416062" y="294788"/>
              <a:ext cx="3323493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7831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209550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TW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Training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Testing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1.9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3.5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25.7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4.1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11.1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5.6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12.8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8.5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26.8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49498"/>
                  </p:ext>
                </p:extLst>
              </p:nvPr>
            </p:nvGraphicFramePr>
            <p:xfrm>
              <a:off x="5416062" y="294788"/>
              <a:ext cx="3323493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7831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25000" r="-201099" b="-7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Training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Testing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1.9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3.5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25.7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4.1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11.1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5.6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12.8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8.5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26.8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5416062" y="1757828"/>
            <a:ext cx="3323493" cy="356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94440" y="5538935"/>
                <a:ext cx="8211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Training error: larger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, considering the training error less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40" y="5538935"/>
                <a:ext cx="8211815" cy="461665"/>
              </a:xfrm>
              <a:prstGeom prst="rect">
                <a:avLst/>
              </a:prstGeom>
              <a:blipFill>
                <a:blip r:embed="rId4"/>
                <a:stretch>
                  <a:fillRect l="-965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509239" y="294788"/>
            <a:ext cx="1137138" cy="288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94440" y="6151503"/>
            <a:ext cx="82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We prefer smooth function, but don’t be too smooth. 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629339" y="294787"/>
            <a:ext cx="1137138" cy="288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/>
          <p:cNvSpPr/>
          <p:nvPr/>
        </p:nvSpPr>
        <p:spPr>
          <a:xfrm>
            <a:off x="4785545" y="873799"/>
            <a:ext cx="438150" cy="2114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386101" y="1732205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smoother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3427534" y="3932625"/>
            <a:ext cx="461341" cy="549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523244" y="4398067"/>
                <a:ext cx="2497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Select </a:t>
                </a:r>
                <a14:m>
                  <m:oMath xmlns:m="http://schemas.openxmlformats.org/officeDocument/2006/math">
                    <m:r>
                      <a:rPr lang="zh-TW" altLang="en-US" sz="24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obtaining the best model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44" y="4398067"/>
                <a:ext cx="2497016" cy="830997"/>
              </a:xfrm>
              <a:prstGeom prst="rect">
                <a:avLst/>
              </a:prstGeom>
              <a:blipFill>
                <a:blip r:embed="rId5"/>
                <a:stretch>
                  <a:fillRect l="-3659" t="-5839" r="-24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509239" y="3894174"/>
            <a:ext cx="249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smooth?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27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6" grpId="0" animBg="1"/>
      <p:bldP spid="13" grpId="0"/>
      <p:bldP spid="14" grpId="0" animBg="1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1430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Pokémon: Original CP and species almost decide the CP after evolution </a:t>
            </a:r>
          </a:p>
          <a:p>
            <a:pPr lvl="1"/>
            <a:r>
              <a:rPr lang="en-US" altLang="zh-TW" dirty="0"/>
              <a:t>There are probably other hidden factors</a:t>
            </a:r>
          </a:p>
          <a:p>
            <a:r>
              <a:rPr lang="en-US" altLang="zh-TW" sz="2400" dirty="0"/>
              <a:t>Gradient descent</a:t>
            </a:r>
          </a:p>
          <a:p>
            <a:pPr lvl="1"/>
            <a:r>
              <a:rPr lang="en-US" altLang="zh-TW" dirty="0"/>
              <a:t>More theory and tips in the following lectures </a:t>
            </a:r>
          </a:p>
          <a:p>
            <a:r>
              <a:rPr lang="en-US" altLang="zh-TW" sz="2400" dirty="0"/>
              <a:t>We finally get average error = 11.1 on the testing data</a:t>
            </a:r>
          </a:p>
          <a:p>
            <a:pPr lvl="1"/>
            <a:r>
              <a:rPr lang="en-US" altLang="zh-TW" dirty="0"/>
              <a:t>How about new data? Larger error? Lower error?</a:t>
            </a:r>
            <a:endParaRPr lang="zh-TW" altLang="en-US" dirty="0"/>
          </a:p>
          <a:p>
            <a:r>
              <a:rPr lang="en-US" altLang="zh-TW" sz="2400" dirty="0"/>
              <a:t>Next lecture: Where does the error come from?</a:t>
            </a:r>
          </a:p>
          <a:p>
            <a:pPr lvl="1"/>
            <a:r>
              <a:rPr lang="en-US" altLang="zh-TW" dirty="0"/>
              <a:t>More theory about overfitting and regularization</a:t>
            </a:r>
          </a:p>
          <a:p>
            <a:pPr lvl="1"/>
            <a:r>
              <a:rPr lang="en-US" altLang="zh-TW" dirty="0"/>
              <a:t>The concept of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7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Bishop: Chapter 1.1</a:t>
            </a:r>
          </a:p>
        </p:txBody>
      </p:sp>
    </p:spTree>
    <p:extLst>
      <p:ext uri="{BB962C8B-B14F-4D97-AF65-F5344CB8AC3E}">
        <p14:creationId xmlns:p14="http://schemas.microsoft.com/office/powerpoint/2010/main" val="213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感謝 鄭凱文 同學發現投影片上的符號錯誤</a:t>
            </a:r>
            <a:endParaRPr lang="en-US" altLang="zh-TW" dirty="0"/>
          </a:p>
          <a:p>
            <a:r>
              <a:rPr lang="zh-TW" altLang="en-US" dirty="0"/>
              <a:t> 感謝 童寬 同學發現投影片上的符號錯誤</a:t>
            </a:r>
            <a:endParaRPr lang="en-US" altLang="zh-TW" dirty="0"/>
          </a:p>
          <a:p>
            <a:r>
              <a:rPr lang="zh-TW" altLang="en-US" dirty="0"/>
              <a:t> 感謝 黃振綸 同學發現課程網頁上影片連結錯誤的符號錯誤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78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Model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51303" y="3538957"/>
            <a:ext cx="5279638" cy="1699902"/>
            <a:chOff x="827126" y="3703931"/>
            <a:chExt cx="5279638" cy="1699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4336958" y="4110513"/>
              <a:ext cx="1769806" cy="95410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CP after evolution</a:t>
              </a:r>
              <a:endParaRPr lang="zh-TW" altLang="en-US" sz="2800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17" y="3703931"/>
              <a:ext cx="1547996" cy="1699902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726700" y="5716316"/>
            <a:ext cx="236863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 model: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: y = 10.0 + 9.0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blipFill>
                <a:blip r:embed="rId7"/>
                <a:stretch>
                  <a:fillRect l="-23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: y = 9.8 + 9.2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blipFill>
                <a:blip r:embed="rId9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: y = - 0.8 - 1.2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blipFill>
                <a:blip r:embed="rId10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932674" y="3172966"/>
            <a:ext cx="204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infinite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173486" y="5260175"/>
                <a:ext cx="3095419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5260175"/>
                <a:ext cx="3095419" cy="397866"/>
              </a:xfrm>
              <a:prstGeom prst="rect">
                <a:avLst/>
              </a:prstGeom>
              <a:blipFill>
                <a:blip r:embed="rId12"/>
                <a:stretch>
                  <a:fillRect l="-2564" t="-23077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4500308" y="1027907"/>
            <a:ext cx="345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and b are parameters (can be any value)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173486" y="6231398"/>
                <a:ext cx="25125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weight, b: bias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6231398"/>
                <a:ext cx="2512580" cy="369332"/>
              </a:xfrm>
              <a:prstGeom prst="rect">
                <a:avLst/>
              </a:prstGeom>
              <a:blipFill>
                <a:blip r:embed="rId15"/>
                <a:stretch>
                  <a:fillRect l="-3155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6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7632295" y="5713887"/>
            <a:ext cx="120275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04446" y="2127572"/>
            <a:ext cx="0" cy="3186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404446" y="1887126"/>
            <a:ext cx="402638" cy="240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04446" y="5279433"/>
            <a:ext cx="402638" cy="4368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2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298" y="2865596"/>
            <a:ext cx="4023326" cy="2018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方程式" r:id="rId5" imgW="520560" imgH="215640" progId="Equation.3">
                  <p:embed/>
                </p:oleObj>
              </mc:Choice>
              <mc:Fallback>
                <p:oleObj name="方程式" r:id="rId5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315143" y="2006728"/>
            <a:ext cx="218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input: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351144" y="2003468"/>
            <a:ext cx="2251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Output (scalar):</a:t>
            </a:r>
            <a:endParaRPr lang="zh-TW" altLang="en-US" sz="24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957" y="4184575"/>
            <a:ext cx="4104293" cy="2270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  <a:blipFill>
                <a:blip r:embed="rId8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  <a:blipFill>
                <a:blip r:embed="rId9"/>
                <a:stretch>
                  <a:fillRect l="-10938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  <a:blipFill>
                <a:blip r:embed="rId10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  <a:blipFill>
                <a:blip r:embed="rId11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145853" y="2848401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477066" y="4362309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2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8" grpId="0" animBg="1"/>
      <p:bldP spid="19" grpId="0" animBg="1"/>
      <p:bldP spid="20" grpId="0" animBg="1"/>
      <p:bldP spid="21" grpId="0" animBg="1"/>
      <p:bldP spid="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86" y="1761029"/>
            <a:ext cx="6204093" cy="4176711"/>
          </a:xfrm>
        </p:spPr>
      </p:pic>
      <p:sp>
        <p:nvSpPr>
          <p:cNvPr id="10" name="矩形 9"/>
          <p:cNvSpPr/>
          <p:nvPr/>
        </p:nvSpPr>
        <p:spPr>
          <a:xfrm>
            <a:off x="1712281" y="6308180"/>
            <a:ext cx="609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en-US" dirty="0"/>
              <a:t>https://www.openintro.org/stat/data/?data=pokemon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0665" y="1761029"/>
            <a:ext cx="1985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Data: 10 </a:t>
            </a:r>
            <a:r>
              <a:rPr lang="en-US" altLang="zh-TW" sz="2400" dirty="0" err="1"/>
              <a:t>pokemons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5055159" y="3725101"/>
            <a:ext cx="130627" cy="751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blipFill>
                <a:blip r:embed="rId4"/>
                <a:stretch>
                  <a:fillRect t="-16393" r="-1694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blipFill>
                <a:blip r:embed="rId5"/>
                <a:stretch>
                  <a:fillRect t="-16393" r="-1620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blipFill>
                <a:blip r:embed="rId6"/>
                <a:stretch>
                  <a:fillRect t="-16393" r="-365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blipFill>
                <a:blip r:embed="rId8"/>
                <a:stretch>
                  <a:fillRect l="-7317" r="-6098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30000" t="-18333" r="-775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510665" y="5345887"/>
            <a:ext cx="269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This is real data.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375575" y="3399279"/>
                <a:ext cx="5414243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75" y="3399279"/>
                <a:ext cx="5414243" cy="1303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方程式" r:id="rId5" imgW="520560" imgH="215640" progId="Equation.3">
                  <p:embed/>
                </p:oleObj>
              </mc:Choice>
              <mc:Fallback>
                <p:oleObj name="方程式" r:id="rId5" imgW="5205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0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445143" y="1928301"/>
                <a:ext cx="2513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Loss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143" y="1928301"/>
                <a:ext cx="2513168" cy="523220"/>
              </a:xfrm>
              <a:prstGeom prst="rect">
                <a:avLst/>
              </a:prstGeom>
              <a:blipFill>
                <a:blip r:embed="rId7"/>
                <a:stretch>
                  <a:fillRect l="-4854" t="-10465" r="-315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193620" y="3806010"/>
                <a:ext cx="1343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20" y="3806010"/>
                <a:ext cx="13438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114991" y="5348511"/>
                <a:ext cx="4984124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91" y="5348511"/>
                <a:ext cx="4984124" cy="1303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441076" y="2438266"/>
            <a:ext cx="384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function, output: how bad it is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0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554811" y="4517514"/>
            <a:ext cx="2771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Estimated y based on input function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459233" y="3307362"/>
            <a:ext cx="249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Estimation error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線接點 13"/>
          <p:cNvCxnSpPr>
            <a:cxnSpLocks/>
          </p:cNvCxnSpPr>
          <p:nvPr/>
        </p:nvCxnSpPr>
        <p:spPr>
          <a:xfrm>
            <a:off x="6364438" y="4329230"/>
            <a:ext cx="1014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75323" y="3684586"/>
            <a:ext cx="2358977" cy="7806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729735" y="4658912"/>
            <a:ext cx="282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over examples</a:t>
            </a:r>
            <a:endParaRPr lang="zh-TW" altLang="en-US" sz="2400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4731416" y="4664806"/>
            <a:ext cx="61850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337684" y="5261975"/>
                <a:ext cx="1393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84" y="5261975"/>
                <a:ext cx="139373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6871569" y="4346052"/>
            <a:ext cx="281011" cy="278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號: 弧形右彎 26"/>
          <p:cNvSpPr/>
          <p:nvPr/>
        </p:nvSpPr>
        <p:spPr>
          <a:xfrm>
            <a:off x="2976143" y="4074907"/>
            <a:ext cx="425880" cy="14486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3" grpId="0"/>
      <p:bldP spid="19" grpId="0"/>
      <p:bldP spid="20" grpId="0"/>
      <p:bldP spid="9" grpId="0"/>
      <p:bldP spid="4" grpId="0"/>
      <p:bldP spid="18" grpId="0"/>
      <p:bldP spid="23" grpId="0" animBg="1"/>
      <p:bldP spid="24" grpId="0"/>
      <p:bldP spid="22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79" y="2162217"/>
            <a:ext cx="6624408" cy="46957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4115" y="2765303"/>
            <a:ext cx="211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point in the figure is a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color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blipFill>
                <a:blip r:embed="rId3"/>
                <a:stretch>
                  <a:fillRect l="-4938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64269" y="6051890"/>
            <a:ext cx="197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(true example)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68108" y="2977595"/>
            <a:ext cx="120499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smallest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73103" y="5497532"/>
            <a:ext cx="148329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Very large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 = - 180 - 2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  <a:blipFill>
                <a:blip r:embed="rId5"/>
                <a:stretch>
                  <a:fillRect l="-1326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235116" y="4924926"/>
            <a:ext cx="144379" cy="1443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7"/>
          </p:cNvCxnSpPr>
          <p:nvPr/>
        </p:nvCxnSpPr>
        <p:spPr>
          <a:xfrm flipV="1">
            <a:off x="4358351" y="4299284"/>
            <a:ext cx="828508" cy="646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Best Function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7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8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86656" y="3713905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Pick the “Best” Function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820745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614513" y="1629848"/>
            <a:ext cx="3843687" cy="15862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666116" y="2914650"/>
            <a:ext cx="1891247" cy="7992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68316" y="3709656"/>
            <a:ext cx="3131159" cy="434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blipFill>
                <a:blip r:embed="rId6"/>
                <a:stretch>
                  <a:fillRect l="-3883" b="-2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blipFill>
                <a:blip r:embed="rId7"/>
                <a:stretch>
                  <a:fillRect l="-73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754536" y="4569825"/>
            <a:ext cx="181395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blipFill>
                <a:blip r:embed="rId9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5" grpId="0" animBg="1"/>
      <p:bldP spid="16" grpId="0"/>
      <p:bldP spid="22" grpId="0"/>
      <p:bldP spid="23" grpId="0"/>
      <p:bldP spid="20" grpId="0" animBg="1"/>
      <p:bldP spid="2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6138</TotalTime>
  <Words>3299</Words>
  <Application>Microsoft Office PowerPoint</Application>
  <PresentationFormat>如螢幕大小 (4:3)</PresentationFormat>
  <Paragraphs>496</Paragraphs>
  <Slides>39</Slides>
  <Notes>15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Regression</vt:lpstr>
      <vt:lpstr>Regression: Output a scalar</vt:lpstr>
      <vt:lpstr>Example Application</vt:lpstr>
      <vt:lpstr>Step 1: Model</vt:lpstr>
      <vt:lpstr>Step 2: Goodness of Function</vt:lpstr>
      <vt:lpstr>Step 2: Goodness of Function</vt:lpstr>
      <vt:lpstr>Step 2: Goodness of Function</vt:lpstr>
      <vt:lpstr>Step 2: Goodness of Function</vt:lpstr>
      <vt:lpstr>Step 3: Best Function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How’s the results?</vt:lpstr>
      <vt:lpstr>How’s the results?  - Generalization</vt:lpstr>
      <vt:lpstr>PowerPoint 簡報</vt:lpstr>
      <vt:lpstr>PowerPoint 簡報</vt:lpstr>
      <vt:lpstr>PowerPoint 簡報</vt:lpstr>
      <vt:lpstr>PowerPoint 簡報</vt:lpstr>
      <vt:lpstr>Model Selection</vt:lpstr>
      <vt:lpstr>Model Selection</vt:lpstr>
      <vt:lpstr>Let’s collect more data</vt:lpstr>
      <vt:lpstr>What are the hidden factors?</vt:lpstr>
      <vt:lpstr>Back to step 1:  Redesign the Model</vt:lpstr>
      <vt:lpstr>Back to step 1:  Redesign the Model</vt:lpstr>
      <vt:lpstr>PowerPoint 簡報</vt:lpstr>
      <vt:lpstr>PowerPoint 簡報</vt:lpstr>
      <vt:lpstr>Back to step 1:  Redesign the Model Again</vt:lpstr>
      <vt:lpstr>Back to step 2: Regularization</vt:lpstr>
      <vt:lpstr>Regularization</vt:lpstr>
      <vt:lpstr>Conclusion </vt:lpstr>
      <vt:lpstr>Reference</vt:lpstr>
      <vt:lpstr>Acknowledgment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Hung-yi Lee</cp:lastModifiedBy>
  <cp:revision>120</cp:revision>
  <dcterms:created xsi:type="dcterms:W3CDTF">2016-09-18T07:33:37Z</dcterms:created>
  <dcterms:modified xsi:type="dcterms:W3CDTF">2017-03-04T16:02:56Z</dcterms:modified>
</cp:coreProperties>
</file>