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7" r:id="rId2"/>
    <p:sldId id="259" r:id="rId3"/>
    <p:sldId id="260" r:id="rId4"/>
    <p:sldId id="275" r:id="rId5"/>
    <p:sldId id="274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19" autoAdjust="0"/>
    <p:restoredTop sz="81701" autoAdjust="0"/>
  </p:normalViewPr>
  <p:slideViewPr>
    <p:cSldViewPr snapToGrid="0">
      <p:cViewPr varScale="1">
        <p:scale>
          <a:sx n="59" d="100"/>
          <a:sy n="59" d="100"/>
        </p:scale>
        <p:origin x="12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E2C6D0-5D61-4544-8FB9-7A8F3DFF9F0C}" type="datetimeFigureOut">
              <a:rPr lang="zh-TW" altLang="en-US" smtClean="0"/>
              <a:t>2017/4/19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8E760-260D-4D30-9063-DDF9CA068A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100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http://www1.cs.columbia.edu/CAVE/software/softlib/coil-20.php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C4C38-2DDC-4A21-B555-9DECA430456E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5529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Why KL&gt;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C4C38-2DDC-4A21-B555-9DECA430456E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8248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http://www1.cs.columbia.edu/CAVE/software/softlib/coil-20.php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C4C38-2DDC-4A21-B555-9DECA430456E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5726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8C79-9285-4D04-90EC-FD7A06422F01}" type="datetimeFigureOut">
              <a:rPr lang="zh-TW" altLang="en-US" smtClean="0"/>
              <a:t>2017/4/19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FDB9B-B39E-4ED5-A131-18DB0A3F27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2953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8C79-9285-4D04-90EC-FD7A06422F01}" type="datetimeFigureOut">
              <a:rPr lang="zh-TW" altLang="en-US" smtClean="0"/>
              <a:t>2017/4/19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FDB9B-B39E-4ED5-A131-18DB0A3F27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9317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8C79-9285-4D04-90EC-FD7A06422F01}" type="datetimeFigureOut">
              <a:rPr lang="zh-TW" altLang="en-US" smtClean="0"/>
              <a:t>2017/4/19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FDB9B-B39E-4ED5-A131-18DB0A3F27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730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8C79-9285-4D04-90EC-FD7A06422F01}" type="datetimeFigureOut">
              <a:rPr lang="zh-TW" altLang="en-US" smtClean="0"/>
              <a:t>2017/4/19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FDB9B-B39E-4ED5-A131-18DB0A3F27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4504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8C79-9285-4D04-90EC-FD7A06422F01}" type="datetimeFigureOut">
              <a:rPr lang="zh-TW" altLang="en-US" smtClean="0"/>
              <a:t>2017/4/19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FDB9B-B39E-4ED5-A131-18DB0A3F27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3466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8C79-9285-4D04-90EC-FD7A06422F01}" type="datetimeFigureOut">
              <a:rPr lang="zh-TW" altLang="en-US" smtClean="0"/>
              <a:t>2017/4/19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FDB9B-B39E-4ED5-A131-18DB0A3F27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4327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8C79-9285-4D04-90EC-FD7A06422F01}" type="datetimeFigureOut">
              <a:rPr lang="zh-TW" altLang="en-US" smtClean="0"/>
              <a:t>2017/4/19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FDB9B-B39E-4ED5-A131-18DB0A3F27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574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8C79-9285-4D04-90EC-FD7A06422F01}" type="datetimeFigureOut">
              <a:rPr lang="zh-TW" altLang="en-US" smtClean="0"/>
              <a:t>2017/4/19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FDB9B-B39E-4ED5-A131-18DB0A3F27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4700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8C79-9285-4D04-90EC-FD7A06422F01}" type="datetimeFigureOut">
              <a:rPr lang="zh-TW" altLang="en-US" smtClean="0"/>
              <a:t>2017/4/19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FDB9B-B39E-4ED5-A131-18DB0A3F27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5775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8C79-9285-4D04-90EC-FD7A06422F01}" type="datetimeFigureOut">
              <a:rPr lang="zh-TW" altLang="en-US" smtClean="0"/>
              <a:t>2017/4/19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FDB9B-B39E-4ED5-A131-18DB0A3F27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4048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8C79-9285-4D04-90EC-FD7A06422F01}" type="datetimeFigureOut">
              <a:rPr lang="zh-TW" altLang="en-US" smtClean="0"/>
              <a:t>2017/4/19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FDB9B-B39E-4ED5-A131-18DB0A3F27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782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38C79-9285-4D04-90EC-FD7A06422F01}" type="datetimeFigureOut">
              <a:rPr lang="zh-TW" altLang="en-US" smtClean="0"/>
              <a:t>2017/4/19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FDB9B-B39E-4ED5-A131-18DB0A3F27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3155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0.png"/><Relationship Id="rId7" Type="http://schemas.openxmlformats.org/officeDocument/2006/relationships/image" Target="../media/image40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0.png"/><Relationship Id="rId5" Type="http://schemas.openxmlformats.org/officeDocument/2006/relationships/image" Target="../media/image380.png"/><Relationship Id="rId10" Type="http://schemas.openxmlformats.org/officeDocument/2006/relationships/image" Target="../media/image43.png"/><Relationship Id="rId4" Type="http://schemas.openxmlformats.org/officeDocument/2006/relationships/image" Target="../media/image370.png"/><Relationship Id="rId9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50.png"/><Relationship Id="rId7" Type="http://schemas.openxmlformats.org/officeDocument/2006/relationships/image" Target="../media/image13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6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Unsupervised Learning:</a:t>
            </a:r>
            <a:br>
              <a:rPr lang="en-US" altLang="zh-TW" dirty="0"/>
            </a:br>
            <a:r>
              <a:rPr lang="en-US" altLang="zh-TW" dirty="0"/>
              <a:t>Neighbor Embedding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8660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35" y="2429404"/>
            <a:ext cx="5053013" cy="388249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T-distributed Stochastic Neighbor Embedding (t-SNE)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Problem of the previous approaches</a:t>
            </a:r>
          </a:p>
          <a:p>
            <a:pPr lvl="1"/>
            <a:r>
              <a:rPr lang="en-US" altLang="zh-TW" dirty="0"/>
              <a:t>Similar data are close, but different data may collapse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3925" y="2651388"/>
            <a:ext cx="4410075" cy="3438525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730641" y="6093765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LLE on MNIST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5716854" y="6081064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LLE on COIL-20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11929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t-SNE</a:t>
            </a:r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4165600" y="797074"/>
            <a:ext cx="3200400" cy="461666"/>
            <a:chOff x="3928533" y="797073"/>
            <a:chExt cx="3200400" cy="461666"/>
          </a:xfrm>
        </p:grpSpPr>
        <p:sp>
          <p:nvSpPr>
            <p:cNvPr id="4" name="文字方塊 3"/>
            <p:cNvSpPr txBox="1"/>
            <p:nvPr/>
          </p:nvSpPr>
          <p:spPr>
            <a:xfrm>
              <a:off x="3928533" y="797073"/>
              <a:ext cx="6434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x</a:t>
              </a:r>
              <a:endParaRPr lang="zh-TW" altLang="en-US" sz="2400" dirty="0"/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6485466" y="797074"/>
              <a:ext cx="6434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z</a:t>
              </a:r>
              <a:endParaRPr lang="zh-TW" altLang="en-US" sz="2400" dirty="0"/>
            </a:p>
          </p:txBody>
        </p:sp>
        <p:sp>
          <p:nvSpPr>
            <p:cNvPr id="7" name="箭號: 向右 6"/>
            <p:cNvSpPr/>
            <p:nvPr/>
          </p:nvSpPr>
          <p:spPr>
            <a:xfrm>
              <a:off x="4682066" y="912489"/>
              <a:ext cx="1693333" cy="230832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448759" y="1991199"/>
                <a:ext cx="3986893" cy="878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Compute similarity between all pairs of x: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59" y="1991199"/>
                <a:ext cx="3986893" cy="878510"/>
              </a:xfrm>
              <a:prstGeom prst="rect">
                <a:avLst/>
              </a:prstGeom>
              <a:blipFill>
                <a:blip r:embed="rId3"/>
                <a:stretch>
                  <a:fillRect l="-2446" t="-5556" b="-1319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4522585" y="1991199"/>
                <a:ext cx="4683579" cy="878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Compute similarity between all pairs of z: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2585" y="1991199"/>
                <a:ext cx="4683579" cy="878510"/>
              </a:xfrm>
              <a:prstGeom prst="rect">
                <a:avLst/>
              </a:prstGeom>
              <a:blipFill>
                <a:blip r:embed="rId4"/>
                <a:stretch>
                  <a:fillRect l="-2083" t="-5556" b="-1319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675584" y="2949502"/>
                <a:ext cx="3450624" cy="8498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584" y="2949502"/>
                <a:ext cx="3450624" cy="8498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4915436" y="2949502"/>
                <a:ext cx="3469283" cy="8498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436" y="2949502"/>
                <a:ext cx="3469283" cy="8498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字方塊 12"/>
          <p:cNvSpPr txBox="1"/>
          <p:nvPr/>
        </p:nvSpPr>
        <p:spPr>
          <a:xfrm>
            <a:off x="448759" y="4238578"/>
            <a:ext cx="8408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Find a set of z making the two distributions as close as possible 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873066" y="4785945"/>
                <a:ext cx="4173001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𝐾𝐿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||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066" y="4785945"/>
                <a:ext cx="4173001" cy="89620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4403773" y="5555947"/>
                <a:ext cx="4138633" cy="9898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f>
                                <m:f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p>
                                      </m:s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p>
                                    </m:e>
                                  </m:d>
                                </m:num>
                                <m:den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p>
                                      </m:s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773" y="5555947"/>
                <a:ext cx="4138633" cy="98982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369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5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3572217"/>
            <a:ext cx="7810500" cy="268605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t-SNE –Similarity Measure 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5449004" y="5524997"/>
            <a:ext cx="113212" cy="11321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/>
          <p:cNvSpPr/>
          <p:nvPr/>
        </p:nvSpPr>
        <p:spPr>
          <a:xfrm>
            <a:off x="2270397" y="4466911"/>
            <a:ext cx="113212" cy="11321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2033722" y="4466911"/>
            <a:ext cx="113212" cy="11321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>
            <a:stCxn id="7" idx="6"/>
          </p:cNvCxnSpPr>
          <p:nvPr/>
        </p:nvCxnSpPr>
        <p:spPr>
          <a:xfrm>
            <a:off x="2146934" y="4523517"/>
            <a:ext cx="12346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3627120" y="5575074"/>
            <a:ext cx="18218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742997" y="2073323"/>
                <a:ext cx="1221745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97" y="2073323"/>
                <a:ext cx="1221745" cy="4168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4558818" y="2001774"/>
                <a:ext cx="4154342" cy="5527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8818" y="2001774"/>
                <a:ext cx="4154342" cy="5527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4558818" y="3001569"/>
                <a:ext cx="3956532" cy="4649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8818" y="3001569"/>
                <a:ext cx="3956532" cy="4649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字方塊 19"/>
          <p:cNvSpPr txBox="1"/>
          <p:nvPr/>
        </p:nvSpPr>
        <p:spPr>
          <a:xfrm>
            <a:off x="4053993" y="1636005"/>
            <a:ext cx="1009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SNE:</a:t>
            </a:r>
            <a:endParaRPr lang="zh-TW" altLang="en-US" sz="2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4053993" y="2602597"/>
            <a:ext cx="1009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t-SNE:</a:t>
            </a:r>
            <a:endParaRPr lang="zh-TW" altLang="en-US" sz="2400" dirty="0"/>
          </a:p>
        </p:txBody>
      </p:sp>
      <p:sp>
        <p:nvSpPr>
          <p:cNvPr id="8" name="橢圓 7"/>
          <p:cNvSpPr/>
          <p:nvPr/>
        </p:nvSpPr>
        <p:spPr>
          <a:xfrm>
            <a:off x="3570514" y="5518468"/>
            <a:ext cx="113212" cy="11321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5562216" y="6150953"/>
                <a:ext cx="3280450" cy="5572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2400" dirty="0"/>
                  <a:t> 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216" y="6150953"/>
                <a:ext cx="3280450" cy="557268"/>
              </a:xfrm>
              <a:prstGeom prst="rect">
                <a:avLst/>
              </a:prstGeom>
              <a:blipFill>
                <a:blip r:embed="rId6"/>
                <a:stretch>
                  <a:fillRect t="-3297" b="-131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742997" y="2620645"/>
                <a:ext cx="2884123" cy="5527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97" y="2620645"/>
                <a:ext cx="2884123" cy="5527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175060" y="5088078"/>
                <a:ext cx="2569421" cy="552715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60" y="5088078"/>
                <a:ext cx="2569421" cy="5527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3475806" y="4500740"/>
                <a:ext cx="2329419" cy="464935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806" y="4500740"/>
                <a:ext cx="2329419" cy="46493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7632700" y="233841"/>
                <a:ext cx="13779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Ignore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for simplicity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2700" y="233841"/>
                <a:ext cx="1377950" cy="646331"/>
              </a:xfrm>
              <a:prstGeom prst="rect">
                <a:avLst/>
              </a:prstGeom>
              <a:blipFill>
                <a:blip r:embed="rId10"/>
                <a:stretch>
                  <a:fillRect l="-3540" t="-4717" r="-1327"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815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  <p:bldP spid="7" grpId="0" animBg="1"/>
      <p:bldP spid="16" grpId="0"/>
      <p:bldP spid="18" grpId="0"/>
      <p:bldP spid="19" grpId="0"/>
      <p:bldP spid="20" grpId="0"/>
      <p:bldP spid="21" grpId="0"/>
      <p:bldP spid="8" grpId="0" animBg="1"/>
      <p:bldP spid="24" grpId="0"/>
      <p:bldP spid="25" grpId="0"/>
      <p:bldP spid="26" grpId="0" animBg="1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2977" y="2362786"/>
            <a:ext cx="3855185" cy="362367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t-SNE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Good at visualization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422400" y="6081065"/>
            <a:ext cx="2441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t-SNE on MNIST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5562206" y="6121395"/>
            <a:ext cx="2597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t-SNE on COIL-20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850" y="2397654"/>
            <a:ext cx="4604939" cy="35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635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 descr="t-sne動畫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33363"/>
            <a:ext cx="6096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211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 learn more 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Locally Linear Embedding (LLE): [</a:t>
            </a:r>
            <a:r>
              <a:rPr lang="en-US" altLang="zh-TW" dirty="0" err="1"/>
              <a:t>Alpaydin</a:t>
            </a:r>
            <a:r>
              <a:rPr lang="en-US" altLang="zh-TW" dirty="0"/>
              <a:t>, Chapter 6.11]</a:t>
            </a:r>
          </a:p>
          <a:p>
            <a:r>
              <a:rPr lang="en-US" altLang="zh-TW" dirty="0"/>
              <a:t>Laplacian Eigenmaps: [</a:t>
            </a:r>
            <a:r>
              <a:rPr lang="en-US" altLang="zh-TW" dirty="0" err="1"/>
              <a:t>Alpaydin</a:t>
            </a:r>
            <a:r>
              <a:rPr lang="en-US" altLang="zh-TW" dirty="0"/>
              <a:t>, Chapter 6.12]</a:t>
            </a:r>
          </a:p>
          <a:p>
            <a:r>
              <a:rPr lang="en-US" altLang="zh-TW" dirty="0"/>
              <a:t>t-SNE</a:t>
            </a:r>
          </a:p>
          <a:p>
            <a:pPr lvl="1"/>
            <a:r>
              <a:rPr lang="en-US" altLang="zh-TW" sz="2800" dirty="0"/>
              <a:t>Laurens van der </a:t>
            </a:r>
            <a:r>
              <a:rPr lang="en-US" altLang="zh-TW" sz="2800" dirty="0" err="1"/>
              <a:t>Maaten</a:t>
            </a:r>
            <a:r>
              <a:rPr lang="en-US" altLang="zh-TW" sz="2800" dirty="0"/>
              <a:t>, Geoffrey Hinton, “Visualizing Data using t-SNE”, JMLR, 2008</a:t>
            </a:r>
          </a:p>
          <a:p>
            <a:pPr lvl="1"/>
            <a:r>
              <a:rPr lang="en-US" altLang="zh-TW" sz="2800" dirty="0"/>
              <a:t>Excellent tutorial: </a:t>
            </a:r>
            <a:r>
              <a:rPr lang="zh-TW" altLang="en-US" sz="2800" dirty="0"/>
              <a:t>https://github.com/oreillymedia/t-SNE-tutorial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61697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Manifold Learning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09" y="2066770"/>
            <a:ext cx="4142741" cy="3781457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4629150" y="5508611"/>
            <a:ext cx="388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Suitable for clustering or following supervised learning</a:t>
            </a:r>
          </a:p>
        </p:txBody>
      </p:sp>
      <p:sp>
        <p:nvSpPr>
          <p:cNvPr id="9" name="橢圓 8"/>
          <p:cNvSpPr/>
          <p:nvPr/>
        </p:nvSpPr>
        <p:spPr>
          <a:xfrm>
            <a:off x="3634886" y="4136309"/>
            <a:ext cx="150348" cy="1503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276862" y="4432345"/>
            <a:ext cx="150348" cy="1503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1582931" y="3420398"/>
            <a:ext cx="150348" cy="1503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1626380" y="3099209"/>
            <a:ext cx="150348" cy="1503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 descr="On a sphere, the sum of the angles of a triangle is not equal to 180° (see spherical trigonometry). A sphere is not a Euclidean space, but locally the laws of Euclidean geometry are good approximations. In a small triangle on the face of the earth, the sum of the angles is very nearly 180°. A sphere can be represented by a collection of two dimensional maps, therefore a sphere is a manifold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484" y="262547"/>
            <a:ext cx="2857500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直線接點 13"/>
          <p:cNvCxnSpPr/>
          <p:nvPr/>
        </p:nvCxnSpPr>
        <p:spPr>
          <a:xfrm flipV="1">
            <a:off x="1303440" y="3505097"/>
            <a:ext cx="273612" cy="6023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8" idx="7"/>
            <a:endCxn id="12" idx="3"/>
          </p:cNvCxnSpPr>
          <p:nvPr/>
        </p:nvCxnSpPr>
        <p:spPr>
          <a:xfrm flipV="1">
            <a:off x="1330018" y="3227539"/>
            <a:ext cx="318380" cy="27838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/>
          <p:cNvSpPr/>
          <p:nvPr/>
        </p:nvSpPr>
        <p:spPr>
          <a:xfrm>
            <a:off x="1201688" y="3483903"/>
            <a:ext cx="150348" cy="1503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接點 20"/>
          <p:cNvCxnSpPr>
            <a:stCxn id="8" idx="5"/>
            <a:endCxn id="9" idx="2"/>
          </p:cNvCxnSpPr>
          <p:nvPr/>
        </p:nvCxnSpPr>
        <p:spPr>
          <a:xfrm>
            <a:off x="1330018" y="3612233"/>
            <a:ext cx="2304868" cy="59925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8" idx="4"/>
            <a:endCxn id="10" idx="0"/>
          </p:cNvCxnSpPr>
          <p:nvPr/>
        </p:nvCxnSpPr>
        <p:spPr>
          <a:xfrm>
            <a:off x="1276862" y="3634251"/>
            <a:ext cx="75174" cy="79809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010393" y="2343158"/>
            <a:ext cx="2981472" cy="29266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119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0" grpId="0" animBg="1"/>
      <p:bldP spid="11" grpId="0" animBg="1"/>
      <p:bldP spid="12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Locally Linear Embedding (LLE)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2330490" y="3480513"/>
            <a:ext cx="217714" cy="2177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340057" y="2323822"/>
            <a:ext cx="217714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2534577" y="2106108"/>
            <a:ext cx="217714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1801606" y="2795537"/>
            <a:ext cx="217714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863600" y="3698227"/>
            <a:ext cx="217714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1748084" y="4131865"/>
            <a:ext cx="217714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2548204" y="4795526"/>
            <a:ext cx="217714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3075155" y="4031389"/>
            <a:ext cx="217714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3619894" y="2405350"/>
            <a:ext cx="217714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3153632" y="3195749"/>
            <a:ext cx="217714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3553446" y="4864581"/>
            <a:ext cx="217714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1191532" y="4973438"/>
            <a:ext cx="217714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2518897" y="3586759"/>
                <a:ext cx="348237" cy="381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897" y="3586759"/>
                <a:ext cx="348237" cy="381258"/>
              </a:xfrm>
              <a:prstGeom prst="rect">
                <a:avLst/>
              </a:prstGeom>
              <a:blipFill>
                <a:blip r:embed="rId2"/>
                <a:stretch>
                  <a:fillRect l="-10526" r="-877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2090201" y="2591769"/>
                <a:ext cx="382604" cy="381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201" y="2591769"/>
                <a:ext cx="382604" cy="381258"/>
              </a:xfrm>
              <a:prstGeom prst="rect">
                <a:avLst/>
              </a:prstGeom>
              <a:blipFill>
                <a:blip r:embed="rId3"/>
                <a:stretch>
                  <a:fillRect l="-11111" t="-3175" r="-11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橢圓 21"/>
          <p:cNvSpPr/>
          <p:nvPr/>
        </p:nvSpPr>
        <p:spPr>
          <a:xfrm>
            <a:off x="1714520" y="2708451"/>
            <a:ext cx="391886" cy="39188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1660998" y="4053160"/>
            <a:ext cx="391886" cy="39188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3066546" y="3100337"/>
            <a:ext cx="391886" cy="39188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7" name="直線接點 26"/>
          <p:cNvCxnSpPr>
            <a:endCxn id="6" idx="1"/>
          </p:cNvCxnSpPr>
          <p:nvPr/>
        </p:nvCxnSpPr>
        <p:spPr>
          <a:xfrm>
            <a:off x="1954051" y="2985364"/>
            <a:ext cx="408322" cy="52703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endCxn id="14" idx="7"/>
          </p:cNvCxnSpPr>
          <p:nvPr/>
        </p:nvCxnSpPr>
        <p:spPr>
          <a:xfrm flipH="1">
            <a:off x="1933915" y="3676301"/>
            <a:ext cx="465138" cy="48744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18" idx="2"/>
          </p:cNvCxnSpPr>
          <p:nvPr/>
        </p:nvCxnSpPr>
        <p:spPr>
          <a:xfrm flipH="1">
            <a:off x="2535371" y="3304606"/>
            <a:ext cx="618261" cy="25608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1682592" y="3161608"/>
                <a:ext cx="491160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592" y="3161608"/>
                <a:ext cx="491160" cy="399084"/>
              </a:xfrm>
              <a:prstGeom prst="rect">
                <a:avLst/>
              </a:prstGeom>
              <a:blipFill>
                <a:blip r:embed="rId4"/>
                <a:stretch>
                  <a:fillRect l="-7407" r="-8642" b="-246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4536439" y="2064192"/>
                <a:ext cx="3732264" cy="7803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represents the relation between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en-US" altLang="zh-TW" sz="2400" dirty="0"/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439" y="2064192"/>
                <a:ext cx="3732264" cy="780342"/>
              </a:xfrm>
              <a:prstGeom prst="rect">
                <a:avLst/>
              </a:prstGeom>
              <a:blipFill>
                <a:blip r:embed="rId5"/>
                <a:stretch>
                  <a:fillRect l="-4902" t="-11719" b="-226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4506207" y="3282332"/>
                <a:ext cx="3732264" cy="3990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TW" sz="2400" dirty="0"/>
                  <a:t>Find a set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minimizing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207" y="3282332"/>
                <a:ext cx="3732264" cy="399084"/>
              </a:xfrm>
              <a:prstGeom prst="rect">
                <a:avLst/>
              </a:prstGeom>
              <a:blipFill>
                <a:blip r:embed="rId6"/>
                <a:stretch>
                  <a:fillRect l="-4902" t="-21212" b="-3939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4734418" y="4163748"/>
                <a:ext cx="3345788" cy="11736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zh-TW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d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4418" y="4163748"/>
                <a:ext cx="3345788" cy="11736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773484" y="5710906"/>
                <a:ext cx="5560786" cy="8726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Then find the dimension reduction results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en-US" altLang="zh-TW" sz="2400" dirty="0"/>
                  <a:t> based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TW" sz="2400" dirty="0"/>
                  <a:t>  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484" y="5710906"/>
                <a:ext cx="5560786" cy="872675"/>
              </a:xfrm>
              <a:prstGeom prst="rect">
                <a:avLst/>
              </a:prstGeom>
              <a:blipFill>
                <a:blip r:embed="rId8"/>
                <a:stretch>
                  <a:fillRect l="-1754" t="-5594" b="-111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2161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2" grpId="0" animBg="1"/>
      <p:bldP spid="25" grpId="0" animBg="1"/>
      <p:bldP spid="26" grpId="0" animBg="1"/>
      <p:bldP spid="34" grpId="0"/>
      <p:bldP spid="36" grpId="0"/>
      <p:bldP spid="37" grpId="0"/>
      <p:bldP spid="35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LLE</a:t>
            </a:r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2419390" y="3849956"/>
            <a:ext cx="217714" cy="2177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1428957" y="2693265"/>
            <a:ext cx="217714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2623477" y="2475551"/>
            <a:ext cx="217714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1890506" y="3164980"/>
            <a:ext cx="217714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952500" y="4067670"/>
            <a:ext cx="217714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1836984" y="4501308"/>
            <a:ext cx="217714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2637104" y="5164969"/>
            <a:ext cx="217714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3164055" y="4400832"/>
            <a:ext cx="217714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3708794" y="2774793"/>
            <a:ext cx="217714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3242532" y="3565192"/>
            <a:ext cx="217714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3642346" y="5234024"/>
            <a:ext cx="217714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1280432" y="5342881"/>
            <a:ext cx="217714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2607797" y="3956202"/>
                <a:ext cx="348237" cy="381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7797" y="3956202"/>
                <a:ext cx="348237" cy="381258"/>
              </a:xfrm>
              <a:prstGeom prst="rect">
                <a:avLst/>
              </a:prstGeom>
              <a:blipFill>
                <a:blip r:embed="rId2"/>
                <a:stretch>
                  <a:fillRect l="-12281" t="-1587" r="-877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2179101" y="2961212"/>
                <a:ext cx="382604" cy="381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9101" y="2961212"/>
                <a:ext cx="382604" cy="381258"/>
              </a:xfrm>
              <a:prstGeom prst="rect">
                <a:avLst/>
              </a:prstGeom>
              <a:blipFill>
                <a:blip r:embed="rId3"/>
                <a:stretch>
                  <a:fillRect l="-9524" t="-4839" r="-1269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橢圓 23"/>
          <p:cNvSpPr/>
          <p:nvPr/>
        </p:nvSpPr>
        <p:spPr>
          <a:xfrm>
            <a:off x="1803420" y="3077894"/>
            <a:ext cx="391886" cy="39188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1749898" y="4422603"/>
            <a:ext cx="391886" cy="39188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3155446" y="3469780"/>
            <a:ext cx="391886" cy="39188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7" name="直線接點 26"/>
          <p:cNvCxnSpPr>
            <a:endCxn id="10" idx="1"/>
          </p:cNvCxnSpPr>
          <p:nvPr/>
        </p:nvCxnSpPr>
        <p:spPr>
          <a:xfrm>
            <a:off x="2042951" y="3354807"/>
            <a:ext cx="408322" cy="52703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endCxn id="15" idx="7"/>
          </p:cNvCxnSpPr>
          <p:nvPr/>
        </p:nvCxnSpPr>
        <p:spPr>
          <a:xfrm flipH="1">
            <a:off x="2022815" y="4045744"/>
            <a:ext cx="465138" cy="48744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>
            <a:stCxn id="19" idx="2"/>
          </p:cNvCxnSpPr>
          <p:nvPr/>
        </p:nvCxnSpPr>
        <p:spPr>
          <a:xfrm flipH="1">
            <a:off x="2624271" y="3674049"/>
            <a:ext cx="618261" cy="25608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1771492" y="3531051"/>
                <a:ext cx="491160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492" y="3531051"/>
                <a:ext cx="491160" cy="399084"/>
              </a:xfrm>
              <a:prstGeom prst="rect">
                <a:avLst/>
              </a:prstGeom>
              <a:blipFill>
                <a:blip r:embed="rId4"/>
                <a:stretch>
                  <a:fillRect l="-8750" r="-8750" b="-242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橢圓 30"/>
          <p:cNvSpPr/>
          <p:nvPr/>
        </p:nvSpPr>
        <p:spPr>
          <a:xfrm rot="7321228">
            <a:off x="6516597" y="3927940"/>
            <a:ext cx="217714" cy="2177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 rot="7321228">
            <a:off x="8109990" y="4024560"/>
            <a:ext cx="217714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/>
          <p:cNvSpPr/>
          <p:nvPr/>
        </p:nvSpPr>
        <p:spPr>
          <a:xfrm rot="7321228">
            <a:off x="7122353" y="5171438"/>
            <a:ext cx="217714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/>
          <p:cNvSpPr/>
          <p:nvPr/>
        </p:nvSpPr>
        <p:spPr>
          <a:xfrm rot="7321228">
            <a:off x="7377786" y="3842711"/>
            <a:ext cx="217714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/>
          <p:cNvSpPr/>
          <p:nvPr/>
        </p:nvSpPr>
        <p:spPr>
          <a:xfrm rot="7321228">
            <a:off x="7334761" y="2947583"/>
            <a:ext cx="217714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 rot="7321228">
            <a:off x="6273147" y="3088781"/>
            <a:ext cx="217714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/>
          <p:cNvSpPr/>
          <p:nvPr/>
        </p:nvSpPr>
        <p:spPr>
          <a:xfrm rot="7321228">
            <a:off x="5286215" y="3415282"/>
            <a:ext cx="217714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/>
          <p:cNvSpPr/>
          <p:nvPr/>
        </p:nvSpPr>
        <p:spPr>
          <a:xfrm rot="7321228">
            <a:off x="5654694" y="4267225"/>
            <a:ext cx="217714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/>
          <p:cNvSpPr/>
          <p:nvPr/>
        </p:nvSpPr>
        <p:spPr>
          <a:xfrm rot="7321228">
            <a:off x="5656331" y="5301724"/>
            <a:ext cx="217714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橢圓 39"/>
          <p:cNvSpPr/>
          <p:nvPr/>
        </p:nvSpPr>
        <p:spPr>
          <a:xfrm rot="7321228">
            <a:off x="6321588" y="4776837"/>
            <a:ext cx="217714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橢圓 40"/>
          <p:cNvSpPr/>
          <p:nvPr/>
        </p:nvSpPr>
        <p:spPr>
          <a:xfrm rot="7321228">
            <a:off x="4998166" y="4193239"/>
            <a:ext cx="217714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/>
          <p:cNvSpPr/>
          <p:nvPr/>
        </p:nvSpPr>
        <p:spPr>
          <a:xfrm rot="7321228">
            <a:off x="5828363" y="2733636"/>
            <a:ext cx="217714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/>
          <p:cNvSpPr/>
          <p:nvPr/>
        </p:nvSpPr>
        <p:spPr>
          <a:xfrm rot="7321228">
            <a:off x="7290700" y="3755625"/>
            <a:ext cx="391886" cy="39188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/>
          <p:cNvSpPr/>
          <p:nvPr/>
        </p:nvSpPr>
        <p:spPr>
          <a:xfrm rot="7321228">
            <a:off x="6178955" y="2997251"/>
            <a:ext cx="391886" cy="39188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/>
          <p:cNvSpPr/>
          <p:nvPr/>
        </p:nvSpPr>
        <p:spPr>
          <a:xfrm rot="7321228">
            <a:off x="6241561" y="4694165"/>
            <a:ext cx="391886" cy="39188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8" name="直線接點 47"/>
          <p:cNvCxnSpPr>
            <a:endCxn id="31" idx="1"/>
          </p:cNvCxnSpPr>
          <p:nvPr/>
        </p:nvCxnSpPr>
        <p:spPr>
          <a:xfrm rot="7321228">
            <a:off x="6859044" y="3715454"/>
            <a:ext cx="408322" cy="52703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>
            <a:endCxn id="36" idx="7"/>
          </p:cNvCxnSpPr>
          <p:nvPr/>
        </p:nvCxnSpPr>
        <p:spPr>
          <a:xfrm rot="7321228" flipH="1">
            <a:off x="6257214" y="3386404"/>
            <a:ext cx="465138" cy="48744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>
            <a:stCxn id="40" idx="2"/>
          </p:cNvCxnSpPr>
          <p:nvPr/>
        </p:nvCxnSpPr>
        <p:spPr>
          <a:xfrm rot="7321228" flipH="1">
            <a:off x="6234378" y="4335365"/>
            <a:ext cx="618261" cy="25608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/>
              <p:cNvSpPr txBox="1"/>
              <p:nvPr/>
            </p:nvSpPr>
            <p:spPr>
              <a:xfrm>
                <a:off x="6853369" y="4053026"/>
                <a:ext cx="491160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6" name="文字方塊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369" y="4053026"/>
                <a:ext cx="491160" cy="399084"/>
              </a:xfrm>
              <a:prstGeom prst="rect">
                <a:avLst/>
              </a:prstGeom>
              <a:blipFill>
                <a:blip r:embed="rId5"/>
                <a:stretch>
                  <a:fillRect l="-7407" r="-8642" b="-246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/>
              <p:cNvSpPr txBox="1"/>
              <p:nvPr/>
            </p:nvSpPr>
            <p:spPr>
              <a:xfrm>
                <a:off x="7408844" y="3369252"/>
                <a:ext cx="356636" cy="381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7" name="文字方塊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8844" y="3369252"/>
                <a:ext cx="356636" cy="381258"/>
              </a:xfrm>
              <a:prstGeom prst="rect">
                <a:avLst/>
              </a:prstGeom>
              <a:blipFill>
                <a:blip r:embed="rId6"/>
                <a:stretch>
                  <a:fillRect l="-10169" t="-4839" r="-118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57"/>
              <p:cNvSpPr txBox="1"/>
              <p:nvPr/>
            </p:nvSpPr>
            <p:spPr>
              <a:xfrm>
                <a:off x="6105523" y="3788341"/>
                <a:ext cx="332014" cy="381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8" name="文字方塊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5523" y="3788341"/>
                <a:ext cx="332014" cy="381258"/>
              </a:xfrm>
              <a:prstGeom prst="rect">
                <a:avLst/>
              </a:prstGeom>
              <a:blipFill>
                <a:blip r:embed="rId7"/>
                <a:stretch>
                  <a:fillRect l="-12963" r="-92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文字方塊 59"/>
          <p:cNvSpPr txBox="1"/>
          <p:nvPr/>
        </p:nvSpPr>
        <p:spPr>
          <a:xfrm>
            <a:off x="770203" y="5779496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/>
              <a:t>Original Space</a:t>
            </a:r>
            <a:endParaRPr lang="zh-TW" altLang="en-US" sz="2800" b="1" i="1" u="sng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4803521" y="5779496"/>
            <a:ext cx="3601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/>
              <a:t>New (Low-dim) Space</a:t>
            </a:r>
            <a:endParaRPr lang="zh-TW" altLang="en-US" sz="28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字方塊 61"/>
              <p:cNvSpPr txBox="1"/>
              <p:nvPr/>
            </p:nvSpPr>
            <p:spPr>
              <a:xfrm>
                <a:off x="4414299" y="1003093"/>
                <a:ext cx="3732264" cy="3812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TW" sz="2400" dirty="0"/>
                  <a:t>Find a set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altLang="zh-TW" sz="2400" dirty="0"/>
                  <a:t> minimizing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62" name="文字方塊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4299" y="1003093"/>
                <a:ext cx="3732264" cy="381258"/>
              </a:xfrm>
              <a:prstGeom prst="rect">
                <a:avLst/>
              </a:prstGeom>
              <a:blipFill>
                <a:blip r:embed="rId8"/>
                <a:stretch>
                  <a:fillRect l="-4902" t="-22581" b="-483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/>
              <p:cNvSpPr txBox="1"/>
              <p:nvPr/>
            </p:nvSpPr>
            <p:spPr>
              <a:xfrm>
                <a:off x="312969" y="1813390"/>
                <a:ext cx="3732264" cy="3990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TW" sz="2400" dirty="0">
                    <a:solidFill>
                      <a:srgbClr val="FF0000"/>
                    </a:solidFill>
                  </a:rPr>
                  <a:t>Keep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TW" alt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unchanged</a:t>
                </a:r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4" name="文字方塊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69" y="1813390"/>
                <a:ext cx="3732264" cy="399084"/>
              </a:xfrm>
              <a:prstGeom prst="rect">
                <a:avLst/>
              </a:prstGeom>
              <a:blipFill>
                <a:blip r:embed="rId10"/>
                <a:stretch>
                  <a:fillRect t="-21212" b="-3939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/>
              <p:cNvSpPr txBox="1"/>
              <p:nvPr/>
            </p:nvSpPr>
            <p:spPr>
              <a:xfrm>
                <a:off x="5426055" y="1496756"/>
                <a:ext cx="3345788" cy="117365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zh-TW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d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055" y="1496756"/>
                <a:ext cx="3345788" cy="117365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0705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5" grpId="0" animBg="1"/>
      <p:bldP spid="46" grpId="0" animBg="1"/>
      <p:bldP spid="47" grpId="0" animBg="1"/>
      <p:bldP spid="56" grpId="0"/>
      <p:bldP spid="57" grpId="0"/>
      <p:bldP spid="58" grpId="0"/>
      <p:bldP spid="61" grpId="0"/>
      <p:bldP spid="62" grpId="0"/>
      <p:bldP spid="5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https://3.bp.blogspot.com/-mmFbFCG_vTg/VtREUHCIr7I/AAAAAAABWVQ/0_6yXIQ-EDo/s640/%25E5%259C%25A8%25E5%25A4%25A9%25E9%25A1%2598%25E5%2581%259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950" y="177800"/>
            <a:ext cx="5010150" cy="668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219075" y="5725418"/>
            <a:ext cx="34861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Source of image: </a:t>
            </a:r>
            <a:r>
              <a:rPr lang="zh-TW" altLang="en-US" dirty="0"/>
              <a:t>http://feetsprint.blogspot.tw/2016/02/blog-post_29.html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2712985" y="1452990"/>
                <a:ext cx="838654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altLang="zh-TW" sz="2400" dirty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985" y="1452990"/>
                <a:ext cx="838654" cy="473591"/>
              </a:xfrm>
              <a:prstGeom prst="rect">
                <a:avLst/>
              </a:prstGeom>
              <a:blipFill>
                <a:blip r:embed="rId3"/>
                <a:stretch>
                  <a:fillRect t="-7692" b="-282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6614187" y="4518127"/>
                <a:ext cx="572913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187" y="4518127"/>
                <a:ext cx="572913" cy="4655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2845855" y="4518127"/>
                <a:ext cx="572913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855" y="4518127"/>
                <a:ext cx="572913" cy="4655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6379279" y="1404424"/>
                <a:ext cx="1042727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altLang="zh-TW" sz="2400" dirty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279" y="1404424"/>
                <a:ext cx="1042727" cy="473591"/>
              </a:xfrm>
              <a:prstGeom prst="rect">
                <a:avLst/>
              </a:prstGeom>
              <a:blipFill>
                <a:blip r:embed="rId6"/>
                <a:stretch>
                  <a:fillRect t="-7692" b="-282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接點 9"/>
          <p:cNvCxnSpPr/>
          <p:nvPr/>
        </p:nvCxnSpPr>
        <p:spPr>
          <a:xfrm>
            <a:off x="5372100" y="990491"/>
            <a:ext cx="0" cy="123200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5384800" y="3751695"/>
            <a:ext cx="0" cy="206490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3705225" y="1025214"/>
            <a:ext cx="0" cy="123200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3717925" y="3786418"/>
            <a:ext cx="0" cy="206490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90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12" y="1825625"/>
            <a:ext cx="7115175" cy="46958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032000" y="704741"/>
            <a:ext cx="680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Lawrence K. Saul, Sam T. </a:t>
            </a:r>
            <a:r>
              <a:rPr lang="en-US" altLang="zh-TW" dirty="0" err="1"/>
              <a:t>Roweis</a:t>
            </a:r>
            <a:r>
              <a:rPr lang="en-US" altLang="zh-TW" dirty="0"/>
              <a:t>, “Think Globally, Fit Locally: Unsupervised Learning of Low Dimensional Manifolds”, JMLR, 2013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4352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Laplacian Eigenmaps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Graph-based approach</a:t>
            </a:r>
            <a:endParaRPr lang="zh-TW" altLang="en-US" dirty="0"/>
          </a:p>
        </p:txBody>
      </p:sp>
      <p:pic>
        <p:nvPicPr>
          <p:cNvPr id="2050" name="Picture 2" descr="流形與測地線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90808"/>
            <a:ext cx="9063162" cy="2961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3403600" y="5860721"/>
            <a:ext cx="256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Construct the data points as a </a:t>
            </a:r>
            <a:r>
              <a:rPr lang="en-US" altLang="zh-TW" sz="2400" b="1" i="1" u="sng" dirty="0"/>
              <a:t>graph</a:t>
            </a:r>
            <a:endParaRPr lang="zh-TW" altLang="en-US" sz="2400" b="1" i="1" u="sng" dirty="0"/>
          </a:p>
        </p:txBody>
      </p:sp>
      <p:sp>
        <p:nvSpPr>
          <p:cNvPr id="6" name="文字方塊 5"/>
          <p:cNvSpPr txBox="1"/>
          <p:nvPr/>
        </p:nvSpPr>
        <p:spPr>
          <a:xfrm>
            <a:off x="5944186" y="1786188"/>
            <a:ext cx="31998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Distance defined by graph approximate the distance on manifold</a:t>
            </a:r>
            <a:endParaRPr lang="zh-TW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112542" y="2934222"/>
            <a:ext cx="3010486" cy="2874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010486" y="3025954"/>
            <a:ext cx="3010486" cy="2874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6020972" y="3000982"/>
            <a:ext cx="3010486" cy="2874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516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5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80" y="2681990"/>
            <a:ext cx="1847588" cy="183142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Laplacian Eigenmaps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sz="2400" i="1" dirty="0"/>
                  <a:t>Review in semi-supervised learning</a:t>
                </a:r>
                <a:r>
                  <a:rPr lang="en-US" altLang="zh-TW" sz="2400" dirty="0"/>
                  <a:t>: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24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400" dirty="0"/>
                  <a:t> are close in a high density region,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24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400" dirty="0"/>
                  <a:t> are probably the same.</a:t>
                </a:r>
                <a:endParaRPr lang="zh-TW" altLang="en-US" sz="240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5" t="-1961" r="-10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2600406" y="2752158"/>
                <a:ext cx="2315377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406" y="2752158"/>
                <a:ext cx="2315377" cy="8962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4986058" y="2952949"/>
                <a:ext cx="6263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058" y="2952949"/>
                <a:ext cx="626390" cy="369332"/>
              </a:xfrm>
              <a:prstGeom prst="rect">
                <a:avLst/>
              </a:prstGeom>
              <a:blipFill>
                <a:blip r:embed="rId5"/>
                <a:stretch>
                  <a:fillRect l="-9709" r="-8738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4915783" y="3532213"/>
            <a:ext cx="3132438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As a regularization term</a:t>
            </a:r>
            <a:endParaRPr lang="zh-TW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4986058" y="2859291"/>
            <a:ext cx="626390" cy="5225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5786509" y="4401916"/>
                <a:ext cx="10678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6509" y="4401916"/>
                <a:ext cx="1067856" cy="369332"/>
              </a:xfrm>
              <a:prstGeom prst="rect">
                <a:avLst/>
              </a:prstGeom>
              <a:blipFill>
                <a:blip r:embed="rId6"/>
                <a:stretch>
                  <a:fillRect l="-2857" r="-8000" b="-262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2549154" y="4169887"/>
                <a:ext cx="3298339" cy="9534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154" y="4169887"/>
                <a:ext cx="3298339" cy="95346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/>
          <p:cNvSpPr txBox="1"/>
          <p:nvPr/>
        </p:nvSpPr>
        <p:spPr>
          <a:xfrm>
            <a:off x="5702613" y="4988246"/>
            <a:ext cx="3079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L: (R+U) x (R+U) matrix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152349" y="5543265"/>
            <a:ext cx="248387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Graph Laplacian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5761109" y="6130176"/>
                <a:ext cx="15309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1109" y="6130176"/>
                <a:ext cx="1530997" cy="369332"/>
              </a:xfrm>
              <a:prstGeom prst="rect">
                <a:avLst/>
              </a:prstGeom>
              <a:blipFill>
                <a:blip r:embed="rId8"/>
                <a:stretch>
                  <a:fillRect l="-3984" r="-3586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圖片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0980" y="4569459"/>
            <a:ext cx="1847588" cy="1998411"/>
          </a:xfrm>
          <a:prstGeom prst="rect">
            <a:avLst/>
          </a:prstGeom>
        </p:spPr>
      </p:pic>
      <p:sp>
        <p:nvSpPr>
          <p:cNvPr id="17" name="文字方塊 16"/>
          <p:cNvSpPr txBox="1"/>
          <p:nvPr/>
        </p:nvSpPr>
        <p:spPr>
          <a:xfrm>
            <a:off x="2600406" y="5243419"/>
            <a:ext cx="2871854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S evaluates how smooth your label is</a:t>
            </a:r>
            <a:endParaRPr lang="zh-TW" altLang="en-US" sz="2400" dirty="0"/>
          </a:p>
        </p:txBody>
      </p:sp>
      <p:grpSp>
        <p:nvGrpSpPr>
          <p:cNvPr id="22" name="群組 21"/>
          <p:cNvGrpSpPr/>
          <p:nvPr/>
        </p:nvGrpSpPr>
        <p:grpSpPr>
          <a:xfrm>
            <a:off x="5782346" y="230190"/>
            <a:ext cx="3490601" cy="1487960"/>
            <a:chOff x="5782346" y="230190"/>
            <a:chExt cx="3490601" cy="14879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字方塊 17"/>
                <p:cNvSpPr txBox="1"/>
                <p:nvPr/>
              </p:nvSpPr>
              <p:spPr>
                <a:xfrm>
                  <a:off x="5782346" y="764733"/>
                  <a:ext cx="860044" cy="3990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8" name="文字方塊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2346" y="764733"/>
                  <a:ext cx="860044" cy="399084"/>
                </a:xfrm>
                <a:prstGeom prst="rect">
                  <a:avLst/>
                </a:prstGeom>
                <a:blipFill>
                  <a:blip r:embed="rId10"/>
                  <a:stretch>
                    <a:fillRect l="-4965" r="-2837" b="-2424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左大括弧 3"/>
            <p:cNvSpPr/>
            <p:nvPr/>
          </p:nvSpPr>
          <p:spPr>
            <a:xfrm>
              <a:off x="6748377" y="309550"/>
              <a:ext cx="211975" cy="1325563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6918462" y="1254660"/>
              <a:ext cx="3683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0   </a:t>
              </a:r>
              <a:endParaRPr lang="zh-TW" altLang="en-US" sz="2400" dirty="0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6909740" y="230190"/>
              <a:ext cx="14597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similarity   </a:t>
              </a:r>
              <a:endParaRPr lang="zh-TW" altLang="en-US" sz="2400" dirty="0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7371497" y="635944"/>
              <a:ext cx="1901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If connected</a:t>
              </a:r>
              <a:endParaRPr lang="zh-TW" altLang="en-US" sz="2400" dirty="0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7468244" y="1256485"/>
              <a:ext cx="15566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otherwise</a:t>
              </a:r>
              <a:endParaRPr lang="zh-TW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8504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9" grpId="0" animBg="1"/>
      <p:bldP spid="10" grpId="0"/>
      <p:bldP spid="11" grpId="0"/>
      <p:bldP spid="12" grpId="0"/>
      <p:bldP spid="13" grpId="0" animBg="1"/>
      <p:bldP spid="14" grpId="0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Laplacian Eigenmaps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sz="2400" i="1" dirty="0"/>
                  <a:t>Dimension Reduction</a:t>
                </a:r>
                <a:r>
                  <a:rPr lang="en-US" altLang="zh-TW" sz="2400" dirty="0"/>
                  <a:t>: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24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400" dirty="0"/>
                  <a:t> are close in a high density region,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24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400" dirty="0"/>
                  <a:t> are close to each other.</a:t>
                </a:r>
                <a:endParaRPr lang="zh-TW" altLang="en-US" sz="2400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2852342" y="2739578"/>
                <a:ext cx="3131498" cy="9380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342" y="2739578"/>
                <a:ext cx="3131498" cy="9380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/>
          <p:cNvSpPr txBox="1"/>
          <p:nvPr/>
        </p:nvSpPr>
        <p:spPr>
          <a:xfrm>
            <a:off x="958287" y="5416150"/>
            <a:ext cx="5435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1" dirty="0"/>
              <a:t>Spectral clustering</a:t>
            </a:r>
            <a:r>
              <a:rPr lang="en-US" altLang="zh-TW" sz="2400" dirty="0"/>
              <a:t>: clustering on z</a:t>
            </a:r>
            <a:endParaRPr lang="zh-TW" altLang="en-US" sz="2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1875132" y="3701700"/>
            <a:ext cx="2005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Any problem?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3994651" y="3677592"/>
                <a:ext cx="3479800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How about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zh-TW" sz="2400" dirty="0"/>
                  <a:t>?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651" y="3677592"/>
                <a:ext cx="3479800" cy="473591"/>
              </a:xfrm>
              <a:prstGeom prst="rect">
                <a:avLst/>
              </a:prstGeom>
              <a:blipFill>
                <a:blip r:embed="rId4"/>
                <a:stretch>
                  <a:fillRect l="-2627" t="-7692" b="-282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/>
          <p:cNvSpPr txBox="1"/>
          <p:nvPr/>
        </p:nvSpPr>
        <p:spPr>
          <a:xfrm>
            <a:off x="924082" y="4279951"/>
            <a:ext cx="3786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Giving some constraints to z: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1408191" y="4887345"/>
            <a:ext cx="3479800" cy="473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If the dim of z is M,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039602" y="4869349"/>
            <a:ext cx="3479800" cy="473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Span{z</a:t>
            </a:r>
            <a:r>
              <a:rPr lang="en-US" altLang="zh-TW" sz="2400" baseline="30000" dirty="0"/>
              <a:t>1</a:t>
            </a:r>
            <a:r>
              <a:rPr lang="en-US" altLang="zh-TW" sz="2400" dirty="0"/>
              <a:t>, z</a:t>
            </a:r>
            <a:r>
              <a:rPr lang="en-US" altLang="zh-TW" sz="2400" baseline="30000" dirty="0"/>
              <a:t>2</a:t>
            </a:r>
            <a:r>
              <a:rPr lang="en-US" altLang="zh-TW" sz="2400" dirty="0"/>
              <a:t>, … </a:t>
            </a:r>
            <a:r>
              <a:rPr lang="en-US" altLang="zh-TW" sz="2400" dirty="0" err="1"/>
              <a:t>z</a:t>
            </a:r>
            <a:r>
              <a:rPr lang="en-US" altLang="zh-TW" sz="2400" baseline="30000" dirty="0" err="1"/>
              <a:t>N</a:t>
            </a:r>
            <a:r>
              <a:rPr lang="en-US" altLang="zh-TW" sz="2400" dirty="0"/>
              <a:t>} = R</a:t>
            </a:r>
            <a:r>
              <a:rPr lang="en-US" altLang="zh-TW" sz="2400" baseline="30000" dirty="0"/>
              <a:t>M</a:t>
            </a:r>
            <a:endParaRPr lang="zh-TW" altLang="en-US" sz="2400" baseline="30000" dirty="0"/>
          </a:p>
        </p:txBody>
      </p:sp>
      <p:sp>
        <p:nvSpPr>
          <p:cNvPr id="11" name="矩形 10"/>
          <p:cNvSpPr/>
          <p:nvPr/>
        </p:nvSpPr>
        <p:spPr>
          <a:xfrm>
            <a:off x="920187" y="6057383"/>
            <a:ext cx="78542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Belkin, M., </a:t>
            </a:r>
            <a:r>
              <a:rPr lang="en-US" altLang="zh-TW" dirty="0" err="1"/>
              <a:t>Niyogi</a:t>
            </a:r>
            <a:r>
              <a:rPr lang="en-US" altLang="zh-TW" dirty="0"/>
              <a:t>, P. Laplacian eigenmaps and spectral techniques for embedding and clustering. </a:t>
            </a:r>
            <a:r>
              <a:rPr lang="en-US" altLang="zh-TW" i="1" dirty="0"/>
              <a:t>Advances in neural information processing systems</a:t>
            </a:r>
            <a:r>
              <a:rPr lang="en-US" altLang="zh-TW" dirty="0"/>
              <a:t> . 2002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15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4" grpId="0"/>
      <p:bldP spid="7" grpId="0"/>
      <p:bldP spid="8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751</TotalTime>
  <Words>1073</Words>
  <Application>Microsoft Office PowerPoint</Application>
  <PresentationFormat>如螢幕大小 (4:3)</PresentationFormat>
  <Paragraphs>103</Paragraphs>
  <Slides>15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新細明體</vt:lpstr>
      <vt:lpstr>Arial</vt:lpstr>
      <vt:lpstr>Calibri</vt:lpstr>
      <vt:lpstr>Calibri Light</vt:lpstr>
      <vt:lpstr>Cambria Math</vt:lpstr>
      <vt:lpstr>Office 佈景主題</vt:lpstr>
      <vt:lpstr>Unsupervised Learning: Neighbor Embedding</vt:lpstr>
      <vt:lpstr>Manifold Learning</vt:lpstr>
      <vt:lpstr>Locally Linear Embedding (LLE)</vt:lpstr>
      <vt:lpstr>LLE</vt:lpstr>
      <vt:lpstr>LLE</vt:lpstr>
      <vt:lpstr>LLE</vt:lpstr>
      <vt:lpstr>Laplacian Eigenmaps</vt:lpstr>
      <vt:lpstr>Laplacian Eigenmaps</vt:lpstr>
      <vt:lpstr>Laplacian Eigenmaps</vt:lpstr>
      <vt:lpstr>T-distributed Stochastic Neighbor Embedding (t-SNE)</vt:lpstr>
      <vt:lpstr>t-SNE</vt:lpstr>
      <vt:lpstr>t-SNE –Similarity Measure </vt:lpstr>
      <vt:lpstr>t-SNE</vt:lpstr>
      <vt:lpstr>PowerPoint 簡報</vt:lpstr>
      <vt:lpstr>To learn more 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Graph-based Approach</dc:title>
  <dc:creator>Hung-yi Lee</dc:creator>
  <cp:lastModifiedBy>Hung-yi Lee</cp:lastModifiedBy>
  <cp:revision>32</cp:revision>
  <dcterms:created xsi:type="dcterms:W3CDTF">2016-11-30T01:24:11Z</dcterms:created>
  <dcterms:modified xsi:type="dcterms:W3CDTF">2017-04-19T08:12:23Z</dcterms:modified>
</cp:coreProperties>
</file>