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329" r:id="rId3"/>
    <p:sldId id="258" r:id="rId4"/>
    <p:sldId id="259" r:id="rId5"/>
    <p:sldId id="261" r:id="rId6"/>
    <p:sldId id="262" r:id="rId7"/>
    <p:sldId id="263" r:id="rId8"/>
    <p:sldId id="335" r:id="rId9"/>
    <p:sldId id="326" r:id="rId10"/>
    <p:sldId id="264" r:id="rId11"/>
    <p:sldId id="265" r:id="rId12"/>
    <p:sldId id="266" r:id="rId13"/>
    <p:sldId id="267" r:id="rId14"/>
    <p:sldId id="268" r:id="rId15"/>
    <p:sldId id="319" r:id="rId16"/>
    <p:sldId id="318" r:id="rId17"/>
    <p:sldId id="320" r:id="rId18"/>
    <p:sldId id="336" r:id="rId19"/>
    <p:sldId id="337" r:id="rId20"/>
    <p:sldId id="338" r:id="rId21"/>
    <p:sldId id="339" r:id="rId22"/>
    <p:sldId id="332" r:id="rId23"/>
    <p:sldId id="333" r:id="rId24"/>
    <p:sldId id="301" r:id="rId25"/>
    <p:sldId id="314" r:id="rId26"/>
    <p:sldId id="334" r:id="rId27"/>
    <p:sldId id="328" r:id="rId28"/>
    <p:sldId id="330" r:id="rId29"/>
    <p:sldId id="33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91" autoAdjust="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056E3-0A40-44E9-9321-9290D8B4CED1}" type="datetimeFigureOut">
              <a:rPr lang="zh-TW" altLang="en-US" smtClean="0"/>
              <a:t>2020/5/19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C4C38-2DDC-4A21-B555-9DECA430456E}" type="slidenum">
              <a:rPr lang="zh-TW" altLang="en-US" smtClean="0"/>
              <a:t>‹#›</a:t>
            </a:fld>
            <a:endParaRPr lang="zh-TW" altLang="en-US"/>
          </a:p>
        </p:txBody>
      </p:sp>
    </p:spTree>
    <p:extLst>
      <p:ext uri="{BB962C8B-B14F-4D97-AF65-F5344CB8AC3E}">
        <p14:creationId xmlns:p14="http://schemas.microsoft.com/office/powerpoint/2010/main" val="31341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a:t>
            </a:fld>
            <a:endParaRPr lang="zh-TW" altLang="en-US"/>
          </a:p>
        </p:txBody>
      </p:sp>
    </p:spTree>
    <p:extLst>
      <p:ext uri="{BB962C8B-B14F-4D97-AF65-F5344CB8AC3E}">
        <p14:creationId xmlns:p14="http://schemas.microsoft.com/office/powerpoint/2010/main" val="36309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t>
            </a:r>
            <a:r>
              <a:rPr lang="en-US" altLang="zh-TW" dirty="0" err="1"/>
              <a:t>qeruy</a:t>
            </a:r>
            <a:r>
              <a:rPr lang="en-US" altLang="zh-TW" dirty="0"/>
              <a:t> not always have the common</a:t>
            </a:r>
            <a:r>
              <a:rPr lang="en-US" altLang="zh-TW" baseline="0" dirty="0"/>
              <a:t> 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11</a:t>
            </a:fld>
            <a:endParaRPr lang="zh-TW" altLang="en-US"/>
          </a:p>
        </p:txBody>
      </p:sp>
    </p:spTree>
    <p:extLst>
      <p:ext uri="{BB962C8B-B14F-4D97-AF65-F5344CB8AC3E}">
        <p14:creationId xmlns:p14="http://schemas.microsoft.com/office/powerpoint/2010/main" val="8712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Direct compute on pixel</a:t>
            </a:r>
            <a:r>
              <a:rPr lang="en-US" altLang="zh-TW" baseline="0" dirty="0"/>
              <a:t> label is slow!</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12</a:t>
            </a:fld>
            <a:endParaRPr lang="zh-TW" altLang="en-US"/>
          </a:p>
        </p:txBody>
      </p:sp>
    </p:spTree>
    <p:extLst>
      <p:ext uri="{BB962C8B-B14F-4D97-AF65-F5344CB8AC3E}">
        <p14:creationId xmlns:p14="http://schemas.microsoft.com/office/powerpoint/2010/main" val="144780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CA" altLang="zh-TW" sz="1200" dirty="0">
                <a:latin typeface="Arial" charset="0"/>
              </a:rPr>
              <a:t>Reconstructions of 32x32 color images from 256-bit 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13</a:t>
            </a:fld>
            <a:endParaRPr lang="zh-TW" altLang="en-US"/>
          </a:p>
        </p:txBody>
      </p:sp>
    </p:spTree>
    <p:extLst>
      <p:ext uri="{BB962C8B-B14F-4D97-AF65-F5344CB8AC3E}">
        <p14:creationId xmlns:p14="http://schemas.microsoft.com/office/powerpoint/2010/main" val="2684111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faster</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14</a:t>
            </a:fld>
            <a:endParaRPr lang="zh-TW" altLang="en-US"/>
          </a:p>
        </p:txBody>
      </p:sp>
    </p:spTree>
    <p:extLst>
      <p:ext uri="{BB962C8B-B14F-4D97-AF65-F5344CB8AC3E}">
        <p14:creationId xmlns:p14="http://schemas.microsoft.com/office/powerpoint/2010/main" val="1896612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這個圖可能有問題</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15</a:t>
            </a:fld>
            <a:endParaRPr lang="zh-TW" altLang="en-US"/>
          </a:p>
        </p:txBody>
      </p:sp>
    </p:spTree>
    <p:extLst>
      <p:ext uri="{BB962C8B-B14F-4D97-AF65-F5344CB8AC3E}">
        <p14:creationId xmlns:p14="http://schemas.microsoft.com/office/powerpoint/2010/main" val="1150040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18</a:t>
            </a:fld>
            <a:endParaRPr lang="zh-TW" altLang="en-US"/>
          </a:p>
        </p:txBody>
      </p:sp>
    </p:spTree>
    <p:extLst>
      <p:ext uri="{BB962C8B-B14F-4D97-AF65-F5344CB8AC3E}">
        <p14:creationId xmlns:p14="http://schemas.microsoft.com/office/powerpoint/2010/main" val="797537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19</a:t>
            </a:fld>
            <a:endParaRPr lang="zh-TW" altLang="en-US"/>
          </a:p>
        </p:txBody>
      </p:sp>
    </p:spTree>
    <p:extLst>
      <p:ext uri="{BB962C8B-B14F-4D97-AF65-F5344CB8AC3E}">
        <p14:creationId xmlns:p14="http://schemas.microsoft.com/office/powerpoint/2010/main" val="1568390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20</a:t>
            </a:fld>
            <a:endParaRPr lang="zh-TW" altLang="en-US"/>
          </a:p>
        </p:txBody>
      </p:sp>
    </p:spTree>
    <p:extLst>
      <p:ext uri="{BB962C8B-B14F-4D97-AF65-F5344CB8AC3E}">
        <p14:creationId xmlns:p14="http://schemas.microsoft.com/office/powerpoint/2010/main" val="569295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21</a:t>
            </a:fld>
            <a:endParaRPr lang="zh-TW" altLang="en-US"/>
          </a:p>
        </p:txBody>
      </p:sp>
    </p:spTree>
    <p:extLst>
      <p:ext uri="{BB962C8B-B14F-4D97-AF65-F5344CB8AC3E}">
        <p14:creationId xmlns:p14="http://schemas.microsoft.com/office/powerpoint/2010/main" val="71788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en-US" sz="1200" i="1" smtClean="0">
                        <a:latin typeface="Cambria Math" panose="02040503050406030204" pitchFamily="18" charset="0"/>
                      </a:rPr>
                      <m:t>≠</m:t>
                    </m:r>
                  </m:oMath>
                </a14:m>
                <a:r>
                  <a:rPr lang="en-US" altLang="zh-TW" sz="1200" dirty="0"/>
                  <a:t>DNN</a:t>
                </a:r>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i="0" smtClean="0">
                    <a:latin typeface="Cambria Math" panose="02040503050406030204" pitchFamily="18" charset="0"/>
                  </a:rPr>
                  <a:t>≠</a:t>
                </a:r>
                <a:r>
                  <a:rPr lang="en-US" altLang="zh-TW" sz="1200" dirty="0" smtClean="0"/>
                  <a:t>DNN</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23</a:t>
            </a:fld>
            <a:endParaRPr lang="zh-TW" altLang="en-US"/>
          </a:p>
        </p:txBody>
      </p:sp>
    </p:spTree>
    <p:extLst>
      <p:ext uri="{BB962C8B-B14F-4D97-AF65-F5344CB8AC3E}">
        <p14:creationId xmlns:p14="http://schemas.microsoft.com/office/powerpoint/2010/main" val="340452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櫻桃梗</a:t>
            </a:r>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a:t>
            </a:fld>
            <a:endParaRPr lang="zh-TW" altLang="en-US"/>
          </a:p>
        </p:txBody>
      </p:sp>
    </p:spTree>
    <p:extLst>
      <p:ext uri="{BB962C8B-B14F-4D97-AF65-F5344CB8AC3E}">
        <p14:creationId xmlns:p14="http://schemas.microsoft.com/office/powerpoint/2010/main" val="205813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SOM: http://alaric-research.blogspot.tw/2011/02/self-organizing-map.html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24</a:t>
            </a:fld>
            <a:endParaRPr lang="zh-TW" altLang="en-US"/>
          </a:p>
        </p:txBody>
      </p:sp>
    </p:spTree>
    <p:extLst>
      <p:ext uri="{BB962C8B-B14F-4D97-AF65-F5344CB8AC3E}">
        <p14:creationId xmlns:p14="http://schemas.microsoft.com/office/powerpoint/2010/main" val="327147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SOM: http://alaric-research.blogspot.tw/2011/02/self-organizing-map.html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25</a:t>
            </a:fld>
            <a:endParaRPr lang="zh-TW" altLang="en-US"/>
          </a:p>
        </p:txBody>
      </p:sp>
    </p:spTree>
    <p:extLst>
      <p:ext uri="{BB962C8B-B14F-4D97-AF65-F5344CB8AC3E}">
        <p14:creationId xmlns:p14="http://schemas.microsoft.com/office/powerpoint/2010/main" val="4272551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26</a:t>
            </a:fld>
            <a:endParaRPr lang="zh-TW" altLang="en-US"/>
          </a:p>
        </p:txBody>
      </p:sp>
    </p:spTree>
    <p:extLst>
      <p:ext uri="{BB962C8B-B14F-4D97-AF65-F5344CB8AC3E}">
        <p14:creationId xmlns:p14="http://schemas.microsoft.com/office/powerpoint/2010/main" val="214096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C4C38-2DDC-4A21-B555-9DECA430456E}" type="slidenum">
              <a:rPr lang="zh-TW" altLang="en-US" smtClean="0"/>
              <a:t>3</a:t>
            </a:fld>
            <a:endParaRPr lang="zh-TW" altLang="en-US"/>
          </a:p>
        </p:txBody>
      </p:sp>
    </p:spTree>
    <p:extLst>
      <p:ext uri="{BB962C8B-B14F-4D97-AF65-F5344CB8AC3E}">
        <p14:creationId xmlns:p14="http://schemas.microsoft.com/office/powerpoint/2010/main" val="210878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t>Target of output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oMath>
                </a14:m>
                <a:r>
                  <a:rPr lang="en-US" altLang="zh-TW" dirty="0"/>
                  <a:t>) = input (</a:t>
                </a:r>
                <a14:m>
                  <m:oMath xmlns:m="http://schemas.openxmlformats.org/officeDocument/2006/math">
                    <m:r>
                      <a:rPr lang="en-US" altLang="zh-TW" b="0" i="1" smtClean="0">
                        <a:latin typeface="Cambria Math" panose="02040503050406030204" pitchFamily="18" charset="0"/>
                      </a:rPr>
                      <m:t>𝑥</m:t>
                    </m:r>
                  </m:oMath>
                </a14:m>
                <a:r>
                  <a:rPr lang="en-US" altLang="zh-TW" dirty="0"/>
                  <a:t>)</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Target of output (</a:t>
                </a:r>
                <a:r>
                  <a:rPr lang="en-US" altLang="zh-TW" b="0" i="0" smtClean="0">
                    <a:latin typeface="Cambria Math" panose="02040503050406030204" pitchFamily="18" charset="0"/>
                  </a:rPr>
                  <a:t>𝑦 ̂</a:t>
                </a:r>
                <a:r>
                  <a:rPr lang="en-US" altLang="zh-TW" dirty="0" smtClean="0"/>
                  <a:t>) = input (</a:t>
                </a:r>
                <a:r>
                  <a:rPr lang="en-US" altLang="zh-TW" b="0" i="0" smtClean="0">
                    <a:latin typeface="Cambria Math" panose="02040503050406030204" pitchFamily="18" charset="0"/>
                  </a:rPr>
                  <a:t>𝑥</a:t>
                </a:r>
                <a:r>
                  <a:rPr lang="en-US" altLang="zh-TW" dirty="0" smtClean="0"/>
                  <a:t>)</a:t>
                </a:r>
                <a:endParaRPr lang="en-US" altLang="zh-TW"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4</a:t>
            </a:fld>
            <a:endParaRPr lang="zh-TW" altLang="en-US"/>
          </a:p>
        </p:txBody>
      </p:sp>
    </p:spTree>
    <p:extLst>
      <p:ext uri="{BB962C8B-B14F-4D97-AF65-F5344CB8AC3E}">
        <p14:creationId xmlns:p14="http://schemas.microsoft.com/office/powerpoint/2010/main" val="236509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5</a:t>
            </a:fld>
            <a:endParaRPr lang="zh-TW" altLang="en-US"/>
          </a:p>
        </p:txBody>
      </p:sp>
    </p:spTree>
    <p:extLst>
      <p:ext uri="{BB962C8B-B14F-4D97-AF65-F5344CB8AC3E}">
        <p14:creationId xmlns:p14="http://schemas.microsoft.com/office/powerpoint/2010/main" val="104501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Hand-written digits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Deep auto-encoder has better reconstruction capability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6</a:t>
            </a:fld>
            <a:endParaRPr lang="zh-TW" altLang="en-US"/>
          </a:p>
        </p:txBody>
      </p:sp>
    </p:spTree>
    <p:extLst>
      <p:ext uri="{BB962C8B-B14F-4D97-AF65-F5344CB8AC3E}">
        <p14:creationId xmlns:p14="http://schemas.microsoft.com/office/powerpoint/2010/main" val="204620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From 30 to 2</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7</a:t>
            </a:fld>
            <a:endParaRPr lang="zh-TW" altLang="en-US"/>
          </a:p>
        </p:txBody>
      </p:sp>
    </p:spTree>
    <p:extLst>
      <p:ext uri="{BB962C8B-B14F-4D97-AF65-F5344CB8AC3E}">
        <p14:creationId xmlns:p14="http://schemas.microsoft.com/office/powerpoint/2010/main" val="10284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有收縮性的</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8</a:t>
            </a:fld>
            <a:endParaRPr lang="zh-TW" altLang="en-US"/>
          </a:p>
        </p:txBody>
      </p:sp>
    </p:spTree>
    <p:extLst>
      <p:ext uri="{BB962C8B-B14F-4D97-AF65-F5344CB8AC3E}">
        <p14:creationId xmlns:p14="http://schemas.microsoft.com/office/powerpoint/2010/main" val="104130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idf</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10</a:t>
            </a:fld>
            <a:endParaRPr lang="zh-TW" altLang="en-US"/>
          </a:p>
        </p:txBody>
      </p:sp>
    </p:spTree>
    <p:extLst>
      <p:ext uri="{BB962C8B-B14F-4D97-AF65-F5344CB8AC3E}">
        <p14:creationId xmlns:p14="http://schemas.microsoft.com/office/powerpoint/2010/main" val="287712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3177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588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40428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3035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92050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47202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130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848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2973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0809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2020/5/19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78181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939BB-9CC5-4A0F-99ED-9A3070251C45}" type="datetimeFigureOut">
              <a:rPr lang="zh-TW" altLang="en-US" smtClean="0"/>
              <a:t>2020/5/19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45383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9.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9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5.png"/><Relationship Id="rId5" Type="http://schemas.openxmlformats.org/officeDocument/2006/relationships/image" Target="../media/image23.png"/><Relationship Id="rId4" Type="http://schemas.openxmlformats.org/officeDocument/2006/relationships/image" Target="../media/image292.png"/></Relationships>
</file>

<file path=ppt/slides/_rels/slide21.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140.112.21.35:2880/~tlkagk/pokemon/auto.html" TargetMode="External"/><Relationship Id="rId2" Type="http://schemas.openxmlformats.org/officeDocument/2006/relationships/hyperlink" Target="http://140.112.21.35:2880/~tlkagk/pokemon/pca.html"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hyperlink" Target="https://mycourses.aalto.fi/pluginfile.php/146701/mod_resource/content/1/08%20semisup%20ladder.pdf" TargetMode="External"/><Relationship Id="rId2" Type="http://schemas.openxmlformats.org/officeDocument/2006/relationships/hyperlink" Target="http://rinuboney.github.io/2016/01/19/ladder-network.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43.png"/><Relationship Id="rId3" Type="http://schemas.openxmlformats.org/officeDocument/2006/relationships/image" Target="../media/image1.png"/><Relationship Id="rId17" Type="http://schemas.openxmlformats.org/officeDocument/2006/relationships/image" Target="../media/image46.png"/><Relationship Id="rId2" Type="http://schemas.openxmlformats.org/officeDocument/2006/relationships/notesSlide" Target="../notesSlides/notesSlide4.xml"/><Relationship Id="rId16"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30.png"/><Relationship Id="rId15" Type="http://schemas.openxmlformats.org/officeDocument/2006/relationships/image" Target="../media/image2.png"/><Relationship Id="rId4" Type="http://schemas.openxmlformats.org/officeDocument/2006/relationships/image" Target="../media/image520.png"/><Relationship Id="rId14" Type="http://schemas.openxmlformats.org/officeDocument/2006/relationships/image" Target="../media/image44.png"/></Relationships>
</file>

<file path=ppt/slides/_rels/slide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630.png"/><Relationship Id="rId7"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9"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15" Type="http://schemas.openxmlformats.org/officeDocument/2006/relationships/image" Target="../media/image9.png"/><Relationship Id="rId10" Type="http://schemas.openxmlformats.org/officeDocument/2006/relationships/image" Target="../media/image270.png"/><Relationship Id="rId4" Type="http://schemas.openxmlformats.org/officeDocument/2006/relationships/image" Target="../media/image265.png"/><Relationship Id="rId1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Unsupervised Learning:</a:t>
            </a:r>
            <a:br>
              <a:rPr lang="en-US" altLang="zh-TW" dirty="0"/>
            </a:br>
            <a:r>
              <a:rPr lang="en-US" altLang="zh-TW" sz="4400" dirty="0"/>
              <a:t>Deep Auto-encoder</a:t>
            </a:r>
            <a:endParaRPr lang="zh-TW" altLang="en-US" sz="4400" dirty="0"/>
          </a:p>
        </p:txBody>
      </p:sp>
    </p:spTree>
    <p:extLst>
      <p:ext uri="{BB962C8B-B14F-4D97-AF65-F5344CB8AC3E}">
        <p14:creationId xmlns:p14="http://schemas.microsoft.com/office/powerpoint/2010/main" val="3452880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sp>
        <p:nvSpPr>
          <p:cNvPr id="4" name="文字方塊 3"/>
          <p:cNvSpPr txBox="1"/>
          <p:nvPr/>
        </p:nvSpPr>
        <p:spPr>
          <a:xfrm>
            <a:off x="4705073" y="3126910"/>
            <a:ext cx="2844800" cy="830997"/>
          </a:xfrm>
          <a:prstGeom prst="rect">
            <a:avLst/>
          </a:prstGeom>
          <a:noFill/>
        </p:spPr>
        <p:txBody>
          <a:bodyPr wrap="square" rtlCol="0">
            <a:spAutoFit/>
          </a:bodyPr>
          <a:lstStyle/>
          <a:p>
            <a:r>
              <a:rPr lang="en-US" altLang="zh-TW" sz="2400" dirty="0"/>
              <a:t>word string:</a:t>
            </a:r>
          </a:p>
          <a:p>
            <a:r>
              <a:rPr lang="en-US" altLang="zh-TW" sz="2400" dirty="0"/>
              <a:t>“This is an apple”</a:t>
            </a:r>
            <a:endParaRPr lang="zh-TW" altLang="en-US" sz="2400" dirty="0"/>
          </a:p>
        </p:txBody>
      </p:sp>
      <p:grpSp>
        <p:nvGrpSpPr>
          <p:cNvPr id="26" name="群組 25"/>
          <p:cNvGrpSpPr/>
          <p:nvPr/>
        </p:nvGrpSpPr>
        <p:grpSpPr>
          <a:xfrm>
            <a:off x="6409577" y="2487028"/>
            <a:ext cx="1519641" cy="3108147"/>
            <a:chOff x="2701219" y="2523404"/>
            <a:chExt cx="1519641" cy="3108147"/>
          </a:xfrm>
        </p:grpSpPr>
        <p:grpSp>
          <p:nvGrpSpPr>
            <p:cNvPr id="18" name="群組 17"/>
            <p:cNvGrpSpPr/>
            <p:nvPr/>
          </p:nvGrpSpPr>
          <p:grpSpPr>
            <a:xfrm>
              <a:off x="3640000" y="2523404"/>
              <a:ext cx="580860" cy="3108147"/>
              <a:chOff x="5573899" y="1757768"/>
              <a:chExt cx="580860" cy="3108147"/>
            </a:xfrm>
          </p:grpSpPr>
          <p:grpSp>
            <p:nvGrpSpPr>
              <p:cNvPr id="9" name="群組 8"/>
              <p:cNvGrpSpPr/>
              <p:nvPr/>
            </p:nvGrpSpPr>
            <p:grpSpPr>
              <a:xfrm>
                <a:off x="5573899" y="1757768"/>
                <a:ext cx="580860" cy="3108147"/>
                <a:chOff x="5720499" y="4355528"/>
                <a:chExt cx="580860" cy="3108147"/>
              </a:xfrm>
            </p:grpSpPr>
            <p:grpSp>
              <p:nvGrpSpPr>
                <p:cNvPr id="10" name="群組 9"/>
                <p:cNvGrpSpPr/>
                <p:nvPr/>
              </p:nvGrpSpPr>
              <p:grpSpPr>
                <a:xfrm rot="5400000">
                  <a:off x="4456855" y="5619172"/>
                  <a:ext cx="3108147" cy="580860"/>
                  <a:chOff x="-1832609" y="4515986"/>
                  <a:chExt cx="4854734" cy="907268"/>
                </a:xfrm>
              </p:grpSpPr>
              <p:sp>
                <p:nvSpPr>
                  <p:cNvPr id="12" name="矩形 11"/>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橢圓 1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文字方塊 14"/>
                  <p:cNvSpPr txBox="1"/>
                  <p:nvPr/>
                </p:nvSpPr>
                <p:spPr>
                  <a:xfrm>
                    <a:off x="2359576" y="4515986"/>
                    <a:ext cx="662543" cy="817237"/>
                  </a:xfrm>
                  <a:prstGeom prst="rect">
                    <a:avLst/>
                  </a:prstGeom>
                  <a:noFill/>
                </p:spPr>
                <p:txBody>
                  <a:bodyPr wrap="square" rtlCol="0">
                    <a:spAutoFit/>
                  </a:bodyPr>
                  <a:lstStyle/>
                  <a:p>
                    <a:r>
                      <a:rPr lang="en-US" altLang="zh-TW" sz="2800" b="1" dirty="0"/>
                      <a:t>…</a:t>
                    </a:r>
                    <a:endParaRPr lang="zh-TW" altLang="en-US" sz="2800" b="1" dirty="0"/>
                  </a:p>
                </p:txBody>
              </p:sp>
            </p:grpSp>
            <p:sp>
              <p:nvSpPr>
                <p:cNvPr id="11" name="橢圓 1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橢圓 1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9" name="文字方塊 18"/>
            <p:cNvSpPr txBox="1"/>
            <p:nvPr/>
          </p:nvSpPr>
          <p:spPr>
            <a:xfrm>
              <a:off x="2911156" y="2523404"/>
              <a:ext cx="740229" cy="461665"/>
            </a:xfrm>
            <a:prstGeom prst="rect">
              <a:avLst/>
            </a:prstGeom>
            <a:noFill/>
          </p:spPr>
          <p:txBody>
            <a:bodyPr wrap="square" rtlCol="0">
              <a:spAutoFit/>
            </a:bodyPr>
            <a:lstStyle/>
            <a:p>
              <a:pPr algn="r"/>
              <a:r>
                <a:rPr lang="en-US" altLang="zh-TW" sz="2400" dirty="0"/>
                <a:t>this </a:t>
              </a:r>
              <a:endParaRPr lang="zh-TW" altLang="en-US" sz="2400" dirty="0"/>
            </a:p>
          </p:txBody>
        </p:sp>
        <p:sp>
          <p:nvSpPr>
            <p:cNvPr id="20" name="文字方塊 19"/>
            <p:cNvSpPr txBox="1"/>
            <p:nvPr/>
          </p:nvSpPr>
          <p:spPr>
            <a:xfrm>
              <a:off x="2899367" y="2943786"/>
              <a:ext cx="740229" cy="461665"/>
            </a:xfrm>
            <a:prstGeom prst="rect">
              <a:avLst/>
            </a:prstGeom>
            <a:noFill/>
          </p:spPr>
          <p:txBody>
            <a:bodyPr wrap="square" rtlCol="0">
              <a:spAutoFit/>
            </a:bodyPr>
            <a:lstStyle/>
            <a:p>
              <a:pPr algn="r"/>
              <a:r>
                <a:rPr lang="en-US" altLang="zh-TW" sz="2400" dirty="0"/>
                <a:t>is</a:t>
              </a:r>
              <a:endParaRPr lang="zh-TW" altLang="en-US" sz="2400" dirty="0"/>
            </a:p>
          </p:txBody>
        </p:sp>
        <p:sp>
          <p:nvSpPr>
            <p:cNvPr id="21" name="文字方塊 20"/>
            <p:cNvSpPr txBox="1"/>
            <p:nvPr/>
          </p:nvSpPr>
          <p:spPr>
            <a:xfrm>
              <a:off x="2927976" y="3412617"/>
              <a:ext cx="740229" cy="461665"/>
            </a:xfrm>
            <a:prstGeom prst="rect">
              <a:avLst/>
            </a:prstGeom>
            <a:noFill/>
          </p:spPr>
          <p:txBody>
            <a:bodyPr wrap="square" rtlCol="0">
              <a:spAutoFit/>
            </a:bodyPr>
            <a:lstStyle/>
            <a:p>
              <a:pPr algn="r"/>
              <a:r>
                <a:rPr lang="en-US" altLang="zh-TW" sz="2400" dirty="0"/>
                <a:t>a</a:t>
              </a:r>
              <a:endParaRPr lang="zh-TW" altLang="en-US" sz="2400" dirty="0"/>
            </a:p>
          </p:txBody>
        </p:sp>
        <p:sp>
          <p:nvSpPr>
            <p:cNvPr id="22" name="文字方塊 21"/>
            <p:cNvSpPr txBox="1"/>
            <p:nvPr/>
          </p:nvSpPr>
          <p:spPr>
            <a:xfrm>
              <a:off x="2933873" y="3870722"/>
              <a:ext cx="740229" cy="461665"/>
            </a:xfrm>
            <a:prstGeom prst="rect">
              <a:avLst/>
            </a:prstGeom>
            <a:noFill/>
          </p:spPr>
          <p:txBody>
            <a:bodyPr wrap="square" rtlCol="0">
              <a:spAutoFit/>
            </a:bodyPr>
            <a:lstStyle/>
            <a:p>
              <a:pPr algn="r"/>
              <a:r>
                <a:rPr lang="en-US" altLang="zh-TW" sz="2400" dirty="0"/>
                <a:t>an</a:t>
              </a:r>
              <a:endParaRPr lang="zh-TW" altLang="en-US" sz="2400" dirty="0"/>
            </a:p>
          </p:txBody>
        </p:sp>
        <p:sp>
          <p:nvSpPr>
            <p:cNvPr id="23" name="橢圓 2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文字方塊 23"/>
            <p:cNvSpPr txBox="1"/>
            <p:nvPr/>
          </p:nvSpPr>
          <p:spPr>
            <a:xfrm>
              <a:off x="2706999" y="4353976"/>
              <a:ext cx="973084" cy="461665"/>
            </a:xfrm>
            <a:prstGeom prst="rect">
              <a:avLst/>
            </a:prstGeom>
            <a:noFill/>
          </p:spPr>
          <p:txBody>
            <a:bodyPr wrap="square" rtlCol="0">
              <a:spAutoFit/>
            </a:bodyPr>
            <a:lstStyle/>
            <a:p>
              <a:pPr algn="r"/>
              <a:r>
                <a:rPr lang="en-US" altLang="zh-TW" sz="2400" dirty="0"/>
                <a:t>apple</a:t>
              </a:r>
              <a:endParaRPr lang="zh-TW" altLang="en-US" sz="2400" dirty="0"/>
            </a:p>
          </p:txBody>
        </p:sp>
        <p:sp>
          <p:nvSpPr>
            <p:cNvPr id="25" name="文字方塊 24"/>
            <p:cNvSpPr txBox="1"/>
            <p:nvPr/>
          </p:nvSpPr>
          <p:spPr>
            <a:xfrm>
              <a:off x="2701219" y="4782465"/>
              <a:ext cx="973084" cy="461665"/>
            </a:xfrm>
            <a:prstGeom prst="rect">
              <a:avLst/>
            </a:prstGeom>
            <a:noFill/>
          </p:spPr>
          <p:txBody>
            <a:bodyPr wrap="square" rtlCol="0">
              <a:spAutoFit/>
            </a:bodyPr>
            <a:lstStyle/>
            <a:p>
              <a:pPr algn="r"/>
              <a:r>
                <a:rPr lang="en-US" altLang="zh-TW" sz="2400" dirty="0"/>
                <a:t>pen</a:t>
              </a:r>
              <a:endParaRPr lang="zh-TW" altLang="en-US" sz="2400" dirty="0"/>
            </a:p>
          </p:txBody>
        </p:sp>
      </p:grpSp>
      <p:sp>
        <p:nvSpPr>
          <p:cNvPr id="45" name="文字方塊 44"/>
          <p:cNvSpPr txBox="1"/>
          <p:nvPr/>
        </p:nvSpPr>
        <p:spPr>
          <a:xfrm>
            <a:off x="7814465" y="2518025"/>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6" name="文字方塊 45"/>
          <p:cNvSpPr txBox="1"/>
          <p:nvPr/>
        </p:nvSpPr>
        <p:spPr>
          <a:xfrm>
            <a:off x="7814465" y="2967992"/>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7" name="文字方塊 46"/>
          <p:cNvSpPr txBox="1"/>
          <p:nvPr/>
        </p:nvSpPr>
        <p:spPr>
          <a:xfrm>
            <a:off x="7814465" y="341418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48" name="文字方塊 47"/>
          <p:cNvSpPr txBox="1"/>
          <p:nvPr/>
        </p:nvSpPr>
        <p:spPr>
          <a:xfrm>
            <a:off x="7814465" y="383540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9" name="文字方塊 48"/>
          <p:cNvSpPr txBox="1"/>
          <p:nvPr/>
        </p:nvSpPr>
        <p:spPr>
          <a:xfrm>
            <a:off x="7822923" y="430092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7822923" y="474977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3" name="矩形 2"/>
          <p:cNvSpPr/>
          <p:nvPr/>
        </p:nvSpPr>
        <p:spPr>
          <a:xfrm>
            <a:off x="5718259" y="1849406"/>
            <a:ext cx="2143536" cy="523220"/>
          </a:xfrm>
          <a:prstGeom prst="rect">
            <a:avLst/>
          </a:prstGeom>
        </p:spPr>
        <p:txBody>
          <a:bodyPr wrap="none">
            <a:spAutoFit/>
          </a:bodyPr>
          <a:lstStyle/>
          <a:p>
            <a:r>
              <a:rPr lang="en-US" altLang="zh-TW" sz="2800" b="1" i="1" u="sng" dirty="0"/>
              <a:t>Bag-of-word </a:t>
            </a:r>
            <a:endParaRPr lang="zh-TW" altLang="en-US" sz="2800" b="1" i="1" u="sng" dirty="0"/>
          </a:p>
        </p:txBody>
      </p:sp>
      <p:sp>
        <p:nvSpPr>
          <p:cNvPr id="57" name="文字方塊 56"/>
          <p:cNvSpPr txBox="1"/>
          <p:nvPr/>
        </p:nvSpPr>
        <p:spPr>
          <a:xfrm>
            <a:off x="5412753" y="5738434"/>
            <a:ext cx="3223247" cy="954107"/>
          </a:xfrm>
          <a:prstGeom prst="rect">
            <a:avLst/>
          </a:prstGeom>
          <a:noFill/>
        </p:spPr>
        <p:txBody>
          <a:bodyPr wrap="square" rtlCol="0">
            <a:spAutoFit/>
          </a:bodyPr>
          <a:lstStyle/>
          <a:p>
            <a:r>
              <a:rPr lang="en-US" altLang="zh-TW" sz="2800" dirty="0"/>
              <a:t>Semantics are not considered.</a:t>
            </a:r>
            <a:endParaRPr lang="zh-TW" altLang="en-US" sz="2800" dirty="0"/>
          </a:p>
        </p:txBody>
      </p:sp>
      <p:cxnSp>
        <p:nvCxnSpPr>
          <p:cNvPr id="58" name="直線單箭頭接點 57"/>
          <p:cNvCxnSpPr/>
          <p:nvPr/>
        </p:nvCxnSpPr>
        <p:spPr>
          <a:xfrm>
            <a:off x="898161" y="5929913"/>
            <a:ext cx="38069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080912" y="2967992"/>
            <a:ext cx="0" cy="314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8" idx="3"/>
          </p:cNvCxnSpPr>
          <p:nvPr/>
        </p:nvCxnSpPr>
        <p:spPr>
          <a:xfrm flipV="1">
            <a:off x="1112578" y="4071305"/>
            <a:ext cx="466951" cy="18392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69" idx="2"/>
          </p:cNvCxnSpPr>
          <p:nvPr/>
        </p:nvCxnSpPr>
        <p:spPr>
          <a:xfrm flipV="1">
            <a:off x="1085449" y="5467372"/>
            <a:ext cx="1818180" cy="46892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V="1">
            <a:off x="1085449" y="5689670"/>
            <a:ext cx="3181223" cy="21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67" idx="2"/>
          </p:cNvCxnSpPr>
          <p:nvPr/>
        </p:nvCxnSpPr>
        <p:spPr>
          <a:xfrm flipV="1">
            <a:off x="1117114" y="4201076"/>
            <a:ext cx="2837124" cy="1728837"/>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3196633" y="3896814"/>
            <a:ext cx="154745" cy="1547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2307448" y="3147527"/>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2563408" y="4178596"/>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3954238" y="4123703"/>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1556867" y="3939222"/>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2903629" y="5389999"/>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288541" y="5606251"/>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71" name="直線接點 70"/>
          <p:cNvCxnSpPr/>
          <p:nvPr/>
        </p:nvCxnSpPr>
        <p:spPr>
          <a:xfrm flipV="1">
            <a:off x="1134259" y="3337412"/>
            <a:ext cx="1173189" cy="257309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66" idx="3"/>
          </p:cNvCxnSpPr>
          <p:nvPr/>
        </p:nvCxnSpPr>
        <p:spPr>
          <a:xfrm flipV="1">
            <a:off x="1114609" y="4310679"/>
            <a:ext cx="1471461" cy="161923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4" idx="3"/>
          </p:cNvCxnSpPr>
          <p:nvPr/>
        </p:nvCxnSpPr>
        <p:spPr>
          <a:xfrm flipV="1">
            <a:off x="1114608" y="4028897"/>
            <a:ext cx="2104687" cy="188160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152742" y="1876485"/>
            <a:ext cx="3297750" cy="523220"/>
          </a:xfrm>
          <a:prstGeom prst="rect">
            <a:avLst/>
          </a:prstGeom>
          <a:noFill/>
        </p:spPr>
        <p:txBody>
          <a:bodyPr wrap="square" rtlCol="0">
            <a:spAutoFit/>
          </a:bodyPr>
          <a:lstStyle/>
          <a:p>
            <a:r>
              <a:rPr lang="en-US" altLang="zh-TW" sz="2800" b="1" i="1" u="sng" dirty="0"/>
              <a:t>Vector Space Model</a:t>
            </a:r>
            <a:endParaRPr lang="zh-TW" altLang="en-US" sz="2800" b="1" i="1" u="sng" dirty="0"/>
          </a:p>
        </p:txBody>
      </p:sp>
      <p:sp>
        <p:nvSpPr>
          <p:cNvPr id="76" name="文字方塊 75"/>
          <p:cNvSpPr txBox="1"/>
          <p:nvPr/>
        </p:nvSpPr>
        <p:spPr>
          <a:xfrm>
            <a:off x="2776767" y="4927813"/>
            <a:ext cx="1484606" cy="461665"/>
          </a:xfrm>
          <a:prstGeom prst="rect">
            <a:avLst/>
          </a:prstGeom>
          <a:noFill/>
        </p:spPr>
        <p:txBody>
          <a:bodyPr wrap="square" rtlCol="0">
            <a:spAutoFit/>
          </a:bodyPr>
          <a:lstStyle/>
          <a:p>
            <a:r>
              <a:rPr lang="en-US" altLang="zh-TW" sz="2400" dirty="0"/>
              <a:t>document</a:t>
            </a:r>
            <a:endParaRPr lang="zh-TW" altLang="en-US" sz="2400" dirty="0"/>
          </a:p>
        </p:txBody>
      </p:sp>
      <p:sp>
        <p:nvSpPr>
          <p:cNvPr id="77" name="文字方塊 76"/>
          <p:cNvSpPr txBox="1"/>
          <p:nvPr/>
        </p:nvSpPr>
        <p:spPr>
          <a:xfrm>
            <a:off x="2563408" y="3464292"/>
            <a:ext cx="1484606" cy="461665"/>
          </a:xfrm>
          <a:prstGeom prst="rect">
            <a:avLst/>
          </a:prstGeom>
          <a:noFill/>
        </p:spPr>
        <p:txBody>
          <a:bodyPr wrap="square" rtlCol="0">
            <a:spAutoFit/>
          </a:bodyPr>
          <a:lstStyle/>
          <a:p>
            <a:pPr algn="ctr"/>
            <a:r>
              <a:rPr lang="en-US" altLang="zh-TW" sz="2400" dirty="0"/>
              <a:t>query</a:t>
            </a:r>
            <a:endParaRPr lang="zh-TW" altLang="en-US" sz="2400" dirty="0"/>
          </a:p>
        </p:txBody>
      </p:sp>
    </p:spTree>
    <p:extLst>
      <p:ext uri="{BB962C8B-B14F-4D97-AF65-F5344CB8AC3E}">
        <p14:creationId xmlns:p14="http://schemas.microsoft.com/office/powerpoint/2010/main" val="34658151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6" grpId="0"/>
      <p:bldP spid="47" grpId="0"/>
      <p:bldP spid="48" grpId="0"/>
      <p:bldP spid="49" grpId="0"/>
      <p:bldP spid="50" grpId="0"/>
      <p:bldP spid="3" grpId="0"/>
      <p:bldP spid="57" grpId="0"/>
      <p:bldP spid="64" grpId="0" animBg="1"/>
      <p:bldP spid="65" grpId="0" animBg="1"/>
      <p:bldP spid="66" grpId="0" animBg="1"/>
      <p:bldP spid="67" grpId="0" animBg="1"/>
      <p:bldP spid="68" grpId="0" animBg="1"/>
      <p:bldP spid="69" grpId="0" animBg="1"/>
      <p:bldP spid="70" grpId="0" animBg="1"/>
      <p:bldP spid="74" grpId="0"/>
      <p:bldP spid="76"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pic>
        <p:nvPicPr>
          <p:cNvPr id="4" name="圖片 3"/>
          <p:cNvPicPr>
            <a:picLocks noChangeAspect="1"/>
          </p:cNvPicPr>
          <p:nvPr/>
        </p:nvPicPr>
        <p:blipFill>
          <a:blip r:embed="rId3"/>
          <a:stretch>
            <a:fillRect/>
          </a:stretch>
        </p:blipFill>
        <p:spPr>
          <a:xfrm>
            <a:off x="4444464" y="1621717"/>
            <a:ext cx="4069014" cy="3093216"/>
          </a:xfrm>
          <a:prstGeom prst="rect">
            <a:avLst/>
          </a:prstGeom>
        </p:spPr>
      </p:pic>
      <p:grpSp>
        <p:nvGrpSpPr>
          <p:cNvPr id="10" name="群組 9"/>
          <p:cNvGrpSpPr/>
          <p:nvPr/>
        </p:nvGrpSpPr>
        <p:grpSpPr>
          <a:xfrm rot="5400000">
            <a:off x="2330096" y="4540314"/>
            <a:ext cx="367299" cy="2256207"/>
            <a:chOff x="3640000" y="2523406"/>
            <a:chExt cx="454318" cy="2790736"/>
          </a:xfrm>
        </p:grpSpPr>
        <p:grpSp>
          <p:nvGrpSpPr>
            <p:cNvPr id="11" name="群組 10"/>
            <p:cNvGrpSpPr/>
            <p:nvPr/>
          </p:nvGrpSpPr>
          <p:grpSpPr>
            <a:xfrm>
              <a:off x="3640000" y="2523406"/>
              <a:ext cx="454318" cy="2790736"/>
              <a:chOff x="5573899" y="1757770"/>
              <a:chExt cx="454318" cy="2790736"/>
            </a:xfrm>
          </p:grpSpPr>
          <p:grpSp>
            <p:nvGrpSpPr>
              <p:cNvPr id="19" name="群組 18"/>
              <p:cNvGrpSpPr/>
              <p:nvPr/>
            </p:nvGrpSpPr>
            <p:grpSpPr>
              <a:xfrm>
                <a:off x="5573899" y="1757770"/>
                <a:ext cx="454318" cy="2790736"/>
                <a:chOff x="5720499" y="4355530"/>
                <a:chExt cx="454318" cy="2790736"/>
              </a:xfrm>
            </p:grpSpPr>
            <p:grpSp>
              <p:nvGrpSpPr>
                <p:cNvPr id="22" name="群組 21"/>
                <p:cNvGrpSpPr/>
                <p:nvPr/>
              </p:nvGrpSpPr>
              <p:grpSpPr>
                <a:xfrm rot="5400000">
                  <a:off x="4552290" y="5523739"/>
                  <a:ext cx="2790736" cy="454318"/>
                  <a:chOff x="-1832607" y="4713636"/>
                  <a:chExt cx="4358958" cy="709617"/>
                </a:xfrm>
              </p:grpSpPr>
              <p:sp>
                <p:nvSpPr>
                  <p:cNvPr id="24" name="矩形 2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 name="橢圓 2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 name="橢圓 2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0" name="橢圓 1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橢圓 2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9" name="矩形 38"/>
          <p:cNvSpPr/>
          <p:nvPr/>
        </p:nvSpPr>
        <p:spPr>
          <a:xfrm>
            <a:off x="1602391" y="4772640"/>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0" name="矩形 39"/>
          <p:cNvSpPr/>
          <p:nvPr/>
        </p:nvSpPr>
        <p:spPr>
          <a:xfrm>
            <a:off x="1616721" y="407273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1" name="矩形 40"/>
          <p:cNvSpPr/>
          <p:nvPr/>
        </p:nvSpPr>
        <p:spPr>
          <a:xfrm>
            <a:off x="1602391" y="338559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5" name="群組 44"/>
          <p:cNvGrpSpPr/>
          <p:nvPr/>
        </p:nvGrpSpPr>
        <p:grpSpPr>
          <a:xfrm>
            <a:off x="2122892" y="2581609"/>
            <a:ext cx="753990" cy="331076"/>
            <a:chOff x="1953308" y="2350103"/>
            <a:chExt cx="753990" cy="331076"/>
          </a:xfrm>
        </p:grpSpPr>
        <p:sp>
          <p:nvSpPr>
            <p:cNvPr id="42" name="矩形 4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橢圓 4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橢圓 4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50" name="群組 49"/>
          <p:cNvGrpSpPr/>
          <p:nvPr/>
        </p:nvGrpSpPr>
        <p:grpSpPr>
          <a:xfrm>
            <a:off x="3009882" y="2317598"/>
            <a:ext cx="859097" cy="859097"/>
            <a:chOff x="2653360" y="1711830"/>
            <a:chExt cx="859097" cy="859097"/>
          </a:xfrm>
        </p:grpSpPr>
        <p:cxnSp>
          <p:nvCxnSpPr>
            <p:cNvPr id="48" name="直線單箭頭接點 4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向右箭號 50"/>
          <p:cNvSpPr/>
          <p:nvPr/>
        </p:nvSpPr>
        <p:spPr>
          <a:xfrm rot="20320554">
            <a:off x="3438466" y="2533189"/>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3" name="向下箭號 52"/>
          <p:cNvSpPr/>
          <p:nvPr/>
        </p:nvSpPr>
        <p:spPr>
          <a:xfrm flipV="1">
            <a:off x="2198888" y="5023288"/>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4" name="向下箭號 53"/>
          <p:cNvSpPr/>
          <p:nvPr/>
        </p:nvSpPr>
        <p:spPr>
          <a:xfrm flipV="1">
            <a:off x="2208527" y="432377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5" name="向下箭號 54"/>
          <p:cNvSpPr/>
          <p:nvPr/>
        </p:nvSpPr>
        <p:spPr>
          <a:xfrm flipV="1">
            <a:off x="2205683" y="361000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2215354" y="291410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文字方塊 56"/>
          <p:cNvSpPr txBox="1"/>
          <p:nvPr/>
        </p:nvSpPr>
        <p:spPr>
          <a:xfrm>
            <a:off x="1612605" y="5894409"/>
            <a:ext cx="1907032" cy="461665"/>
          </a:xfrm>
          <a:prstGeom prst="rect">
            <a:avLst/>
          </a:prstGeom>
          <a:noFill/>
        </p:spPr>
        <p:txBody>
          <a:bodyPr wrap="square" rtlCol="0">
            <a:spAutoFit/>
          </a:bodyPr>
          <a:lstStyle/>
          <a:p>
            <a:pPr algn="ctr"/>
            <a:r>
              <a:rPr lang="en-US" altLang="zh-TW" sz="2400" dirty="0">
                <a:solidFill>
                  <a:srgbClr val="00B050"/>
                </a:solidFill>
              </a:rPr>
              <a:t>Bag-of-word</a:t>
            </a:r>
            <a:endParaRPr lang="zh-TW" altLang="en-US" sz="2400" dirty="0">
              <a:solidFill>
                <a:srgbClr val="00B050"/>
              </a:solidFill>
            </a:endParaRPr>
          </a:p>
        </p:txBody>
      </p:sp>
      <p:sp>
        <p:nvSpPr>
          <p:cNvPr id="36" name="文字方塊 35"/>
          <p:cNvSpPr txBox="1"/>
          <p:nvPr/>
        </p:nvSpPr>
        <p:spPr>
          <a:xfrm>
            <a:off x="1091292" y="6250217"/>
            <a:ext cx="2949658" cy="461665"/>
          </a:xfrm>
          <a:prstGeom prst="rect">
            <a:avLst/>
          </a:prstGeom>
          <a:noFill/>
        </p:spPr>
        <p:txBody>
          <a:bodyPr wrap="square" rtlCol="0">
            <a:spAutoFit/>
          </a:bodyPr>
          <a:lstStyle/>
          <a:p>
            <a:pPr algn="ctr"/>
            <a:r>
              <a:rPr lang="en-US" altLang="zh-TW" sz="2400" dirty="0"/>
              <a:t>(document or query)</a:t>
            </a:r>
            <a:endParaRPr lang="zh-TW" altLang="en-US" sz="2400" dirty="0"/>
          </a:p>
        </p:txBody>
      </p:sp>
      <p:grpSp>
        <p:nvGrpSpPr>
          <p:cNvPr id="9" name="群組 8"/>
          <p:cNvGrpSpPr/>
          <p:nvPr/>
        </p:nvGrpSpPr>
        <p:grpSpPr>
          <a:xfrm>
            <a:off x="4444464" y="2559843"/>
            <a:ext cx="1029237" cy="461665"/>
            <a:chOff x="4311114" y="2628815"/>
            <a:chExt cx="1029237" cy="461665"/>
          </a:xfrm>
        </p:grpSpPr>
        <p:sp>
          <p:nvSpPr>
            <p:cNvPr id="3" name="橢圓 2"/>
            <p:cNvSpPr/>
            <p:nvPr/>
          </p:nvSpPr>
          <p:spPr>
            <a:xfrm>
              <a:off x="5226051" y="2662067"/>
              <a:ext cx="114300" cy="1143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4311114" y="2628815"/>
              <a:ext cx="996183" cy="461665"/>
            </a:xfrm>
            <a:prstGeom prst="rect">
              <a:avLst/>
            </a:prstGeom>
            <a:noFill/>
          </p:spPr>
          <p:txBody>
            <a:bodyPr wrap="square" rtlCol="0">
              <a:spAutoFit/>
            </a:bodyPr>
            <a:lstStyle/>
            <a:p>
              <a:pPr algn="r"/>
              <a:r>
                <a:rPr lang="en-US" altLang="zh-TW" sz="2400" dirty="0">
                  <a:solidFill>
                    <a:srgbClr val="FF0000"/>
                  </a:solidFill>
                </a:rPr>
                <a:t>query</a:t>
              </a:r>
              <a:endParaRPr lang="zh-TW" altLang="en-US" sz="2400" dirty="0">
                <a:solidFill>
                  <a:srgbClr val="FF0000"/>
                </a:solidFill>
              </a:endParaRPr>
            </a:p>
          </p:txBody>
        </p:sp>
      </p:grpSp>
      <p:pic>
        <p:nvPicPr>
          <p:cNvPr id="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2920" y="4614835"/>
            <a:ext cx="2256156" cy="21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文字方塊 6"/>
          <p:cNvSpPr txBox="1">
            <a:spLocks noChangeArrowheads="1"/>
          </p:cNvSpPr>
          <p:nvPr/>
        </p:nvSpPr>
        <p:spPr bwMode="auto">
          <a:xfrm>
            <a:off x="5992812" y="5351604"/>
            <a:ext cx="30241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kumimoji="0" lang="en-US" altLang="zh-TW" sz="2000"/>
              <a:t>LSA: project documents to 2 latent topics</a:t>
            </a:r>
            <a:endParaRPr kumimoji="0" lang="zh-TW" altLang="en-US" sz="2000"/>
          </a:p>
        </p:txBody>
      </p:sp>
      <p:sp>
        <p:nvSpPr>
          <p:cNvPr id="59" name="文字方塊 7"/>
          <p:cNvSpPr txBox="1">
            <a:spLocks noChangeArrowheads="1"/>
          </p:cNvSpPr>
          <p:nvPr/>
        </p:nvSpPr>
        <p:spPr bwMode="auto">
          <a:xfrm>
            <a:off x="328067" y="5478520"/>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2000</a:t>
            </a:r>
            <a:endParaRPr kumimoji="0" lang="zh-TW" altLang="en-US" sz="2400" dirty="0"/>
          </a:p>
        </p:txBody>
      </p:sp>
      <p:sp>
        <p:nvSpPr>
          <p:cNvPr id="46" name="文字方塊 7"/>
          <p:cNvSpPr txBox="1">
            <a:spLocks noChangeArrowheads="1"/>
          </p:cNvSpPr>
          <p:nvPr/>
        </p:nvSpPr>
        <p:spPr bwMode="auto">
          <a:xfrm>
            <a:off x="649472" y="470682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500</a:t>
            </a:r>
            <a:endParaRPr kumimoji="0" lang="zh-TW" altLang="en-US" sz="2400" dirty="0"/>
          </a:p>
        </p:txBody>
      </p:sp>
      <p:sp>
        <p:nvSpPr>
          <p:cNvPr id="60" name="文字方塊 7"/>
          <p:cNvSpPr txBox="1">
            <a:spLocks noChangeArrowheads="1"/>
          </p:cNvSpPr>
          <p:nvPr/>
        </p:nvSpPr>
        <p:spPr bwMode="auto">
          <a:xfrm>
            <a:off x="638992" y="4011384"/>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250</a:t>
            </a:r>
            <a:endParaRPr kumimoji="0" lang="zh-TW" altLang="en-US" sz="2400" dirty="0"/>
          </a:p>
        </p:txBody>
      </p:sp>
      <p:sp>
        <p:nvSpPr>
          <p:cNvPr id="61" name="文字方塊 7"/>
          <p:cNvSpPr txBox="1">
            <a:spLocks noChangeArrowheads="1"/>
          </p:cNvSpPr>
          <p:nvPr/>
        </p:nvSpPr>
        <p:spPr bwMode="auto">
          <a:xfrm>
            <a:off x="638992" y="331690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125</a:t>
            </a:r>
            <a:endParaRPr kumimoji="0" lang="zh-TW" altLang="en-US" sz="2400" dirty="0"/>
          </a:p>
        </p:txBody>
      </p:sp>
      <p:sp>
        <p:nvSpPr>
          <p:cNvPr id="62" name="文字方塊 7"/>
          <p:cNvSpPr txBox="1">
            <a:spLocks noChangeArrowheads="1"/>
          </p:cNvSpPr>
          <p:nvPr/>
        </p:nvSpPr>
        <p:spPr bwMode="auto">
          <a:xfrm>
            <a:off x="1255556" y="2513878"/>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a:t>
            </a:r>
            <a:endParaRPr kumimoji="0" lang="zh-TW" altLang="en-US" sz="2400" dirty="0"/>
          </a:p>
        </p:txBody>
      </p:sp>
      <p:sp>
        <p:nvSpPr>
          <p:cNvPr id="6" name="文字方塊 5"/>
          <p:cNvSpPr txBox="1"/>
          <p:nvPr/>
        </p:nvSpPr>
        <p:spPr>
          <a:xfrm>
            <a:off x="487366" y="1394321"/>
            <a:ext cx="4209143" cy="1200329"/>
          </a:xfrm>
          <a:prstGeom prst="rect">
            <a:avLst/>
          </a:prstGeom>
          <a:noFill/>
        </p:spPr>
        <p:txBody>
          <a:bodyPr wrap="square" rtlCol="0">
            <a:spAutoFit/>
          </a:bodyPr>
          <a:lstStyle/>
          <a:p>
            <a:r>
              <a:rPr lang="en-US" altLang="zh-TW" sz="2400" dirty="0"/>
              <a:t>The documents talking about the same thing will have close code.</a:t>
            </a:r>
            <a:endParaRPr lang="zh-TW" altLang="en-US" sz="2400" dirty="0"/>
          </a:p>
        </p:txBody>
      </p:sp>
    </p:spTree>
    <p:extLst>
      <p:ext uri="{BB962C8B-B14F-4D97-AF65-F5344CB8AC3E}">
        <p14:creationId xmlns:p14="http://schemas.microsoft.com/office/powerpoint/2010/main" val="30437727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1" grpId="0" animBg="1"/>
      <p:bldP spid="53" grpId="0" animBg="1"/>
      <p:bldP spid="54" grpId="0" animBg="1"/>
      <p:bldP spid="55" grpId="0" animBg="1"/>
      <p:bldP spid="56" grpId="0" animBg="1"/>
      <p:bldP spid="57" grpId="0"/>
      <p:bldP spid="36" grpId="0"/>
      <p:bldP spid="58" grpId="0"/>
      <p:bldP spid="59" grpId="0"/>
      <p:bldP spid="46" grpId="0"/>
      <p:bldP spid="60" grpId="0"/>
      <p:bldP spid="61" grpId="0"/>
      <p:bldP spid="6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sp>
        <p:nvSpPr>
          <p:cNvPr id="4" name="TextBox 8"/>
          <p:cNvSpPr txBox="1"/>
          <p:nvPr/>
        </p:nvSpPr>
        <p:spPr>
          <a:xfrm>
            <a:off x="839308" y="1905373"/>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5" name="圖片 4"/>
          <p:cNvPicPr>
            <a:picLocks noChangeAspect="1"/>
          </p:cNvPicPr>
          <p:nvPr/>
        </p:nvPicPr>
        <p:blipFill>
          <a:blip r:embed="rId3"/>
          <a:stretch>
            <a:fillRect/>
          </a:stretch>
        </p:blipFill>
        <p:spPr>
          <a:xfrm>
            <a:off x="1728808" y="3991545"/>
            <a:ext cx="5738469" cy="1327179"/>
          </a:xfrm>
          <a:prstGeom prst="rect">
            <a:avLst/>
          </a:prstGeom>
        </p:spPr>
      </p:pic>
      <p:sp>
        <p:nvSpPr>
          <p:cNvPr id="6" name="TextBox 8"/>
          <p:cNvSpPr txBox="1"/>
          <p:nvPr/>
        </p:nvSpPr>
        <p:spPr>
          <a:xfrm>
            <a:off x="921040" y="5336439"/>
            <a:ext cx="7465384" cy="461665"/>
          </a:xfrm>
          <a:prstGeom prst="rect">
            <a:avLst/>
          </a:prstGeom>
          <a:noFill/>
        </p:spPr>
        <p:txBody>
          <a:bodyPr wrap="square" rtlCol="0">
            <a:spAutoFit/>
          </a:bodyPr>
          <a:lstStyle/>
          <a:p>
            <a:pPr algn="ctr"/>
            <a:r>
              <a:rPr lang="en-US" sz="2400" dirty="0"/>
              <a:t>(Images from Hinton’s slides on Coursera)</a:t>
            </a:r>
          </a:p>
        </p:txBody>
      </p:sp>
      <p:pic>
        <p:nvPicPr>
          <p:cNvPr id="7" name="圖片 6"/>
          <p:cNvPicPr>
            <a:picLocks noChangeAspect="1"/>
          </p:cNvPicPr>
          <p:nvPr/>
        </p:nvPicPr>
        <p:blipFill>
          <a:blip r:embed="rId4"/>
          <a:stretch>
            <a:fillRect/>
          </a:stretch>
        </p:blipFill>
        <p:spPr>
          <a:xfrm>
            <a:off x="1806309" y="2520165"/>
            <a:ext cx="5694846" cy="1335517"/>
          </a:xfrm>
          <a:prstGeom prst="rect">
            <a:avLst/>
          </a:prstGeom>
        </p:spPr>
      </p:pic>
      <p:sp>
        <p:nvSpPr>
          <p:cNvPr id="8" name="Rectangle 6"/>
          <p:cNvSpPr/>
          <p:nvPr/>
        </p:nvSpPr>
        <p:spPr>
          <a:xfrm>
            <a:off x="1746061" y="2520164"/>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921040" y="5960053"/>
            <a:ext cx="7620000"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Krizhevsky</a:t>
            </a:r>
            <a:r>
              <a:rPr lang="en-US" altLang="zh-TW" dirty="0">
                <a:solidFill>
                  <a:srgbClr val="222222"/>
                </a:solidFill>
                <a:latin typeface="Arial" panose="020B0604020202020204" pitchFamily="34" charset="0"/>
              </a:rPr>
              <a:t>, Alex, and Geoffrey E. Hinton. "Using very deep </a:t>
            </a:r>
            <a:r>
              <a:rPr lang="en-US" altLang="zh-TW" dirty="0" err="1">
                <a:solidFill>
                  <a:srgbClr val="222222"/>
                </a:solidFill>
                <a:latin typeface="Arial" panose="020B0604020202020204" pitchFamily="34" charset="0"/>
              </a:rPr>
              <a:t>autoencoders</a:t>
            </a:r>
            <a:r>
              <a:rPr lang="en-US" altLang="zh-TW" dirty="0">
                <a:solidFill>
                  <a:srgbClr val="222222"/>
                </a:solidFill>
                <a:latin typeface="Arial" panose="020B0604020202020204" pitchFamily="34" charset="0"/>
              </a:rPr>
              <a:t> for content-based image retrieval." </a:t>
            </a:r>
            <a:r>
              <a:rPr lang="en-US" altLang="zh-TW" i="1" dirty="0">
                <a:solidFill>
                  <a:srgbClr val="222222"/>
                </a:solidFill>
                <a:latin typeface="Arial" panose="020B0604020202020204" pitchFamily="34" charset="0"/>
              </a:rPr>
              <a:t>ESANN</a:t>
            </a:r>
            <a:r>
              <a:rPr lang="en-US" altLang="zh-TW" dirty="0">
                <a:solidFill>
                  <a:srgbClr val="222222"/>
                </a:solidFill>
                <a:latin typeface="Arial" panose="020B0604020202020204" pitchFamily="34" charset="0"/>
              </a:rPr>
              <a:t>. 2011.</a:t>
            </a:r>
            <a:endParaRPr lang="zh-TW" altLang="en-US" dirty="0"/>
          </a:p>
        </p:txBody>
      </p:sp>
      <p:sp>
        <p:nvSpPr>
          <p:cNvPr id="3" name="矩形 2"/>
          <p:cNvSpPr/>
          <p:nvPr/>
        </p:nvSpPr>
        <p:spPr>
          <a:xfrm>
            <a:off x="3148505" y="2502449"/>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728808" y="3950486"/>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82278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pic>
        <p:nvPicPr>
          <p:cNvPr id="31" name="圖片 30"/>
          <p:cNvPicPr>
            <a:picLocks noChangeAspect="1"/>
          </p:cNvPicPr>
          <p:nvPr/>
        </p:nvPicPr>
        <p:blipFill>
          <a:blip r:embed="rId3"/>
          <a:stretch>
            <a:fillRect/>
          </a:stretch>
        </p:blipFill>
        <p:spPr>
          <a:xfrm>
            <a:off x="576795" y="3533193"/>
            <a:ext cx="1257300" cy="942975"/>
          </a:xfrm>
          <a:prstGeom prst="rect">
            <a:avLst/>
          </a:prstGeom>
        </p:spPr>
      </p:pic>
      <p:sp>
        <p:nvSpPr>
          <p:cNvPr id="32" name="矩形 31"/>
          <p:cNvSpPr/>
          <p:nvPr/>
        </p:nvSpPr>
        <p:spPr>
          <a:xfrm>
            <a:off x="693125" y="4476168"/>
            <a:ext cx="1024639" cy="461665"/>
          </a:xfrm>
          <a:prstGeom prst="rect">
            <a:avLst/>
          </a:prstGeom>
        </p:spPr>
        <p:txBody>
          <a:bodyPr wrap="none">
            <a:spAutoFit/>
          </a:bodyPr>
          <a:lstStyle/>
          <a:p>
            <a:r>
              <a:rPr lang="en-CA" altLang="zh-TW" sz="2400" dirty="0">
                <a:latin typeface="Arial" charset="0"/>
              </a:rPr>
              <a:t>32x32</a:t>
            </a:r>
            <a:endParaRPr lang="zh-TW" altLang="en-US" sz="2400" dirty="0"/>
          </a:p>
        </p:txBody>
      </p:sp>
      <p:sp>
        <p:nvSpPr>
          <p:cNvPr id="33" name="矩形 32"/>
          <p:cNvSpPr/>
          <p:nvPr/>
        </p:nvSpPr>
        <p:spPr bwMode="auto">
          <a:xfrm rot="5400000">
            <a:off x="752395" y="3760492"/>
            <a:ext cx="388370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8192</a:t>
            </a:r>
            <a:endParaRPr kumimoji="0" lang="zh-TW" altLang="en-US" dirty="0"/>
          </a:p>
        </p:txBody>
      </p:sp>
      <p:sp>
        <p:nvSpPr>
          <p:cNvPr id="34" name="矩形 33"/>
          <p:cNvSpPr/>
          <p:nvPr/>
        </p:nvSpPr>
        <p:spPr bwMode="auto">
          <a:xfrm rot="5400000">
            <a:off x="2522252" y="3831399"/>
            <a:ext cx="261021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4096</a:t>
            </a:r>
            <a:endParaRPr kumimoji="0" lang="zh-TW" altLang="en-US" dirty="0"/>
          </a:p>
        </p:txBody>
      </p:sp>
      <p:sp>
        <p:nvSpPr>
          <p:cNvPr id="35" name="矩形 34"/>
          <p:cNvSpPr/>
          <p:nvPr/>
        </p:nvSpPr>
        <p:spPr bwMode="auto">
          <a:xfrm rot="5400000">
            <a:off x="4053464" y="3831398"/>
            <a:ext cx="180912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2048</a:t>
            </a:r>
            <a:endParaRPr kumimoji="0" lang="zh-TW" altLang="en-US" dirty="0"/>
          </a:p>
        </p:txBody>
      </p:sp>
      <p:sp>
        <p:nvSpPr>
          <p:cNvPr id="36" name="矩形 35"/>
          <p:cNvSpPr/>
          <p:nvPr/>
        </p:nvSpPr>
        <p:spPr bwMode="auto">
          <a:xfrm rot="5400000">
            <a:off x="5524646" y="3804017"/>
            <a:ext cx="1032909"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1024</a:t>
            </a:r>
            <a:endParaRPr kumimoji="0" lang="zh-TW" altLang="en-US" dirty="0"/>
          </a:p>
        </p:txBody>
      </p:sp>
      <p:sp>
        <p:nvSpPr>
          <p:cNvPr id="37" name="矩形 36"/>
          <p:cNvSpPr/>
          <p:nvPr/>
        </p:nvSpPr>
        <p:spPr bwMode="auto">
          <a:xfrm rot="5400000">
            <a:off x="6778764" y="3805185"/>
            <a:ext cx="81518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512</a:t>
            </a:r>
            <a:endParaRPr kumimoji="0" lang="zh-TW" altLang="en-US" dirty="0"/>
          </a:p>
        </p:txBody>
      </p:sp>
      <p:sp>
        <p:nvSpPr>
          <p:cNvPr id="38" name="矩形 37"/>
          <p:cNvSpPr/>
          <p:nvPr/>
        </p:nvSpPr>
        <p:spPr bwMode="auto">
          <a:xfrm rot="5400000">
            <a:off x="7970331" y="3794998"/>
            <a:ext cx="63164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256</a:t>
            </a:r>
            <a:endParaRPr kumimoji="0" lang="zh-TW" altLang="en-US" dirty="0"/>
          </a:p>
        </p:txBody>
      </p:sp>
      <p:sp>
        <p:nvSpPr>
          <p:cNvPr id="39" name="文字方塊 38"/>
          <p:cNvSpPr txBox="1"/>
          <p:nvPr/>
        </p:nvSpPr>
        <p:spPr>
          <a:xfrm>
            <a:off x="7744268" y="3194863"/>
            <a:ext cx="1083772" cy="461665"/>
          </a:xfrm>
          <a:prstGeom prst="rect">
            <a:avLst/>
          </a:prstGeom>
          <a:noFill/>
        </p:spPr>
        <p:txBody>
          <a:bodyPr wrap="square" rtlCol="0">
            <a:spAutoFit/>
          </a:bodyPr>
          <a:lstStyle/>
          <a:p>
            <a:pPr algn="ctr"/>
            <a:r>
              <a:rPr lang="en-US" altLang="zh-TW" sz="2400" dirty="0"/>
              <a:t>code</a:t>
            </a:r>
            <a:endParaRPr lang="zh-TW" altLang="en-US" sz="2400" dirty="0"/>
          </a:p>
        </p:txBody>
      </p:sp>
      <p:sp>
        <p:nvSpPr>
          <p:cNvPr id="40" name="向右箭號 39"/>
          <p:cNvSpPr/>
          <p:nvPr/>
        </p:nvSpPr>
        <p:spPr>
          <a:xfrm>
            <a:off x="1926733" y="3669003"/>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1" name="向右箭號 40"/>
          <p:cNvSpPr/>
          <p:nvPr/>
        </p:nvSpPr>
        <p:spPr>
          <a:xfrm>
            <a:off x="3030797" y="36652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向右箭號 41"/>
          <p:cNvSpPr/>
          <p:nvPr/>
        </p:nvSpPr>
        <p:spPr>
          <a:xfrm>
            <a:off x="4166982" y="3660235"/>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向右箭號 42"/>
          <p:cNvSpPr/>
          <p:nvPr/>
        </p:nvSpPr>
        <p:spPr>
          <a:xfrm>
            <a:off x="5270835" y="3657901"/>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a:off x="6388288" y="36728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5" name="向右箭號 44"/>
          <p:cNvSpPr/>
          <p:nvPr/>
        </p:nvSpPr>
        <p:spPr>
          <a:xfrm>
            <a:off x="7531913" y="3686858"/>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1920360" y="6138011"/>
            <a:ext cx="5697818" cy="461665"/>
          </a:xfrm>
          <a:prstGeom prst="rect">
            <a:avLst/>
          </a:prstGeom>
          <a:noFill/>
        </p:spPr>
        <p:txBody>
          <a:bodyPr wrap="square" rtlCol="0">
            <a:spAutoFit/>
          </a:bodyPr>
          <a:lstStyle/>
          <a:p>
            <a:pPr algn="ctr"/>
            <a:r>
              <a:rPr lang="en-US" altLang="zh-TW" sz="2400" dirty="0"/>
              <a:t>(crawl millions of images from the Internet)</a:t>
            </a:r>
            <a:endParaRPr lang="zh-TW" altLang="en-US" sz="2400" dirty="0"/>
          </a:p>
        </p:txBody>
      </p:sp>
      <p:pic>
        <p:nvPicPr>
          <p:cNvPr id="47" name="Picture 4" descr="recon1-b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1559" y="1258123"/>
            <a:ext cx="2524125"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5" descr="recon2-bi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3201" y="2225266"/>
            <a:ext cx="2525712"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 name="Picture 6" descr="recon3-bi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1559" y="270939"/>
            <a:ext cx="2524125"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1557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054241" y="3513840"/>
            <a:ext cx="3467100" cy="461665"/>
          </a:xfrm>
          <a:prstGeom prst="rect">
            <a:avLst/>
          </a:prstGeom>
          <a:noFill/>
        </p:spPr>
        <p:txBody>
          <a:bodyPr wrap="square" rtlCol="0">
            <a:spAutoFit/>
          </a:bodyPr>
          <a:lstStyle/>
          <a:p>
            <a:r>
              <a:rPr lang="en-US" sz="2400" dirty="0"/>
              <a:t>retrieved using 256 codes</a:t>
            </a:r>
          </a:p>
        </p:txBody>
      </p:sp>
      <p:pic>
        <p:nvPicPr>
          <p:cNvPr id="10" name="圖片 9"/>
          <p:cNvPicPr>
            <a:picLocks noChangeAspect="1"/>
          </p:cNvPicPr>
          <p:nvPr/>
        </p:nvPicPr>
        <p:blipFill>
          <a:blip r:embed="rId3"/>
          <a:stretch>
            <a:fillRect/>
          </a:stretch>
        </p:blipFill>
        <p:spPr>
          <a:xfrm>
            <a:off x="1734876" y="3975505"/>
            <a:ext cx="5807914" cy="1320563"/>
          </a:xfrm>
          <a:prstGeom prst="rect">
            <a:avLst/>
          </a:prstGeom>
        </p:spPr>
      </p:pic>
      <p:pic>
        <p:nvPicPr>
          <p:cNvPr id="11" name="圖片 10"/>
          <p:cNvPicPr>
            <a:picLocks noChangeAspect="1"/>
          </p:cNvPicPr>
          <p:nvPr/>
        </p:nvPicPr>
        <p:blipFill>
          <a:blip r:embed="rId4"/>
          <a:stretch>
            <a:fillRect/>
          </a:stretch>
        </p:blipFill>
        <p:spPr>
          <a:xfrm>
            <a:off x="1655686" y="5426677"/>
            <a:ext cx="5774036" cy="1262159"/>
          </a:xfrm>
          <a:prstGeom prst="rect">
            <a:avLst/>
          </a:prstGeom>
        </p:spPr>
      </p:pic>
      <p:sp>
        <p:nvSpPr>
          <p:cNvPr id="16" name="TextBox 8"/>
          <p:cNvSpPr txBox="1"/>
          <p:nvPr/>
        </p:nvSpPr>
        <p:spPr>
          <a:xfrm>
            <a:off x="894466" y="117988"/>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17" name="圖片 16"/>
          <p:cNvPicPr>
            <a:picLocks noChangeAspect="1"/>
          </p:cNvPicPr>
          <p:nvPr/>
        </p:nvPicPr>
        <p:blipFill>
          <a:blip r:embed="rId5"/>
          <a:stretch>
            <a:fillRect/>
          </a:stretch>
        </p:blipFill>
        <p:spPr>
          <a:xfrm>
            <a:off x="1657375" y="2077194"/>
            <a:ext cx="5738469" cy="1327179"/>
          </a:xfrm>
          <a:prstGeom prst="rect">
            <a:avLst/>
          </a:prstGeom>
        </p:spPr>
      </p:pic>
      <p:pic>
        <p:nvPicPr>
          <p:cNvPr id="18" name="圖片 17"/>
          <p:cNvPicPr>
            <a:picLocks noChangeAspect="1"/>
          </p:cNvPicPr>
          <p:nvPr/>
        </p:nvPicPr>
        <p:blipFill>
          <a:blip r:embed="rId6"/>
          <a:stretch>
            <a:fillRect/>
          </a:stretch>
        </p:blipFill>
        <p:spPr>
          <a:xfrm>
            <a:off x="1734876" y="605814"/>
            <a:ext cx="5694846" cy="1335517"/>
          </a:xfrm>
          <a:prstGeom prst="rect">
            <a:avLst/>
          </a:prstGeom>
        </p:spPr>
      </p:pic>
      <p:sp>
        <p:nvSpPr>
          <p:cNvPr id="19" name="Rectangle 6"/>
          <p:cNvSpPr/>
          <p:nvPr/>
        </p:nvSpPr>
        <p:spPr>
          <a:xfrm>
            <a:off x="1674628" y="605813"/>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
          <p:cNvSpPr/>
          <p:nvPr/>
        </p:nvSpPr>
        <p:spPr>
          <a:xfrm>
            <a:off x="1672939" y="3963634"/>
            <a:ext cx="1361138" cy="13324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092636" y="3955296"/>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672939" y="5403333"/>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13852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2805794" cy="1325563"/>
          </a:xfrm>
        </p:spPr>
        <p:txBody>
          <a:bodyPr>
            <a:normAutofit fontScale="90000"/>
          </a:bodyPr>
          <a:lstStyle/>
          <a:p>
            <a:r>
              <a:rPr lang="en-US" altLang="zh-TW" dirty="0"/>
              <a:t>Auto-encoder </a:t>
            </a:r>
            <a:br>
              <a:rPr lang="en-US" altLang="zh-TW" dirty="0"/>
            </a:br>
            <a:r>
              <a:rPr lang="en-US" altLang="zh-TW" dirty="0"/>
              <a:t>for CNN</a:t>
            </a:r>
            <a:endParaRPr lang="zh-TW" altLang="en-US" dirty="0"/>
          </a:p>
        </p:txBody>
      </p:sp>
      <p:pic>
        <p:nvPicPr>
          <p:cNvPr id="4"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44" y="811820"/>
            <a:ext cx="1771005" cy="12042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2452" y="2471479"/>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6" name="矩形 5"/>
          <p:cNvSpPr/>
          <p:nvPr/>
        </p:nvSpPr>
        <p:spPr>
          <a:xfrm>
            <a:off x="6972452" y="35714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7" name="矩形 6"/>
          <p:cNvSpPr/>
          <p:nvPr/>
        </p:nvSpPr>
        <p:spPr>
          <a:xfrm>
            <a:off x="6972452" y="4639704"/>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8" name="矩形 7"/>
          <p:cNvSpPr/>
          <p:nvPr/>
        </p:nvSpPr>
        <p:spPr>
          <a:xfrm>
            <a:off x="6972452" y="567295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9" name="向下箭號 11"/>
          <p:cNvSpPr/>
          <p:nvPr/>
        </p:nvSpPr>
        <p:spPr>
          <a:xfrm>
            <a:off x="7626430" y="205684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向下箭號 17"/>
          <p:cNvSpPr/>
          <p:nvPr/>
        </p:nvSpPr>
        <p:spPr>
          <a:xfrm>
            <a:off x="7592149" y="310451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向下箭號 18"/>
          <p:cNvSpPr/>
          <p:nvPr/>
        </p:nvSpPr>
        <p:spPr>
          <a:xfrm>
            <a:off x="7592149" y="4196159"/>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向下箭號 19"/>
          <p:cNvSpPr/>
          <p:nvPr/>
        </p:nvSpPr>
        <p:spPr>
          <a:xfrm>
            <a:off x="7592149" y="523115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2711931" y="4664283"/>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18" name="矩形 17"/>
          <p:cNvSpPr/>
          <p:nvPr/>
        </p:nvSpPr>
        <p:spPr>
          <a:xfrm>
            <a:off x="3034785" y="357581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20" name="矩形 19"/>
          <p:cNvSpPr/>
          <p:nvPr/>
        </p:nvSpPr>
        <p:spPr>
          <a:xfrm>
            <a:off x="3003126" y="5714159"/>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21" name="向下箭號 11"/>
          <p:cNvSpPr/>
          <p:nvPr/>
        </p:nvSpPr>
        <p:spPr>
          <a:xfrm flipV="1">
            <a:off x="3598643" y="3051580"/>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下箭號 17"/>
          <p:cNvSpPr/>
          <p:nvPr/>
        </p:nvSpPr>
        <p:spPr>
          <a:xfrm flipV="1">
            <a:off x="3598643" y="416236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下箭號 18"/>
          <p:cNvSpPr/>
          <p:nvPr/>
        </p:nvSpPr>
        <p:spPr>
          <a:xfrm flipV="1">
            <a:off x="3598643" y="5254005"/>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49"/>
          <p:cNvSpPr txBox="1">
            <a:spLocks noChangeArrowheads="1"/>
          </p:cNvSpPr>
          <p:nvPr/>
        </p:nvSpPr>
        <p:spPr bwMode="auto">
          <a:xfrm>
            <a:off x="4965485" y="627110"/>
            <a:ext cx="2084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sp>
        <p:nvSpPr>
          <p:cNvPr id="29" name="向下箭號 19"/>
          <p:cNvSpPr/>
          <p:nvPr/>
        </p:nvSpPr>
        <p:spPr>
          <a:xfrm rot="5400000" flipH="1">
            <a:off x="6258628" y="5570519"/>
            <a:ext cx="545690" cy="7077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箭號: 左-右雙向 29"/>
          <p:cNvSpPr/>
          <p:nvPr/>
        </p:nvSpPr>
        <p:spPr>
          <a:xfrm>
            <a:off x="5077314" y="1383816"/>
            <a:ext cx="1785144" cy="5667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712848" y="2465034"/>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8" name="向下箭號 19"/>
          <p:cNvSpPr/>
          <p:nvPr/>
        </p:nvSpPr>
        <p:spPr>
          <a:xfrm rot="5400000" flipH="1">
            <a:off x="5087936" y="5616982"/>
            <a:ext cx="545690" cy="657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矩形 30"/>
          <p:cNvSpPr/>
          <p:nvPr/>
        </p:nvSpPr>
        <p:spPr>
          <a:xfrm>
            <a:off x="5756700" y="5472175"/>
            <a:ext cx="420879" cy="896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sz="2400" dirty="0"/>
          </a:p>
        </p:txBody>
      </p:sp>
      <p:sp>
        <p:nvSpPr>
          <p:cNvPr id="3" name="文字方塊 2"/>
          <p:cNvSpPr txBox="1"/>
          <p:nvPr/>
        </p:nvSpPr>
        <p:spPr>
          <a:xfrm>
            <a:off x="5526903" y="5005193"/>
            <a:ext cx="880472" cy="461665"/>
          </a:xfrm>
          <a:prstGeom prst="rect">
            <a:avLst/>
          </a:prstGeom>
          <a:noFill/>
        </p:spPr>
        <p:txBody>
          <a:bodyPr wrap="square" rtlCol="0">
            <a:spAutoFit/>
          </a:bodyPr>
          <a:lstStyle/>
          <a:p>
            <a:pPr algn="ctr"/>
            <a:r>
              <a:rPr lang="en-US" altLang="zh-TW" sz="2400" dirty="0"/>
              <a:t>code</a:t>
            </a:r>
            <a:endParaRPr lang="zh-TW" altLang="en-US" sz="2400" dirty="0"/>
          </a:p>
        </p:txBody>
      </p:sp>
      <p:sp>
        <p:nvSpPr>
          <p:cNvPr id="32" name="矩形 31"/>
          <p:cNvSpPr/>
          <p:nvPr/>
        </p:nvSpPr>
        <p:spPr>
          <a:xfrm>
            <a:off x="2711931" y="4690853"/>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33" name="矩形 32"/>
          <p:cNvSpPr/>
          <p:nvPr/>
        </p:nvSpPr>
        <p:spPr>
          <a:xfrm>
            <a:off x="3034785" y="360238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34" name="矩形 33"/>
          <p:cNvSpPr/>
          <p:nvPr/>
        </p:nvSpPr>
        <p:spPr>
          <a:xfrm>
            <a:off x="3003126" y="5740729"/>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35" name="向下箭號 11"/>
          <p:cNvSpPr/>
          <p:nvPr/>
        </p:nvSpPr>
        <p:spPr>
          <a:xfrm flipV="1">
            <a:off x="3598643" y="3078150"/>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下箭號 17"/>
          <p:cNvSpPr/>
          <p:nvPr/>
        </p:nvSpPr>
        <p:spPr>
          <a:xfrm flipV="1">
            <a:off x="3598643" y="418893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下箭號 18"/>
          <p:cNvSpPr/>
          <p:nvPr/>
        </p:nvSpPr>
        <p:spPr>
          <a:xfrm flipV="1">
            <a:off x="3598643" y="5280575"/>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矩形 37"/>
          <p:cNvSpPr/>
          <p:nvPr/>
        </p:nvSpPr>
        <p:spPr>
          <a:xfrm>
            <a:off x="2712848" y="2491604"/>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39" name="向下箭號 11"/>
          <p:cNvSpPr/>
          <p:nvPr/>
        </p:nvSpPr>
        <p:spPr>
          <a:xfrm flipV="1">
            <a:off x="3598642" y="1913243"/>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40"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032" y="681848"/>
            <a:ext cx="1771005" cy="120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08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18" grpId="0" animBg="1"/>
      <p:bldP spid="20" grpId="0" animBg="1"/>
      <p:bldP spid="21" grpId="0" animBg="1"/>
      <p:bldP spid="22" grpId="0" animBg="1"/>
      <p:bldP spid="23" grpId="0" animBg="1"/>
      <p:bldP spid="26" grpId="0"/>
      <p:bldP spid="29" grpId="0" animBg="1"/>
      <p:bldP spid="30" grpId="0" animBg="1"/>
      <p:bldP spid="27" grpId="0" animBg="1"/>
      <p:bldP spid="28" grpId="0" animBg="1"/>
      <p:bldP spid="31" grpId="0" animBg="1"/>
      <p:bldP spid="3" grpId="0"/>
      <p:bldP spid="32" grpId="0" animBg="1"/>
      <p:bldP spid="33" grpId="0" animBg="1"/>
      <p:bldP spid="34" grpId="0" animBg="1"/>
      <p:bldP spid="35" grpId="0" animBg="1"/>
      <p:bldP spid="36" grpId="0" animBg="1"/>
      <p:bldP spid="37" grpId="0" animBg="1"/>
      <p:bldP spid="38"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r>
              <a:rPr lang="en-US" altLang="zh-TW" dirty="0" err="1"/>
              <a:t>Unpooling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42875" y="2447596"/>
            <a:ext cx="9001125" cy="3333750"/>
          </a:xfrm>
          <a:prstGeom prst="rect">
            <a:avLst/>
          </a:prstGeom>
        </p:spPr>
      </p:pic>
      <p:sp>
        <p:nvSpPr>
          <p:cNvPr id="5" name="箭號: 向右 4"/>
          <p:cNvSpPr/>
          <p:nvPr/>
        </p:nvSpPr>
        <p:spPr>
          <a:xfrm rot="13860550">
            <a:off x="5366616" y="3671333"/>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箭號: 向右 6"/>
          <p:cNvSpPr/>
          <p:nvPr/>
        </p:nvSpPr>
        <p:spPr>
          <a:xfrm rot="7670055">
            <a:off x="3160555" y="3847051"/>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207290" y="330897"/>
            <a:ext cx="3519445" cy="1672489"/>
          </a:xfrm>
          <a:prstGeom prst="rect">
            <a:avLst/>
          </a:prstGeom>
        </p:spPr>
      </p:pic>
      <p:sp>
        <p:nvSpPr>
          <p:cNvPr id="8" name="文字方塊 7"/>
          <p:cNvSpPr txBox="1"/>
          <p:nvPr/>
        </p:nvSpPr>
        <p:spPr>
          <a:xfrm>
            <a:off x="5146472" y="1968475"/>
            <a:ext cx="1691640" cy="461665"/>
          </a:xfrm>
          <a:prstGeom prst="rect">
            <a:avLst/>
          </a:prstGeom>
          <a:noFill/>
        </p:spPr>
        <p:txBody>
          <a:bodyPr wrap="square" rtlCol="0">
            <a:spAutoFit/>
          </a:bodyPr>
          <a:lstStyle/>
          <a:p>
            <a:pPr algn="ctr"/>
            <a:r>
              <a:rPr lang="en-US" altLang="zh-TW" sz="2400" dirty="0"/>
              <a:t>14 x 14</a:t>
            </a:r>
            <a:endParaRPr lang="zh-TW" altLang="en-US" sz="2400" dirty="0"/>
          </a:p>
        </p:txBody>
      </p:sp>
      <p:sp>
        <p:nvSpPr>
          <p:cNvPr id="10" name="文字方塊 9"/>
          <p:cNvSpPr txBox="1"/>
          <p:nvPr/>
        </p:nvSpPr>
        <p:spPr>
          <a:xfrm>
            <a:off x="7035095" y="1985931"/>
            <a:ext cx="1691640" cy="461665"/>
          </a:xfrm>
          <a:prstGeom prst="rect">
            <a:avLst/>
          </a:prstGeom>
          <a:noFill/>
        </p:spPr>
        <p:txBody>
          <a:bodyPr wrap="square" rtlCol="0">
            <a:spAutoFit/>
          </a:bodyPr>
          <a:lstStyle/>
          <a:p>
            <a:pPr algn="ctr"/>
            <a:r>
              <a:rPr lang="en-US" altLang="zh-TW" sz="2400" dirty="0"/>
              <a:t>28 x 28</a:t>
            </a:r>
            <a:endParaRPr lang="zh-TW" altLang="en-US" sz="2400" dirty="0"/>
          </a:p>
        </p:txBody>
      </p:sp>
      <p:sp>
        <p:nvSpPr>
          <p:cNvPr id="9" name="矩形 8"/>
          <p:cNvSpPr/>
          <p:nvPr/>
        </p:nvSpPr>
        <p:spPr>
          <a:xfrm>
            <a:off x="3785466" y="5850234"/>
            <a:ext cx="5722389" cy="923330"/>
          </a:xfrm>
          <a:prstGeom prst="rect">
            <a:avLst/>
          </a:prstGeom>
        </p:spPr>
        <p:txBody>
          <a:bodyPr wrap="square">
            <a:spAutoFit/>
          </a:bodyPr>
          <a:lstStyle/>
          <a:p>
            <a:r>
              <a:rPr lang="en-US" altLang="zh-TW" dirty="0"/>
              <a:t>Source of image : </a:t>
            </a:r>
            <a:r>
              <a:rPr lang="zh-TW" altLang="en-US" dirty="0"/>
              <a:t>https://leonardoaraujosantos.gitbooks.io/artificial-inteligence/content/image_segmentation.html</a:t>
            </a:r>
          </a:p>
        </p:txBody>
      </p:sp>
      <p:grpSp>
        <p:nvGrpSpPr>
          <p:cNvPr id="13" name="群組 12"/>
          <p:cNvGrpSpPr/>
          <p:nvPr/>
        </p:nvGrpSpPr>
        <p:grpSpPr>
          <a:xfrm>
            <a:off x="142875" y="1968475"/>
            <a:ext cx="4906327" cy="3812871"/>
            <a:chOff x="142875" y="1968475"/>
            <a:chExt cx="4906327" cy="3812871"/>
          </a:xfrm>
        </p:grpSpPr>
        <p:sp>
          <p:nvSpPr>
            <p:cNvPr id="12" name="矩形 11"/>
            <p:cNvSpPr/>
            <p:nvPr/>
          </p:nvSpPr>
          <p:spPr>
            <a:xfrm>
              <a:off x="142875" y="1968475"/>
              <a:ext cx="3270885" cy="381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78317" y="4626271"/>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17265" y="3741356"/>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p:cNvSpPr txBox="1"/>
          <p:nvPr/>
        </p:nvSpPr>
        <p:spPr>
          <a:xfrm>
            <a:off x="708961" y="5615529"/>
            <a:ext cx="2704799"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Alternative: simply repeat the values</a:t>
            </a:r>
            <a:endParaRPr lang="zh-TW" altLang="en-US" sz="2400" dirty="0"/>
          </a:p>
        </p:txBody>
      </p:sp>
    </p:spTree>
    <p:extLst>
      <p:ext uri="{BB962C8B-B14F-4D97-AF65-F5344CB8AC3E}">
        <p14:creationId xmlns:p14="http://schemas.microsoft.com/office/powerpoint/2010/main" val="21548543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br>
              <a:rPr lang="en-US" altLang="zh-TW" dirty="0"/>
            </a:br>
            <a:r>
              <a:rPr lang="en-US" altLang="zh-TW" dirty="0"/>
              <a:t>- Deconvolution</a:t>
            </a:r>
            <a:endParaRPr lang="zh-TW" altLang="en-US" dirty="0"/>
          </a:p>
        </p:txBody>
      </p:sp>
      <p:sp>
        <p:nvSpPr>
          <p:cNvPr id="4" name="橢圓 3"/>
          <p:cNvSpPr/>
          <p:nvPr/>
        </p:nvSpPr>
        <p:spPr>
          <a:xfrm rot="5400000">
            <a:off x="844481" y="29614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 name="橢圓 4"/>
          <p:cNvSpPr/>
          <p:nvPr/>
        </p:nvSpPr>
        <p:spPr>
          <a:xfrm rot="5400000">
            <a:off x="844481" y="38712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 name="直線單箭頭接點 5"/>
          <p:cNvCxnSpPr/>
          <p:nvPr/>
        </p:nvCxnSpPr>
        <p:spPr>
          <a:xfrm rot="5400000" flipV="1">
            <a:off x="1180051" y="220660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rot="5400000" flipH="1" flipV="1">
            <a:off x="1189982" y="303920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8" name="直線單箭頭接點 7"/>
          <p:cNvCxnSpPr/>
          <p:nvPr/>
        </p:nvCxnSpPr>
        <p:spPr>
          <a:xfrm rot="5400000" flipV="1">
            <a:off x="1640215" y="266677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9" name="直線單箭頭接點 8"/>
          <p:cNvCxnSpPr/>
          <p:nvPr/>
        </p:nvCxnSpPr>
        <p:spPr>
          <a:xfrm rot="5400000" flipV="1">
            <a:off x="1180051" y="3100131"/>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p:cNvCxnSpPr/>
          <p:nvPr/>
        </p:nvCxnSpPr>
        <p:spPr>
          <a:xfrm rot="5400000" flipH="1" flipV="1">
            <a:off x="1189982" y="3932728"/>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直線單箭頭接點 10"/>
          <p:cNvCxnSpPr/>
          <p:nvPr/>
        </p:nvCxnSpPr>
        <p:spPr>
          <a:xfrm rot="5400000" flipV="1">
            <a:off x="1640215" y="3560295"/>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直線單箭頭接點 11"/>
          <p:cNvCxnSpPr/>
          <p:nvPr/>
        </p:nvCxnSpPr>
        <p:spPr>
          <a:xfrm rot="5400000" flipV="1">
            <a:off x="1254675" y="411714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直線單箭頭接點 12"/>
          <p:cNvCxnSpPr/>
          <p:nvPr/>
        </p:nvCxnSpPr>
        <p:spPr>
          <a:xfrm rot="5400000" flipH="1" flipV="1">
            <a:off x="1264606" y="494974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4" name="直線單箭頭接點 13"/>
          <p:cNvCxnSpPr/>
          <p:nvPr/>
        </p:nvCxnSpPr>
        <p:spPr>
          <a:xfrm rot="5400000" flipV="1">
            <a:off x="1714839" y="457731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15" name="橢圓 14"/>
          <p:cNvSpPr/>
          <p:nvPr/>
        </p:nvSpPr>
        <p:spPr>
          <a:xfrm rot="5400000">
            <a:off x="2030844" y="47884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6" name="橢圓 15"/>
          <p:cNvSpPr/>
          <p:nvPr/>
        </p:nvSpPr>
        <p:spPr>
          <a:xfrm rot="5400000">
            <a:off x="887120" y="485094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7" name="橢圓 16"/>
          <p:cNvSpPr/>
          <p:nvPr/>
        </p:nvSpPr>
        <p:spPr>
          <a:xfrm rot="5400000">
            <a:off x="1990274" y="382676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8" name="橢圓 17"/>
          <p:cNvSpPr/>
          <p:nvPr/>
        </p:nvSpPr>
        <p:spPr>
          <a:xfrm rot="5400000">
            <a:off x="2038966" y="286801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9" name="橢圓 18"/>
          <p:cNvSpPr/>
          <p:nvPr/>
        </p:nvSpPr>
        <p:spPr>
          <a:xfrm rot="5400000">
            <a:off x="873018" y="565333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20" name="橢圓 19"/>
          <p:cNvSpPr/>
          <p:nvPr/>
        </p:nvSpPr>
        <p:spPr>
          <a:xfrm rot="5400000">
            <a:off x="829249" y="198925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4" name="橢圓 33"/>
          <p:cNvSpPr/>
          <p:nvPr/>
        </p:nvSpPr>
        <p:spPr>
          <a:xfrm rot="5400000">
            <a:off x="3156792" y="4646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6" name="橢圓 35"/>
          <p:cNvSpPr/>
          <p:nvPr/>
        </p:nvSpPr>
        <p:spPr>
          <a:xfrm rot="5400000">
            <a:off x="3175169" y="370300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7" name="橢圓 36"/>
          <p:cNvSpPr/>
          <p:nvPr/>
        </p:nvSpPr>
        <p:spPr>
          <a:xfrm rot="5400000">
            <a:off x="3175169" y="2820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nvGrpSpPr>
          <p:cNvPr id="43" name="群組 42"/>
          <p:cNvGrpSpPr/>
          <p:nvPr/>
        </p:nvGrpSpPr>
        <p:grpSpPr>
          <a:xfrm flipH="1">
            <a:off x="3659126" y="2099639"/>
            <a:ext cx="914047" cy="1728813"/>
            <a:chOff x="6496739" y="2328732"/>
            <a:chExt cx="914047" cy="1721945"/>
          </a:xfrm>
        </p:grpSpPr>
        <p:cxnSp>
          <p:nvCxnSpPr>
            <p:cNvPr id="40" name="直線單箭頭接點 39"/>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1" name="直線單箭頭接點 40"/>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2" name="直線單箭頭接點 41"/>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4" name="群組 43"/>
          <p:cNvGrpSpPr/>
          <p:nvPr/>
        </p:nvGrpSpPr>
        <p:grpSpPr>
          <a:xfrm flipH="1">
            <a:off x="3676656" y="3033052"/>
            <a:ext cx="914047" cy="1728813"/>
            <a:chOff x="6496739" y="2328732"/>
            <a:chExt cx="914047" cy="1721945"/>
          </a:xfrm>
        </p:grpSpPr>
        <p:cxnSp>
          <p:nvCxnSpPr>
            <p:cNvPr id="45" name="直線單箭頭接點 44"/>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6" name="直線單箭頭接點 45"/>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單箭頭接點 46"/>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8" name="群組 47"/>
          <p:cNvGrpSpPr/>
          <p:nvPr/>
        </p:nvGrpSpPr>
        <p:grpSpPr>
          <a:xfrm flipH="1">
            <a:off x="3659126" y="4004770"/>
            <a:ext cx="914047" cy="1728813"/>
            <a:chOff x="6496739" y="2328732"/>
            <a:chExt cx="914047" cy="1721945"/>
          </a:xfrm>
        </p:grpSpPr>
        <p:cxnSp>
          <p:nvCxnSpPr>
            <p:cNvPr id="49" name="直線單箭頭接點 48"/>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0" name="直線單箭頭接點 49"/>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1" name="直線單箭頭接點 50"/>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sp>
        <p:nvSpPr>
          <p:cNvPr id="52" name="橢圓 51"/>
          <p:cNvSpPr/>
          <p:nvPr/>
        </p:nvSpPr>
        <p:spPr>
          <a:xfrm rot="5400000">
            <a:off x="4601002" y="283085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3" name="橢圓 52"/>
          <p:cNvSpPr/>
          <p:nvPr/>
        </p:nvSpPr>
        <p:spPr>
          <a:xfrm rot="5400000">
            <a:off x="4601002"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4" name="橢圓 53"/>
          <p:cNvSpPr/>
          <p:nvPr/>
        </p:nvSpPr>
        <p:spPr>
          <a:xfrm rot="5400000">
            <a:off x="4585770" y="185863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5" name="橢圓 54"/>
          <p:cNvSpPr/>
          <p:nvPr/>
        </p:nvSpPr>
        <p:spPr>
          <a:xfrm rot="5400000">
            <a:off x="502031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6" name="橢圓 55"/>
          <p:cNvSpPr/>
          <p:nvPr/>
        </p:nvSpPr>
        <p:spPr>
          <a:xfrm rot="5400000">
            <a:off x="5020314" y="472309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7" name="橢圓 56"/>
          <p:cNvSpPr/>
          <p:nvPr/>
        </p:nvSpPr>
        <p:spPr>
          <a:xfrm rot="5400000">
            <a:off x="5005082" y="28278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8" name="橢圓 57"/>
          <p:cNvSpPr/>
          <p:nvPr/>
        </p:nvSpPr>
        <p:spPr>
          <a:xfrm rot="5400000">
            <a:off x="5439626" y="4709843"/>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9" name="橢圓 58"/>
          <p:cNvSpPr/>
          <p:nvPr/>
        </p:nvSpPr>
        <p:spPr>
          <a:xfrm rot="5400000">
            <a:off x="5439626" y="558998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0" name="橢圓 59"/>
          <p:cNvSpPr/>
          <p:nvPr/>
        </p:nvSpPr>
        <p:spPr>
          <a:xfrm rot="5400000">
            <a:off x="542439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1" name="橢圓 60"/>
          <p:cNvSpPr/>
          <p:nvPr/>
        </p:nvSpPr>
        <p:spPr>
          <a:xfrm rot="5400000">
            <a:off x="6728659" y="4550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2" name="橢圓 61"/>
          <p:cNvSpPr/>
          <p:nvPr/>
        </p:nvSpPr>
        <p:spPr>
          <a:xfrm rot="5400000">
            <a:off x="6747036" y="360713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3" name="橢圓 62"/>
          <p:cNvSpPr/>
          <p:nvPr/>
        </p:nvSpPr>
        <p:spPr>
          <a:xfrm rot="5400000">
            <a:off x="6747036" y="2724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5" name="直線單箭頭接點 64"/>
          <p:cNvCxnSpPr/>
          <p:nvPr/>
        </p:nvCxnSpPr>
        <p:spPr>
          <a:xfrm rot="16200000" flipH="1" flipV="1">
            <a:off x="7109535" y="202548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6" name="直線單箭頭接點 65"/>
          <p:cNvCxnSpPr/>
          <p:nvPr/>
        </p:nvCxnSpPr>
        <p:spPr>
          <a:xfrm rot="16200000" flipV="1">
            <a:off x="7176217" y="2858078"/>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7" name="直線單箭頭接點 66"/>
          <p:cNvCxnSpPr/>
          <p:nvPr/>
        </p:nvCxnSpPr>
        <p:spPr>
          <a:xfrm rot="16200000" flipH="1" flipV="1">
            <a:off x="7544478" y="2485645"/>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直線單箭頭接點 68"/>
          <p:cNvCxnSpPr/>
          <p:nvPr/>
        </p:nvCxnSpPr>
        <p:spPr>
          <a:xfrm rot="16200000" flipH="1" flipV="1">
            <a:off x="7127065" y="295889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直線單箭頭接點 69"/>
          <p:cNvCxnSpPr/>
          <p:nvPr/>
        </p:nvCxnSpPr>
        <p:spPr>
          <a:xfrm rot="16200000" flipV="1">
            <a:off x="7193747" y="379149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1" name="直線單箭頭接點 70"/>
          <p:cNvCxnSpPr/>
          <p:nvPr/>
        </p:nvCxnSpPr>
        <p:spPr>
          <a:xfrm rot="16200000" flipH="1" flipV="1">
            <a:off x="7562008" y="341905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3" name="直線單箭頭接點 72"/>
          <p:cNvCxnSpPr/>
          <p:nvPr/>
        </p:nvCxnSpPr>
        <p:spPr>
          <a:xfrm rot="16200000" flipH="1" flipV="1">
            <a:off x="7109535" y="3930612"/>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4" name="直線單箭頭接點 73"/>
          <p:cNvCxnSpPr/>
          <p:nvPr/>
        </p:nvCxnSpPr>
        <p:spPr>
          <a:xfrm rot="16200000" flipV="1">
            <a:off x="7176217" y="4763209"/>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5" name="直線單箭頭接點 74"/>
          <p:cNvCxnSpPr/>
          <p:nvPr/>
        </p:nvCxnSpPr>
        <p:spPr>
          <a:xfrm rot="16200000" flipH="1" flipV="1">
            <a:off x="7544478" y="439077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76" name="橢圓 75"/>
          <p:cNvSpPr/>
          <p:nvPr/>
        </p:nvSpPr>
        <p:spPr>
          <a:xfrm rot="5400000">
            <a:off x="8057887" y="273498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7" name="橢圓 76"/>
          <p:cNvSpPr/>
          <p:nvPr/>
        </p:nvSpPr>
        <p:spPr>
          <a:xfrm rot="5400000">
            <a:off x="8057887" y="364477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8" name="橢圓 77"/>
          <p:cNvSpPr/>
          <p:nvPr/>
        </p:nvSpPr>
        <p:spPr>
          <a:xfrm rot="5400000">
            <a:off x="8057887" y="176276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9" name="橢圓 78"/>
          <p:cNvSpPr/>
          <p:nvPr/>
        </p:nvSpPr>
        <p:spPr>
          <a:xfrm rot="5400000">
            <a:off x="8057887" y="54581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0" name="橢圓 79"/>
          <p:cNvSpPr/>
          <p:nvPr/>
        </p:nvSpPr>
        <p:spPr>
          <a:xfrm rot="5400000">
            <a:off x="8057887" y="449641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5" name="橢圓 84"/>
          <p:cNvSpPr/>
          <p:nvPr/>
        </p:nvSpPr>
        <p:spPr>
          <a:xfrm rot="5400000">
            <a:off x="6728659" y="1892752"/>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6" name="橢圓 85"/>
          <p:cNvSpPr/>
          <p:nvPr/>
        </p:nvSpPr>
        <p:spPr>
          <a:xfrm rot="5400000">
            <a:off x="6728659" y="1089275"/>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7" name="橢圓 86"/>
          <p:cNvSpPr/>
          <p:nvPr/>
        </p:nvSpPr>
        <p:spPr>
          <a:xfrm rot="5400000">
            <a:off x="6728659" y="6236446"/>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8" name="橢圓 87"/>
          <p:cNvSpPr/>
          <p:nvPr/>
        </p:nvSpPr>
        <p:spPr>
          <a:xfrm rot="5400000">
            <a:off x="6728659" y="543296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cxnSp>
        <p:nvCxnSpPr>
          <p:cNvPr id="89" name="直線單箭頭接點 88"/>
          <p:cNvCxnSpPr/>
          <p:nvPr/>
        </p:nvCxnSpPr>
        <p:spPr>
          <a:xfrm rot="16200000" flipV="1">
            <a:off x="7112986" y="1928837"/>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0" name="直線單箭頭接點 89"/>
          <p:cNvCxnSpPr/>
          <p:nvPr/>
        </p:nvCxnSpPr>
        <p:spPr>
          <a:xfrm rot="16200000" flipV="1">
            <a:off x="7124524" y="107821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1" name="直線單箭頭接點 90"/>
          <p:cNvCxnSpPr/>
          <p:nvPr/>
        </p:nvCxnSpPr>
        <p:spPr>
          <a:xfrm rot="16200000" flipH="1" flipV="1">
            <a:off x="7492785" y="153933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92" name="直線單箭頭接點 91"/>
          <p:cNvCxnSpPr/>
          <p:nvPr/>
        </p:nvCxnSpPr>
        <p:spPr>
          <a:xfrm rot="16200000" flipH="1" flipV="1">
            <a:off x="7139250" y="478741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3" name="直線單箭頭接點 92"/>
          <p:cNvCxnSpPr/>
          <p:nvPr/>
        </p:nvCxnSpPr>
        <p:spPr>
          <a:xfrm rot="16200000" flipH="1" flipV="1">
            <a:off x="7139250" y="5579780"/>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直線單箭頭接點 93"/>
          <p:cNvCxnSpPr/>
          <p:nvPr/>
        </p:nvCxnSpPr>
        <p:spPr>
          <a:xfrm rot="16200000" flipH="1" flipV="1">
            <a:off x="7509108" y="5228931"/>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95" name="矩形 94"/>
          <p:cNvSpPr/>
          <p:nvPr/>
        </p:nvSpPr>
        <p:spPr>
          <a:xfrm>
            <a:off x="3023735" y="1690689"/>
            <a:ext cx="2961429" cy="4545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6563859" y="978897"/>
            <a:ext cx="2103644" cy="57544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p:cNvSpPr txBox="1"/>
          <p:nvPr/>
        </p:nvSpPr>
        <p:spPr>
          <a:xfrm>
            <a:off x="6044476" y="3782717"/>
            <a:ext cx="434544"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99" name="文字方塊 98"/>
          <p:cNvSpPr txBox="1"/>
          <p:nvPr/>
        </p:nvSpPr>
        <p:spPr>
          <a:xfrm>
            <a:off x="3740947" y="232667"/>
            <a:ext cx="50416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Actually, deconvolution is convolution.</a:t>
            </a:r>
            <a:endParaRPr lang="zh-TW" altLang="en-US" sz="2400" dirty="0"/>
          </a:p>
        </p:txBody>
      </p:sp>
      <p:sp>
        <p:nvSpPr>
          <p:cNvPr id="100" name="文字方塊 99"/>
          <p:cNvSpPr txBox="1"/>
          <p:nvPr/>
        </p:nvSpPr>
        <p:spPr>
          <a:xfrm>
            <a:off x="4798497" y="2536650"/>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1" name="文字方塊 100"/>
          <p:cNvSpPr txBox="1"/>
          <p:nvPr/>
        </p:nvSpPr>
        <p:spPr>
          <a:xfrm>
            <a:off x="4820146" y="3464341"/>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2" name="文字方塊 101"/>
          <p:cNvSpPr txBox="1"/>
          <p:nvPr/>
        </p:nvSpPr>
        <p:spPr>
          <a:xfrm>
            <a:off x="5205241" y="3487859"/>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3" name="文字方塊 102"/>
          <p:cNvSpPr txBox="1"/>
          <p:nvPr/>
        </p:nvSpPr>
        <p:spPr>
          <a:xfrm>
            <a:off x="5212752" y="4423377"/>
            <a:ext cx="383540" cy="461665"/>
          </a:xfrm>
          <a:prstGeom prst="rect">
            <a:avLst/>
          </a:prstGeom>
          <a:noFill/>
        </p:spPr>
        <p:txBody>
          <a:bodyPr wrap="square" rtlCol="0">
            <a:spAutoFit/>
          </a:bodyPr>
          <a:lstStyle/>
          <a:p>
            <a:pPr algn="ctr"/>
            <a:r>
              <a:rPr lang="en-US" altLang="zh-TW" sz="2400" dirty="0"/>
              <a:t>+</a:t>
            </a:r>
            <a:endParaRPr lang="zh-TW" altLang="en-US" sz="2400" dirty="0"/>
          </a:p>
        </p:txBody>
      </p:sp>
    </p:spTree>
    <p:extLst>
      <p:ext uri="{BB962C8B-B14F-4D97-AF65-F5344CB8AC3E}">
        <p14:creationId xmlns:p14="http://schemas.microsoft.com/office/powerpoint/2010/main" val="3976071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17" grpId="0" animBg="1"/>
      <p:bldP spid="18" grpId="0" animBg="1"/>
      <p:bldP spid="19" grpId="0" animBg="1"/>
      <p:bldP spid="20" grpId="0" animBg="1"/>
      <p:bldP spid="34" grpId="0" animBg="1"/>
      <p:bldP spid="36" grpId="0" animBg="1"/>
      <p:bldP spid="37"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6" grpId="0" animBg="1"/>
      <p:bldP spid="77" grpId="0" animBg="1"/>
      <p:bldP spid="78" grpId="0" animBg="1"/>
      <p:bldP spid="79" grpId="0" animBg="1"/>
      <p:bldP spid="80" grpId="0" animBg="1"/>
      <p:bldP spid="85" grpId="0" animBg="1"/>
      <p:bldP spid="86" grpId="0" animBg="1"/>
      <p:bldP spid="87" grpId="0" animBg="1"/>
      <p:bldP spid="88" grpId="0" animBg="1"/>
      <p:bldP spid="95" grpId="0" animBg="1"/>
      <p:bldP spid="97" grpId="0" animBg="1"/>
      <p:bldP spid="98" grpId="0"/>
      <p:bldP spid="99" grpId="0" animBg="1"/>
      <p:bldP spid="100" grpId="0"/>
      <p:bldP spid="101" grpId="0"/>
      <p:bldP spid="102" grpId="0"/>
      <p:bldP spid="1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4" name="矩形 33"/>
          <p:cNvSpPr/>
          <p:nvPr/>
        </p:nvSpPr>
        <p:spPr>
          <a:xfrm>
            <a:off x="5889919" y="4508681"/>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右箭號 35"/>
          <p:cNvSpPr/>
          <p:nvPr/>
        </p:nvSpPr>
        <p:spPr>
          <a:xfrm rot="16200000">
            <a:off x="6478602" y="477008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mc:AlternateContent xmlns:mc="http://schemas.openxmlformats.org/markup-compatibility/2006" xmlns:a14="http://schemas.microsoft.com/office/drawing/2010/main">
        <mc:Choice Requires="a14">
          <p:sp>
            <p:nvSpPr>
              <p:cNvPr id="42" name="文字方塊 41"/>
              <p:cNvSpPr txBox="1"/>
              <p:nvPr/>
            </p:nvSpPr>
            <p:spPr>
              <a:xfrm>
                <a:off x="7641849" y="6256899"/>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7641849" y="6256899"/>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7601237" y="446763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7601237" y="4467633"/>
                <a:ext cx="241733" cy="369332"/>
              </a:xfrm>
              <a:prstGeom prst="rect">
                <a:avLst/>
              </a:prstGeom>
              <a:blipFill>
                <a:blip r:embed="rId4"/>
                <a:stretch>
                  <a:fillRect l="-17500" t="-18333" r="-75000"/>
                </a:stretch>
              </a:blipFill>
            </p:spPr>
            <p:txBody>
              <a:bodyPr/>
              <a:lstStyle/>
              <a:p>
                <a:r>
                  <a:rPr lang="zh-TW" altLang="en-US">
                    <a:noFill/>
                  </a:rPr>
                  <a:t> </a:t>
                </a:r>
              </a:p>
            </p:txBody>
          </p:sp>
        </mc:Fallback>
      </mc:AlternateContent>
      <p:cxnSp>
        <p:nvCxnSpPr>
          <p:cNvPr id="44" name="直線接點 43"/>
          <p:cNvCxnSpPr/>
          <p:nvPr/>
        </p:nvCxnSpPr>
        <p:spPr>
          <a:xfrm flipV="1">
            <a:off x="8410761" y="4643681"/>
            <a:ext cx="0" cy="1830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10800000">
            <a:off x="7883582" y="465229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10800000">
            <a:off x="7883582" y="6474665"/>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0" name="文字方塊 49"/>
          <p:cNvSpPr txBox="1"/>
          <p:nvPr/>
        </p:nvSpPr>
        <p:spPr>
          <a:xfrm>
            <a:off x="6781545" y="4929151"/>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r>
              <a:rPr lang="en-US" altLang="zh-TW" sz="2400" dirty="0"/>
              <a:t>’</a:t>
            </a:r>
            <a:endParaRPr lang="zh-TW" altLang="en-US" sz="2400" dirty="0"/>
          </a:p>
        </p:txBody>
      </p:sp>
    </p:spTree>
    <p:extLst>
      <p:ext uri="{BB962C8B-B14F-4D97-AF65-F5344CB8AC3E}">
        <p14:creationId xmlns:p14="http://schemas.microsoft.com/office/powerpoint/2010/main" val="1094874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animBg="1"/>
      <p:bldP spid="34" grpId="0" animBg="1"/>
      <p:bldP spid="34" grpId="1" animBg="1"/>
      <p:bldP spid="35" grpId="0" animBg="1"/>
      <p:bldP spid="36" grpId="0" animBg="1"/>
      <p:bldP spid="36" grpId="1" animBg="1"/>
      <p:bldP spid="38" grpId="0"/>
      <p:bldP spid="42" grpId="0"/>
      <p:bldP spid="43" grpId="0"/>
      <p:bldP spid="43" grpId="1"/>
      <p:bldP spid="50" grpId="0"/>
      <p:bldP spid="5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0" name="矩形 9"/>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2" name="矩形 41"/>
          <p:cNvSpPr/>
          <p:nvPr/>
        </p:nvSpPr>
        <p:spPr>
          <a:xfrm>
            <a:off x="5614044" y="3531216"/>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rot="16200000">
            <a:off x="6462001" y="378890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76327" y="347258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76327" y="3472580"/>
                <a:ext cx="383951" cy="369332"/>
              </a:xfrm>
              <a:prstGeom prst="rect">
                <a:avLst/>
              </a:prstGeom>
              <a:blipFill>
                <a:blip r:embed="rId5"/>
                <a:stretch>
                  <a:fillRect l="-9524" t="-18333" r="-49206"/>
                </a:stretch>
              </a:blipFill>
            </p:spPr>
            <p:txBody>
              <a:bodyPr/>
              <a:lstStyle/>
              <a:p>
                <a:r>
                  <a:rPr lang="zh-TW" altLang="en-US">
                    <a:noFill/>
                  </a:rPr>
                  <a:t> </a:t>
                </a:r>
              </a:p>
            </p:txBody>
          </p:sp>
        </mc:Fallback>
      </mc:AlternateContent>
      <p:cxnSp>
        <p:nvCxnSpPr>
          <p:cNvPr id="51" name="直線接點 50"/>
          <p:cNvCxnSpPr/>
          <p:nvPr/>
        </p:nvCxnSpPr>
        <p:spPr>
          <a:xfrm flipV="1">
            <a:off x="8759104" y="3657246"/>
            <a:ext cx="0" cy="1972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31925" y="364841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46042" y="561492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文字方塊 54"/>
          <p:cNvSpPr txBox="1"/>
          <p:nvPr/>
        </p:nvSpPr>
        <p:spPr>
          <a:xfrm>
            <a:off x="6766064" y="3952296"/>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r>
              <a:rPr lang="en-US" altLang="zh-TW" sz="2400" dirty="0"/>
              <a:t>’</a:t>
            </a:r>
            <a:endParaRPr lang="zh-TW" altLang="en-US" sz="2400" dirty="0"/>
          </a:p>
        </p:txBody>
      </p:sp>
    </p:spTree>
    <p:extLst>
      <p:ext uri="{BB962C8B-B14F-4D97-AF65-F5344CB8AC3E}">
        <p14:creationId xmlns:p14="http://schemas.microsoft.com/office/powerpoint/2010/main" val="35738313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2" grpId="1" animBg="1"/>
      <p:bldP spid="43" grpId="0" animBg="1"/>
      <p:bldP spid="44" grpId="0" animBg="1"/>
      <p:bldP spid="44" grpId="1" animBg="1"/>
      <p:bldP spid="49" grpId="0"/>
      <p:bldP spid="50" grpId="0"/>
      <p:bldP spid="50" grpId="1"/>
      <p:bldP spid="54" grpId="0"/>
      <p:bldP spid="55" grpId="0"/>
      <p:bldP spid="5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4" name="矩形 3"/>
          <p:cNvSpPr/>
          <p:nvPr/>
        </p:nvSpPr>
        <p:spPr>
          <a:xfrm>
            <a:off x="332073" y="1800114"/>
            <a:ext cx="8569036" cy="1938992"/>
          </a:xfrm>
          <a:prstGeom prst="rect">
            <a:avLst/>
          </a:prstGeom>
        </p:spPr>
        <p:txBody>
          <a:bodyPr wrap="square">
            <a:spAutoFit/>
          </a:bodyPr>
          <a:lstStyle/>
          <a:p>
            <a:r>
              <a:rPr lang="en-US" altLang="zh-TW" sz="2400" dirty="0">
                <a:solidFill>
                  <a:srgbClr val="383838"/>
                </a:solidFill>
                <a:latin typeface="Source Sans Pro"/>
              </a:rPr>
              <a:t>“We expect unsupervised learning to become far more important in the longer term. Human and animal learning is largely unsupervised: we discover the structure of the world by observing it, not by being told the name of every object.”</a:t>
            </a:r>
            <a:r>
              <a:rPr lang="en-US" altLang="zh-TW" sz="2400" dirty="0"/>
              <a:t/>
            </a:r>
            <a:br>
              <a:rPr lang="en-US" altLang="zh-TW" sz="2400" dirty="0"/>
            </a:br>
            <a:r>
              <a:rPr lang="en-US" altLang="zh-TW" sz="2400" dirty="0">
                <a:solidFill>
                  <a:srgbClr val="383838"/>
                </a:solidFill>
                <a:latin typeface="Source Sans Pro"/>
              </a:rPr>
              <a:t>– </a:t>
            </a:r>
            <a:r>
              <a:rPr lang="en-US" altLang="zh-TW" sz="2400" dirty="0" err="1">
                <a:solidFill>
                  <a:srgbClr val="383838"/>
                </a:solidFill>
                <a:latin typeface="Source Sans Pro"/>
              </a:rPr>
              <a:t>LeCun</a:t>
            </a:r>
            <a:r>
              <a:rPr lang="en-US" altLang="zh-TW" sz="2400" dirty="0">
                <a:solidFill>
                  <a:srgbClr val="383838"/>
                </a:solidFill>
                <a:latin typeface="Source Sans Pro"/>
              </a:rPr>
              <a:t>, </a:t>
            </a:r>
            <a:r>
              <a:rPr lang="en-US" altLang="zh-TW" sz="2400" dirty="0" err="1">
                <a:solidFill>
                  <a:srgbClr val="383838"/>
                </a:solidFill>
                <a:latin typeface="Source Sans Pro"/>
              </a:rPr>
              <a:t>Bengio</a:t>
            </a:r>
            <a:r>
              <a:rPr lang="en-US" altLang="zh-TW" sz="2400" dirty="0">
                <a:solidFill>
                  <a:srgbClr val="383838"/>
                </a:solidFill>
                <a:latin typeface="Source Sans Pro"/>
              </a:rPr>
              <a:t>, Hinton, Nature 2015</a:t>
            </a:r>
            <a:endParaRPr lang="zh-TW" altLang="en-US" sz="2400" dirty="0"/>
          </a:p>
        </p:txBody>
      </p:sp>
      <p:sp>
        <p:nvSpPr>
          <p:cNvPr id="5" name="矩形 4"/>
          <p:cNvSpPr/>
          <p:nvPr/>
        </p:nvSpPr>
        <p:spPr>
          <a:xfrm>
            <a:off x="332073" y="3870977"/>
            <a:ext cx="8797636" cy="2677656"/>
          </a:xfrm>
          <a:prstGeom prst="rect">
            <a:avLst/>
          </a:prstGeom>
        </p:spPr>
        <p:txBody>
          <a:bodyPr wrap="square">
            <a:spAutoFit/>
          </a:bodyPr>
          <a:lstStyle/>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As I've said in previous statements: most of human and animal learning is unsupervised learning. If intelligence was a cake, unsupervised learning would be the cake, supervised learning would be the icing on the cake, and reinforcement learning would be the cherry on the cake. We know how to make the icing and the cherry, but we don't know how to make the cake. </a:t>
            </a:r>
          </a:p>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Yann LeCun</a:t>
            </a: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March 14, 2016</a:t>
            </a:r>
            <a:r>
              <a:rPr lang="en-US" altLang="zh-TW" sz="2400" dirty="0">
                <a:solidFill>
                  <a:srgbClr val="1D2129"/>
                </a:solidFill>
                <a:latin typeface="Helvetica" panose="020B0604020202020204" pitchFamily="34" charset="0"/>
              </a:rPr>
              <a:t> (Facebook)</a:t>
            </a:r>
            <a:endParaRPr lang="zh-TW" altLang="zh-TW" sz="2400" dirty="0">
              <a:solidFill>
                <a:srgbClr val="1D2129"/>
              </a:solidFill>
              <a:latin typeface="Helvetica" panose="020B0604020202020204" pitchFamily="34" charset="0"/>
            </a:endParaRPr>
          </a:p>
        </p:txBody>
      </p:sp>
      <p:sp>
        <p:nvSpPr>
          <p:cNvPr id="6" name="Rectangle 1"/>
          <p:cNvSpPr>
            <a:spLocks noChangeArrowheads="1"/>
          </p:cNvSpPr>
          <p:nvPr/>
        </p:nvSpPr>
        <p:spPr bwMode="auto">
          <a:xfrm>
            <a:off x="4745182" y="5947437"/>
            <a:ext cx="65" cy="2946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45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9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29825" y="2645281"/>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29825" y="2645281"/>
                <a:ext cx="390555" cy="369332"/>
              </a:xfrm>
              <a:prstGeom prst="rect">
                <a:avLst/>
              </a:prstGeom>
              <a:blipFill>
                <a:blip r:embed="rId5"/>
                <a:stretch>
                  <a:fillRect l="-9375" t="-18033" r="-48438"/>
                </a:stretch>
              </a:blipFill>
            </p:spPr>
            <p:txBody>
              <a:bodyPr/>
              <a:lstStyle/>
              <a:p>
                <a:r>
                  <a:rPr lang="zh-TW" altLang="en-US">
                    <a:noFill/>
                  </a:rPr>
                  <a:t> </a:t>
                </a:r>
              </a:p>
            </p:txBody>
          </p:sp>
        </mc:Fallback>
      </mc:AlternateContent>
      <p:cxnSp>
        <p:nvCxnSpPr>
          <p:cNvPr id="51" name="直線接點 50"/>
          <p:cNvCxnSpPr/>
          <p:nvPr/>
        </p:nvCxnSpPr>
        <p:spPr>
          <a:xfrm flipV="1">
            <a:off x="8772592" y="2762937"/>
            <a:ext cx="0" cy="1899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45413" y="275410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59530" y="4662560"/>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40" name="文字方塊 39"/>
          <p:cNvSpPr txBox="1"/>
          <p:nvPr/>
        </p:nvSpPr>
        <p:spPr>
          <a:xfrm>
            <a:off x="5514157" y="4888213"/>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5" name="文字方塊 44"/>
              <p:cNvSpPr txBox="1"/>
              <p:nvPr/>
            </p:nvSpPr>
            <p:spPr>
              <a:xfrm>
                <a:off x="7884754" y="4401732"/>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7884754" y="4401732"/>
                <a:ext cx="390555" cy="369332"/>
              </a:xfrm>
              <a:prstGeom prst="rect">
                <a:avLst/>
              </a:prstGeom>
              <a:blipFill rotWithShape="0">
                <a:blip r:embed="rId6"/>
                <a:stretch>
                  <a:fillRect l="-9375" r="-6250"/>
                </a:stretch>
              </a:blipFill>
            </p:spPr>
            <p:txBody>
              <a:bodyPr/>
              <a:lstStyle/>
              <a:p>
                <a:r>
                  <a:rPr lang="zh-TW" altLang="en-US">
                    <a:noFill/>
                  </a:rPr>
                  <a:t> </a:t>
                </a:r>
              </a:p>
            </p:txBody>
          </p:sp>
        </mc:Fallback>
      </mc:AlternateContent>
      <p:sp>
        <p:nvSpPr>
          <p:cNvPr id="54" name="矩形 53"/>
          <p:cNvSpPr/>
          <p:nvPr/>
        </p:nvSpPr>
        <p:spPr>
          <a:xfrm>
            <a:off x="5614044" y="2704491"/>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文字方塊 59"/>
          <p:cNvSpPr txBox="1"/>
          <p:nvPr/>
        </p:nvSpPr>
        <p:spPr>
          <a:xfrm>
            <a:off x="6779153" y="3075637"/>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r>
              <a:rPr lang="en-US" altLang="zh-TW" sz="2400" dirty="0"/>
              <a:t>’</a:t>
            </a:r>
            <a:endParaRPr lang="zh-TW" altLang="en-US" sz="2400" dirty="0"/>
          </a:p>
        </p:txBody>
      </p:sp>
    </p:spTree>
    <p:extLst>
      <p:ext uri="{BB962C8B-B14F-4D97-AF65-F5344CB8AC3E}">
        <p14:creationId xmlns:p14="http://schemas.microsoft.com/office/powerpoint/2010/main" val="215917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45" grpId="0"/>
      <p:bldP spid="54" grpId="0" animBg="1"/>
      <p:bldP spid="54" grpId="1" animBg="1"/>
      <p:bldP spid="55" grpId="0" animBg="1"/>
      <p:bldP spid="56" grpId="0" animBg="1"/>
      <p:bldP spid="56" grpId="1" animBg="1"/>
      <p:bldP spid="57" grpId="0"/>
      <p:bldP spid="59" grpId="0" animBg="1"/>
      <p:bldP spid="60" grpId="0"/>
      <p:bldP spid="6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矩形 59"/>
          <p:cNvSpPr/>
          <p:nvPr/>
        </p:nvSpPr>
        <p:spPr>
          <a:xfrm>
            <a:off x="6140355" y="2695230"/>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61" name="文字方塊 60"/>
          <p:cNvSpPr txBox="1"/>
          <p:nvPr/>
        </p:nvSpPr>
        <p:spPr>
          <a:xfrm>
            <a:off x="4771034" y="2513109"/>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62" name="文字方塊 61"/>
          <p:cNvSpPr txBox="1"/>
          <p:nvPr/>
        </p:nvSpPr>
        <p:spPr>
          <a:xfrm>
            <a:off x="6731658" y="3013703"/>
            <a:ext cx="1099610" cy="461665"/>
          </a:xfrm>
          <a:prstGeom prst="rect">
            <a:avLst/>
          </a:prstGeom>
          <a:noFill/>
        </p:spPr>
        <p:txBody>
          <a:bodyPr wrap="square" rtlCol="0">
            <a:spAutoFit/>
          </a:bodyPr>
          <a:lstStyle/>
          <a:p>
            <a:pPr algn="ctr"/>
            <a:r>
              <a:rPr lang="en-US" altLang="zh-TW" sz="2400" dirty="0"/>
              <a:t>W</a:t>
            </a:r>
            <a:r>
              <a:rPr lang="en-US" altLang="zh-TW" sz="2400" baseline="30000" dirty="0"/>
              <a:t>4</a:t>
            </a:r>
            <a:endParaRPr lang="zh-TW" altLang="en-US" sz="2400" baseline="30000" dirty="0"/>
          </a:p>
        </p:txBody>
      </p:sp>
      <p:sp>
        <p:nvSpPr>
          <p:cNvPr id="63" name="文字方塊 62"/>
          <p:cNvSpPr txBox="1"/>
          <p:nvPr/>
        </p:nvSpPr>
        <p:spPr>
          <a:xfrm>
            <a:off x="7553958" y="2778329"/>
            <a:ext cx="1227102" cy="830997"/>
          </a:xfrm>
          <a:prstGeom prst="rect">
            <a:avLst/>
          </a:prstGeom>
          <a:noFill/>
        </p:spPr>
        <p:txBody>
          <a:bodyPr wrap="square" rtlCol="0">
            <a:spAutoFit/>
          </a:bodyPr>
          <a:lstStyle/>
          <a:p>
            <a:pPr algn="ctr"/>
            <a:r>
              <a:rPr lang="en-US" altLang="zh-TW" sz="2400" dirty="0"/>
              <a:t>Random </a:t>
            </a:r>
            <a:r>
              <a:rPr lang="en-US" altLang="zh-TW" sz="2400" dirty="0" err="1"/>
              <a:t>init</a:t>
            </a:r>
            <a:endParaRPr lang="zh-TW" altLang="en-US" sz="2400" baseline="30000" dirty="0"/>
          </a:p>
        </p:txBody>
      </p:sp>
      <p:sp>
        <p:nvSpPr>
          <p:cNvPr id="8" name="文字方塊 7"/>
          <p:cNvSpPr txBox="1"/>
          <p:nvPr/>
        </p:nvSpPr>
        <p:spPr>
          <a:xfrm>
            <a:off x="6453833" y="1607696"/>
            <a:ext cx="23872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Find-tune by backpropagation</a:t>
            </a:r>
            <a:endParaRPr lang="zh-TW" altLang="en-US" sz="2400" dirty="0"/>
          </a:p>
        </p:txBody>
      </p:sp>
      <p:cxnSp>
        <p:nvCxnSpPr>
          <p:cNvPr id="24" name="直線單箭頭接點 23"/>
          <p:cNvCxnSpPr/>
          <p:nvPr/>
        </p:nvCxnSpPr>
        <p:spPr>
          <a:xfrm>
            <a:off x="6275819" y="3085061"/>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6286304" y="4018227"/>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286304" y="4968766"/>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6279857" y="5863585"/>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35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1" grpId="0"/>
      <p:bldP spid="62" grpId="0"/>
      <p:bldP spid="63"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Learning More </a:t>
            </a:r>
            <a:br>
              <a:rPr lang="en-US" altLang="zh-TW" dirty="0"/>
            </a:br>
            <a:r>
              <a:rPr lang="en-US" altLang="zh-TW" dirty="0"/>
              <a:t>- Restricted Boltzmann Machine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600" dirty="0"/>
              <a:t>Neural networks [5.1] : Restricted Boltzmann machine – definition</a:t>
            </a:r>
          </a:p>
          <a:p>
            <a:pPr lvl="1"/>
            <a:r>
              <a:rPr lang="en-US" altLang="zh-TW" sz="2600" dirty="0"/>
              <a:t>https://www.youtube.com/watch?v=p4Vh_zMw-HQ&amp;index=36&amp;list=PL6Xpj9I5qXYEcOhn7TqghAJ6NAPrNmUBH</a:t>
            </a:r>
          </a:p>
          <a:p>
            <a:r>
              <a:rPr lang="en-US" altLang="zh-TW" sz="2600" dirty="0"/>
              <a:t>Neural networks [5.2] : Restricted Boltzmann machine – inference</a:t>
            </a:r>
          </a:p>
          <a:p>
            <a:pPr lvl="1"/>
            <a:r>
              <a:rPr lang="en-US" altLang="zh-TW" sz="2600" dirty="0"/>
              <a:t>https://www.youtube.com/watch?v=lekCh_i32iE&amp;list=PL6Xpj9I5qXYEcOhn7TqghAJ6NAPrNmUBH&amp;index=37</a:t>
            </a:r>
          </a:p>
          <a:p>
            <a:r>
              <a:rPr lang="en-US" altLang="zh-TW" sz="2600" dirty="0"/>
              <a:t>Neural networks [5.3] : Restricted Boltzmann machine - free energy</a:t>
            </a:r>
          </a:p>
          <a:p>
            <a:pPr lvl="1"/>
            <a:r>
              <a:rPr lang="en-US" altLang="zh-TW" sz="2600" dirty="0"/>
              <a:t>https://www.youtube.com/watch?v=e0Ts_7Y6hZU&amp;list=PL6Xpj9I5qXYEcOhn7TqghAJ6NAPrNmUBH&amp;index=38</a:t>
            </a:r>
          </a:p>
          <a:p>
            <a:pPr lvl="1"/>
            <a:endParaRPr lang="en-US" altLang="zh-TW" dirty="0"/>
          </a:p>
          <a:p>
            <a:pPr lvl="2"/>
            <a:endParaRPr lang="en-US" altLang="zh-TW" dirty="0"/>
          </a:p>
          <a:p>
            <a:pPr lvl="2"/>
            <a:endParaRPr lang="en-US" altLang="zh-TW" dirty="0"/>
          </a:p>
          <a:p>
            <a:pPr lvl="1"/>
            <a:endParaRPr lang="zh-TW" altLang="en-US" dirty="0"/>
          </a:p>
        </p:txBody>
      </p:sp>
    </p:spTree>
    <p:extLst>
      <p:ext uri="{BB962C8B-B14F-4D97-AF65-F5344CB8AC3E}">
        <p14:creationId xmlns:p14="http://schemas.microsoft.com/office/powerpoint/2010/main" val="169082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Learning More </a:t>
            </a:r>
            <a:br>
              <a:rPr lang="en-US" altLang="zh-TW" dirty="0"/>
            </a:br>
            <a:r>
              <a:rPr lang="en-US" altLang="zh-TW" dirty="0"/>
              <a:t>- Deep Belief Network</a:t>
            </a:r>
            <a:endParaRPr lang="zh-TW" altLang="en-US" dirty="0"/>
          </a:p>
        </p:txBody>
      </p:sp>
      <p:sp>
        <p:nvSpPr>
          <p:cNvPr id="3" name="內容版面配置區 2"/>
          <p:cNvSpPr>
            <a:spLocks noGrp="1"/>
          </p:cNvSpPr>
          <p:nvPr>
            <p:ph idx="1"/>
          </p:nvPr>
        </p:nvSpPr>
        <p:spPr/>
        <p:txBody>
          <a:bodyPr>
            <a:normAutofit/>
          </a:bodyPr>
          <a:lstStyle/>
          <a:p>
            <a:pPr marL="228600" lvl="2">
              <a:spcBef>
                <a:spcPts val="1000"/>
              </a:spcBef>
            </a:pPr>
            <a:r>
              <a:rPr lang="en-US" altLang="zh-TW" sz="2400" dirty="0"/>
              <a:t>Neural networks [7.7] : Deep learning - deep belief network</a:t>
            </a:r>
          </a:p>
          <a:p>
            <a:pPr lvl="1"/>
            <a:r>
              <a:rPr lang="en-US" altLang="zh-TW" dirty="0"/>
              <a:t>https://www.youtube.com/watch?v=vkb6AWYXZ5I&amp;list=PL6Xpj9I5qXYEcOhn7TqghAJ6NAPrNmUBH&amp;index=57</a:t>
            </a:r>
          </a:p>
          <a:p>
            <a:pPr marL="228600" lvl="2">
              <a:spcBef>
                <a:spcPts val="1000"/>
              </a:spcBef>
            </a:pPr>
            <a:r>
              <a:rPr lang="en-US" altLang="zh-TW" sz="2400" dirty="0"/>
              <a:t>Neural networks [7.8] : Deep learning - </a:t>
            </a:r>
            <a:r>
              <a:rPr lang="en-US" altLang="zh-TW" sz="2400" dirty="0" err="1"/>
              <a:t>variational</a:t>
            </a:r>
            <a:r>
              <a:rPr lang="en-US" altLang="zh-TW" sz="2400" dirty="0"/>
              <a:t> bound</a:t>
            </a:r>
          </a:p>
          <a:p>
            <a:pPr lvl="1"/>
            <a:r>
              <a:rPr lang="en-US" altLang="zh-TW" dirty="0"/>
              <a:t>https://www.youtube.com/watch?v=pStDscJh2Wo&amp;list=PL6Xpj9I5qXYEcOhn7TqghAJ6NAPrNmUBH&amp;index=58</a:t>
            </a:r>
          </a:p>
          <a:p>
            <a:pPr marL="228600" lvl="2">
              <a:spcBef>
                <a:spcPts val="1000"/>
              </a:spcBef>
            </a:pPr>
            <a:r>
              <a:rPr lang="en-US" altLang="zh-TW" sz="2400" dirty="0"/>
              <a:t>Neural networks [7.9] : Deep learning - DBN pre-training</a:t>
            </a:r>
          </a:p>
          <a:p>
            <a:pPr lvl="1"/>
            <a:r>
              <a:rPr lang="en-US" altLang="zh-TW" dirty="0"/>
              <a:t>https://www.youtube.com/watch?v=35MUlYCColk&amp;list=PL6Xpj9I5qXYEcOhn7TqghAJ6NAPrNmUBH&amp;index=59</a:t>
            </a:r>
          </a:p>
          <a:p>
            <a:pPr lvl="2"/>
            <a:endParaRPr lang="zh-TW" altLang="en-US" sz="2400" dirty="0"/>
          </a:p>
        </p:txBody>
      </p:sp>
    </p:spTree>
    <p:extLst>
      <p:ext uri="{BB962C8B-B14F-4D97-AF65-F5344CB8AC3E}">
        <p14:creationId xmlns:p14="http://schemas.microsoft.com/office/powerpoint/2010/main" val="29594512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Next …..</a:t>
            </a:r>
            <a:endParaRPr lang="zh-TW" altLang="en-US" dirty="0"/>
          </a:p>
        </p:txBody>
      </p:sp>
      <p:sp>
        <p:nvSpPr>
          <p:cNvPr id="3" name="內容版面配置區 2"/>
          <p:cNvSpPr>
            <a:spLocks noGrp="1"/>
          </p:cNvSpPr>
          <p:nvPr>
            <p:ph idx="1"/>
          </p:nvPr>
        </p:nvSpPr>
        <p:spPr/>
        <p:txBody>
          <a:bodyPr/>
          <a:lstStyle/>
          <a:p>
            <a:r>
              <a:rPr lang="en-US" altLang="zh-TW" dirty="0"/>
              <a:t>Can we use decoder to generate something? </a:t>
            </a:r>
            <a:endParaRPr lang="zh-TW" altLang="en-US" dirty="0"/>
          </a:p>
        </p:txBody>
      </p:sp>
      <p:grpSp>
        <p:nvGrpSpPr>
          <p:cNvPr id="11" name="群組 10"/>
          <p:cNvGrpSpPr/>
          <p:nvPr/>
        </p:nvGrpSpPr>
        <p:grpSpPr>
          <a:xfrm>
            <a:off x="3751389" y="508337"/>
            <a:ext cx="4763961" cy="1039140"/>
            <a:chOff x="3939218" y="2495962"/>
            <a:chExt cx="4763961" cy="1039140"/>
          </a:xfrm>
        </p:grpSpPr>
        <p:sp>
          <p:nvSpPr>
            <p:cNvPr id="4" name="矩形 3"/>
            <p:cNvSpPr/>
            <p:nvPr/>
          </p:nvSpPr>
          <p:spPr>
            <a:xfrm>
              <a:off x="5691195" y="2553767"/>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5" name="矩形 4"/>
            <p:cNvSpPr/>
            <p:nvPr/>
          </p:nvSpPr>
          <p:spPr>
            <a:xfrm rot="5400000">
              <a:off x="4546456" y="2849562"/>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6" name="矩形 5"/>
            <p:cNvSpPr/>
            <p:nvPr/>
          </p:nvSpPr>
          <p:spPr>
            <a:xfrm>
              <a:off x="3939218" y="2774494"/>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7" name="向右箭號 6"/>
            <p:cNvSpPr/>
            <p:nvPr/>
          </p:nvSpPr>
          <p:spPr>
            <a:xfrm>
              <a:off x="5170743" y="27744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向右箭號 7"/>
            <p:cNvSpPr/>
            <p:nvPr/>
          </p:nvSpPr>
          <p:spPr>
            <a:xfrm>
              <a:off x="7080498" y="27871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3"/>
            <a:stretch>
              <a:fillRect/>
            </a:stretch>
          </p:blipFill>
          <p:spPr>
            <a:xfrm>
              <a:off x="7600950" y="2495962"/>
              <a:ext cx="1102229" cy="1018727"/>
            </a:xfrm>
            <a:prstGeom prst="rect">
              <a:avLst/>
            </a:prstGeom>
          </p:spPr>
        </p:pic>
      </p:grpSp>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00" y="2112432"/>
            <a:ext cx="4611151" cy="4712774"/>
          </a:xfrm>
          <a:prstGeom prst="rect">
            <a:avLst/>
          </a:prstGeom>
        </p:spPr>
      </p:pic>
      <p:sp>
        <p:nvSpPr>
          <p:cNvPr id="21" name="矩形 20"/>
          <p:cNvSpPr/>
          <p:nvPr/>
        </p:nvSpPr>
        <p:spPr>
          <a:xfrm>
            <a:off x="1014414" y="2454684"/>
            <a:ext cx="514350" cy="7314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a:blip r:embed="rId5"/>
          <a:stretch>
            <a:fillRect/>
          </a:stretch>
        </p:blipFill>
        <p:spPr>
          <a:xfrm>
            <a:off x="4577861" y="2222299"/>
            <a:ext cx="4586784" cy="4493040"/>
          </a:xfrm>
          <a:prstGeom prst="rect">
            <a:avLst/>
          </a:prstGeom>
        </p:spPr>
      </p:pic>
    </p:spTree>
    <p:extLst>
      <p:ext uri="{BB962C8B-B14F-4D97-AF65-F5344CB8AC3E}">
        <p14:creationId xmlns:p14="http://schemas.microsoft.com/office/powerpoint/2010/main" val="30033930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Next …..</a:t>
            </a:r>
            <a:endParaRPr lang="zh-TW" altLang="en-US" dirty="0"/>
          </a:p>
        </p:txBody>
      </p:sp>
      <p:sp>
        <p:nvSpPr>
          <p:cNvPr id="3" name="內容版面配置區 2"/>
          <p:cNvSpPr>
            <a:spLocks noGrp="1"/>
          </p:cNvSpPr>
          <p:nvPr>
            <p:ph idx="1"/>
          </p:nvPr>
        </p:nvSpPr>
        <p:spPr/>
        <p:txBody>
          <a:bodyPr/>
          <a:lstStyle/>
          <a:p>
            <a:r>
              <a:rPr lang="en-US" altLang="zh-TW" dirty="0"/>
              <a:t>Can we use decoder to generate something? </a:t>
            </a:r>
            <a:endParaRPr lang="zh-TW" altLang="en-US" dirty="0"/>
          </a:p>
        </p:txBody>
      </p:sp>
      <p:grpSp>
        <p:nvGrpSpPr>
          <p:cNvPr id="11" name="群組 10"/>
          <p:cNvGrpSpPr/>
          <p:nvPr/>
        </p:nvGrpSpPr>
        <p:grpSpPr>
          <a:xfrm>
            <a:off x="3751389" y="508337"/>
            <a:ext cx="4763961" cy="1039140"/>
            <a:chOff x="3939218" y="2495962"/>
            <a:chExt cx="4763961" cy="1039140"/>
          </a:xfrm>
        </p:grpSpPr>
        <p:sp>
          <p:nvSpPr>
            <p:cNvPr id="4" name="矩形 3"/>
            <p:cNvSpPr/>
            <p:nvPr/>
          </p:nvSpPr>
          <p:spPr>
            <a:xfrm>
              <a:off x="5691195" y="2553767"/>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5" name="矩形 4"/>
            <p:cNvSpPr/>
            <p:nvPr/>
          </p:nvSpPr>
          <p:spPr>
            <a:xfrm rot="5400000">
              <a:off x="4546456" y="2849562"/>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6" name="矩形 5"/>
            <p:cNvSpPr/>
            <p:nvPr/>
          </p:nvSpPr>
          <p:spPr>
            <a:xfrm>
              <a:off x="3939218" y="2774494"/>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7" name="向右箭號 6"/>
            <p:cNvSpPr/>
            <p:nvPr/>
          </p:nvSpPr>
          <p:spPr>
            <a:xfrm>
              <a:off x="5170743" y="27744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向右箭號 7"/>
            <p:cNvSpPr/>
            <p:nvPr/>
          </p:nvSpPr>
          <p:spPr>
            <a:xfrm>
              <a:off x="7080498" y="2787194"/>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3"/>
            <a:stretch>
              <a:fillRect/>
            </a:stretch>
          </p:blipFill>
          <p:spPr>
            <a:xfrm>
              <a:off x="7600950" y="2495962"/>
              <a:ext cx="1102229" cy="1018727"/>
            </a:xfrm>
            <a:prstGeom prst="rect">
              <a:avLst/>
            </a:prstGeom>
          </p:spPr>
        </p:pic>
      </p:grpSp>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2481440"/>
            <a:ext cx="3970760" cy="4209006"/>
          </a:xfrm>
          <a:prstGeom prst="rect">
            <a:avLst/>
          </a:prstGeom>
        </p:spPr>
      </p:pic>
      <p:pic>
        <p:nvPicPr>
          <p:cNvPr id="14" name="圖片 13"/>
          <p:cNvPicPr>
            <a:picLocks noChangeAspect="1"/>
          </p:cNvPicPr>
          <p:nvPr/>
        </p:nvPicPr>
        <p:blipFill>
          <a:blip r:embed="rId5"/>
          <a:stretch>
            <a:fillRect/>
          </a:stretch>
        </p:blipFill>
        <p:spPr>
          <a:xfrm>
            <a:off x="4901711" y="2481440"/>
            <a:ext cx="3858831" cy="3928885"/>
          </a:xfrm>
          <a:prstGeom prst="rect">
            <a:avLst/>
          </a:prstGeom>
        </p:spPr>
      </p:pic>
      <p:sp>
        <p:nvSpPr>
          <p:cNvPr id="15" name="矩形 14"/>
          <p:cNvSpPr/>
          <p:nvPr/>
        </p:nvSpPr>
        <p:spPr>
          <a:xfrm>
            <a:off x="1657350" y="3328988"/>
            <a:ext cx="1643063" cy="225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80123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Appendix</a:t>
            </a:r>
            <a:endParaRPr lang="zh-TW" altLang="en-US" sz="4400" dirty="0"/>
          </a:p>
        </p:txBody>
      </p:sp>
    </p:spTree>
    <p:extLst>
      <p:ext uri="{BB962C8B-B14F-4D97-AF65-F5344CB8AC3E}">
        <p14:creationId xmlns:p14="http://schemas.microsoft.com/office/powerpoint/2010/main" val="24683343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Pokémon</a:t>
            </a:r>
            <a:endParaRPr lang="zh-TW" altLang="en-US" dirty="0"/>
          </a:p>
        </p:txBody>
      </p:sp>
      <p:sp>
        <p:nvSpPr>
          <p:cNvPr id="3" name="內容版面配置區 2"/>
          <p:cNvSpPr>
            <a:spLocks noGrp="1"/>
          </p:cNvSpPr>
          <p:nvPr>
            <p:ph idx="1"/>
          </p:nvPr>
        </p:nvSpPr>
        <p:spPr/>
        <p:txBody>
          <a:bodyPr/>
          <a:lstStyle/>
          <a:p>
            <a:r>
              <a:rPr lang="en-US" altLang="zh-TW" sz="2400" dirty="0">
                <a:hlinkClick r:id="rId2"/>
              </a:rPr>
              <a:t>http://140.112.21.35:2880/~tlkagk/pokemon/pca.html</a:t>
            </a:r>
            <a:endParaRPr lang="en-US" altLang="zh-TW" sz="2400" dirty="0"/>
          </a:p>
          <a:p>
            <a:r>
              <a:rPr lang="en-US" altLang="zh-TW" sz="2400" dirty="0">
                <a:hlinkClick r:id="rId3"/>
              </a:rPr>
              <a:t>http://140.112.21.35:2880/~tlkagk/pokemon/auto.html</a:t>
            </a:r>
            <a:endParaRPr lang="en-US" altLang="zh-TW" sz="2400" dirty="0"/>
          </a:p>
          <a:p>
            <a:r>
              <a:rPr lang="en-US" altLang="zh-TW" sz="2400" dirty="0"/>
              <a:t>The code is modified from</a:t>
            </a:r>
          </a:p>
          <a:p>
            <a:pPr lvl="1"/>
            <a:r>
              <a:rPr lang="en-US" altLang="zh-TW" dirty="0"/>
              <a:t>http://jkunst.com/r/pokemon-visualize-em-all/</a:t>
            </a:r>
            <a:endParaRPr lang="zh-TW" altLang="en-US" dirty="0"/>
          </a:p>
          <a:p>
            <a:endParaRPr lang="zh-TW" altLang="en-US" dirty="0"/>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679" y="3543027"/>
            <a:ext cx="3221964" cy="3121016"/>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143" y="3990350"/>
            <a:ext cx="3171139" cy="2226370"/>
          </a:xfrm>
          <a:prstGeom prst="rect">
            <a:avLst/>
          </a:prstGeom>
        </p:spPr>
      </p:pic>
    </p:spTree>
    <p:extLst>
      <p:ext uri="{BB962C8B-B14F-4D97-AF65-F5344CB8AC3E}">
        <p14:creationId xmlns:p14="http://schemas.microsoft.com/office/powerpoint/2010/main" val="41580818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Ladder Network</a:t>
            </a:r>
            <a:endParaRPr lang="zh-TW" altLang="en-US" dirty="0"/>
          </a:p>
        </p:txBody>
      </p:sp>
      <p:sp>
        <p:nvSpPr>
          <p:cNvPr id="3" name="內容版面配置區 2"/>
          <p:cNvSpPr>
            <a:spLocks noGrp="1"/>
          </p:cNvSpPr>
          <p:nvPr>
            <p:ph idx="1"/>
          </p:nvPr>
        </p:nvSpPr>
        <p:spPr/>
        <p:txBody>
          <a:bodyPr/>
          <a:lstStyle/>
          <a:p>
            <a:r>
              <a:rPr lang="en-US" altLang="zh-TW" dirty="0">
                <a:hlinkClick r:id="rId2"/>
              </a:rPr>
              <a:t>http://rinuboney.github.io/2016/01/19/ladder-network.html</a:t>
            </a:r>
            <a:endParaRPr lang="en-US" altLang="zh-TW" dirty="0"/>
          </a:p>
          <a:p>
            <a:r>
              <a:rPr lang="en-US" altLang="zh-TW" dirty="0">
                <a:hlinkClick r:id="rId3"/>
              </a:rPr>
              <a:t>https://mycourses.aalto.fi/pluginfile.php/146701/mod_resource/content/1/08%20semisup%20ladder.pdf</a:t>
            </a:r>
            <a:endParaRPr lang="en-US" altLang="zh-TW" dirty="0"/>
          </a:p>
          <a:p>
            <a:r>
              <a:rPr lang="en-US" altLang="zh-TW" dirty="0"/>
              <a:t>https://arxiv.org/abs/1507.02672</a:t>
            </a:r>
            <a:endParaRPr lang="zh-TW" altLang="en-US" dirty="0"/>
          </a:p>
        </p:txBody>
      </p:sp>
    </p:spTree>
    <p:extLst>
      <p:ext uri="{BB962C8B-B14F-4D97-AF65-F5344CB8AC3E}">
        <p14:creationId xmlns:p14="http://schemas.microsoft.com/office/powerpoint/2010/main" val="3876744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133475" y="1033462"/>
            <a:ext cx="6877050" cy="4791075"/>
          </a:xfrm>
          <a:prstGeom prst="rect">
            <a:avLst/>
          </a:prstGeom>
        </p:spPr>
      </p:pic>
    </p:spTree>
    <p:extLst>
      <p:ext uri="{BB962C8B-B14F-4D97-AF65-F5344CB8AC3E}">
        <p14:creationId xmlns:p14="http://schemas.microsoft.com/office/powerpoint/2010/main" val="35697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pic>
        <p:nvPicPr>
          <p:cNvPr id="4" name="圖片 3"/>
          <p:cNvPicPr>
            <a:picLocks noChangeAspect="1"/>
          </p:cNvPicPr>
          <p:nvPr/>
        </p:nvPicPr>
        <p:blipFill>
          <a:blip r:embed="rId3"/>
          <a:stretch>
            <a:fillRect/>
          </a:stretch>
        </p:blipFill>
        <p:spPr>
          <a:xfrm>
            <a:off x="985858" y="2624813"/>
            <a:ext cx="1102229" cy="1018727"/>
          </a:xfrm>
          <a:prstGeom prst="rect">
            <a:avLst/>
          </a:prstGeom>
        </p:spPr>
      </p:pic>
      <p:sp>
        <p:nvSpPr>
          <p:cNvPr id="5" name="矩形 4"/>
          <p:cNvSpPr/>
          <p:nvPr/>
        </p:nvSpPr>
        <p:spPr>
          <a:xfrm>
            <a:off x="2689742" y="2655834"/>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6" name="矩形 5"/>
          <p:cNvSpPr/>
          <p:nvPr/>
        </p:nvSpPr>
        <p:spPr>
          <a:xfrm>
            <a:off x="2689742" y="4510059"/>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7" name="矩形 6"/>
          <p:cNvSpPr/>
          <p:nvPr/>
        </p:nvSpPr>
        <p:spPr>
          <a:xfrm rot="5400000">
            <a:off x="4410411" y="2944953"/>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8" name="矩形 7"/>
          <p:cNvSpPr/>
          <p:nvPr/>
        </p:nvSpPr>
        <p:spPr>
          <a:xfrm>
            <a:off x="4983828" y="2874160"/>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9" name="矩形 8"/>
          <p:cNvSpPr/>
          <p:nvPr/>
        </p:nvSpPr>
        <p:spPr>
          <a:xfrm>
            <a:off x="6031773" y="2507416"/>
            <a:ext cx="2409785" cy="1200329"/>
          </a:xfrm>
          <a:prstGeom prst="rect">
            <a:avLst/>
          </a:prstGeom>
        </p:spPr>
        <p:txBody>
          <a:bodyPr wrap="square">
            <a:spAutoFit/>
          </a:bodyPr>
          <a:lstStyle/>
          <a:p>
            <a:pPr algn="ctr"/>
            <a:r>
              <a:rPr lang="en-US" altLang="zh-TW" sz="2400" dirty="0"/>
              <a:t>Compact representation of the input object</a:t>
            </a:r>
            <a:endParaRPr lang="zh-TW" altLang="en-US" sz="2400" dirty="0"/>
          </a:p>
        </p:txBody>
      </p:sp>
      <p:pic>
        <p:nvPicPr>
          <p:cNvPr id="11" name="圖片 10"/>
          <p:cNvPicPr>
            <a:picLocks noChangeAspect="1"/>
          </p:cNvPicPr>
          <p:nvPr/>
        </p:nvPicPr>
        <p:blipFill>
          <a:blip r:embed="rId3"/>
          <a:stretch>
            <a:fillRect/>
          </a:stretch>
        </p:blipFill>
        <p:spPr>
          <a:xfrm>
            <a:off x="4633414" y="4456532"/>
            <a:ext cx="1102229" cy="1018727"/>
          </a:xfrm>
          <a:prstGeom prst="rect">
            <a:avLst/>
          </a:prstGeom>
        </p:spPr>
      </p:pic>
      <p:sp>
        <p:nvSpPr>
          <p:cNvPr id="19" name="矩形 18"/>
          <p:cNvSpPr/>
          <p:nvPr/>
        </p:nvSpPr>
        <p:spPr>
          <a:xfrm rot="5400000">
            <a:off x="1545003" y="4805854"/>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20" name="矩形 19"/>
          <p:cNvSpPr/>
          <p:nvPr/>
        </p:nvSpPr>
        <p:spPr>
          <a:xfrm>
            <a:off x="881728" y="4735061"/>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21" name="矩形 20"/>
          <p:cNvSpPr/>
          <p:nvPr/>
        </p:nvSpPr>
        <p:spPr>
          <a:xfrm>
            <a:off x="6031773" y="4460065"/>
            <a:ext cx="2549279" cy="830997"/>
          </a:xfrm>
          <a:prstGeom prst="rect">
            <a:avLst/>
          </a:prstGeom>
        </p:spPr>
        <p:txBody>
          <a:bodyPr wrap="square">
            <a:spAutoFit/>
          </a:bodyPr>
          <a:lstStyle/>
          <a:p>
            <a:pPr algn="ctr"/>
            <a:r>
              <a:rPr lang="en-US" altLang="zh-TW" sz="2400" dirty="0"/>
              <a:t>Can reconstruct the original object</a:t>
            </a:r>
            <a:endParaRPr lang="zh-TW" altLang="en-US" sz="2400" dirty="0"/>
          </a:p>
        </p:txBody>
      </p:sp>
      <p:sp>
        <p:nvSpPr>
          <p:cNvPr id="24" name="向右箭號 23"/>
          <p:cNvSpPr/>
          <p:nvPr/>
        </p:nvSpPr>
        <p:spPr>
          <a:xfrm>
            <a:off x="2169290" y="29134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向右箭號 24"/>
          <p:cNvSpPr/>
          <p:nvPr/>
        </p:nvSpPr>
        <p:spPr>
          <a:xfrm>
            <a:off x="4079045" y="29261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向右箭號 25"/>
          <p:cNvSpPr/>
          <p:nvPr/>
        </p:nvSpPr>
        <p:spPr>
          <a:xfrm>
            <a:off x="2169290" y="47307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向右箭號 26"/>
          <p:cNvSpPr/>
          <p:nvPr/>
        </p:nvSpPr>
        <p:spPr>
          <a:xfrm>
            <a:off x="4079045" y="47434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9" name="直線接點 28"/>
          <p:cNvCxnSpPr/>
          <p:nvPr/>
        </p:nvCxnSpPr>
        <p:spPr>
          <a:xfrm>
            <a:off x="3342302" y="3658113"/>
            <a:ext cx="0" cy="812992"/>
          </a:xfrm>
          <a:prstGeom prst="line">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490918" y="3786780"/>
            <a:ext cx="2416421" cy="523220"/>
          </a:xfrm>
          <a:prstGeom prst="rect">
            <a:avLst/>
          </a:prstGeom>
          <a:noFill/>
        </p:spPr>
        <p:txBody>
          <a:bodyPr wrap="square" rtlCol="0">
            <a:spAutoFit/>
          </a:bodyPr>
          <a:lstStyle/>
          <a:p>
            <a:r>
              <a:rPr lang="en-US" altLang="zh-TW" sz="2800" dirty="0">
                <a:solidFill>
                  <a:srgbClr val="FF0000"/>
                </a:solidFill>
              </a:rPr>
              <a:t>Learn together</a:t>
            </a:r>
            <a:endParaRPr lang="zh-TW" altLang="en-US" sz="2800" dirty="0">
              <a:solidFill>
                <a:srgbClr val="FF0000"/>
              </a:solidFill>
            </a:endParaRPr>
          </a:p>
        </p:txBody>
      </p:sp>
      <p:sp>
        <p:nvSpPr>
          <p:cNvPr id="31" name="矩形 30"/>
          <p:cNvSpPr/>
          <p:nvPr/>
        </p:nvSpPr>
        <p:spPr>
          <a:xfrm>
            <a:off x="628650" y="3621161"/>
            <a:ext cx="1931939" cy="461665"/>
          </a:xfrm>
          <a:prstGeom prst="rect">
            <a:avLst/>
          </a:prstGeom>
        </p:spPr>
        <p:txBody>
          <a:bodyPr wrap="none">
            <a:spAutoFit/>
          </a:bodyPr>
          <a:lstStyle/>
          <a:p>
            <a:r>
              <a:rPr lang="en-US" altLang="zh-TW" sz="2400" dirty="0"/>
              <a:t>28 X 28 = 784 </a:t>
            </a:r>
            <a:endParaRPr lang="zh-TW" altLang="en-US" sz="2400" dirty="0"/>
          </a:p>
        </p:txBody>
      </p:sp>
      <p:sp>
        <p:nvSpPr>
          <p:cNvPr id="32" name="矩形 31"/>
          <p:cNvSpPr/>
          <p:nvPr/>
        </p:nvSpPr>
        <p:spPr>
          <a:xfrm>
            <a:off x="3868361" y="2160255"/>
            <a:ext cx="1850186" cy="461665"/>
          </a:xfrm>
          <a:prstGeom prst="rect">
            <a:avLst/>
          </a:prstGeom>
        </p:spPr>
        <p:txBody>
          <a:bodyPr wrap="none">
            <a:spAutoFit/>
          </a:bodyPr>
          <a:lstStyle/>
          <a:p>
            <a:r>
              <a:rPr lang="en-US" altLang="zh-TW" sz="2400" dirty="0"/>
              <a:t>Usually &lt;784 </a:t>
            </a:r>
            <a:endParaRPr lang="zh-TW" altLang="en-US" sz="2400" dirty="0"/>
          </a:p>
        </p:txBody>
      </p:sp>
    </p:spTree>
    <p:extLst>
      <p:ext uri="{BB962C8B-B14F-4D97-AF65-F5344CB8AC3E}">
        <p14:creationId xmlns:p14="http://schemas.microsoft.com/office/powerpoint/2010/main" val="24777990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9" grpId="0" animBg="1"/>
      <p:bldP spid="20" grpId="0"/>
      <p:bldP spid="21" grpId="0"/>
      <p:bldP spid="24" grpId="0" animBg="1"/>
      <p:bldP spid="25" grpId="0" animBg="1"/>
      <p:bldP spid="26" grpId="0" animBg="1"/>
      <p:bldP spid="27"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 PCA</a:t>
            </a:r>
            <a:endParaRPr lang="zh-TW" altLang="en-US" dirty="0"/>
          </a:p>
        </p:txBody>
      </p:sp>
      <p:sp>
        <p:nvSpPr>
          <p:cNvPr id="4" name="矩形 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5" name="圖片 4"/>
          <p:cNvPicPr>
            <a:picLocks noChangeAspect="1"/>
          </p:cNvPicPr>
          <p:nvPr/>
        </p:nvPicPr>
        <p:blipFill>
          <a:blip r:embed="rId3"/>
          <a:stretch>
            <a:fillRect/>
          </a:stretch>
        </p:blipFill>
        <p:spPr>
          <a:xfrm>
            <a:off x="846192" y="2993171"/>
            <a:ext cx="1102229" cy="1018727"/>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7949" r="-15385"/>
                </a:stretch>
              </a:blipFill>
            </p:spPr>
            <p:txBody>
              <a:bodyPr/>
              <a:lstStyle/>
              <a:p>
                <a:r>
                  <a:rPr lang="zh-TW" altLang="en-US">
                    <a:noFill/>
                  </a:rPr>
                  <a:t> </a:t>
                </a:r>
              </a:p>
            </p:txBody>
          </p:sp>
        </mc:Fallback>
      </mc:AlternateContent>
      <p:sp>
        <p:nvSpPr>
          <p:cNvPr id="7" name="矩形 6"/>
          <p:cNvSpPr/>
          <p:nvPr/>
        </p:nvSpPr>
        <p:spPr>
          <a:xfrm>
            <a:off x="1531806" y="4498377"/>
            <a:ext cx="1528112" cy="461665"/>
          </a:xfrm>
          <a:prstGeom prst="rect">
            <a:avLst/>
          </a:prstGeom>
        </p:spPr>
        <p:txBody>
          <a:bodyPr wrap="none">
            <a:spAutoFit/>
          </a:bodyPr>
          <a:lstStyle/>
          <a:p>
            <a:pPr algn="ctr"/>
            <a:r>
              <a:rPr lang="en-US" altLang="zh-TW" sz="2400" dirty="0"/>
              <a:t>Input layer</a:t>
            </a:r>
            <a:endParaRPr lang="zh-TW" altLang="en-US" sz="2400" dirty="0"/>
          </a:p>
        </p:txBody>
      </p:sp>
      <p:sp>
        <p:nvSpPr>
          <p:cNvPr id="8" name="矩形 7"/>
          <p:cNvSpPr/>
          <p:nvPr/>
        </p:nvSpPr>
        <p:spPr>
          <a:xfrm rot="5400000">
            <a:off x="3963659" y="3261309"/>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3043522"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257132" y="3805153"/>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𝑊</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257132" y="3805153"/>
                <a:ext cx="372731" cy="369332"/>
              </a:xfrm>
              <a:prstGeom prst="rect">
                <a:avLst/>
              </a:prstGeom>
              <a:blipFill rotWithShape="0">
                <a:blip r:embed="rId5"/>
                <a:stretch>
                  <a:fillRect l="-18033" r="-16393" b="-6557"/>
                </a:stretch>
              </a:blipFill>
            </p:spPr>
            <p:txBody>
              <a:bodyPr/>
              <a:lstStyle/>
              <a:p>
                <a:r>
                  <a:rPr lang="zh-TW" altLang="en-US">
                    <a:noFill/>
                  </a:rPr>
                  <a:t> </a:t>
                </a:r>
              </a:p>
            </p:txBody>
          </p:sp>
        </mc:Fallback>
      </mc:AlternateContent>
      <p:sp>
        <p:nvSpPr>
          <p:cNvPr id="12" name="矩形 11"/>
          <p:cNvSpPr/>
          <p:nvPr/>
        </p:nvSpPr>
        <p:spPr>
          <a:xfrm>
            <a:off x="661625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729384" y="324799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729384" y="3247994"/>
                <a:ext cx="241733" cy="369332"/>
              </a:xfrm>
              <a:prstGeom prst="rect">
                <a:avLst/>
              </a:prstGeom>
              <a:blipFill>
                <a:blip r:embed="rId13"/>
                <a:stretch>
                  <a:fillRect l="-17500" t="-18333" r="-75000"/>
                </a:stretch>
              </a:blipFill>
            </p:spPr>
            <p:txBody>
              <a:bodyPr/>
              <a:lstStyle/>
              <a:p>
                <a:r>
                  <a:rPr lang="zh-TW" altLang="en-US">
                    <a:noFill/>
                  </a:rPr>
                  <a:t> </a:t>
                </a:r>
              </a:p>
            </p:txBody>
          </p:sp>
        </mc:Fallback>
      </mc:AlternateContent>
      <p:sp>
        <p:nvSpPr>
          <p:cNvPr id="14" name="向右箭號 13"/>
          <p:cNvSpPr/>
          <p:nvPr/>
        </p:nvSpPr>
        <p:spPr>
          <a:xfrm>
            <a:off x="5337238"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5550848" y="3805153"/>
                <a:ext cx="537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550848" y="3805153"/>
                <a:ext cx="537390" cy="369332"/>
              </a:xfrm>
              <a:prstGeom prst="rect">
                <a:avLst/>
              </a:prstGeom>
              <a:blipFill>
                <a:blip r:embed="rId14"/>
                <a:stretch>
                  <a:fillRect l="-13636" r="-3409" b="-6557"/>
                </a:stretch>
              </a:blipFill>
            </p:spPr>
            <p:txBody>
              <a:bodyPr/>
              <a:lstStyle/>
              <a:p>
                <a:r>
                  <a:rPr lang="zh-TW" altLang="en-US">
                    <a:noFill/>
                  </a:rPr>
                  <a:t> </a:t>
                </a:r>
              </a:p>
            </p:txBody>
          </p:sp>
        </mc:Fallback>
      </mc:AlternateContent>
      <p:sp>
        <p:nvSpPr>
          <p:cNvPr id="16" name="矩形 15"/>
          <p:cNvSpPr/>
          <p:nvPr/>
        </p:nvSpPr>
        <p:spPr>
          <a:xfrm>
            <a:off x="6117262" y="4429889"/>
            <a:ext cx="1715662" cy="461665"/>
          </a:xfrm>
          <a:prstGeom prst="rect">
            <a:avLst/>
          </a:prstGeom>
        </p:spPr>
        <p:txBody>
          <a:bodyPr wrap="none">
            <a:spAutoFit/>
          </a:bodyPr>
          <a:lstStyle/>
          <a:p>
            <a:pPr algn="ctr"/>
            <a:r>
              <a:rPr lang="en-US" altLang="zh-TW" sz="2400" dirty="0"/>
              <a:t>output layer</a:t>
            </a:r>
            <a:endParaRPr lang="zh-TW" altLang="en-US" sz="2400" dirty="0"/>
          </a:p>
        </p:txBody>
      </p:sp>
      <p:sp>
        <p:nvSpPr>
          <p:cNvPr id="17" name="矩形 16"/>
          <p:cNvSpPr/>
          <p:nvPr/>
        </p:nvSpPr>
        <p:spPr>
          <a:xfrm>
            <a:off x="3701614" y="4215710"/>
            <a:ext cx="1734899" cy="830997"/>
          </a:xfrm>
          <a:prstGeom prst="rect">
            <a:avLst/>
          </a:prstGeom>
        </p:spPr>
        <p:txBody>
          <a:bodyPr wrap="none">
            <a:spAutoFit/>
          </a:bodyPr>
          <a:lstStyle/>
          <a:p>
            <a:pPr algn="ctr"/>
            <a:r>
              <a:rPr lang="en-US" altLang="zh-TW" sz="2400" dirty="0"/>
              <a:t>hidden layer</a:t>
            </a:r>
          </a:p>
          <a:p>
            <a:pPr algn="ctr"/>
            <a:r>
              <a:rPr lang="en-US" altLang="zh-TW" sz="2400" dirty="0"/>
              <a:t>(linear)</a:t>
            </a:r>
            <a:endParaRPr lang="zh-TW" altLang="en-US" sz="2400" dirty="0"/>
          </a:p>
        </p:txBody>
      </p:sp>
      <p:pic>
        <p:nvPicPr>
          <p:cNvPr id="18" name="圖片 17"/>
          <p:cNvPicPr>
            <a:picLocks noChangeAspect="1"/>
          </p:cNvPicPr>
          <p:nvPr/>
        </p:nvPicPr>
        <p:blipFill>
          <a:blip r:embed="rId15"/>
          <a:stretch>
            <a:fillRect/>
          </a:stretch>
        </p:blipFill>
        <p:spPr>
          <a:xfrm>
            <a:off x="7255595" y="2890687"/>
            <a:ext cx="1093505" cy="1045262"/>
          </a:xfrm>
          <a:prstGeom prst="rect">
            <a:avLst/>
          </a:prstGeom>
        </p:spPr>
      </p:pic>
      <mc:AlternateContent xmlns:mc="http://schemas.openxmlformats.org/markup-compatibility/2006" xmlns:a14="http://schemas.microsoft.com/office/drawing/2010/main">
        <mc:Choice Requires="a14">
          <p:sp>
            <p:nvSpPr>
              <p:cNvPr id="19" name="文字方塊 18"/>
              <p:cNvSpPr txBox="1"/>
              <p:nvPr/>
            </p:nvSpPr>
            <p:spPr>
              <a:xfrm>
                <a:off x="4479459" y="3310643"/>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479459" y="3310643"/>
                <a:ext cx="219739" cy="369332"/>
              </a:xfrm>
              <a:prstGeom prst="rect">
                <a:avLst/>
              </a:prstGeom>
              <a:blipFill>
                <a:blip r:embed="rId16"/>
                <a:stretch>
                  <a:fillRect l="-19444" r="-13889"/>
                </a:stretch>
              </a:blipFill>
            </p:spPr>
            <p:txBody>
              <a:bodyPr/>
              <a:lstStyle/>
              <a:p>
                <a:r>
                  <a:rPr lang="zh-TW" altLang="en-US">
                    <a:noFill/>
                  </a:rPr>
                  <a:t> </a:t>
                </a:r>
              </a:p>
            </p:txBody>
          </p:sp>
        </mc:Fallback>
      </mc:AlternateContent>
      <p:cxnSp>
        <p:nvCxnSpPr>
          <p:cNvPr id="21" name="直線接點 20"/>
          <p:cNvCxnSpPr/>
          <p:nvPr/>
        </p:nvCxnSpPr>
        <p:spPr>
          <a:xfrm flipH="1">
            <a:off x="2382485" y="2054803"/>
            <a:ext cx="44677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2127691" y="2284991"/>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rot="5400000">
            <a:off x="6595457" y="228346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字方塊 49"/>
          <p:cNvSpPr txBox="1">
            <a:spLocks noChangeArrowheads="1"/>
          </p:cNvSpPr>
          <p:nvPr/>
        </p:nvSpPr>
        <p:spPr bwMode="auto">
          <a:xfrm>
            <a:off x="3240507" y="2071318"/>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26" name="群組 25"/>
          <p:cNvGrpSpPr/>
          <p:nvPr/>
        </p:nvGrpSpPr>
        <p:grpSpPr>
          <a:xfrm>
            <a:off x="3293494" y="1535426"/>
            <a:ext cx="2644201" cy="460375"/>
            <a:chOff x="520219" y="4282978"/>
            <a:chExt cx="2644201" cy="460375"/>
          </a:xfrm>
        </p:grpSpPr>
        <p:sp>
          <p:nvSpPr>
            <p:cNvPr id="27" name="文字方塊 49"/>
            <p:cNvSpPr txBox="1">
              <a:spLocks noChangeArrowheads="1"/>
            </p:cNvSpPr>
            <p:nvPr/>
          </p:nvSpPr>
          <p:spPr bwMode="auto">
            <a:xfrm rot="10800000" flipH="1" flipV="1">
              <a:off x="520219" y="4282978"/>
              <a:ext cx="14841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Minimize</a:t>
              </a:r>
              <a:endParaRPr kumimoji="0"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1916835" y="4314268"/>
                  <a:ext cx="12475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m:rPr>
                                    <m:nor/>
                                  </m:rPr>
                                  <a:rPr lang="zh-TW" altLang="en-US" sz="2400" dirty="0"/>
                                  <m:t> </m:t>
                                </m:r>
                              </m:e>
                            </m:d>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16835" y="4314268"/>
                  <a:ext cx="1247585" cy="369332"/>
                </a:xfrm>
                <a:prstGeom prst="rect">
                  <a:avLst/>
                </a:prstGeom>
                <a:blipFill>
                  <a:blip r:embed="rId17"/>
                  <a:stretch>
                    <a:fillRect t="-16393" r="-9268"/>
                  </a:stretch>
                </a:blipFill>
              </p:spPr>
              <p:txBody>
                <a:bodyPr/>
                <a:lstStyle/>
                <a:p>
                  <a:r>
                    <a:rPr lang="zh-TW" altLang="en-US">
                      <a:noFill/>
                    </a:rPr>
                    <a:t> </a:t>
                  </a:r>
                </a:p>
              </p:txBody>
            </p:sp>
          </mc:Fallback>
        </mc:AlternateContent>
      </p:grpSp>
      <p:sp>
        <p:nvSpPr>
          <p:cNvPr id="29" name="文字方塊 28"/>
          <p:cNvSpPr txBox="1">
            <a:spLocks noChangeArrowheads="1"/>
          </p:cNvSpPr>
          <p:nvPr/>
        </p:nvSpPr>
        <p:spPr bwMode="auto">
          <a:xfrm>
            <a:off x="3362622" y="4979063"/>
            <a:ext cx="24113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FF0000"/>
                </a:solidFill>
              </a:rPr>
              <a:t>Bottleneck later</a:t>
            </a:r>
            <a:endParaRPr kumimoji="0" lang="zh-TW" altLang="en-US" sz="2400" dirty="0">
              <a:solidFill>
                <a:srgbClr val="FF0000"/>
              </a:solidFill>
            </a:endParaRPr>
          </a:p>
        </p:txBody>
      </p:sp>
      <p:sp>
        <p:nvSpPr>
          <p:cNvPr id="33" name="文字方塊 32"/>
          <p:cNvSpPr txBox="1">
            <a:spLocks noChangeArrowheads="1"/>
          </p:cNvSpPr>
          <p:nvPr/>
        </p:nvSpPr>
        <p:spPr bwMode="auto">
          <a:xfrm>
            <a:off x="2061058" y="5787061"/>
            <a:ext cx="5258102" cy="461665"/>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lang="en-US" altLang="zh-TW" sz="2400" dirty="0"/>
              <a:t>Output of the hidden layer is the code</a:t>
            </a:r>
            <a:endParaRPr kumimoji="0" lang="zh-TW" altLang="en-US" sz="2400" dirty="0"/>
          </a:p>
        </p:txBody>
      </p:sp>
      <p:sp>
        <p:nvSpPr>
          <p:cNvPr id="36" name="文字方塊 35"/>
          <p:cNvSpPr txBox="1">
            <a:spLocks noChangeArrowheads="1"/>
          </p:cNvSpPr>
          <p:nvPr/>
        </p:nvSpPr>
        <p:spPr bwMode="auto">
          <a:xfrm>
            <a:off x="2735927" y="274802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37" name="文字方塊 36"/>
          <p:cNvSpPr txBox="1">
            <a:spLocks noChangeArrowheads="1"/>
          </p:cNvSpPr>
          <p:nvPr/>
        </p:nvSpPr>
        <p:spPr bwMode="auto">
          <a:xfrm>
            <a:off x="4986363" y="2751506"/>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Tree>
    <p:extLst>
      <p:ext uri="{BB962C8B-B14F-4D97-AF65-F5344CB8AC3E}">
        <p14:creationId xmlns:p14="http://schemas.microsoft.com/office/powerpoint/2010/main" val="258097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10" grpId="0" animBg="1"/>
      <p:bldP spid="11" grpId="0"/>
      <p:bldP spid="12" grpId="0" animBg="1"/>
      <p:bldP spid="13" grpId="0"/>
      <p:bldP spid="14" grpId="0" animBg="1"/>
      <p:bldP spid="15" grpId="0"/>
      <p:bldP spid="16" grpId="0"/>
      <p:bldP spid="17" grpId="0"/>
      <p:bldP spid="19" grpId="0"/>
      <p:bldP spid="25" grpId="0"/>
      <p:bldP spid="29" grpId="0"/>
      <p:bldP spid="33" grpId="0" animBg="1"/>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358872" y="5023167"/>
            <a:ext cx="2856707" cy="830997"/>
          </a:xfrm>
          <a:prstGeom prst="rect">
            <a:avLst/>
          </a:prstGeom>
          <a:noFill/>
        </p:spPr>
        <p:txBody>
          <a:bodyPr wrap="square" rtlCol="0">
            <a:spAutoFit/>
          </a:bodyPr>
          <a:lstStyle/>
          <a:p>
            <a:r>
              <a:rPr lang="en-US" altLang="zh-TW" sz="2400" dirty="0"/>
              <a:t>Initialize by RBM layer-by-layer</a:t>
            </a:r>
            <a:endParaRPr lang="zh-TW" altLang="en-US" sz="2400" dirty="0"/>
          </a:p>
        </p:txBody>
      </p:sp>
      <p:sp>
        <p:nvSpPr>
          <p:cNvPr id="51" name="矩形 50"/>
          <p:cNvSpPr/>
          <p:nvPr/>
        </p:nvSpPr>
        <p:spPr>
          <a:xfrm>
            <a:off x="821788" y="5947973"/>
            <a:ext cx="7744638" cy="646331"/>
          </a:xfrm>
          <a:prstGeom prst="rect">
            <a:avLst/>
          </a:prstGeom>
        </p:spPr>
        <p:txBody>
          <a:bodyPr wrap="square">
            <a:spAutoFit/>
          </a:bodyPr>
          <a:lstStyle/>
          <a:p>
            <a:r>
              <a:rPr lang="en-US" altLang="zh-TW" dirty="0"/>
              <a:t>Reference: Hinton,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13314" name="內容版面配置區 2"/>
          <p:cNvSpPr>
            <a:spLocks noGrp="1"/>
          </p:cNvSpPr>
          <p:nvPr>
            <p:ph idx="1"/>
          </p:nvPr>
        </p:nvSpPr>
        <p:spPr/>
        <p:txBody>
          <a:bodyPr/>
          <a:lstStyle/>
          <a:p>
            <a:r>
              <a:rPr lang="en-US" altLang="zh-TW" dirty="0"/>
              <a:t>Of course, the auto-encoder can be deep</a:t>
            </a:r>
            <a:endParaRPr lang="en-US" altLang="zh-TW" u="sng" dirty="0"/>
          </a:p>
          <a:p>
            <a:pPr lvl="1"/>
            <a:endParaRPr lang="en-US" altLang="zh-TW" u="sng" dirty="0"/>
          </a:p>
          <a:p>
            <a:endParaRPr lang="zh-TW" altLang="en-US" u="sng" dirty="0"/>
          </a:p>
          <a:p>
            <a:endParaRPr lang="zh-TW" altLang="en-US" dirty="0"/>
          </a:p>
        </p:txBody>
      </p:sp>
      <p:sp>
        <p:nvSpPr>
          <p:cNvPr id="13315" name="標題 1"/>
          <p:cNvSpPr>
            <a:spLocks noGrp="1"/>
          </p:cNvSpPr>
          <p:nvPr>
            <p:ph type="title"/>
          </p:nvPr>
        </p:nvSpPr>
        <p:spPr/>
        <p:txBody>
          <a:bodyPr/>
          <a:lstStyle/>
          <a:p>
            <a:r>
              <a:rPr lang="en-US" altLang="zh-TW" dirty="0"/>
              <a:t>Deep Auto-encoder</a:t>
            </a:r>
            <a:endParaRPr lang="zh-TW" altLang="en-US" dirty="0"/>
          </a:p>
        </p:txBody>
      </p:sp>
      <p:sp>
        <p:nvSpPr>
          <p:cNvPr id="16" name="矩形 15"/>
          <p:cNvSpPr/>
          <p:nvPr/>
        </p:nvSpPr>
        <p:spPr>
          <a:xfrm rot="5400000">
            <a:off x="-35849" y="388438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Input Layer</a:t>
            </a:r>
            <a:endParaRPr kumimoji="0" lang="zh-TW" altLang="en-US" dirty="0"/>
          </a:p>
        </p:txBody>
      </p:sp>
      <p:sp>
        <p:nvSpPr>
          <p:cNvPr id="17" name="矩形 16"/>
          <p:cNvSpPr/>
          <p:nvPr/>
        </p:nvSpPr>
        <p:spPr>
          <a:xfrm rot="5400000">
            <a:off x="1188113" y="3916134"/>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8" name="矩形 17"/>
          <p:cNvSpPr/>
          <p:nvPr/>
        </p:nvSpPr>
        <p:spPr>
          <a:xfrm rot="5400000">
            <a:off x="2066001" y="3924071"/>
            <a:ext cx="12954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9" name="矩形 18"/>
          <p:cNvSpPr/>
          <p:nvPr/>
        </p:nvSpPr>
        <p:spPr>
          <a:xfrm rot="5400000">
            <a:off x="4282945" y="3888352"/>
            <a:ext cx="746125" cy="22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bottle</a:t>
            </a:r>
            <a:endParaRPr kumimoji="0" lang="zh-TW" altLang="en-US" dirty="0"/>
          </a:p>
        </p:txBody>
      </p:sp>
      <p:cxnSp>
        <p:nvCxnSpPr>
          <p:cNvPr id="20" name="直線單箭頭接點 19"/>
          <p:cNvCxnSpPr/>
          <p:nvPr/>
        </p:nvCxnSpPr>
        <p:spPr>
          <a:xfrm rot="5400000">
            <a:off x="1597689"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2331114"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4328983" y="3781990"/>
            <a:ext cx="0" cy="43338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5400000">
            <a:off x="6809451" y="387803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Output Layer</a:t>
            </a:r>
            <a:endParaRPr kumimoji="0" lang="zh-TW" altLang="en-US" dirty="0"/>
          </a:p>
        </p:txBody>
      </p:sp>
      <p:sp>
        <p:nvSpPr>
          <p:cNvPr id="24" name="矩形 23"/>
          <p:cNvSpPr/>
          <p:nvPr/>
        </p:nvSpPr>
        <p:spPr>
          <a:xfrm rot="5400000">
            <a:off x="6579263" y="3882797"/>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25" name="矩形 24"/>
          <p:cNvSpPr/>
          <p:nvPr/>
        </p:nvSpPr>
        <p:spPr>
          <a:xfrm rot="5400000">
            <a:off x="6030782"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26" name="直線單箭頭接點 25"/>
          <p:cNvCxnSpPr/>
          <p:nvPr/>
        </p:nvCxnSpPr>
        <p:spPr>
          <a:xfrm rot="5400000">
            <a:off x="7677814"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7020589"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5040976" y="378278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5400000">
            <a:off x="4787770"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56" name="矩形 55"/>
          <p:cNvSpPr/>
          <p:nvPr/>
        </p:nvSpPr>
        <p:spPr>
          <a:xfrm rot="5400000">
            <a:off x="3328857" y="3897878"/>
            <a:ext cx="1296987"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57" name="直線單箭頭接點 56"/>
          <p:cNvCxnSpPr/>
          <p:nvPr/>
        </p:nvCxnSpPr>
        <p:spPr>
          <a:xfrm rot="5400000">
            <a:off x="3594764" y="37907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5806151" y="377643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337" name="文字方塊 58"/>
          <p:cNvSpPr txBox="1">
            <a:spLocks noChangeArrowheads="1"/>
          </p:cNvSpPr>
          <p:nvPr/>
        </p:nvSpPr>
        <p:spPr bwMode="auto">
          <a:xfrm>
            <a:off x="2866101" y="3693884"/>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sp>
        <p:nvSpPr>
          <p:cNvPr id="13338" name="文字方塊 59"/>
          <p:cNvSpPr txBox="1">
            <a:spLocks noChangeArrowheads="1"/>
          </p:cNvSpPr>
          <p:nvPr/>
        </p:nvSpPr>
        <p:spPr bwMode="auto">
          <a:xfrm>
            <a:off x="5990301" y="3690709"/>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cxnSp>
        <p:nvCxnSpPr>
          <p:cNvPr id="31" name="直線單箭頭接點 30"/>
          <p:cNvCxnSpPr/>
          <p:nvPr/>
        </p:nvCxnSpPr>
        <p:spPr>
          <a:xfrm>
            <a:off x="4656007" y="4414428"/>
            <a:ext cx="0" cy="74471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a:spLocks noChangeArrowheads="1"/>
          </p:cNvSpPr>
          <p:nvPr/>
        </p:nvSpPr>
        <p:spPr bwMode="auto">
          <a:xfrm>
            <a:off x="4179748" y="5213926"/>
            <a:ext cx="952517" cy="461665"/>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Code</a:t>
            </a:r>
            <a:endParaRPr kumimoji="0" lang="zh-TW" altLang="en-US" sz="2400" dirty="0">
              <a:solidFill>
                <a:srgbClr val="0000FF"/>
              </a:solidFill>
            </a:endParaRPr>
          </a:p>
        </p:txBody>
      </p:sp>
      <p:sp>
        <p:nvSpPr>
          <p:cNvPr id="33" name="文字方塊 49"/>
          <p:cNvSpPr txBox="1">
            <a:spLocks noChangeArrowheads="1"/>
          </p:cNvSpPr>
          <p:nvPr/>
        </p:nvSpPr>
        <p:spPr bwMode="auto">
          <a:xfrm>
            <a:off x="3273295" y="2489765"/>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cxnSp>
        <p:nvCxnSpPr>
          <p:cNvPr id="34" name="直線接點 33"/>
          <p:cNvCxnSpPr/>
          <p:nvPr/>
        </p:nvCxnSpPr>
        <p:spPr>
          <a:xfrm flipH="1">
            <a:off x="1180276" y="2493626"/>
            <a:ext cx="69082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1196901" y="2507419"/>
            <a:ext cx="0" cy="23797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055229" y="2513577"/>
            <a:ext cx="0" cy="25479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p:cNvSpPr txBox="1"/>
              <p:nvPr/>
            </p:nvSpPr>
            <p:spPr>
              <a:xfrm>
                <a:off x="1076034" y="5209947"/>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076034" y="5209947"/>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7878883" y="5209947"/>
                <a:ext cx="309059"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sz="2400" smtClean="0">
                          <a:latin typeface="Cambria Math" panose="02040503050406030204" pitchFamily="18" charset="0"/>
                        </a:rPr>
                        <m:t> </m:t>
                      </m:r>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7878883" y="5209947"/>
                <a:ext cx="309059" cy="41440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395051" y="4180335"/>
                <a:ext cx="45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395051" y="4180335"/>
                <a:ext cx="455317" cy="369332"/>
              </a:xfrm>
              <a:prstGeom prst="rect">
                <a:avLst/>
              </a:prstGeom>
              <a:blipFill>
                <a:blip r:embed="rId6"/>
                <a:stretch>
                  <a:fillRect l="-16000" r="-4000"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7461914" y="4076362"/>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7461914" y="4076362"/>
                <a:ext cx="537390" cy="373820"/>
              </a:xfrm>
              <a:prstGeom prst="rect">
                <a:avLst/>
              </a:prstGeom>
              <a:blipFill>
                <a:blip r:embed="rId7"/>
                <a:stretch>
                  <a:fillRect l="-12500" t="-1639" r="-340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123343" y="4150097"/>
                <a:ext cx="462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23343" y="4150097"/>
                <a:ext cx="462434" cy="369332"/>
              </a:xfrm>
              <a:prstGeom prst="rect">
                <a:avLst/>
              </a:prstGeom>
              <a:blipFill>
                <a:blip r:embed="rId8"/>
                <a:stretch>
                  <a:fillRect l="-14474" r="-394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787225" y="4024084"/>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787225" y="4024084"/>
                <a:ext cx="537390" cy="373820"/>
              </a:xfrm>
              <a:prstGeom prst="rect">
                <a:avLst/>
              </a:prstGeom>
              <a:blipFill>
                <a:blip r:embed="rId9"/>
                <a:stretch>
                  <a:fillRect l="-12360" r="-2247" b="-16393"/>
                </a:stretch>
              </a:blipFill>
            </p:spPr>
            <p:txBody>
              <a:bodyPr/>
              <a:lstStyle/>
              <a:p>
                <a:r>
                  <a:rPr lang="zh-TW" altLang="en-US">
                    <a:noFill/>
                  </a:rPr>
                  <a:t> </a:t>
                </a:r>
              </a:p>
            </p:txBody>
          </p:sp>
        </mc:Fallback>
      </mc:AlternateContent>
      <p:sp>
        <p:nvSpPr>
          <p:cNvPr id="3" name="文字方塊 2"/>
          <p:cNvSpPr txBox="1"/>
          <p:nvPr/>
        </p:nvSpPr>
        <p:spPr>
          <a:xfrm>
            <a:off x="5925993" y="613005"/>
            <a:ext cx="2469862" cy="830997"/>
          </a:xfrm>
          <a:prstGeom prst="rect">
            <a:avLst/>
          </a:prstGeom>
          <a:noFill/>
        </p:spPr>
        <p:txBody>
          <a:bodyPr wrap="square" rtlCol="0">
            <a:spAutoFit/>
          </a:bodyPr>
          <a:lstStyle/>
          <a:p>
            <a:r>
              <a:rPr lang="en-US" altLang="zh-TW" sz="2400" dirty="0"/>
              <a:t>Symmetric is not necessary.</a:t>
            </a:r>
            <a:endParaRPr lang="zh-TW" altLang="en-US" sz="2400" dirty="0"/>
          </a:p>
        </p:txBody>
      </p:sp>
    </p:spTree>
    <p:extLst>
      <p:ext uri="{BB962C8B-B14F-4D97-AF65-F5344CB8AC3E}">
        <p14:creationId xmlns:p14="http://schemas.microsoft.com/office/powerpoint/2010/main" val="2087942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p:bldP spid="47" grpId="0"/>
      <p:bldP spid="48" grpId="0"/>
      <p:bldP spid="37" grpId="0"/>
      <p:bldP spid="38" grpId="0"/>
      <p:bldP spid="40" grpId="0"/>
      <p:bldP spid="4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Auto-encoder</a:t>
            </a:r>
            <a:endParaRPr lang="zh-TW" altLang="en-US" dirty="0"/>
          </a:p>
        </p:txBody>
      </p:sp>
      <p:sp>
        <p:nvSpPr>
          <p:cNvPr id="39" name="矩形 38"/>
          <p:cNvSpPr/>
          <p:nvPr/>
        </p:nvSpPr>
        <p:spPr>
          <a:xfrm>
            <a:off x="358725" y="1803553"/>
            <a:ext cx="1339852" cy="830997"/>
          </a:xfrm>
          <a:prstGeom prst="rect">
            <a:avLst/>
          </a:prstGeom>
        </p:spPr>
        <p:txBody>
          <a:bodyPr wrap="square">
            <a:spAutoFit/>
          </a:bodyPr>
          <a:lstStyle/>
          <a:p>
            <a:pPr algn="ctr"/>
            <a:r>
              <a:rPr lang="en-US" altLang="zh-TW" sz="2400" dirty="0"/>
              <a:t>Original Image</a:t>
            </a:r>
          </a:p>
        </p:txBody>
      </p:sp>
      <p:sp>
        <p:nvSpPr>
          <p:cNvPr id="40" name="矩形 39"/>
          <p:cNvSpPr/>
          <p:nvPr/>
        </p:nvSpPr>
        <p:spPr>
          <a:xfrm>
            <a:off x="694153" y="2844173"/>
            <a:ext cx="894521" cy="461665"/>
          </a:xfrm>
          <a:prstGeom prst="rect">
            <a:avLst/>
          </a:prstGeom>
        </p:spPr>
        <p:txBody>
          <a:bodyPr wrap="square">
            <a:spAutoFit/>
          </a:bodyPr>
          <a:lstStyle/>
          <a:p>
            <a:r>
              <a:rPr lang="en-US" altLang="zh-TW" sz="2400" dirty="0"/>
              <a:t>PCA</a:t>
            </a:r>
          </a:p>
        </p:txBody>
      </p:sp>
      <p:sp>
        <p:nvSpPr>
          <p:cNvPr id="41" name="矩形 40"/>
          <p:cNvSpPr/>
          <p:nvPr/>
        </p:nvSpPr>
        <p:spPr>
          <a:xfrm>
            <a:off x="25445" y="3504580"/>
            <a:ext cx="2006413" cy="830997"/>
          </a:xfrm>
          <a:prstGeom prst="rect">
            <a:avLst/>
          </a:prstGeom>
        </p:spPr>
        <p:txBody>
          <a:bodyPr wrap="square">
            <a:spAutoFit/>
          </a:bodyPr>
          <a:lstStyle/>
          <a:p>
            <a:pPr algn="ctr"/>
            <a:r>
              <a:rPr lang="en-US" altLang="zh-TW" sz="2400" dirty="0"/>
              <a:t>Deep</a:t>
            </a:r>
          </a:p>
          <a:p>
            <a:pPr algn="ctr"/>
            <a:r>
              <a:rPr lang="en-US" altLang="zh-TW" sz="2400" dirty="0"/>
              <a:t>Auto-encoder</a:t>
            </a:r>
          </a:p>
        </p:txBody>
      </p:sp>
      <p:pic>
        <p:nvPicPr>
          <p:cNvPr id="42" name="圖片 41"/>
          <p:cNvPicPr>
            <a:picLocks noChangeAspect="1"/>
          </p:cNvPicPr>
          <p:nvPr/>
        </p:nvPicPr>
        <p:blipFill>
          <a:blip r:embed="rId3"/>
          <a:stretch>
            <a:fillRect/>
          </a:stretch>
        </p:blipFill>
        <p:spPr>
          <a:xfrm>
            <a:off x="2031858" y="1867435"/>
            <a:ext cx="3143250" cy="628650"/>
          </a:xfrm>
          <a:prstGeom prst="rect">
            <a:avLst/>
          </a:prstGeom>
        </p:spPr>
      </p:pic>
      <p:pic>
        <p:nvPicPr>
          <p:cNvPr id="43" name="圖片 42"/>
          <p:cNvPicPr>
            <a:picLocks noChangeAspect="1"/>
          </p:cNvPicPr>
          <p:nvPr/>
        </p:nvPicPr>
        <p:blipFill>
          <a:blip r:embed="rId4"/>
          <a:stretch>
            <a:fillRect/>
          </a:stretch>
        </p:blipFill>
        <p:spPr>
          <a:xfrm>
            <a:off x="2031858" y="2722079"/>
            <a:ext cx="3162300" cy="638175"/>
          </a:xfrm>
          <a:prstGeom prst="rect">
            <a:avLst/>
          </a:prstGeom>
        </p:spPr>
      </p:pic>
      <p:pic>
        <p:nvPicPr>
          <p:cNvPr id="44" name="圖片 43"/>
          <p:cNvPicPr>
            <a:picLocks noChangeAspect="1"/>
          </p:cNvPicPr>
          <p:nvPr/>
        </p:nvPicPr>
        <p:blipFill>
          <a:blip r:embed="rId5"/>
          <a:stretch>
            <a:fillRect/>
          </a:stretch>
        </p:blipFill>
        <p:spPr>
          <a:xfrm>
            <a:off x="2003283" y="3601434"/>
            <a:ext cx="3171825" cy="647700"/>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6"/>
          <a:stretch>
            <a:fillRect/>
          </a:stretch>
        </p:blipFill>
        <p:spPr>
          <a:xfrm>
            <a:off x="5903726" y="3511603"/>
            <a:ext cx="628650" cy="581025"/>
          </a:xfrm>
          <a:prstGeom prst="rect">
            <a:avLst/>
          </a:prstGeom>
        </p:spPr>
      </p:pic>
      <p:pic>
        <p:nvPicPr>
          <p:cNvPr id="49" name="圖片 48"/>
          <p:cNvPicPr>
            <a:picLocks noChangeAspect="1"/>
          </p:cNvPicPr>
          <p:nvPr/>
        </p:nvPicPr>
        <p:blipFill>
          <a:blip r:embed="rId7"/>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7" name="矩形 56"/>
          <p:cNvSpPr/>
          <p:nvPr/>
        </p:nvSpPr>
        <p:spPr bwMode="auto">
          <a:xfrm rot="5400000">
            <a:off x="6976595" y="2540950"/>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6"/>
          <a:stretch>
            <a:fillRect/>
          </a:stretch>
        </p:blipFill>
        <p:spPr>
          <a:xfrm>
            <a:off x="746155" y="6087889"/>
            <a:ext cx="628650" cy="581025"/>
          </a:xfrm>
          <a:prstGeom prst="rect">
            <a:avLst/>
          </a:prstGeom>
        </p:spPr>
      </p:pic>
      <p:pic>
        <p:nvPicPr>
          <p:cNvPr id="63" name="圖片 62"/>
          <p:cNvPicPr>
            <a:picLocks noChangeAspect="1"/>
          </p:cNvPicPr>
          <p:nvPr/>
        </p:nvPicPr>
        <p:blipFill>
          <a:blip r:embed="rId8"/>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bwMode="auto">
          <a:xfrm rot="5400000">
            <a:off x="4517849" y="5296244"/>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Tree>
    <p:extLst>
      <p:ext uri="{BB962C8B-B14F-4D97-AF65-F5344CB8AC3E}">
        <p14:creationId xmlns:p14="http://schemas.microsoft.com/office/powerpoint/2010/main" val="3900362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5" grpId="0" animBg="1"/>
      <p:bldP spid="46" grpId="0" animBg="1"/>
      <p:bldP spid="52" grpId="0" animBg="1"/>
      <p:bldP spid="53" grpId="0" animBg="1"/>
      <p:bldP spid="54" grpId="0" animBg="1"/>
      <p:bldP spid="55" grpId="0" animBg="1"/>
      <p:bldP spid="57" grpId="0" animBg="1"/>
      <p:bldP spid="58" grpId="0" animBg="1"/>
      <p:bldP spid="59" grpId="0" animBg="1"/>
      <p:bldP spid="60" grpId="0" animBg="1"/>
      <p:bldP spid="61" grpId="0" animBg="1"/>
      <p:bldP spid="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363138" y="1747517"/>
            <a:ext cx="3037904" cy="2946949"/>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4"/>
          <a:stretch>
            <a:fillRect/>
          </a:stretch>
        </p:blipFill>
        <p:spPr>
          <a:xfrm>
            <a:off x="5903726" y="3511603"/>
            <a:ext cx="628650" cy="581025"/>
          </a:xfrm>
          <a:prstGeom prst="rect">
            <a:avLst/>
          </a:prstGeom>
        </p:spPr>
      </p:pic>
      <p:pic>
        <p:nvPicPr>
          <p:cNvPr id="49" name="圖片 48"/>
          <p:cNvPicPr>
            <a:picLocks noChangeAspect="1"/>
          </p:cNvPicPr>
          <p:nvPr/>
        </p:nvPicPr>
        <p:blipFill>
          <a:blip r:embed="rId5"/>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6" name="矩形 55"/>
          <p:cNvSpPr/>
          <p:nvPr/>
        </p:nvSpPr>
        <p:spPr bwMode="auto">
          <a:xfrm rot="5400000">
            <a:off x="4619609" y="5339020"/>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7" name="矩形 56"/>
          <p:cNvSpPr/>
          <p:nvPr/>
        </p:nvSpPr>
        <p:spPr bwMode="auto">
          <a:xfrm rot="5400000">
            <a:off x="7098500" y="2531454"/>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4"/>
          <a:stretch>
            <a:fillRect/>
          </a:stretch>
        </p:blipFill>
        <p:spPr>
          <a:xfrm>
            <a:off x="746155" y="6087889"/>
            <a:ext cx="628650" cy="581025"/>
          </a:xfrm>
          <a:prstGeom prst="rect">
            <a:avLst/>
          </a:prstGeom>
        </p:spPr>
      </p:pic>
      <p:pic>
        <p:nvPicPr>
          <p:cNvPr id="63" name="圖片 62"/>
          <p:cNvPicPr>
            <a:picLocks noChangeAspect="1"/>
          </p:cNvPicPr>
          <p:nvPr/>
        </p:nvPicPr>
        <p:blipFill>
          <a:blip r:embed="rId6"/>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 name="圖片 3"/>
          <p:cNvPicPr>
            <a:picLocks noChangeAspect="1"/>
          </p:cNvPicPr>
          <p:nvPr/>
        </p:nvPicPr>
        <p:blipFill>
          <a:blip r:embed="rId7"/>
          <a:stretch>
            <a:fillRect/>
          </a:stretch>
        </p:blipFill>
        <p:spPr>
          <a:xfrm>
            <a:off x="3245290" y="113739"/>
            <a:ext cx="2658436" cy="2593596"/>
          </a:xfrm>
          <a:prstGeom prst="rect">
            <a:avLst/>
          </a:prstGeom>
        </p:spPr>
      </p:pic>
      <p:cxnSp>
        <p:nvCxnSpPr>
          <p:cNvPr id="38" name="直線單箭頭接點 37"/>
          <p:cNvCxnSpPr/>
          <p:nvPr/>
        </p:nvCxnSpPr>
        <p:spPr>
          <a:xfrm flipH="1" flipV="1">
            <a:off x="4998140" y="1864877"/>
            <a:ext cx="2251412" cy="6114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56" idx="1"/>
          </p:cNvCxnSpPr>
          <p:nvPr/>
        </p:nvCxnSpPr>
        <p:spPr>
          <a:xfrm flipH="1" flipV="1">
            <a:off x="2632872" y="3829093"/>
            <a:ext cx="2166737" cy="15058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4753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sp>
        <p:nvSpPr>
          <p:cNvPr id="3" name="內容版面配置區 2"/>
          <p:cNvSpPr>
            <a:spLocks noGrp="1"/>
          </p:cNvSpPr>
          <p:nvPr>
            <p:ph idx="1"/>
          </p:nvPr>
        </p:nvSpPr>
        <p:spPr/>
        <p:txBody>
          <a:bodyPr/>
          <a:lstStyle/>
          <a:p>
            <a:r>
              <a:rPr lang="en-US" altLang="zh-TW" dirty="0"/>
              <a:t>De-noising auto-encoder</a:t>
            </a:r>
            <a:endParaRPr lang="zh-TW" altLang="en-US" dirty="0"/>
          </a:p>
        </p:txBody>
      </p:sp>
      <p:pic>
        <p:nvPicPr>
          <p:cNvPr id="7" name="圖片 6"/>
          <p:cNvPicPr>
            <a:picLocks noChangeAspect="1"/>
          </p:cNvPicPr>
          <p:nvPr/>
        </p:nvPicPr>
        <p:blipFill>
          <a:blip r:embed="rId3"/>
          <a:stretch>
            <a:fillRect/>
          </a:stretch>
        </p:blipFill>
        <p:spPr>
          <a:xfrm>
            <a:off x="1384291" y="2988206"/>
            <a:ext cx="921634" cy="851813"/>
          </a:xfrm>
          <a:prstGeom prst="rect">
            <a:avLst/>
          </a:prstGeom>
        </p:spPr>
      </p:pic>
      <p:grpSp>
        <p:nvGrpSpPr>
          <p:cNvPr id="20" name="群組 19"/>
          <p:cNvGrpSpPr/>
          <p:nvPr/>
        </p:nvGrpSpPr>
        <p:grpSpPr>
          <a:xfrm>
            <a:off x="1620641" y="3896703"/>
            <a:ext cx="468000" cy="1928552"/>
            <a:chOff x="2121301" y="2538260"/>
            <a:chExt cx="468000" cy="1928552"/>
          </a:xfrm>
        </p:grpSpPr>
        <p:sp>
          <p:nvSpPr>
            <p:cNvPr id="6" name="矩形 5"/>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5000" r="-15000"/>
                  </a:stretch>
                </a:blipFill>
              </p:spPr>
              <p:txBody>
                <a:bodyPr/>
                <a:lstStyle/>
                <a:p>
                  <a:r>
                    <a:rPr lang="zh-TW" altLang="en-US">
                      <a:noFill/>
                    </a:rPr>
                    <a:t> </a:t>
                  </a:r>
                </a:p>
              </p:txBody>
            </p:sp>
          </mc:Fallback>
        </mc:AlternateContent>
      </p:grpSp>
      <p:sp>
        <p:nvSpPr>
          <p:cNvPr id="9" name="矩形 8"/>
          <p:cNvSpPr/>
          <p:nvPr/>
        </p:nvSpPr>
        <p:spPr>
          <a:xfrm rot="5400000">
            <a:off x="4933823" y="4376241"/>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013686"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2" name="矩形 11"/>
          <p:cNvSpPr/>
          <p:nvPr/>
        </p:nvSpPr>
        <p:spPr>
          <a:xfrm>
            <a:off x="7541612" y="3950662"/>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7654745" y="46603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654745" y="4660396"/>
                <a:ext cx="241733" cy="369332"/>
              </a:xfrm>
              <a:prstGeom prst="rect">
                <a:avLst/>
              </a:prstGeom>
              <a:blipFill>
                <a:blip r:embed="rId5"/>
                <a:stretch>
                  <a:fillRect l="-17949" t="-18333" r="-79487"/>
                </a:stretch>
              </a:blipFill>
            </p:spPr>
            <p:txBody>
              <a:bodyPr/>
              <a:lstStyle/>
              <a:p>
                <a:r>
                  <a:rPr lang="zh-TW" altLang="en-US">
                    <a:noFill/>
                  </a:rPr>
                  <a:t> </a:t>
                </a:r>
              </a:p>
            </p:txBody>
          </p:sp>
        </mc:Fallback>
      </mc:AlternateContent>
      <p:sp>
        <p:nvSpPr>
          <p:cNvPr id="14" name="向右箭號 13"/>
          <p:cNvSpPr/>
          <p:nvPr/>
        </p:nvSpPr>
        <p:spPr>
          <a:xfrm>
            <a:off x="6307402"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pic>
        <p:nvPicPr>
          <p:cNvPr id="16" name="圖片 15"/>
          <p:cNvPicPr>
            <a:picLocks noChangeAspect="1"/>
          </p:cNvPicPr>
          <p:nvPr/>
        </p:nvPicPr>
        <p:blipFill>
          <a:blip r:embed="rId6"/>
          <a:stretch>
            <a:fillRect/>
          </a:stretch>
        </p:blipFill>
        <p:spPr>
          <a:xfrm>
            <a:off x="7417134" y="3020282"/>
            <a:ext cx="827119" cy="790628"/>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5449623" y="4425575"/>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449623" y="4425575"/>
                <a:ext cx="219739" cy="369332"/>
              </a:xfrm>
              <a:prstGeom prst="rect">
                <a:avLst/>
              </a:prstGeom>
              <a:blipFill>
                <a:blip r:embed="rId14"/>
                <a:stretch>
                  <a:fillRect l="-19444" r="-13889"/>
                </a:stretch>
              </a:blipFill>
            </p:spPr>
            <p:txBody>
              <a:bodyPr/>
              <a:lstStyle/>
              <a:p>
                <a:r>
                  <a:rPr lang="zh-TW" altLang="en-US">
                    <a:noFill/>
                  </a:rPr>
                  <a:t> </a:t>
                </a:r>
              </a:p>
            </p:txBody>
          </p:sp>
        </mc:Fallback>
      </mc:AlternateContent>
      <p:sp>
        <p:nvSpPr>
          <p:cNvPr id="18" name="文字方塊 17"/>
          <p:cNvSpPr txBox="1">
            <a:spLocks noChangeArrowheads="1"/>
          </p:cNvSpPr>
          <p:nvPr/>
        </p:nvSpPr>
        <p:spPr bwMode="auto">
          <a:xfrm>
            <a:off x="3706091" y="3862960"/>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19" name="文字方塊 18"/>
          <p:cNvSpPr txBox="1">
            <a:spLocks noChangeArrowheads="1"/>
          </p:cNvSpPr>
          <p:nvPr/>
        </p:nvSpPr>
        <p:spPr bwMode="auto">
          <a:xfrm>
            <a:off x="5956527" y="386643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
        <p:nvSpPr>
          <p:cNvPr id="21" name="向右箭號 20"/>
          <p:cNvSpPr/>
          <p:nvPr/>
        </p:nvSpPr>
        <p:spPr>
          <a:xfrm>
            <a:off x="2232228" y="434417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2" name="文字方塊 21"/>
          <p:cNvSpPr txBox="1">
            <a:spLocks noChangeArrowheads="1"/>
          </p:cNvSpPr>
          <p:nvPr/>
        </p:nvSpPr>
        <p:spPr bwMode="auto">
          <a:xfrm>
            <a:off x="1996923" y="4806746"/>
            <a:ext cx="1145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B050"/>
                </a:solidFill>
              </a:rPr>
              <a:t>Add noise</a:t>
            </a:r>
            <a:endParaRPr kumimoji="0" lang="zh-TW" altLang="en-US" sz="2400" dirty="0">
              <a:solidFill>
                <a:srgbClr val="00B050"/>
              </a:solidFill>
            </a:endParaRPr>
          </a:p>
        </p:txBody>
      </p:sp>
      <p:grpSp>
        <p:nvGrpSpPr>
          <p:cNvPr id="23" name="群組 22"/>
          <p:cNvGrpSpPr/>
          <p:nvPr/>
        </p:nvGrpSpPr>
        <p:grpSpPr>
          <a:xfrm>
            <a:off x="3306323" y="3896703"/>
            <a:ext cx="468000" cy="1928552"/>
            <a:chOff x="2121301" y="2538260"/>
            <a:chExt cx="468000" cy="1928552"/>
          </a:xfrm>
        </p:grpSpPr>
        <p:sp>
          <p:nvSpPr>
            <p:cNvPr id="24" name="矩形 2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2241503" y="3310643"/>
                  <a:ext cx="312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41503" y="3310643"/>
                  <a:ext cx="312586" cy="369332"/>
                </a:xfrm>
                <a:prstGeom prst="rect">
                  <a:avLst/>
                </a:prstGeom>
                <a:blipFill rotWithShape="0">
                  <a:blip r:embed="rId10"/>
                  <a:stretch>
                    <a:fillRect l="-27451" t="-1667" r="-27451" b="-10000"/>
                  </a:stretch>
                </a:blipFill>
              </p:spPr>
              <p:txBody>
                <a:bodyPr/>
                <a:lstStyle/>
                <a:p>
                  <a:r>
                    <a:rPr lang="zh-TW" altLang="en-US">
                      <a:noFill/>
                    </a:rPr>
                    <a:t> </a:t>
                  </a:r>
                </a:p>
              </p:txBody>
            </p:sp>
          </mc:Fallback>
        </mc:AlternateContent>
      </p:grpSp>
      <p:pic>
        <p:nvPicPr>
          <p:cNvPr id="26" name="圖片 25"/>
          <p:cNvPicPr>
            <a:picLocks noChangeAspect="1"/>
          </p:cNvPicPr>
          <p:nvPr/>
        </p:nvPicPr>
        <p:blipFill>
          <a:blip r:embed="rId15"/>
          <a:stretch>
            <a:fillRect/>
          </a:stretch>
        </p:blipFill>
        <p:spPr>
          <a:xfrm>
            <a:off x="3110499" y="2986067"/>
            <a:ext cx="859647" cy="799845"/>
          </a:xfrm>
          <a:prstGeom prst="rect">
            <a:avLst/>
          </a:prstGeom>
        </p:spPr>
      </p:pic>
      <p:cxnSp>
        <p:nvCxnSpPr>
          <p:cNvPr id="27" name="直線接點 26"/>
          <p:cNvCxnSpPr/>
          <p:nvPr/>
        </p:nvCxnSpPr>
        <p:spPr>
          <a:xfrm flipH="1">
            <a:off x="1845108" y="2427808"/>
            <a:ext cx="5985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5400000">
            <a:off x="1614958"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7575900"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49"/>
          <p:cNvSpPr txBox="1">
            <a:spLocks noChangeArrowheads="1"/>
          </p:cNvSpPr>
          <p:nvPr/>
        </p:nvSpPr>
        <p:spPr bwMode="auto">
          <a:xfrm>
            <a:off x="3470564" y="2395607"/>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35" name="群組 34"/>
          <p:cNvGrpSpPr/>
          <p:nvPr/>
        </p:nvGrpSpPr>
        <p:grpSpPr>
          <a:xfrm>
            <a:off x="4033959" y="189838"/>
            <a:ext cx="4919542" cy="1908020"/>
            <a:chOff x="4412212" y="282240"/>
            <a:chExt cx="4919542" cy="1908020"/>
          </a:xfrm>
        </p:grpSpPr>
        <p:sp>
          <p:nvSpPr>
            <p:cNvPr id="33" name="文字方塊 32"/>
            <p:cNvSpPr txBox="1"/>
            <p:nvPr/>
          </p:nvSpPr>
          <p:spPr>
            <a:xfrm>
              <a:off x="4412212" y="282240"/>
              <a:ext cx="4739495" cy="461665"/>
            </a:xfrm>
            <a:prstGeom prst="rect">
              <a:avLst/>
            </a:prstGeom>
            <a:noFill/>
          </p:spPr>
          <p:txBody>
            <a:bodyPr wrap="square" rtlCol="0">
              <a:spAutoFit/>
            </a:bodyPr>
            <a:lstStyle/>
            <a:p>
              <a:r>
                <a:rPr lang="en-US" altLang="zh-TW" sz="2400" dirty="0"/>
                <a:t>More: Contractive auto-encoder</a:t>
              </a:r>
              <a:endParaRPr lang="zh-TW" altLang="en-US" sz="2400" dirty="0"/>
            </a:p>
          </p:txBody>
        </p:sp>
        <p:sp>
          <p:nvSpPr>
            <p:cNvPr id="34" name="矩形 33"/>
            <p:cNvSpPr/>
            <p:nvPr/>
          </p:nvSpPr>
          <p:spPr>
            <a:xfrm>
              <a:off x="5043580" y="712932"/>
              <a:ext cx="4288174" cy="1477328"/>
            </a:xfrm>
            <a:prstGeom prst="rect">
              <a:avLst/>
            </a:prstGeom>
          </p:spPr>
          <p:txBody>
            <a:bodyPr wrap="square">
              <a:spAutoFit/>
            </a:bodyPr>
            <a:lstStyle/>
            <a:p>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Rifai</a:t>
              </a:r>
              <a:r>
                <a:rPr lang="en-US" altLang="zh-TW" dirty="0">
                  <a:solidFill>
                    <a:srgbClr val="222222"/>
                  </a:solidFill>
                  <a:latin typeface="Arial" panose="020B0604020202020204" pitchFamily="34" charset="0"/>
                </a:rPr>
                <a:t>, Salah, et al. "Contractive auto-encoders: Explicit invariance during feature extraction.“ </a:t>
              </a:r>
              <a:r>
                <a:rPr lang="en-US" altLang="zh-TW" i="1" dirty="0">
                  <a:solidFill>
                    <a:srgbClr val="222222"/>
                  </a:solidFill>
                  <a:latin typeface="Arial" panose="020B0604020202020204" pitchFamily="34" charset="0"/>
                </a:rPr>
                <a:t>Proceedings of the 28th International Conference on Machine Learning (ICML-11)</a:t>
              </a:r>
              <a:r>
                <a:rPr lang="en-US" altLang="zh-TW" dirty="0">
                  <a:solidFill>
                    <a:srgbClr val="222222"/>
                  </a:solidFill>
                  <a:latin typeface="Arial" panose="020B0604020202020204" pitchFamily="34" charset="0"/>
                </a:rPr>
                <a:t>. 2011.</a:t>
              </a:r>
              <a:endParaRPr lang="zh-TW" altLang="en-US" dirty="0"/>
            </a:p>
          </p:txBody>
        </p:sp>
      </p:grpSp>
      <p:sp>
        <p:nvSpPr>
          <p:cNvPr id="32" name="矩形 31"/>
          <p:cNvSpPr/>
          <p:nvPr/>
        </p:nvSpPr>
        <p:spPr>
          <a:xfrm>
            <a:off x="1808331" y="6034120"/>
            <a:ext cx="6160015" cy="646331"/>
          </a:xfrm>
          <a:prstGeom prst="rect">
            <a:avLst/>
          </a:prstGeom>
        </p:spPr>
        <p:txBody>
          <a:bodyPr wrap="square">
            <a:spAutoFit/>
          </a:bodyPr>
          <a:lstStyle/>
          <a:p>
            <a:r>
              <a:rPr lang="en-US" altLang="zh-TW" dirty="0"/>
              <a:t>Vincent, Pascal, et al. "Extracting and composing robust features with denoising autoencoders." </a:t>
            </a:r>
            <a:r>
              <a:rPr lang="en-US" altLang="zh-TW" i="1" dirty="0"/>
              <a:t>ICML, </a:t>
            </a:r>
            <a:r>
              <a:rPr lang="en-US" altLang="zh-TW" dirty="0"/>
              <a:t>2008.</a:t>
            </a:r>
            <a:endParaRPr lang="zh-TW" altLang="en-US" dirty="0"/>
          </a:p>
        </p:txBody>
      </p:sp>
    </p:spTree>
    <p:extLst>
      <p:ext uri="{BB962C8B-B14F-4D97-AF65-F5344CB8AC3E}">
        <p14:creationId xmlns:p14="http://schemas.microsoft.com/office/powerpoint/2010/main" val="2951137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P spid="14" grpId="0" animBg="1"/>
      <p:bldP spid="17" grpId="0"/>
      <p:bldP spid="18" grpId="0"/>
      <p:bldP spid="19" grpId="0"/>
      <p:bldP spid="21" grpId="0" animBg="1"/>
      <p:bldP spid="2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024" y="171450"/>
            <a:ext cx="3814012" cy="3600000"/>
          </a:xfrm>
          <a:prstGeom prst="rect">
            <a:avLst/>
          </a:prstGeom>
        </p:spPr>
      </p:pic>
      <p:sp>
        <p:nvSpPr>
          <p:cNvPr id="2" name="標題 1"/>
          <p:cNvSpPr>
            <a:spLocks noGrp="1"/>
          </p:cNvSpPr>
          <p:nvPr>
            <p:ph type="title"/>
          </p:nvPr>
        </p:nvSpPr>
        <p:spPr>
          <a:xfrm>
            <a:off x="156479" y="-337239"/>
            <a:ext cx="7886700" cy="1325563"/>
          </a:xfrm>
        </p:spPr>
        <p:txBody>
          <a:bodyPr>
            <a:normAutofit/>
          </a:bodyPr>
          <a:lstStyle/>
          <a:p>
            <a:r>
              <a:rPr lang="en-US" altLang="zh-TW" sz="3200" b="1" i="1" u="sng" dirty="0"/>
              <a:t>Deep Auto-encoder - Example</a:t>
            </a:r>
            <a:endParaRPr lang="zh-TW" altLang="en-US" sz="3200" b="1" i="1" u="sng"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79" y="1925490"/>
            <a:ext cx="3764316" cy="3600000"/>
          </a:xfrm>
        </p:spPr>
      </p:pic>
      <p:sp>
        <p:nvSpPr>
          <p:cNvPr id="9" name="文字方塊 8"/>
          <p:cNvSpPr txBox="1"/>
          <p:nvPr/>
        </p:nvSpPr>
        <p:spPr>
          <a:xfrm>
            <a:off x="1127280" y="5241139"/>
            <a:ext cx="1991896" cy="461665"/>
          </a:xfrm>
          <a:prstGeom prst="rect">
            <a:avLst/>
          </a:prstGeom>
          <a:noFill/>
        </p:spPr>
        <p:txBody>
          <a:bodyPr wrap="square" rtlCol="0">
            <a:spAutoFit/>
          </a:bodyPr>
          <a:lstStyle/>
          <a:p>
            <a:pPr algn="ctr"/>
            <a:r>
              <a:rPr lang="en-US" altLang="zh-TW" sz="2400" dirty="0"/>
              <a:t>Pixel -&gt; </a:t>
            </a:r>
            <a:r>
              <a:rPr lang="en-US" altLang="zh-TW" sz="2400" dirty="0" err="1"/>
              <a:t>tSNE</a:t>
            </a:r>
            <a:endParaRPr lang="zh-TW" altLang="en-US" sz="2400" dirty="0"/>
          </a:p>
        </p:txBody>
      </p:sp>
      <p:grpSp>
        <p:nvGrpSpPr>
          <p:cNvPr id="3" name="群組 2"/>
          <p:cNvGrpSpPr/>
          <p:nvPr/>
        </p:nvGrpSpPr>
        <p:grpSpPr>
          <a:xfrm>
            <a:off x="1306803" y="769732"/>
            <a:ext cx="3958996" cy="1209244"/>
            <a:chOff x="3103883" y="2175315"/>
            <a:chExt cx="3958996" cy="1209244"/>
          </a:xfrm>
        </p:grpSpPr>
        <p:pic>
          <p:nvPicPr>
            <p:cNvPr id="7" name="圖片 6"/>
            <p:cNvPicPr>
              <a:picLocks noChangeAspect="1"/>
            </p:cNvPicPr>
            <p:nvPr/>
          </p:nvPicPr>
          <p:blipFill>
            <a:blip r:embed="rId4"/>
            <a:stretch>
              <a:fillRect/>
            </a:stretch>
          </p:blipFill>
          <p:spPr>
            <a:xfrm>
              <a:off x="3103883" y="2249840"/>
              <a:ext cx="1102229" cy="1018727"/>
            </a:xfrm>
            <a:prstGeom prst="rect">
              <a:avLst/>
            </a:prstGeom>
          </p:spPr>
        </p:pic>
        <p:sp>
          <p:nvSpPr>
            <p:cNvPr id="8" name="矩形 7"/>
            <p:cNvSpPr/>
            <p:nvPr/>
          </p:nvSpPr>
          <p:spPr>
            <a:xfrm rot="5400000">
              <a:off x="6224257" y="2545937"/>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334248"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6740057" y="2595271"/>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740057" y="2595271"/>
                  <a:ext cx="219739" cy="369332"/>
                </a:xfrm>
                <a:prstGeom prst="rect">
                  <a:avLst/>
                </a:prstGeom>
                <a:blipFill>
                  <a:blip r:embed="rId5"/>
                  <a:stretch>
                    <a:fillRect l="-19444" r="-13889"/>
                  </a:stretch>
                </a:blipFill>
              </p:spPr>
              <p:txBody>
                <a:bodyPr/>
                <a:lstStyle/>
                <a:p>
                  <a:r>
                    <a:rPr lang="zh-TW" altLang="en-US">
                      <a:noFill/>
                    </a:rPr>
                    <a:t> </a:t>
                  </a:r>
                </a:p>
              </p:txBody>
            </p:sp>
          </mc:Fallback>
        </mc:AlternateContent>
        <p:sp>
          <p:nvSpPr>
            <p:cNvPr id="12" name="矩形 11"/>
            <p:cNvSpPr/>
            <p:nvPr/>
          </p:nvSpPr>
          <p:spPr>
            <a:xfrm>
              <a:off x="4721341" y="2292470"/>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13" name="向右箭號 9"/>
            <p:cNvSpPr/>
            <p:nvPr/>
          </p:nvSpPr>
          <p:spPr>
            <a:xfrm>
              <a:off x="6150539"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grpSp>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5826" y="3445740"/>
            <a:ext cx="3814013" cy="3600000"/>
          </a:xfrm>
          <a:prstGeom prst="rect">
            <a:avLst/>
          </a:prstGeom>
        </p:spPr>
      </p:pic>
      <p:sp>
        <p:nvSpPr>
          <p:cNvPr id="19" name="文字方塊 18"/>
          <p:cNvSpPr txBox="1"/>
          <p:nvPr/>
        </p:nvSpPr>
        <p:spPr>
          <a:xfrm>
            <a:off x="4367847" y="3776699"/>
            <a:ext cx="1369997" cy="830997"/>
          </a:xfrm>
          <a:prstGeom prst="rect">
            <a:avLst/>
          </a:prstGeom>
          <a:noFill/>
        </p:spPr>
        <p:txBody>
          <a:bodyPr wrap="square" rtlCol="0">
            <a:spAutoFit/>
          </a:bodyPr>
          <a:lstStyle/>
          <a:p>
            <a:pPr algn="ctr"/>
            <a:r>
              <a:rPr lang="en-US" altLang="zh-TW" sz="2400" dirty="0"/>
              <a:t>PCA </a:t>
            </a:r>
            <a:r>
              <a:rPr lang="zh-TW" altLang="en-US" sz="2400" dirty="0"/>
              <a:t>降到</a:t>
            </a:r>
            <a:r>
              <a:rPr lang="en-US" altLang="zh-TW" sz="2400" dirty="0"/>
              <a:t>32-dim</a:t>
            </a:r>
            <a:endParaRPr lang="zh-TW" altLang="en-US" sz="2400" dirty="0"/>
          </a:p>
        </p:txBody>
      </p:sp>
      <p:sp>
        <p:nvSpPr>
          <p:cNvPr id="4" name="箭號: 向右 3"/>
          <p:cNvSpPr/>
          <p:nvPr/>
        </p:nvSpPr>
        <p:spPr>
          <a:xfrm rot="1839669">
            <a:off x="4012096" y="4576797"/>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p:cNvSpPr/>
          <p:nvPr/>
        </p:nvSpPr>
        <p:spPr>
          <a:xfrm rot="19727825">
            <a:off x="3943243" y="2554540"/>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468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animBg="1"/>
      <p:bldP spid="20"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2304</TotalTime>
  <Words>957</Words>
  <Application>Microsoft Office PowerPoint</Application>
  <PresentationFormat>全屏显示(4:3)</PresentationFormat>
  <Paragraphs>366</Paragraphs>
  <Slides>29</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新細明體</vt:lpstr>
      <vt:lpstr>等线</vt:lpstr>
      <vt:lpstr>Arial</vt:lpstr>
      <vt:lpstr>Calibri</vt:lpstr>
      <vt:lpstr>Calibri Light</vt:lpstr>
      <vt:lpstr>Cambria Math</vt:lpstr>
      <vt:lpstr>Helvetica</vt:lpstr>
      <vt:lpstr>Source Sans Pro</vt:lpstr>
      <vt:lpstr>Office 佈景主題</vt:lpstr>
      <vt:lpstr>Unsupervised Learning: Deep Auto-encoder</vt:lpstr>
      <vt:lpstr>Unsupervised Learning</vt:lpstr>
      <vt:lpstr>Auto-encoder</vt:lpstr>
      <vt:lpstr>Recap: PCA</vt:lpstr>
      <vt:lpstr>Deep Auto-encoder</vt:lpstr>
      <vt:lpstr>Deep Auto-encoder</vt:lpstr>
      <vt:lpstr>PowerPoint 演示文稿</vt:lpstr>
      <vt:lpstr>Auto-encoder</vt:lpstr>
      <vt:lpstr>Deep Auto-encoder - Example</vt:lpstr>
      <vt:lpstr>Auto-encoder – Text Retrieval</vt:lpstr>
      <vt:lpstr>Auto-encoder – Text Retrieval</vt:lpstr>
      <vt:lpstr>Auto-encoder –  Similar Image Search</vt:lpstr>
      <vt:lpstr>Auto-encoder –  Similar Image Search</vt:lpstr>
      <vt:lpstr>PowerPoint 演示文稿</vt:lpstr>
      <vt:lpstr>Auto-encoder  for CNN</vt:lpstr>
      <vt:lpstr>CNN -Unpooling</vt:lpstr>
      <vt:lpstr>CNN  - Deconvolution</vt:lpstr>
      <vt:lpstr>Auto-encoder – Pre-training DNN</vt:lpstr>
      <vt:lpstr>Auto-encoder – Pre-training DNN</vt:lpstr>
      <vt:lpstr>Auto-encoder – Pre-training DNN</vt:lpstr>
      <vt:lpstr>Auto-encoder – Pre-training DNN</vt:lpstr>
      <vt:lpstr>Learning More  - Restricted Boltzmann Machine</vt:lpstr>
      <vt:lpstr>Learning More  - Deep Belief Network</vt:lpstr>
      <vt:lpstr>Next …..</vt:lpstr>
      <vt:lpstr>Next …..</vt:lpstr>
      <vt:lpstr>Appendix</vt:lpstr>
      <vt:lpstr>Pokémon</vt:lpstr>
      <vt:lpstr>Add: Ladder Network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Hung-yi Lee</dc:creator>
  <cp:lastModifiedBy>Lin KD</cp:lastModifiedBy>
  <cp:revision>81</cp:revision>
  <dcterms:created xsi:type="dcterms:W3CDTF">2016-11-08T03:36:08Z</dcterms:created>
  <dcterms:modified xsi:type="dcterms:W3CDTF">2020-05-19T08:36:47Z</dcterms:modified>
</cp:coreProperties>
</file>