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94" r:id="rId3"/>
    <p:sldId id="350" r:id="rId4"/>
    <p:sldId id="351" r:id="rId5"/>
    <p:sldId id="352" r:id="rId6"/>
    <p:sldId id="353" r:id="rId7"/>
    <p:sldId id="354" r:id="rId8"/>
    <p:sldId id="356" r:id="rId9"/>
    <p:sldId id="360" r:id="rId10"/>
    <p:sldId id="361" r:id="rId11"/>
    <p:sldId id="355" r:id="rId12"/>
    <p:sldId id="359" r:id="rId13"/>
    <p:sldId id="295" r:id="rId14"/>
    <p:sldId id="296" r:id="rId15"/>
    <p:sldId id="297" r:id="rId16"/>
    <p:sldId id="262" r:id="rId17"/>
    <p:sldId id="364" r:id="rId18"/>
    <p:sldId id="298" r:id="rId19"/>
    <p:sldId id="299" r:id="rId20"/>
    <p:sldId id="321" r:id="rId21"/>
    <p:sldId id="278" r:id="rId22"/>
    <p:sldId id="287" r:id="rId23"/>
    <p:sldId id="289" r:id="rId24"/>
    <p:sldId id="291" r:id="rId25"/>
    <p:sldId id="292" r:id="rId26"/>
    <p:sldId id="365" r:id="rId27"/>
    <p:sldId id="279" r:id="rId28"/>
    <p:sldId id="282" r:id="rId29"/>
    <p:sldId id="283" r:id="rId30"/>
    <p:sldId id="284" r:id="rId31"/>
    <p:sldId id="280" r:id="rId32"/>
    <p:sldId id="274" r:id="rId33"/>
    <p:sldId id="304" r:id="rId34"/>
    <p:sldId id="332" r:id="rId35"/>
    <p:sldId id="288" r:id="rId36"/>
    <p:sldId id="320" r:id="rId37"/>
    <p:sldId id="324" r:id="rId38"/>
    <p:sldId id="333" r:id="rId39"/>
    <p:sldId id="326" r:id="rId40"/>
    <p:sldId id="319" r:id="rId41"/>
    <p:sldId id="305" r:id="rId42"/>
    <p:sldId id="306" r:id="rId43"/>
    <p:sldId id="30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039" autoAdjust="0"/>
    <p:restoredTop sz="94270" autoAdjust="0"/>
  </p:normalViewPr>
  <p:slideViewPr>
    <p:cSldViewPr snapToGrid="0">
      <p:cViewPr varScale="1">
        <p:scale>
          <a:sx n="69" d="100"/>
          <a:sy n="69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F07EA-88EC-4767-BB4F-E1CC25BC4348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5B0D6-157A-40CD-94B8-01C032586C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79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have to know where</a:t>
            </a:r>
            <a:r>
              <a:rPr lang="en-US" altLang="zh-TW" baseline="0" dirty="0"/>
              <a:t> is the error come from?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52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13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http://scikit-learn.org/stable/auto_examples/ensemble/plot_gradient_boosting_regularization.html#sphx-glr-auto-examples-ensemble-plot-gradient-boosting-regularization-py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2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can</a:t>
            </a:r>
            <a:r>
              <a:rPr lang="en-US" altLang="zh-TW" baseline="0" dirty="0"/>
              <a:t> ask machine to output confidence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2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dirty="0"/>
                  <a:t>We use an ML algorithm to obtain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sz="1200" dirty="0"/>
              </a:p>
              <a:p>
                <a:r>
                  <a:rPr lang="en-US" altLang="zh-TW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is weak, i.e.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bad performance on training data, what can we do?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1200" dirty="0"/>
                  <a:t>We use an ML algorithm to obtain a function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𝑓_1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𝑥)</a:t>
                </a:r>
                <a:endParaRPr lang="en-US" altLang="zh-TW" sz="1200" dirty="0"/>
              </a:p>
              <a:p>
                <a:r>
                  <a:rPr lang="en-US" altLang="zh-TW" sz="1200" dirty="0"/>
                  <a:t>If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𝑓_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1 (𝑥)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is weak, i.e.</a:t>
                </a:r>
                <a:r>
                  <a:rPr lang="zh-TW" altLang="en-US" sz="1200" dirty="0"/>
                  <a:t> </a:t>
                </a:r>
                <a:r>
                  <a:rPr lang="en-US" altLang="zh-TW" sz="1200" dirty="0"/>
                  <a:t>bad performance on training data, what can we do?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199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744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TW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2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i="0">
                    <a:latin typeface="Cambria Math" panose="02040503050406030204" pitchFamily="18" charset="0"/>
                  </a:rPr>
                  <a:t>𝜖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^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1&gt;0.5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42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Intuitive reason: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1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9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dirty="0">
                    <a:latin typeface="Cambria Math" panose="02040503050406030204" pitchFamily="18" charset="0"/>
                  </a:rPr>
                  <a:t>(output is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dirty="0">
                    <a:latin typeface="Cambria Math" panose="02040503050406030204" pitchFamily="18" charset="0"/>
                  </a:rPr>
                  <a:t>(output is 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±1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02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 many good </a:t>
            </a:r>
            <a:r>
              <a:rPr lang="en-US" altLang="zh-TW" dirty="0" err="1"/>
              <a:t>explaination</a:t>
            </a:r>
            <a:r>
              <a:rPr lang="en-US" altLang="zh-TW" dirty="0"/>
              <a:t> !!!!!!!!!!!!!!!!!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http://stats.stackexchange.com/questions/2691/making-sense-of-principal-component-analysis-eigenvectors-eigenvalues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0551-177F-4DA6-A3B3-27F70ADFF49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615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0D6-157A-40CD-94B8-01C032586C1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09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34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7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91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23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94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46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2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53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68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FFD87-4730-4E38-9CDA-89C007C09183}" type="datetimeFigureOut">
              <a:rPr lang="zh-TW" altLang="en-US" smtClean="0"/>
              <a:t>2017/5/25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349C-D663-4592-A09C-DDAEC02164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64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410.png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611.png"/><Relationship Id="rId10" Type="http://schemas.openxmlformats.org/officeDocument/2006/relationships/image" Target="../media/image1110.png"/><Relationship Id="rId4" Type="http://schemas.openxmlformats.org/officeDocument/2006/relationships/image" Target="../media/image511.png"/><Relationship Id="rId9" Type="http://schemas.openxmlformats.org/officeDocument/2006/relationships/image" Target="../media/image10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3" Type="http://schemas.openxmlformats.org/officeDocument/2006/relationships/image" Target="../media/image119.png"/><Relationship Id="rId7" Type="http://schemas.openxmlformats.org/officeDocument/2006/relationships/image" Target="../media/image15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5.png"/><Relationship Id="rId10" Type="http://schemas.openxmlformats.org/officeDocument/2006/relationships/image" Target="../media/image30.png"/><Relationship Id="rId4" Type="http://schemas.openxmlformats.org/officeDocument/2006/relationships/image" Target="../media/image1210.png"/><Relationship Id="rId9" Type="http://schemas.openxmlformats.org/officeDocument/2006/relationships/image" Target="../media/image1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00.png"/><Relationship Id="rId21" Type="http://schemas.openxmlformats.org/officeDocument/2006/relationships/image" Target="../media/image370.png"/><Relationship Id="rId7" Type="http://schemas.openxmlformats.org/officeDocument/2006/relationships/image" Target="../media/image240.png"/><Relationship Id="rId12" Type="http://schemas.openxmlformats.org/officeDocument/2006/relationships/image" Target="../media/image29.jpg"/><Relationship Id="rId17" Type="http://schemas.openxmlformats.org/officeDocument/2006/relationships/image" Target="../media/image34.png"/><Relationship Id="rId2" Type="http://schemas.openxmlformats.org/officeDocument/2006/relationships/image" Target="../media/image1190.png"/><Relationship Id="rId16" Type="http://schemas.openxmlformats.org/officeDocument/2006/relationships/image" Target="../media/image33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2.png"/><Relationship Id="rId10" Type="http://schemas.openxmlformats.org/officeDocument/2006/relationships/image" Target="../media/image270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00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4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2.png"/><Relationship Id="rId13" Type="http://schemas.openxmlformats.org/officeDocument/2006/relationships/image" Target="../media/image44.png"/><Relationship Id="rId18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17" Type="http://schemas.openxmlformats.org/officeDocument/2006/relationships/image" Target="../media/image57.png"/><Relationship Id="rId2" Type="http://schemas.openxmlformats.org/officeDocument/2006/relationships/image" Target="../media/image45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41.png"/><Relationship Id="rId10" Type="http://schemas.openxmlformats.org/officeDocument/2006/relationships/image" Target="../media/image63.png"/><Relationship Id="rId19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8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0.png"/><Relationship Id="rId9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0.png"/><Relationship Id="rId3" Type="http://schemas.openxmlformats.org/officeDocument/2006/relationships/image" Target="../media/image700.png"/><Relationship Id="rId7" Type="http://schemas.openxmlformats.org/officeDocument/2006/relationships/image" Target="../media/image80.png"/><Relationship Id="rId12" Type="http://schemas.openxmlformats.org/officeDocument/2006/relationships/image" Target="../media/image78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0" Type="http://schemas.openxmlformats.org/officeDocument/2006/relationships/image" Target="../media/image760.png"/><Relationship Id="rId4" Type="http://schemas.openxmlformats.org/officeDocument/2006/relationships/image" Target="../media/image66.png"/><Relationship Id="rId9" Type="http://schemas.openxmlformats.org/officeDocument/2006/relationships/image" Target="../media/image750.png"/><Relationship Id="rId1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840.png"/><Relationship Id="rId12" Type="http://schemas.openxmlformats.org/officeDocument/2006/relationships/image" Target="../media/image8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5" Type="http://schemas.openxmlformats.org/officeDocument/2006/relationships/image" Target="../media/image83.png"/><Relationship Id="rId10" Type="http://schemas.openxmlformats.org/officeDocument/2006/relationships/image" Target="../media/image860.png"/><Relationship Id="rId4" Type="http://schemas.openxmlformats.org/officeDocument/2006/relationships/image" Target="../media/image66.png"/><Relationship Id="rId9" Type="http://schemas.openxmlformats.org/officeDocument/2006/relationships/image" Target="../media/image8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8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3" Type="http://schemas.openxmlformats.org/officeDocument/2006/relationships/image" Target="../media/image111.png"/><Relationship Id="rId7" Type="http://schemas.openxmlformats.org/officeDocument/2006/relationships/image" Target="../media/image970.png"/><Relationship Id="rId12" Type="http://schemas.openxmlformats.org/officeDocument/2006/relationships/image" Target="../media/image1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6.png"/><Relationship Id="rId5" Type="http://schemas.openxmlformats.org/officeDocument/2006/relationships/image" Target="../media/image113.png"/><Relationship Id="rId15" Type="http://schemas.openxmlformats.org/officeDocument/2006/relationships/image" Target="../media/image109.png"/><Relationship Id="rId4" Type="http://schemas.openxmlformats.org/officeDocument/2006/relationships/image" Target="../media/image112.png"/><Relationship Id="rId9" Type="http://schemas.openxmlformats.org/officeDocument/2006/relationships/image" Target="../media/image1050.png"/><Relationship Id="rId1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83.emf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8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85.png"/><Relationship Id="rId4" Type="http://schemas.openxmlformats.org/officeDocument/2006/relationships/image" Target="../media/image126.png"/><Relationship Id="rId9" Type="http://schemas.openxmlformats.org/officeDocument/2006/relationships/image" Target="../media/image13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Ensemble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09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60" y="3518621"/>
            <a:ext cx="3429781" cy="32519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91" y="3476273"/>
            <a:ext cx="3429781" cy="32519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60" y="131744"/>
            <a:ext cx="3429781" cy="32519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91" y="161554"/>
            <a:ext cx="3429781" cy="32519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3085" y="73800"/>
            <a:ext cx="26888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Experiment: </a:t>
            </a:r>
          </a:p>
          <a:p>
            <a:r>
              <a:rPr lang="en-US" altLang="zh-TW" sz="2800" b="1" i="1" u="sng" dirty="0"/>
              <a:t>Function of </a:t>
            </a:r>
            <a:r>
              <a:rPr lang="en-US" altLang="zh-TW" sz="2800" b="1" i="1" u="sng" dirty="0" err="1"/>
              <a:t>Miku</a:t>
            </a:r>
            <a:endParaRPr lang="zh-TW" altLang="en-US" sz="28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841735" y="2918456"/>
            <a:ext cx="13115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Single </a:t>
            </a:r>
          </a:p>
          <a:p>
            <a:r>
              <a:rPr lang="en-US" altLang="zh-TW" sz="2400" dirty="0"/>
              <a:t>Decision </a:t>
            </a:r>
          </a:p>
          <a:p>
            <a:r>
              <a:rPr lang="en-US" altLang="zh-TW" sz="2400" dirty="0"/>
              <a:t>Tree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829106" y="3056955"/>
            <a:ext cx="1444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5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925312" y="3056955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10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28243" y="6287723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15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94174" y="6282089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20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Forest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0067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Decision tree:</a:t>
            </a:r>
          </a:p>
          <a:p>
            <a:pPr lvl="1"/>
            <a:r>
              <a:rPr lang="en-US" altLang="zh-TW" dirty="0"/>
              <a:t>Easy to achieve 0% error rate on training data</a:t>
            </a:r>
          </a:p>
          <a:p>
            <a:pPr lvl="2"/>
            <a:r>
              <a:rPr lang="en-US" altLang="zh-TW" sz="2400" dirty="0"/>
              <a:t>If each training example has its own leaf ……</a:t>
            </a:r>
          </a:p>
          <a:p>
            <a:r>
              <a:rPr lang="en-US" altLang="zh-TW" sz="2400" dirty="0"/>
              <a:t>Random forest: Bagging of decision tree</a:t>
            </a:r>
          </a:p>
          <a:p>
            <a:pPr lvl="1"/>
            <a:r>
              <a:rPr lang="en-US" altLang="zh-TW" dirty="0"/>
              <a:t>Resampling training data is not sufficient</a:t>
            </a:r>
          </a:p>
          <a:p>
            <a:pPr lvl="1"/>
            <a:r>
              <a:rPr lang="en-US" altLang="zh-TW" dirty="0"/>
              <a:t>Randomly restrict the features/questions used in each split</a:t>
            </a:r>
          </a:p>
          <a:p>
            <a:r>
              <a:rPr lang="en-US" altLang="zh-TW" sz="2400" dirty="0"/>
              <a:t>Out-of-bag validation for bagging</a:t>
            </a:r>
          </a:p>
          <a:p>
            <a:pPr lvl="1"/>
            <a:r>
              <a:rPr lang="en-US" altLang="zh-TW" dirty="0"/>
              <a:t>Using RF = f</a:t>
            </a:r>
            <a:r>
              <a:rPr lang="en-US" altLang="zh-TW" baseline="-25000" dirty="0"/>
              <a:t>2</a:t>
            </a:r>
            <a:r>
              <a:rPr lang="en-US" altLang="zh-TW" dirty="0"/>
              <a:t>+f</a:t>
            </a:r>
            <a:r>
              <a:rPr lang="en-US" altLang="zh-TW" baseline="-25000" dirty="0"/>
              <a:t>4</a:t>
            </a:r>
            <a:r>
              <a:rPr lang="en-US" altLang="zh-TW" dirty="0"/>
              <a:t> to test x</a:t>
            </a:r>
            <a:r>
              <a:rPr lang="en-US" altLang="zh-TW" baseline="30000" dirty="0"/>
              <a:t>1</a:t>
            </a:r>
          </a:p>
          <a:p>
            <a:pPr lvl="1"/>
            <a:r>
              <a:rPr lang="en-US" altLang="zh-TW" dirty="0"/>
              <a:t>Using RF = f</a:t>
            </a:r>
            <a:r>
              <a:rPr lang="en-US" altLang="zh-TW" baseline="-25000" dirty="0"/>
              <a:t>2</a:t>
            </a:r>
            <a:r>
              <a:rPr lang="en-US" altLang="zh-TW" dirty="0"/>
              <a:t>+f</a:t>
            </a:r>
            <a:r>
              <a:rPr lang="en-US" altLang="zh-TW" baseline="-25000" dirty="0"/>
              <a:t>3</a:t>
            </a:r>
            <a:r>
              <a:rPr lang="en-US" altLang="zh-TW" dirty="0"/>
              <a:t> to test x</a:t>
            </a:r>
            <a:r>
              <a:rPr lang="en-US" altLang="zh-TW" baseline="30000" dirty="0"/>
              <a:t>2</a:t>
            </a:r>
            <a:endParaRPr lang="zh-TW" altLang="en-US" baseline="30000" dirty="0"/>
          </a:p>
          <a:p>
            <a:pPr lvl="1"/>
            <a:r>
              <a:rPr lang="en-US" altLang="zh-TW" dirty="0"/>
              <a:t>Using RF = f</a:t>
            </a:r>
            <a:r>
              <a:rPr lang="en-US" altLang="zh-TW" baseline="-25000" dirty="0"/>
              <a:t>1</a:t>
            </a:r>
            <a:r>
              <a:rPr lang="en-US" altLang="zh-TW" dirty="0"/>
              <a:t>+f</a:t>
            </a:r>
            <a:r>
              <a:rPr lang="en-US" altLang="zh-TW" baseline="-25000" dirty="0"/>
              <a:t>4</a:t>
            </a:r>
            <a:r>
              <a:rPr lang="en-US" altLang="zh-TW" dirty="0"/>
              <a:t> to test x</a:t>
            </a:r>
            <a:r>
              <a:rPr lang="en-US" altLang="zh-TW" baseline="30000" dirty="0"/>
              <a:t>3</a:t>
            </a:r>
            <a:endParaRPr lang="zh-TW" altLang="en-US" baseline="30000" dirty="0"/>
          </a:p>
          <a:p>
            <a:pPr lvl="1"/>
            <a:r>
              <a:rPr lang="en-US" altLang="zh-TW" dirty="0"/>
              <a:t>Using RF = f</a:t>
            </a:r>
            <a:r>
              <a:rPr lang="en-US" altLang="zh-TW" baseline="-25000" dirty="0"/>
              <a:t>1</a:t>
            </a:r>
            <a:r>
              <a:rPr lang="en-US" altLang="zh-TW" dirty="0"/>
              <a:t>+f</a:t>
            </a:r>
            <a:r>
              <a:rPr lang="en-US" altLang="zh-TW" baseline="-25000" dirty="0"/>
              <a:t>3</a:t>
            </a:r>
            <a:r>
              <a:rPr lang="en-US" altLang="zh-TW" dirty="0"/>
              <a:t> to test x</a:t>
            </a:r>
            <a:r>
              <a:rPr lang="en-US" altLang="zh-TW" baseline="30000" dirty="0"/>
              <a:t>4</a:t>
            </a:r>
            <a:endParaRPr lang="zh-TW" altLang="en-US" baseline="30000" dirty="0"/>
          </a:p>
          <a:p>
            <a:pPr lvl="1"/>
            <a:endParaRPr lang="en-US" altLang="zh-TW" baseline="-25000" dirty="0"/>
          </a:p>
          <a:p>
            <a:pPr lvl="1"/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63677"/>
              </p:ext>
            </p:extLst>
          </p:nvPr>
        </p:nvGraphicFramePr>
        <p:xfrm>
          <a:off x="4446145" y="44970"/>
          <a:ext cx="463789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579">
                  <a:extLst>
                    <a:ext uri="{9D8B030D-6E8A-4147-A177-3AD203B41FA5}">
                      <a16:colId xmlns:a16="http://schemas.microsoft.com/office/drawing/2014/main" val="3496239119"/>
                    </a:ext>
                  </a:extLst>
                </a:gridCol>
                <a:gridCol w="927579">
                  <a:extLst>
                    <a:ext uri="{9D8B030D-6E8A-4147-A177-3AD203B41FA5}">
                      <a16:colId xmlns:a16="http://schemas.microsoft.com/office/drawing/2014/main" val="615676862"/>
                    </a:ext>
                  </a:extLst>
                </a:gridCol>
                <a:gridCol w="927579">
                  <a:extLst>
                    <a:ext uri="{9D8B030D-6E8A-4147-A177-3AD203B41FA5}">
                      <a16:colId xmlns:a16="http://schemas.microsoft.com/office/drawing/2014/main" val="3706179191"/>
                    </a:ext>
                  </a:extLst>
                </a:gridCol>
                <a:gridCol w="927579">
                  <a:extLst>
                    <a:ext uri="{9D8B030D-6E8A-4147-A177-3AD203B41FA5}">
                      <a16:colId xmlns:a16="http://schemas.microsoft.com/office/drawing/2014/main" val="1536354121"/>
                    </a:ext>
                  </a:extLst>
                </a:gridCol>
                <a:gridCol w="927579">
                  <a:extLst>
                    <a:ext uri="{9D8B030D-6E8A-4147-A177-3AD203B41FA5}">
                      <a16:colId xmlns:a16="http://schemas.microsoft.com/office/drawing/2014/main" val="29489251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train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</a:t>
                      </a:r>
                      <a:r>
                        <a:rPr lang="en-US" altLang="zh-TW" sz="2400" baseline="-25000" dirty="0"/>
                        <a:t>1</a:t>
                      </a:r>
                      <a:endParaRPr lang="zh-TW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</a:t>
                      </a:r>
                      <a:r>
                        <a:rPr lang="en-US" altLang="zh-TW" sz="24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4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</a:t>
                      </a:r>
                      <a:r>
                        <a:rPr lang="en-US" altLang="zh-TW" sz="24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4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</a:t>
                      </a:r>
                      <a:r>
                        <a:rPr lang="en-US" altLang="zh-TW" sz="24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4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383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/>
                        <a:t>x</a:t>
                      </a:r>
                      <a:r>
                        <a:rPr lang="en-US" altLang="zh-TW" sz="2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4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7221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r>
                        <a:rPr lang="en-US" altLang="zh-TW" sz="2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4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996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TW" sz="2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4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2269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r>
                        <a:rPr lang="en-US" altLang="zh-TW" sz="24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400" kern="1200" baseline="30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935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363512" y="5263301"/>
            <a:ext cx="316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Out-of-bag (OOB) error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616706" y="5719703"/>
            <a:ext cx="3162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Good error estimation of testing set</a:t>
            </a:r>
            <a:endParaRPr lang="zh-TW" altLang="en-US" sz="2400" dirty="0"/>
          </a:p>
        </p:txBody>
      </p:sp>
      <p:sp>
        <p:nvSpPr>
          <p:cNvPr id="8" name="左大括弧 7"/>
          <p:cNvSpPr/>
          <p:nvPr/>
        </p:nvSpPr>
        <p:spPr>
          <a:xfrm flipH="1">
            <a:off x="4775032" y="5029462"/>
            <a:ext cx="356797" cy="1587203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39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內容版面配置區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96" y="166693"/>
            <a:ext cx="3429781" cy="3251941"/>
          </a:xfr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8" y="172327"/>
            <a:ext cx="3429781" cy="325194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02" y="3518620"/>
            <a:ext cx="3429781" cy="32519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11" y="3524254"/>
            <a:ext cx="3429781" cy="325194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085" y="73800"/>
            <a:ext cx="26888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Experiment: </a:t>
            </a:r>
          </a:p>
          <a:p>
            <a:r>
              <a:rPr lang="en-US" altLang="zh-TW" sz="2800" b="1" i="1" u="sng" dirty="0"/>
              <a:t>Function of </a:t>
            </a:r>
            <a:r>
              <a:rPr lang="en-US" altLang="zh-TW" sz="2800" b="1" i="1" u="sng" dirty="0" err="1"/>
              <a:t>Miku</a:t>
            </a:r>
            <a:endParaRPr lang="zh-TW" altLang="en-US" sz="28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387691" y="2806108"/>
            <a:ext cx="12298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Random</a:t>
            </a:r>
          </a:p>
          <a:p>
            <a:r>
              <a:rPr lang="en-US" altLang="zh-TW" sz="2400" dirty="0"/>
              <a:t>Forest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752906" y="3037905"/>
            <a:ext cx="1444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5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49112" y="3037905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10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28243" y="6287723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15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894174" y="6282089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Depth = 20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87691" y="3827239"/>
            <a:ext cx="1539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(100 trees)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015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Ensemble: Boosting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Improving Weak Classifiers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33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Boosting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49855"/>
                <a:ext cx="78867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2400" dirty="0"/>
                  <a:t>Guarantee:</a:t>
                </a:r>
              </a:p>
              <a:p>
                <a:pPr lvl="1"/>
                <a:r>
                  <a:rPr lang="en-US" altLang="zh-TW" dirty="0"/>
                  <a:t>If your ML algorithm can produce classifier with error rate smaller than 50% on training data</a:t>
                </a:r>
              </a:p>
              <a:p>
                <a:pPr lvl="1"/>
                <a:r>
                  <a:rPr lang="en-US" altLang="zh-TW" dirty="0"/>
                  <a:t>You can obtain 0% error rate classifier after boosting.</a:t>
                </a:r>
              </a:p>
              <a:p>
                <a:r>
                  <a:rPr lang="en-US" altLang="zh-TW" sz="2400" dirty="0"/>
                  <a:t>Framework of boosting</a:t>
                </a:r>
              </a:p>
              <a:p>
                <a:pPr lvl="1"/>
                <a:r>
                  <a:rPr lang="en-US" altLang="zh-TW" dirty="0"/>
                  <a:t>Obtain the first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Find another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to help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:r>
                  <a:rPr lang="en-US" altLang="zh-TW" sz="2400" dirty="0"/>
                  <a:t>However,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is similar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, it will not help a lot.</a:t>
                </a:r>
              </a:p>
              <a:p>
                <a:pPr lvl="2"/>
                <a:r>
                  <a:rPr lang="en-US" altLang="zh-TW" sz="2400" dirty="0"/>
                  <a:t>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to be complementary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(How?)</a:t>
                </a:r>
              </a:p>
              <a:p>
                <a:pPr lvl="1"/>
                <a:r>
                  <a:rPr lang="en-US" altLang="zh-TW" dirty="0"/>
                  <a:t>Obtain the second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…… Finally, combining all the classifiers</a:t>
                </a:r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The classifiers are learned sequentially.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  <a:p>
                <a:pPr lvl="1"/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49855"/>
                <a:ext cx="7886700" cy="5032375"/>
              </a:xfrm>
              <a:blipFill>
                <a:blip r:embed="rId3"/>
                <a:stretch>
                  <a:fillRect l="-1005" t="-2300" r="-1314" b="-1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53090" y="234497"/>
                <a:ext cx="5177064" cy="120032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(binary classification)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090" y="234497"/>
                <a:ext cx="5177064" cy="1200329"/>
              </a:xfrm>
              <a:prstGeom prst="rect">
                <a:avLst/>
              </a:prstGeom>
              <a:blipFill>
                <a:blip r:embed="rId4"/>
                <a:stretch>
                  <a:fillRect l="-1882" t="-4040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4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obtain different classifiers?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on different training data sets</a:t>
            </a:r>
          </a:p>
          <a:p>
            <a:r>
              <a:rPr lang="en-US" altLang="zh-TW" dirty="0"/>
              <a:t>How to have different training data sets</a:t>
            </a:r>
          </a:p>
          <a:p>
            <a:pPr lvl="1"/>
            <a:r>
              <a:rPr lang="en-US" altLang="zh-TW" dirty="0"/>
              <a:t>Re-sampling your training data to form a new set</a:t>
            </a:r>
          </a:p>
          <a:p>
            <a:pPr lvl="1"/>
            <a:r>
              <a:rPr lang="en-US" altLang="zh-TW" dirty="0"/>
              <a:t>Re-weighting your training data to form a new set</a:t>
            </a:r>
          </a:p>
          <a:p>
            <a:pPr lvl="1"/>
            <a:r>
              <a:rPr lang="en-US" altLang="zh-TW" dirty="0"/>
              <a:t>In real implementation, you only have to change the cost/objective function</a:t>
            </a:r>
            <a:endParaRPr lang="zh-TW" altLang="en-US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82785" y="4607556"/>
                <a:ext cx="15109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85" y="4607556"/>
                <a:ext cx="1510991" cy="369332"/>
              </a:xfrm>
              <a:prstGeom prst="rect">
                <a:avLst/>
              </a:prstGeom>
              <a:blipFill>
                <a:blip r:embed="rId3"/>
                <a:stretch>
                  <a:fillRect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59643" y="5273933"/>
                <a:ext cx="1530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43" y="5273933"/>
                <a:ext cx="1530804" cy="369332"/>
              </a:xfrm>
              <a:prstGeom prst="rect">
                <a:avLst/>
              </a:prstGeom>
              <a:blipFill>
                <a:blip r:embed="rId4"/>
                <a:stretch>
                  <a:fillRect t="-163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82785" y="5942715"/>
                <a:ext cx="1530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85" y="5942715"/>
                <a:ext cx="1530804" cy="369332"/>
              </a:xfrm>
              <a:prstGeom prst="rect">
                <a:avLst/>
              </a:prstGeom>
              <a:blipFill>
                <a:blip r:embed="rId5"/>
                <a:stretch>
                  <a:fillRect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67000" y="4607556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607556"/>
                <a:ext cx="959173" cy="369332"/>
              </a:xfrm>
              <a:prstGeom prst="rect">
                <a:avLst/>
              </a:prstGeom>
              <a:blipFill>
                <a:blip r:embed="rId6"/>
                <a:stretch>
                  <a:fillRect l="-4459" r="-700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66999" y="5255838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9" y="5255838"/>
                <a:ext cx="959173" cy="369332"/>
              </a:xfrm>
              <a:prstGeom prst="rect">
                <a:avLst/>
              </a:prstGeom>
              <a:blipFill>
                <a:blip r:embed="rId7"/>
                <a:stretch>
                  <a:fillRect l="-3797" r="-759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67000" y="5947356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947356"/>
                <a:ext cx="959173" cy="369332"/>
              </a:xfrm>
              <a:prstGeom prst="rect">
                <a:avLst/>
              </a:prstGeom>
              <a:blipFill>
                <a:blip r:embed="rId8"/>
                <a:stretch>
                  <a:fillRect l="-4459" t="-1667" r="-764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771900" y="4561389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0.4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771900" y="5209671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2.1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771900" y="5896548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178182" y="4380121"/>
                <a:ext cx="3250313" cy="8962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182" y="4380121"/>
                <a:ext cx="3250313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178182" y="5523838"/>
                <a:ext cx="3482235" cy="8962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182" y="5523838"/>
                <a:ext cx="3482235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號: 向下 14"/>
          <p:cNvSpPr/>
          <p:nvPr/>
        </p:nvSpPr>
        <p:spPr>
          <a:xfrm>
            <a:off x="4793648" y="5138863"/>
            <a:ext cx="520700" cy="5109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3269610" y="4628448"/>
            <a:ext cx="449179" cy="368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68954" y="5276684"/>
            <a:ext cx="449179" cy="368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268954" y="6012277"/>
            <a:ext cx="449179" cy="368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 of </a:t>
            </a:r>
            <a:r>
              <a:rPr lang="en-US" altLang="zh-TW" dirty="0" err="1"/>
              <a:t>Adaboost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Idea: </a:t>
                </a:r>
                <a:r>
                  <a:rPr lang="en-US" altLang="zh-TW" sz="2400" b="1" dirty="0"/>
                  <a:t>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b="1" dirty="0"/>
                  <a:t> on the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TW" sz="2400" b="1" dirty="0"/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How to find a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?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17956" y="3240011"/>
                <a:ext cx="4145045" cy="907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6" y="3240011"/>
                <a:ext cx="4145045" cy="907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114369" y="3240011"/>
                <a:ext cx="1851597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69" y="3240011"/>
                <a:ext cx="1851597" cy="10455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05256" y="2677897"/>
                <a:ext cx="7505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: the error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on its training data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56" y="2677897"/>
                <a:ext cx="7505700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17956" y="4425253"/>
                <a:ext cx="7886700" cy="47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Changing the example weights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such that  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6" y="4425253"/>
                <a:ext cx="7886700" cy="471283"/>
              </a:xfrm>
              <a:prstGeom prst="rect">
                <a:avLst/>
              </a:prstGeom>
              <a:blipFill>
                <a:blip r:embed="rId7"/>
                <a:stretch>
                  <a:fillRect l="-1159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17956" y="5092707"/>
                <a:ext cx="4290726" cy="9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6" y="5092707"/>
                <a:ext cx="4290726" cy="907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317334" y="3478281"/>
                <a:ext cx="1337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334" y="3478281"/>
                <a:ext cx="133799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13612" y="5130859"/>
                <a:ext cx="3989918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performance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for new weights would be random.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12" y="5130859"/>
                <a:ext cx="3989918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05256" y="6149421"/>
                <a:ext cx="6216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based on the new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56" y="6149421"/>
                <a:ext cx="6216650" cy="461665"/>
              </a:xfrm>
              <a:prstGeom prst="rect">
                <a:avLst/>
              </a:prstGeom>
              <a:blipFill>
                <a:blip r:embed="rId11"/>
                <a:stretch>
                  <a:fillRect l="-147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9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Re-weighting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Idea: </a:t>
                </a:r>
                <a:r>
                  <a:rPr lang="en-US" altLang="zh-TW" sz="2400" b="1" dirty="0"/>
                  <a:t>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b="1" dirty="0"/>
                  <a:t> on the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TW" sz="2400" b="1" dirty="0"/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How to find a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90560" y="3092178"/>
                <a:ext cx="15109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0" y="3092178"/>
                <a:ext cx="1510991" cy="369332"/>
              </a:xfrm>
              <a:prstGeom prst="rect">
                <a:avLst/>
              </a:prstGeom>
              <a:blipFill>
                <a:blip r:embed="rId3"/>
                <a:stretch>
                  <a:fillRect t="-1639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90560" y="3642464"/>
                <a:ext cx="1530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0" y="3642464"/>
                <a:ext cx="1530804" cy="369332"/>
              </a:xfrm>
              <a:prstGeom prst="rect">
                <a:avLst/>
              </a:prstGeom>
              <a:blipFill>
                <a:blip r:embed="rId4"/>
                <a:stretch>
                  <a:fillRect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90560" y="4279040"/>
                <a:ext cx="1530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0" y="4279040"/>
                <a:ext cx="1530804" cy="369332"/>
              </a:xfrm>
              <a:prstGeom prst="rect">
                <a:avLst/>
              </a:prstGeom>
              <a:blipFill>
                <a:blip r:embed="rId5"/>
                <a:stretch>
                  <a:fillRect t="-1803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158094" y="3080840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94" y="3080840"/>
                <a:ext cx="959173" cy="369332"/>
              </a:xfrm>
              <a:prstGeom prst="rect">
                <a:avLst/>
              </a:prstGeom>
              <a:blipFill>
                <a:blip r:embed="rId6"/>
                <a:stretch>
                  <a:fillRect l="-3822" r="-764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158094" y="3597353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94" y="3597353"/>
                <a:ext cx="959173" cy="369332"/>
              </a:xfrm>
              <a:prstGeom prst="rect">
                <a:avLst/>
              </a:prstGeom>
              <a:blipFill>
                <a:blip r:embed="rId7"/>
                <a:stretch>
                  <a:fillRect l="-3822" r="-828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158094" y="4224557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94" y="4224557"/>
                <a:ext cx="959173" cy="369332"/>
              </a:xfrm>
              <a:prstGeom prst="rect">
                <a:avLst/>
              </a:prstGeom>
              <a:blipFill>
                <a:blip r:embed="rId8"/>
                <a:stretch>
                  <a:fillRect l="-3822" r="-828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70747" y="4863099"/>
                <a:ext cx="1530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7" y="4863099"/>
                <a:ext cx="1530804" cy="369332"/>
              </a:xfrm>
              <a:prstGeom prst="rect">
                <a:avLst/>
              </a:prstGeom>
              <a:blipFill>
                <a:blip r:embed="rId9"/>
                <a:stretch>
                  <a:fillRect t="-1833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58094" y="4851761"/>
                <a:ext cx="959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94" y="4851761"/>
                <a:ext cx="959173" cy="369332"/>
              </a:xfrm>
              <a:prstGeom prst="rect">
                <a:avLst/>
              </a:prstGeom>
              <a:blipFill>
                <a:blip r:embed="rId10"/>
                <a:stretch>
                  <a:fillRect l="-3822" r="-828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908411" y="5857719"/>
                <a:ext cx="881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11" y="5857719"/>
                <a:ext cx="88139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14" y="3610895"/>
            <a:ext cx="485690" cy="48569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38" y="2959352"/>
            <a:ext cx="549535" cy="54953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76" y="4134455"/>
            <a:ext cx="549535" cy="54953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38" y="4721860"/>
            <a:ext cx="549535" cy="549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054977" y="5567322"/>
                <a:ext cx="1378263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0.25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77" y="5567322"/>
                <a:ext cx="137826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5166270" y="5544325"/>
            <a:ext cx="851027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019566" y="3027684"/>
                <a:ext cx="1481881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66" y="3027684"/>
                <a:ext cx="1481881" cy="4128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029954" y="3553815"/>
                <a:ext cx="116788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954" y="3553815"/>
                <a:ext cx="1167884" cy="4128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016264" y="4124200"/>
                <a:ext cx="148848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64" y="4124200"/>
                <a:ext cx="1488484" cy="4128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03833" y="4734713"/>
                <a:ext cx="148848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33" y="4734713"/>
                <a:ext cx="1488484" cy="4128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17" y="3417928"/>
            <a:ext cx="792107" cy="792107"/>
          </a:xfrm>
          <a:prstGeom prst="rect">
            <a:avLst/>
          </a:prstGeom>
        </p:spPr>
      </p:pic>
      <p:cxnSp>
        <p:nvCxnSpPr>
          <p:cNvPr id="32" name="直線單箭頭接點 31"/>
          <p:cNvCxnSpPr/>
          <p:nvPr/>
        </p:nvCxnSpPr>
        <p:spPr>
          <a:xfrm>
            <a:off x="3097866" y="5228486"/>
            <a:ext cx="908973" cy="653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89806" y="5270189"/>
            <a:ext cx="908973" cy="653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161327" y="5282733"/>
            <a:ext cx="908973" cy="653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121855" y="5813544"/>
                <a:ext cx="881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55" y="5813544"/>
                <a:ext cx="881395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214330" y="5147583"/>
                <a:ext cx="1378263" cy="46166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TW" sz="2400" dirty="0"/>
                  <a:t>0.5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30" y="5147583"/>
                <a:ext cx="1378263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圖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537" y="3042462"/>
            <a:ext cx="274768" cy="274768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537" y="4205868"/>
            <a:ext cx="274768" cy="27476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92" y="4846379"/>
            <a:ext cx="274768" cy="2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9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6" grpId="0"/>
      <p:bldP spid="21" grpId="0" animBg="1"/>
      <p:bldP spid="22" grpId="0" animBg="1"/>
      <p:bldP spid="23" grpId="0"/>
      <p:bldP spid="24" grpId="0"/>
      <p:bldP spid="25" grpId="0"/>
      <p:bldP spid="26" grpId="0"/>
      <p:bldP spid="39" grpId="0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Re-weighting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Idea: </a:t>
                </a:r>
                <a:r>
                  <a:rPr lang="en-US" altLang="zh-TW" sz="2400" b="1" dirty="0"/>
                  <a:t>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TW" sz="2400" b="1" dirty="0"/>
                  <a:t> on the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TW" sz="2400" b="1" dirty="0"/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How to find a new training set that fails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?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0746" y="3001313"/>
                <a:ext cx="6657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misclassified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46" y="3001313"/>
                <a:ext cx="6657975" cy="461665"/>
              </a:xfrm>
              <a:prstGeom prst="rect">
                <a:avLst/>
              </a:prstGeom>
              <a:blipFill>
                <a:blip r:embed="rId4"/>
                <a:stretch>
                  <a:fillRect l="-146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70746" y="4105963"/>
                <a:ext cx="7172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correctly classified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46" y="4105963"/>
                <a:ext cx="7172326" cy="461665"/>
              </a:xfrm>
              <a:prstGeom prst="rect">
                <a:avLst/>
              </a:prstGeom>
              <a:blipFill>
                <a:blip r:embed="rId5"/>
                <a:stretch>
                  <a:fillRect l="-1361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弧 5"/>
          <p:cNvSpPr/>
          <p:nvPr/>
        </p:nvSpPr>
        <p:spPr>
          <a:xfrm>
            <a:off x="628651" y="3037195"/>
            <a:ext cx="316707" cy="2050516"/>
          </a:xfrm>
          <a:prstGeom prst="leftBrace">
            <a:avLst>
              <a:gd name="adj1" fmla="val 3173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9488" y="3571848"/>
            <a:ext cx="134586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69806" y="4640078"/>
            <a:ext cx="134554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979127" y="3571848"/>
                <a:ext cx="3190361" cy="471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27" y="3571848"/>
                <a:ext cx="3190361" cy="471283"/>
              </a:xfrm>
              <a:prstGeom prst="rect">
                <a:avLst/>
              </a:prstGeom>
              <a:blipFill>
                <a:blip r:embed="rId6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3979127" y="4676845"/>
                <a:ext cx="30306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divided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27" y="4676845"/>
                <a:ext cx="3030638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70746" y="5332931"/>
                <a:ext cx="6407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will be learned based on example weights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46" y="5332931"/>
                <a:ext cx="6407943" cy="461665"/>
              </a:xfrm>
              <a:prstGeom prst="rect">
                <a:avLst/>
              </a:prstGeom>
              <a:blipFill>
                <a:blip r:embed="rId8"/>
                <a:stretch>
                  <a:fillRect l="-85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867358" y="5850234"/>
                <a:ext cx="6407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2400" dirty="0"/>
                  <a:t>What is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?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358" y="5850234"/>
                <a:ext cx="6407943" cy="461665"/>
              </a:xfrm>
              <a:prstGeom prst="rect">
                <a:avLst/>
              </a:prstGeom>
              <a:blipFill>
                <a:blip r:embed="rId9"/>
                <a:stretch>
                  <a:fillRect t="-10667" r="-2664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74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4" grpId="0"/>
      <p:bldP spid="15" grpId="0"/>
      <p:bldP spid="16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26953" y="823235"/>
                <a:ext cx="3541739" cy="777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53" y="823235"/>
                <a:ext cx="3541739" cy="777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32881" y="764083"/>
                <a:ext cx="1584215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881" y="764083"/>
                <a:ext cx="1584215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99451" y="1943002"/>
                <a:ext cx="3674531" cy="778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1" y="1943002"/>
                <a:ext cx="3674531" cy="778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41727" y="1823596"/>
                <a:ext cx="3190361" cy="471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727" y="1823596"/>
                <a:ext cx="3190361" cy="471283"/>
              </a:xfrm>
              <a:prstGeom prst="rect">
                <a:avLst/>
              </a:prstGeom>
              <a:blipFill>
                <a:blip r:embed="rId6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5934860" y="2330643"/>
                <a:ext cx="30306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divided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60" y="2330643"/>
                <a:ext cx="3030638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558321" y="4295642"/>
                <a:ext cx="4597669" cy="941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21" y="4295642"/>
                <a:ext cx="4597669" cy="941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499469" y="3127130"/>
                <a:ext cx="3820148" cy="941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69" y="3127130"/>
                <a:ext cx="3820148" cy="9418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73860" y="4175073"/>
                <a:ext cx="118955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60" y="4175073"/>
                <a:ext cx="1189556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73860" y="3082100"/>
                <a:ext cx="2232278" cy="941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60" y="3082100"/>
                <a:ext cx="2232278" cy="941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03459" y="41308"/>
            <a:ext cx="4867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Re-weighting Training Data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14027" y="5541618"/>
                <a:ext cx="5706306" cy="976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27" y="5541618"/>
                <a:ext cx="5706306" cy="9766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手繪多邊形: 圖案 6"/>
          <p:cNvSpPr/>
          <p:nvPr/>
        </p:nvSpPr>
        <p:spPr>
          <a:xfrm rot="20797632">
            <a:off x="204475" y="2315107"/>
            <a:ext cx="304836" cy="1219200"/>
          </a:xfrm>
          <a:custGeom>
            <a:avLst/>
            <a:gdLst>
              <a:gd name="connsiteX0" fmla="*/ 288794 w 304836"/>
              <a:gd name="connsiteY0" fmla="*/ 0 h 1219200"/>
              <a:gd name="connsiteX1" fmla="*/ 36 w 304836"/>
              <a:gd name="connsiteY1" fmla="*/ 577516 h 1219200"/>
              <a:gd name="connsiteX2" fmla="*/ 304836 w 304836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36" h="1219200">
                <a:moveTo>
                  <a:pt x="288794" y="0"/>
                </a:moveTo>
                <a:cubicBezTo>
                  <a:pt x="143078" y="187158"/>
                  <a:pt x="-2638" y="374316"/>
                  <a:pt x="36" y="577516"/>
                </a:cubicBezTo>
                <a:cubicBezTo>
                  <a:pt x="2710" y="780716"/>
                  <a:pt x="153773" y="999958"/>
                  <a:pt x="304836" y="121920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: 圖案 9"/>
          <p:cNvSpPr/>
          <p:nvPr/>
        </p:nvSpPr>
        <p:spPr>
          <a:xfrm>
            <a:off x="256533" y="2656924"/>
            <a:ext cx="1284334" cy="1894272"/>
          </a:xfrm>
          <a:custGeom>
            <a:avLst/>
            <a:gdLst>
              <a:gd name="connsiteX0" fmla="*/ 1508099 w 1535026"/>
              <a:gd name="connsiteY0" fmla="*/ 6065 h 2060128"/>
              <a:gd name="connsiteX1" fmla="*/ 1459972 w 1535026"/>
              <a:gd name="connsiteY1" fmla="*/ 22107 h 2060128"/>
              <a:gd name="connsiteX2" fmla="*/ 240772 w 1535026"/>
              <a:gd name="connsiteY2" fmla="*/ 342950 h 2060128"/>
              <a:gd name="connsiteX3" fmla="*/ 141 w 1535026"/>
              <a:gd name="connsiteY3" fmla="*/ 1064844 h 2060128"/>
              <a:gd name="connsiteX4" fmla="*/ 208688 w 1535026"/>
              <a:gd name="connsiteY4" fmla="*/ 1899034 h 2060128"/>
              <a:gd name="connsiteX5" fmla="*/ 401193 w 1535026"/>
              <a:gd name="connsiteY5" fmla="*/ 2059455 h 206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5026" h="2060128">
                <a:moveTo>
                  <a:pt x="1508099" y="6065"/>
                </a:moveTo>
                <a:cubicBezTo>
                  <a:pt x="1589646" y="-13988"/>
                  <a:pt x="1459972" y="22107"/>
                  <a:pt x="1459972" y="22107"/>
                </a:cubicBezTo>
                <a:cubicBezTo>
                  <a:pt x="1248751" y="78255"/>
                  <a:pt x="484077" y="169161"/>
                  <a:pt x="240772" y="342950"/>
                </a:cubicBezTo>
                <a:cubicBezTo>
                  <a:pt x="-2533" y="516740"/>
                  <a:pt x="5488" y="805497"/>
                  <a:pt x="141" y="1064844"/>
                </a:cubicBezTo>
                <a:cubicBezTo>
                  <a:pt x="-5206" y="1324191"/>
                  <a:pt x="141846" y="1733266"/>
                  <a:pt x="208688" y="1899034"/>
                </a:cubicBezTo>
                <a:cubicBezTo>
                  <a:pt x="275530" y="2064802"/>
                  <a:pt x="338361" y="2062128"/>
                  <a:pt x="401193" y="2059455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1153298" y="1121154"/>
            <a:ext cx="543760" cy="880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32568" y="1261534"/>
            <a:ext cx="505162" cy="42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591479" y="2407046"/>
            <a:ext cx="505162" cy="42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15" idx="3"/>
          </p:cNvCxnSpPr>
          <p:nvPr/>
        </p:nvCxnSpPr>
        <p:spPr>
          <a:xfrm flipV="1">
            <a:off x="1863416" y="3598060"/>
            <a:ext cx="1516598" cy="102511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021286" y="5563470"/>
            <a:ext cx="875075" cy="976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6552" y="5542668"/>
            <a:ext cx="4686300" cy="447675"/>
          </a:xfrm>
          <a:prstGeom prst="rect">
            <a:avLst/>
          </a:prstGeom>
        </p:spPr>
      </p:pic>
      <p:grpSp>
        <p:nvGrpSpPr>
          <p:cNvPr id="28" name="群組 27"/>
          <p:cNvGrpSpPr/>
          <p:nvPr/>
        </p:nvGrpSpPr>
        <p:grpSpPr>
          <a:xfrm>
            <a:off x="1976552" y="6051809"/>
            <a:ext cx="4686300" cy="530228"/>
            <a:chOff x="1976552" y="6051809"/>
            <a:chExt cx="4686300" cy="530228"/>
          </a:xfrm>
        </p:grpSpPr>
        <p:sp>
          <p:nvSpPr>
            <p:cNvPr id="27" name="矩形 26"/>
            <p:cNvSpPr/>
            <p:nvPr/>
          </p:nvSpPr>
          <p:spPr>
            <a:xfrm>
              <a:off x="1976552" y="6051809"/>
              <a:ext cx="4686300" cy="530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10680" y="6081547"/>
              <a:ext cx="2171700" cy="44767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124619" y="1833656"/>
                <a:ext cx="1858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19" y="1833656"/>
                <a:ext cx="1858329" cy="461665"/>
              </a:xfrm>
              <a:prstGeom prst="rect">
                <a:avLst/>
              </a:prstGeom>
              <a:blipFill>
                <a:blip r:embed="rId15"/>
                <a:stretch>
                  <a:fillRect l="-658" t="-3947" r="-1019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124618" y="2330643"/>
                <a:ext cx="1858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18" y="2330643"/>
                <a:ext cx="1858329" cy="461665"/>
              </a:xfrm>
              <a:prstGeom prst="rect">
                <a:avLst/>
              </a:prstGeom>
              <a:blipFill>
                <a:blip r:embed="rId16"/>
                <a:stretch>
                  <a:fillRect l="-658" t="-3947" r="-1019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3" grpId="0"/>
      <p:bldP spid="14" grpId="0"/>
      <p:bldP spid="15" grpId="0"/>
      <p:bldP spid="16" grpId="0"/>
      <p:bldP spid="18" grpId="0"/>
      <p:bldP spid="7" grpId="0" animBg="1"/>
      <p:bldP spid="10" grpId="0" animBg="1"/>
      <p:bldP spid="23" grpId="0" animBg="1"/>
      <p:bldP spid="24" grpId="0" animBg="1"/>
      <p:bldP spid="21" grpId="0" animBg="1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of Ensemble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Get a set of classifiers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800" dirty="0"/>
                  <a:t>, ……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Aggregate the classifiers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:r>
                  <a:rPr lang="en-US" altLang="zh-TW" i="1" dirty="0"/>
                  <a:t>properly</a:t>
                </a:r>
                <a:r>
                  <a:rPr lang="en-US" altLang="zh-TW" dirty="0"/>
                  <a:t>)</a:t>
                </a:r>
              </a:p>
              <a:p>
                <a:pPr lvl="1"/>
                <a:r>
                  <a:rPr lang="zh-TW" altLang="en-US" sz="2800" dirty="0"/>
                  <a:t>在打王時每個人都有該站的位置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572000" y="3272972"/>
            <a:ext cx="367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They should be diverse.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49565" y="3272972"/>
            <a:ext cx="86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坦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147662" y="3272972"/>
            <a:ext cx="86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補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299506" y="3272972"/>
            <a:ext cx="86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DD</a:t>
            </a:r>
            <a:endParaRPr lang="zh-TW" altLang="en-US" sz="2800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1482726" y="2743200"/>
            <a:ext cx="302531" cy="5297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 flipH="1">
            <a:off x="2580823" y="2743200"/>
            <a:ext cx="112825" cy="5297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7" idx="0"/>
          </p:cNvCxnSpPr>
          <p:nvPr/>
        </p:nvCxnSpPr>
        <p:spPr>
          <a:xfrm>
            <a:off x="3701485" y="2743200"/>
            <a:ext cx="31182" cy="5297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3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26953" y="823235"/>
                <a:ext cx="3541739" cy="777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53" y="823235"/>
                <a:ext cx="3541739" cy="7779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32881" y="764083"/>
                <a:ext cx="1584215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881" y="764083"/>
                <a:ext cx="1584215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03459" y="41308"/>
            <a:ext cx="48670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Re-weighting Training Data</a:t>
            </a:r>
            <a:endParaRPr lang="zh-TW" altLang="en-US" sz="32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6688" y="3991687"/>
                <a:ext cx="4501745" cy="10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8" y="3991687"/>
                <a:ext cx="4501745" cy="1034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678433" y="3991687"/>
                <a:ext cx="4453655" cy="1034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33" y="3991687"/>
                <a:ext cx="4453655" cy="1034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984811" y="5064794"/>
                <a:ext cx="647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811" y="5064794"/>
                <a:ext cx="647677" cy="369332"/>
              </a:xfrm>
              <a:prstGeom prst="rect">
                <a:avLst/>
              </a:prstGeom>
              <a:blipFill>
                <a:blip r:embed="rId6"/>
                <a:stretch>
                  <a:fillRect l="-11321" r="-471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269140" y="5089438"/>
                <a:ext cx="1439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140" y="5089438"/>
                <a:ext cx="1439112" cy="369332"/>
              </a:xfrm>
              <a:prstGeom prst="rect">
                <a:avLst/>
              </a:prstGeom>
              <a:blipFill>
                <a:blip r:embed="rId7"/>
                <a:stretch>
                  <a:fillRect l="-423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161160" y="6185436"/>
                <a:ext cx="649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160" y="6185436"/>
                <a:ext cx="64960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04695" y="5195343"/>
                <a:ext cx="2491964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5" y="5195343"/>
                <a:ext cx="2491964" cy="8094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098761" y="5780828"/>
                <a:ext cx="2583079" cy="941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61" y="5780828"/>
                <a:ext cx="2583079" cy="9418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070497" y="6094513"/>
                <a:ext cx="2938048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97" y="6094513"/>
                <a:ext cx="2938048" cy="521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071468" y="5608180"/>
                <a:ext cx="37392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68" y="5608180"/>
                <a:ext cx="373929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99451" y="1943002"/>
                <a:ext cx="3674531" cy="778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1" y="1943002"/>
                <a:ext cx="3674531" cy="7782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941727" y="1823596"/>
                <a:ext cx="3190361" cy="471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727" y="1823596"/>
                <a:ext cx="3190361" cy="471283"/>
              </a:xfrm>
              <a:prstGeom prst="rect">
                <a:avLst/>
              </a:prstGeom>
              <a:blipFill>
                <a:blip r:embed="rId14"/>
                <a:stretch>
                  <a:fillRect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934860" y="2330643"/>
                <a:ext cx="30306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sz="2400" dirty="0"/>
                  <a:t> divided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60" y="2330643"/>
                <a:ext cx="3030638" cy="461665"/>
              </a:xfrm>
              <a:prstGeom prst="rect">
                <a:avLst/>
              </a:prstGeom>
              <a:blipFill>
                <a:blip r:embed="rId1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124619" y="1833656"/>
                <a:ext cx="1858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19" y="1833656"/>
                <a:ext cx="1858329" cy="461665"/>
              </a:xfrm>
              <a:prstGeom prst="rect">
                <a:avLst/>
              </a:prstGeom>
              <a:blipFill>
                <a:blip r:embed="rId16"/>
                <a:stretch>
                  <a:fillRect l="-658" t="-3947" r="-1019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124618" y="2330643"/>
                <a:ext cx="1858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18" y="2330643"/>
                <a:ext cx="1858329" cy="461665"/>
              </a:xfrm>
              <a:prstGeom prst="rect">
                <a:avLst/>
              </a:prstGeom>
              <a:blipFill>
                <a:blip r:embed="rId17"/>
                <a:stretch>
                  <a:fillRect l="-658" t="-3947" r="-1019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9451" y="2946860"/>
            <a:ext cx="5981700" cy="1038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982947" y="2976096"/>
                <a:ext cx="3041089" cy="976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947" y="2976096"/>
                <a:ext cx="3041089" cy="97667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7491119" y="5025881"/>
            <a:ext cx="1532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216488" y="5002575"/>
            <a:ext cx="1532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7" grpId="0"/>
      <p:bldP spid="26" grpId="0"/>
      <p:bldP spid="28" grpId="0"/>
      <p:bldP spid="29" grpId="0"/>
      <p:bldP spid="30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</a:t>
            </a:r>
            <a:r>
              <a:rPr lang="en-US" altLang="zh-TW" dirty="0" err="1"/>
              <a:t>AdaBoost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79961"/>
                <a:ext cx="7886700" cy="5032375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Giving training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endParaRPr lang="en-US" altLang="zh-TW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(Binary classification),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 (equal weights)</a:t>
                </a:r>
              </a:p>
              <a:p>
                <a:r>
                  <a:rPr lang="en-US" altLang="zh-TW" sz="2400" dirty="0"/>
                  <a:t>For t = 1, …, T:</a:t>
                </a:r>
              </a:p>
              <a:p>
                <a:pPr lvl="1"/>
                <a:r>
                  <a:rPr lang="en-US" altLang="zh-TW" dirty="0"/>
                  <a:t>Training weak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with weights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is the error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with weights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For n = 1, …, N:</a:t>
                </a:r>
              </a:p>
              <a:p>
                <a:pPr lvl="2"/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 is misclassified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2"/>
                <a:r>
                  <a:rPr lang="en-US" altLang="zh-TW" sz="2400" dirty="0"/>
                  <a:t>Else: 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endParaRPr lang="zh-TW" altLang="en-US" sz="2400" dirty="0"/>
              </a:p>
              <a:p>
                <a:pPr marL="0" indent="0">
                  <a:buNone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79961"/>
                <a:ext cx="7886700" cy="5032375"/>
              </a:xfrm>
              <a:blipFill>
                <a:blip r:embed="rId3"/>
                <a:stretch>
                  <a:fillRect l="-1005" t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83365" y="6027661"/>
                <a:ext cx="52360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65" y="6027661"/>
                <a:ext cx="52360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501149" y="4330006"/>
            <a:ext cx="7466388" cy="1615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109058" y="4750861"/>
                <a:ext cx="2460161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58" y="4750861"/>
                <a:ext cx="2460161" cy="447238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109058" y="5248875"/>
                <a:ext cx="274594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58" y="5248875"/>
                <a:ext cx="2745945" cy="447238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764758" y="4676223"/>
                <a:ext cx="22818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xp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58" y="4676223"/>
                <a:ext cx="2281843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564733" y="5472494"/>
                <a:ext cx="25314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xp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733" y="5472494"/>
                <a:ext cx="2531462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41013" y="4278088"/>
                <a:ext cx="1841017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013" y="4278088"/>
                <a:ext cx="18410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381469" y="6027661"/>
            <a:ext cx="1603947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11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 animBg="1"/>
      <p:bldP spid="11" grpId="0"/>
      <p:bldP spid="12" grpId="0"/>
      <p:bldP spid="4" grpId="0"/>
      <p:bldP spid="13" grpId="0"/>
      <p:bldP spid="14" grpId="0" animBg="1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</a:t>
            </a:r>
            <a:r>
              <a:rPr lang="en-US" altLang="zh-TW" dirty="0" err="1"/>
              <a:t>AdaBoost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We obtain a set of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How to aggregate them?</a:t>
                </a:r>
              </a:p>
              <a:p>
                <a:pPr lvl="1"/>
                <a:r>
                  <a:rPr lang="en-US" altLang="zh-TW" sz="2800" dirty="0"/>
                  <a:t>Uniform weight: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TW" sz="2800" dirty="0"/>
              </a:p>
              <a:p>
                <a:pPr lvl="1"/>
                <a:r>
                  <a:rPr lang="en-US" altLang="zh-TW" sz="2800" dirty="0"/>
                  <a:t>Non-uniform weight: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TW" sz="2800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6175788" y="3610121"/>
                <a:ext cx="2448862" cy="120032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Smaller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, larger weight for final voting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788" y="3610121"/>
                <a:ext cx="2448862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682505" y="5401882"/>
                <a:ext cx="1151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505" y="5401882"/>
                <a:ext cx="1151084" cy="369332"/>
              </a:xfrm>
              <a:prstGeom prst="rect">
                <a:avLst/>
              </a:prstGeom>
              <a:blipFill>
                <a:blip r:embed="rId4"/>
                <a:stretch>
                  <a:fillRect l="-1587" r="-529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367486" y="5401882"/>
                <a:ext cx="11510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486" y="5401882"/>
                <a:ext cx="1151084" cy="369332"/>
              </a:xfrm>
              <a:prstGeom prst="rect">
                <a:avLst/>
              </a:prstGeom>
              <a:blipFill>
                <a:blip r:embed="rId5"/>
                <a:stretch>
                  <a:fillRect l="-2128" r="-531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697495" y="5950698"/>
                <a:ext cx="11759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1.10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95" y="5950698"/>
                <a:ext cx="1175963" cy="369332"/>
              </a:xfrm>
              <a:prstGeom prst="rect">
                <a:avLst/>
              </a:prstGeom>
              <a:blipFill>
                <a:blip r:embed="rId6"/>
                <a:stretch>
                  <a:fillRect l="-6736" t="-24590" r="-1295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382476" y="5950698"/>
                <a:ext cx="11759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0.20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476" y="5950698"/>
                <a:ext cx="1175963" cy="369332"/>
              </a:xfrm>
              <a:prstGeom prst="rect">
                <a:avLst/>
              </a:prstGeom>
              <a:blipFill>
                <a:blip r:embed="rId7"/>
                <a:stretch>
                  <a:fillRect l="-6218" t="-24590" r="-1347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69404" y="5898828"/>
                <a:ext cx="4410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04" y="5898828"/>
                <a:ext cx="4410246" cy="461665"/>
              </a:xfrm>
              <a:prstGeom prst="rect">
                <a:avLst/>
              </a:prstGeom>
              <a:blipFill>
                <a:blip r:embed="rId8"/>
                <a:stretch>
                  <a:fillRect t="-4000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454806" y="5268060"/>
                <a:ext cx="274594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06" y="5268060"/>
                <a:ext cx="2745945" cy="447238"/>
              </a:xfrm>
              <a:prstGeom prst="rect">
                <a:avLst/>
              </a:prstGeom>
              <a:blipFill>
                <a:blip r:embed="rId9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21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1949545" y="2667734"/>
            <a:ext cx="2081178" cy="3084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970723" y="2651440"/>
            <a:ext cx="948409" cy="308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Toy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t=1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27093" y="285931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86226" y="338253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02978" y="312092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25462" y="390575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398032" y="4670891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31337" y="3856942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37865" y="4936996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82664" y="390575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01816" y="308890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501815" y="4670891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0723" y="2675636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660121" y="3184601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275758" y="2886301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743177" y="3388905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171318" y="3049882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89429" y="3927746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055097" y="4724724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846562" y="4992487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176634" y="4701668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472059" y="4142957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809722" y="4088910"/>
            <a:ext cx="6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030723" y="784597"/>
            <a:ext cx="49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T=3, weak classifier = decision stump</a:t>
            </a:r>
            <a:endParaRPr lang="zh-TW" altLang="en-US" sz="2400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1919132" y="2651440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446985" y="5800504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85" y="5800504"/>
                <a:ext cx="944294" cy="461665"/>
              </a:xfrm>
              <a:prstGeom prst="rect">
                <a:avLst/>
              </a:prstGeom>
              <a:blipFill>
                <a:blip r:embed="rId2"/>
                <a:stretch>
                  <a:fillRect l="-645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122183" y="4519625"/>
                <a:ext cx="15157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83" y="4519625"/>
                <a:ext cx="151579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箭號: 向右 54"/>
          <p:cNvSpPr/>
          <p:nvPr/>
        </p:nvSpPr>
        <p:spPr>
          <a:xfrm>
            <a:off x="4287134" y="3856942"/>
            <a:ext cx="1160221" cy="625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115096" y="5049254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=1.53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96" y="5049254"/>
                <a:ext cx="1490501" cy="461665"/>
              </a:xfrm>
              <a:prstGeom prst="rect">
                <a:avLst/>
              </a:prstGeom>
              <a:blipFill>
                <a:blip r:embed="rId4"/>
                <a:stretch>
                  <a:fillRect r="-816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4122183" y="5543731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83" y="5543731"/>
                <a:ext cx="1490501" cy="461665"/>
              </a:xfrm>
              <a:prstGeom prst="rect">
                <a:avLst/>
              </a:prstGeom>
              <a:blipFill>
                <a:blip r:embed="rId5"/>
                <a:stretch>
                  <a:fillRect r="-408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7392350" y="2759056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073860" y="3982049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+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095637" y="4774350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+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711875" y="3916996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876876" y="5026378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407566" y="3966460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8211502" y="3105203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8199058" y="4747834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680409" y="2691930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168439" y="3200895"/>
            <a:ext cx="88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912518" y="2902595"/>
            <a:ext cx="75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312091" y="3405199"/>
            <a:ext cx="82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7743530" y="3066176"/>
            <a:ext cx="82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637981" y="3944040"/>
            <a:ext cx="74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5605597" y="4741018"/>
            <a:ext cx="84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448056" y="5008781"/>
            <a:ext cx="79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7762462" y="4717962"/>
            <a:ext cx="80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7181745" y="4159251"/>
            <a:ext cx="82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519408" y="4105204"/>
            <a:ext cx="73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83" name="橢圓 82"/>
          <p:cNvSpPr/>
          <p:nvPr/>
        </p:nvSpPr>
        <p:spPr>
          <a:xfrm>
            <a:off x="1827274" y="3150002"/>
            <a:ext cx="628650" cy="493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2443291" y="2852913"/>
            <a:ext cx="628650" cy="493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2842792" y="3397606"/>
            <a:ext cx="699742" cy="493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834875" y="3259585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711875" y="3034445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47" grpId="0"/>
      <p:bldP spid="51" grpId="0"/>
      <p:bldP spid="54" grpId="0"/>
      <p:bldP spid="55" grpId="0" animBg="1"/>
      <p:bldP spid="56" grpId="0"/>
      <p:bldP spid="57" grpId="0"/>
      <p:bldP spid="60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3" grpId="0" animBg="1"/>
      <p:bldP spid="84" grpId="0" animBg="1"/>
      <p:bldP spid="85" grpId="0" animBg="1"/>
      <p:bldP spid="86" grpId="0"/>
      <p:bldP spid="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658812" y="2783848"/>
            <a:ext cx="374931" cy="3084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984182" y="2776947"/>
            <a:ext cx="2634333" cy="30841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Toy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t=2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41031" y="754172"/>
            <a:ext cx="49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T=3, weak classifier = decision stump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697764" y="2875170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79274" y="4098163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+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01051" y="4890464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+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17289" y="4033110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182290" y="5142492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12980" y="4082574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516916" y="3221317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04472" y="4863948"/>
            <a:ext cx="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-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5823" y="2808044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473853" y="3317009"/>
            <a:ext cx="88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17932" y="3018709"/>
            <a:ext cx="75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617505" y="3521313"/>
            <a:ext cx="82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1.53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48944" y="3182290"/>
            <a:ext cx="82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43395" y="4060154"/>
            <a:ext cx="74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911011" y="4857132"/>
            <a:ext cx="84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753470" y="5124895"/>
            <a:ext cx="79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067876" y="4834076"/>
            <a:ext cx="80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487159" y="4275365"/>
            <a:ext cx="82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24822" y="4221318"/>
            <a:ext cx="73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0.65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140289" y="3375699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17289" y="3150559"/>
            <a:ext cx="62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200" dirty="0">
                <a:solidFill>
                  <a:srgbClr val="0000FF"/>
                </a:solidFill>
              </a:rPr>
              <a:t>+</a:t>
            </a:r>
            <a:endParaRPr lang="zh-TW" altLang="en-US" sz="4200" dirty="0">
              <a:solidFill>
                <a:srgbClr val="0000FF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>
            <a:off x="3618515" y="2783848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184293" y="5819652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293" y="5819652"/>
                <a:ext cx="944294" cy="461665"/>
              </a:xfrm>
              <a:prstGeom prst="rect">
                <a:avLst/>
              </a:prstGeom>
              <a:blipFill>
                <a:blip r:embed="rId2"/>
                <a:stretch>
                  <a:fillRect l="-1290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07668" y="4519625"/>
                <a:ext cx="155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668" y="4519625"/>
                <a:ext cx="1552687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箭號: 向右 30"/>
          <p:cNvSpPr/>
          <p:nvPr/>
        </p:nvSpPr>
        <p:spPr>
          <a:xfrm>
            <a:off x="4287134" y="3856942"/>
            <a:ext cx="1160221" cy="625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115096" y="5049254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=1.94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96" y="5049254"/>
                <a:ext cx="1490501" cy="461665"/>
              </a:xfrm>
              <a:prstGeom prst="rect">
                <a:avLst/>
              </a:prstGeom>
              <a:blipFill>
                <a:blip r:embed="rId4"/>
                <a:stretch>
                  <a:fillRect l="-408" r="-408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4122183" y="5543731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183" y="5543731"/>
                <a:ext cx="1490501" cy="461665"/>
              </a:xfrm>
              <a:prstGeom prst="rect">
                <a:avLst/>
              </a:prstGeom>
              <a:blipFill>
                <a:blip r:embed="rId5"/>
                <a:stretch>
                  <a:fillRect r="-816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1842315" y="4299791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590615" y="4335622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1812440" y="5168052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7335154" y="2962522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86776" y="4054619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+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08553" y="4846920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+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769931" y="3889782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934932" y="4999164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465622" y="3939246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8153446" y="3192287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-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8141002" y="4834918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-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80409" y="2764500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6168439" y="3273465"/>
            <a:ext cx="88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912518" y="2975165"/>
            <a:ext cx="75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312091" y="3477769"/>
            <a:ext cx="82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773339" y="3166436"/>
            <a:ext cx="82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637981" y="4016610"/>
            <a:ext cx="74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605597" y="4813588"/>
            <a:ext cx="84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48056" y="5081351"/>
            <a:ext cx="79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762462" y="4790532"/>
            <a:ext cx="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181745" y="4231821"/>
            <a:ext cx="82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519408" y="4177774"/>
            <a:ext cx="73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777679" y="3463051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654679" y="3237911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814478" y="2040333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478" y="2040333"/>
                <a:ext cx="1490501" cy="461665"/>
              </a:xfrm>
              <a:prstGeom prst="rect">
                <a:avLst/>
              </a:prstGeom>
              <a:blipFill>
                <a:blip r:embed="rId6"/>
                <a:stretch>
                  <a:fillRect r="-410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2377585" y="1459856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585" y="1459856"/>
                <a:ext cx="944294" cy="461665"/>
              </a:xfrm>
              <a:prstGeom prst="rect">
                <a:avLst/>
              </a:prstGeom>
              <a:blipFill>
                <a:blip r:embed="rId7"/>
                <a:stretch>
                  <a:fillRect l="-5161" t="-10526" r="-967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圖片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907" y="1383859"/>
            <a:ext cx="1250206" cy="12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2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/>
      <p:bldP spid="30" grpId="0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901040" y="4166423"/>
            <a:ext cx="3034542" cy="1899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887099" y="3031227"/>
            <a:ext cx="3048483" cy="109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Toy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t=3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77732" y="2142393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32" y="2142393"/>
                <a:ext cx="1490501" cy="461665"/>
              </a:xfrm>
              <a:prstGeom prst="rect">
                <a:avLst/>
              </a:prstGeom>
              <a:blipFill>
                <a:blip r:embed="rId2"/>
                <a:stretch>
                  <a:fillRect r="-408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240839" y="1561916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839" y="1561916"/>
                <a:ext cx="944294" cy="461665"/>
              </a:xfrm>
              <a:prstGeom prst="rect">
                <a:avLst/>
              </a:prstGeom>
              <a:blipFill>
                <a:blip r:embed="rId3"/>
                <a:stretch>
                  <a:fillRect l="-5844" t="-10526" r="-974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161" y="1485919"/>
            <a:ext cx="1250206" cy="125020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141031" y="754172"/>
            <a:ext cx="49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T=3, weak classifier = decision stump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640662" y="2110870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=0.66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662" y="2110870"/>
                <a:ext cx="1490501" cy="461665"/>
              </a:xfrm>
              <a:prstGeom prst="rect">
                <a:avLst/>
              </a:prstGeom>
              <a:blipFill>
                <a:blip r:embed="rId5"/>
                <a:stretch>
                  <a:fillRect r="-816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066360" y="1530392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360" y="1530392"/>
                <a:ext cx="944294" cy="461665"/>
              </a:xfrm>
              <a:prstGeom prst="rect">
                <a:avLst/>
              </a:prstGeom>
              <a:blipFill>
                <a:blip r:embed="rId6"/>
                <a:stretch>
                  <a:fillRect l="-5161" t="-10526" r="-1871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64" y="1454397"/>
            <a:ext cx="1281728" cy="128172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546893" y="3204229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98515" y="4296326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+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20292" y="5088627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FF"/>
                </a:solidFill>
              </a:rPr>
              <a:t>+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81670" y="4131489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146671" y="5240871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77361" y="4180953"/>
            <a:ext cx="62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rgbClr val="FF0000"/>
                </a:solidFill>
              </a:rPr>
              <a:t>-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365185" y="3433994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-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352741" y="5076625"/>
            <a:ext cx="62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0000"/>
                </a:solidFill>
              </a:rPr>
              <a:t>-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2148" y="3006207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380178" y="3515172"/>
            <a:ext cx="88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124257" y="3216872"/>
            <a:ext cx="75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523830" y="3719476"/>
            <a:ext cx="824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0.78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985078" y="3408143"/>
            <a:ext cx="82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49720" y="4258317"/>
            <a:ext cx="74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817336" y="5055295"/>
            <a:ext cx="84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659795" y="5323058"/>
            <a:ext cx="79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974201" y="5032239"/>
            <a:ext cx="80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393484" y="4473528"/>
            <a:ext cx="82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731147" y="4419481"/>
            <a:ext cx="73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1.26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989418" y="3704758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866418" y="3479618"/>
            <a:ext cx="6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+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031381" y="4497451"/>
                <a:ext cx="155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81" y="4497451"/>
                <a:ext cx="155268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4038809" y="5027080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=2.59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09" y="5027080"/>
                <a:ext cx="1490501" cy="461665"/>
              </a:xfrm>
              <a:prstGeom prst="rect">
                <a:avLst/>
              </a:prstGeom>
              <a:blipFill>
                <a:blip r:embed="rId9"/>
                <a:stretch>
                  <a:fillRect l="-410" r="-820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4045896" y="5521557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96" y="5521557"/>
                <a:ext cx="1490501" cy="461665"/>
              </a:xfrm>
              <a:prstGeom prst="rect">
                <a:avLst/>
              </a:prstGeom>
              <a:blipFill>
                <a:blip r:embed="rId10"/>
                <a:stretch>
                  <a:fillRect r="-1230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接點 35"/>
          <p:cNvCxnSpPr/>
          <p:nvPr/>
        </p:nvCxnSpPr>
        <p:spPr>
          <a:xfrm rot="5400000">
            <a:off x="2393484" y="2594008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968205" y="4226122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3170198" y="3402290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968205" y="5020788"/>
            <a:ext cx="628650" cy="375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-9275" y="3885598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75" y="3885598"/>
                <a:ext cx="944294" cy="461665"/>
              </a:xfrm>
              <a:prstGeom prst="rect">
                <a:avLst/>
              </a:prstGeom>
              <a:blipFill>
                <a:blip r:embed="rId11"/>
                <a:stretch>
                  <a:fillRect l="-1290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835168" y="3848273"/>
                <a:ext cx="1490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168" y="3848273"/>
                <a:ext cx="1490501" cy="461665"/>
              </a:xfrm>
              <a:prstGeom prst="rect">
                <a:avLst/>
              </a:prstGeom>
              <a:blipFill>
                <a:blip r:embed="rId12"/>
                <a:stretch>
                  <a:fillRect r="-1224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6260866" y="3267795"/>
                <a:ext cx="944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866" y="3267795"/>
                <a:ext cx="944294" cy="461665"/>
              </a:xfrm>
              <a:prstGeom prst="rect">
                <a:avLst/>
              </a:prstGeom>
              <a:blipFill>
                <a:blip r:embed="rId13"/>
                <a:stretch>
                  <a:fillRect l="-5161" t="-10526" r="-18710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圖片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5033" y="3152865"/>
            <a:ext cx="1298156" cy="12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3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8" grpId="0"/>
      <p:bldP spid="9" grpId="0"/>
      <p:bldP spid="32" grpId="0"/>
      <p:bldP spid="34" grpId="0"/>
      <p:bldP spid="35" grpId="0"/>
      <p:bldP spid="39" grpId="0" animBg="1"/>
      <p:bldP spid="40" grpId="0" animBg="1"/>
      <p:bldP spid="41" grpId="0" animBg="1"/>
      <p:bldP spid="42" grpId="0"/>
      <p:bldP spid="4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102246" y="3574791"/>
            <a:ext cx="898789" cy="1200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084169" y="4840328"/>
            <a:ext cx="1615522" cy="1817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788100" y="4799197"/>
            <a:ext cx="380944" cy="1817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068352" y="3555098"/>
            <a:ext cx="1626585" cy="1200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Toy 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57678" y="1444059"/>
                <a:ext cx="7886700" cy="4351338"/>
              </a:xfrm>
            </p:spPr>
            <p:txBody>
              <a:bodyPr/>
              <a:lstStyle/>
              <a:p>
                <a:r>
                  <a:rPr lang="en-US" altLang="zh-TW" dirty="0"/>
                  <a:t>Final Classifier: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678" y="1444059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26952" y="2441484"/>
                <a:ext cx="865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952" y="2441484"/>
                <a:ext cx="8658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780" y="2062975"/>
            <a:ext cx="1250206" cy="1250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827862" y="2441483"/>
                <a:ext cx="7876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0.66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862" y="2441483"/>
                <a:ext cx="78768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300996" y="2441483"/>
                <a:ext cx="768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996" y="2441483"/>
                <a:ext cx="768832" cy="461665"/>
              </a:xfrm>
              <a:prstGeom prst="rect">
                <a:avLst/>
              </a:prstGeom>
              <a:blipFill>
                <a:blip r:embed="rId7"/>
                <a:stretch>
                  <a:fillRect l="-794" r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3346910" y="2406512"/>
            <a:ext cx="72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788100" y="2414697"/>
            <a:ext cx="721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41895" y="2441483"/>
                <a:ext cx="9423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95" y="2441483"/>
                <a:ext cx="94230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436004" y="2414697"/>
                <a:ext cx="2308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004" y="2414697"/>
                <a:ext cx="23083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5776697" y="3574790"/>
            <a:ext cx="380944" cy="1178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102246" y="4835911"/>
            <a:ext cx="948409" cy="1781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758616" y="374065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17749" y="426387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34501" y="400226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56985" y="478709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529555" y="5552236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62860" y="4738287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69388" y="5818341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814187" y="4787099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633339" y="3970254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633338" y="5552236"/>
            <a:ext cx="624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02246" y="3556981"/>
            <a:ext cx="3060000" cy="30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/>
          <p:nvPr/>
        </p:nvCxnSpPr>
        <p:spPr>
          <a:xfrm>
            <a:off x="4050655" y="3532785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744558" y="3556981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>
            <a:off x="4615543" y="3245001"/>
            <a:ext cx="0" cy="308419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1341" y="2036550"/>
            <a:ext cx="1281728" cy="1281728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9957" y="1985081"/>
            <a:ext cx="1298156" cy="129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4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5" grpId="0" animBg="1"/>
      <p:bldP spid="44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45159" y="3851296"/>
                <a:ext cx="4432047" cy="1479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59" y="3851296"/>
                <a:ext cx="4432047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251617" y="4330145"/>
                <a:ext cx="3206583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617" y="4330145"/>
                <a:ext cx="3206583" cy="52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85824" y="5594713"/>
                <a:ext cx="75723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As we have more and 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(T increases),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achieves smaller and smaller error rate on training data.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4" y="5594713"/>
                <a:ext cx="7572375" cy="830997"/>
              </a:xfrm>
              <a:prstGeom prst="rect">
                <a:avLst/>
              </a:prstGeom>
              <a:blipFill>
                <a:blip r:embed="rId4"/>
                <a:stretch>
                  <a:fillRect l="-1208" t="-5882" r="-161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474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Rate of Final Classifier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Final classifier: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𝑙𝑛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65011" y="3408874"/>
                <a:ext cx="3141245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1" y="3408874"/>
                <a:ext cx="3141245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28651" y="2952633"/>
            <a:ext cx="341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 Error Rate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65011" y="4384549"/>
                <a:ext cx="307872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 b="0" i="0" dirty="0" smtClean="0"/>
                                <m:t>&lt;0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1" y="4384549"/>
                <a:ext cx="3078728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995140" y="2265957"/>
                <a:ext cx="8072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140" y="2265957"/>
                <a:ext cx="80720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10256" y="5408650"/>
                <a:ext cx="331411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6" y="5408650"/>
                <a:ext cx="3314112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664" y="2952633"/>
            <a:ext cx="4300292" cy="3338949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5192988" y="2278657"/>
            <a:ext cx="1944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849984" y="6283118"/>
                <a:ext cx="13936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984" y="6283118"/>
                <a:ext cx="1393651" cy="461665"/>
              </a:xfrm>
              <a:prstGeom prst="rect">
                <a:avLst/>
              </a:prstGeom>
              <a:blipFill>
                <a:blip r:embed="rId8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4396664" y="5016500"/>
            <a:ext cx="215014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559509" y="6019800"/>
            <a:ext cx="215014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854372" y="4965700"/>
            <a:ext cx="195126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892472" y="6007100"/>
            <a:ext cx="215014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6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49220" y="365706"/>
            <a:ext cx="336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 Error Rate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64351" y="918304"/>
                <a:ext cx="331411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1" y="918304"/>
                <a:ext cx="3314112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099728" y="193343"/>
                <a:ext cx="2520241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28" y="193343"/>
                <a:ext cx="2520241" cy="1038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9220" y="1951017"/>
                <a:ext cx="8736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the summation of the weights of training data for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20" y="1951017"/>
                <a:ext cx="8736576" cy="461665"/>
              </a:xfrm>
              <a:prstGeom prst="rect">
                <a:avLst/>
              </a:prstGeom>
              <a:blipFill>
                <a:blip r:embed="rId4"/>
                <a:stretch>
                  <a:fillRect l="-20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673326" y="2378124"/>
                <a:ext cx="226921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326" y="2378124"/>
                <a:ext cx="2269211" cy="896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49220" y="2413772"/>
                <a:ext cx="2967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20" y="2413772"/>
                <a:ext cx="2967806" cy="461665"/>
              </a:xfrm>
              <a:prstGeom prst="rect">
                <a:avLst/>
              </a:prstGeom>
              <a:blipFill>
                <a:blip r:embed="rId6"/>
                <a:stretch>
                  <a:fillRect l="-328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7262" y="3880289"/>
                <a:ext cx="4410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2" y="3880289"/>
                <a:ext cx="4410246" cy="461665"/>
              </a:xfrm>
              <a:prstGeom prst="rect">
                <a:avLst/>
              </a:prstGeom>
              <a:blipFill>
                <a:blip r:embed="rId7"/>
                <a:stretch>
                  <a:fillRect t="-4000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53189" y="4430924"/>
                <a:ext cx="5381281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9" y="4430924"/>
                <a:ext cx="5381281" cy="12115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109090" y="5254852"/>
                <a:ext cx="4788490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090" y="5254852"/>
                <a:ext cx="4788490" cy="13871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805243" y="937436"/>
                <a:ext cx="1303883" cy="6914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243" y="937436"/>
                <a:ext cx="1303883" cy="691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9220" y="3289321"/>
                <a:ext cx="11703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20" y="3289321"/>
                <a:ext cx="1170320" cy="461665"/>
              </a:xfrm>
              <a:prstGeom prst="rect">
                <a:avLst/>
              </a:prstGeom>
              <a:blipFill>
                <a:blip r:embed="rId11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834634" y="3186894"/>
                <a:ext cx="4273028" cy="1130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634" y="3186894"/>
                <a:ext cx="4273028" cy="11307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194622" y="5036699"/>
                <a:ext cx="8072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22" y="5036699"/>
                <a:ext cx="80720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6626021" y="6612153"/>
            <a:ext cx="1944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大括弧 1"/>
          <p:cNvSpPr/>
          <p:nvPr/>
        </p:nvSpPr>
        <p:spPr>
          <a:xfrm>
            <a:off x="4541308" y="3321642"/>
            <a:ext cx="205742" cy="1051847"/>
          </a:xfrm>
          <a:prstGeom prst="rightBrace">
            <a:avLst>
              <a:gd name="adj1" fmla="val 3588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099728" y="1366407"/>
                <a:ext cx="274594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28" y="1366407"/>
                <a:ext cx="2745945" cy="447238"/>
              </a:xfrm>
              <a:prstGeom prst="rect">
                <a:avLst/>
              </a:prstGeom>
              <a:blipFill>
                <a:blip r:embed="rId14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Ensemble: Bagging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4955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14327" y="2096669"/>
                <a:ext cx="11822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7" y="2096669"/>
                <a:ext cx="118224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48190" y="2684029"/>
                <a:ext cx="69294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0" y="2684029"/>
                <a:ext cx="692946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17665" y="4378840"/>
                <a:ext cx="4202304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∏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665" y="4378840"/>
                <a:ext cx="4202304" cy="121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47336" y="4499993"/>
                <a:ext cx="3545907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36" y="4499993"/>
                <a:ext cx="3545907" cy="52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563378" y="5760247"/>
            <a:ext cx="337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 Error Rate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69578" y="5448092"/>
                <a:ext cx="2612510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578" y="5448092"/>
                <a:ext cx="2612510" cy="1038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658991" y="5656325"/>
            <a:ext cx="206795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Smaller and smaller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49220" y="365706"/>
            <a:ext cx="3362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 Error Rate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8190" y="937436"/>
                <a:ext cx="331411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0" y="937436"/>
                <a:ext cx="3314112" cy="896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805243" y="937436"/>
                <a:ext cx="130388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243" y="937436"/>
                <a:ext cx="1303883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800347" y="2081279"/>
            <a:ext cx="240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(equal weights)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4327" y="3156829"/>
                <a:ext cx="3702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Misclassified portion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7" y="3156829"/>
                <a:ext cx="3702570" cy="461665"/>
              </a:xfrm>
              <a:prstGeom prst="rect">
                <a:avLst/>
              </a:prstGeom>
              <a:blipFill>
                <a:blip r:embed="rId11"/>
                <a:stretch>
                  <a:fillRect l="-246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476669" y="3137389"/>
                <a:ext cx="46673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Correctly classified portion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69" y="3137389"/>
                <a:ext cx="4667331" cy="461665"/>
              </a:xfrm>
              <a:prstGeom prst="rect">
                <a:avLst/>
              </a:prstGeom>
              <a:blipFill>
                <a:blip r:embed="rId12"/>
                <a:stretch>
                  <a:fillRect l="-195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接點 22"/>
          <p:cNvCxnSpPr/>
          <p:nvPr/>
        </p:nvCxnSpPr>
        <p:spPr>
          <a:xfrm>
            <a:off x="1266951" y="3129906"/>
            <a:ext cx="106679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873589" y="3114916"/>
            <a:ext cx="188832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4327" y="3734753"/>
                <a:ext cx="7732117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7" y="3734753"/>
                <a:ext cx="7732117" cy="5218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/>
          <p:nvPr/>
        </p:nvCxnSpPr>
        <p:spPr>
          <a:xfrm>
            <a:off x="4498604" y="6200564"/>
            <a:ext cx="17834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686948" y="6197977"/>
            <a:ext cx="8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&lt;1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099728" y="193343"/>
                <a:ext cx="2520241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28" y="193343"/>
                <a:ext cx="2520241" cy="1038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099728" y="1366407"/>
                <a:ext cx="2745945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28" y="1366407"/>
                <a:ext cx="2745945" cy="447238"/>
              </a:xfrm>
              <a:prstGeom prst="rect">
                <a:avLst/>
              </a:prstGeom>
              <a:blipFill>
                <a:blip r:embed="rId1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4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  <p:bldP spid="13" grpId="0"/>
      <p:bldP spid="14" grpId="0" animBg="1"/>
      <p:bldP spid="3" grpId="0"/>
      <p:bldP spid="20" grpId="0"/>
      <p:bldP spid="21" grpId="0"/>
      <p:bldP spid="26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4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5" y="117153"/>
            <a:ext cx="5573858" cy="3693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301" y="2573282"/>
            <a:ext cx="5811184" cy="4053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4138047" y="196910"/>
            <a:ext cx="4532286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Even though the training error is 0, the testing error still decreases?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137" y="4162604"/>
                <a:ext cx="3128164" cy="1650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7" y="4162604"/>
                <a:ext cx="3128164" cy="16507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0515" y="4369154"/>
                <a:ext cx="9153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5" y="4369154"/>
                <a:ext cx="9153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08219" y="5703363"/>
                <a:ext cx="8746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19" y="5703363"/>
                <a:ext cx="874662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229193" y="5703363"/>
            <a:ext cx="171825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84398" y="6165028"/>
                <a:ext cx="2647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Margin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8" y="6165028"/>
                <a:ext cx="2647641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76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 Margin?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65156" y="2494474"/>
                <a:ext cx="3141245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6" y="2494474"/>
                <a:ext cx="3141245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578722" y="1811571"/>
            <a:ext cx="341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 Error Rate =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28650" y="3525617"/>
                <a:ext cx="3314112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25617"/>
                <a:ext cx="3314112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99038" y="6119679"/>
                <a:ext cx="13936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038" y="6119679"/>
                <a:ext cx="1393651" cy="461665"/>
              </a:xfrm>
              <a:prstGeom prst="rect">
                <a:avLst/>
              </a:prstGeom>
              <a:blipFill>
                <a:blip r:embed="rId5"/>
                <a:stretch>
                  <a:fillRect t="-3947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54690" y="-112420"/>
                <a:ext cx="3128164" cy="1650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690" y="-112420"/>
                <a:ext cx="3128164" cy="16507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884553" y="644674"/>
                <a:ext cx="9153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53" y="644674"/>
                <a:ext cx="91531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272020" y="1412072"/>
                <a:ext cx="8746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20" y="1412072"/>
                <a:ext cx="874662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7064603" y="1442572"/>
            <a:ext cx="126024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65156" y="4556760"/>
                <a:ext cx="2612510" cy="103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6" y="4556760"/>
                <a:ext cx="2612510" cy="10384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931078" y="5796880"/>
            <a:ext cx="28753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Getting smaller and smaller as T increase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2689" y="2144787"/>
            <a:ext cx="5006351" cy="3974892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3992689" y="4350840"/>
            <a:ext cx="2503175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495864" y="5871200"/>
            <a:ext cx="2503175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992688" y="1919234"/>
            <a:ext cx="4032007" cy="395196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手繪多邊形: 圖案 14"/>
          <p:cNvSpPr/>
          <p:nvPr/>
        </p:nvSpPr>
        <p:spPr>
          <a:xfrm>
            <a:off x="285724" y="4191000"/>
            <a:ext cx="590576" cy="2057400"/>
          </a:xfrm>
          <a:custGeom>
            <a:avLst/>
            <a:gdLst>
              <a:gd name="connsiteX0" fmla="*/ 590576 w 590576"/>
              <a:gd name="connsiteY0" fmla="*/ 0 h 2057400"/>
              <a:gd name="connsiteX1" fmla="*/ 26 w 590576"/>
              <a:gd name="connsiteY1" fmla="*/ 666750 h 2057400"/>
              <a:gd name="connsiteX2" fmla="*/ 571526 w 590576"/>
              <a:gd name="connsiteY2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76" h="2057400">
                <a:moveTo>
                  <a:pt x="590576" y="0"/>
                </a:moveTo>
                <a:cubicBezTo>
                  <a:pt x="296888" y="161925"/>
                  <a:pt x="3201" y="323850"/>
                  <a:pt x="26" y="666750"/>
                </a:cubicBezTo>
                <a:cubicBezTo>
                  <a:pt x="-3149" y="1009650"/>
                  <a:pt x="284188" y="1533525"/>
                  <a:pt x="571526" y="2057400"/>
                </a:cubicBezTo>
              </a:path>
            </a:pathLst>
          </a:custGeom>
          <a:noFill/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7433351" y="3898180"/>
            <a:ext cx="1648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Logistic regression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70484" y="2583910"/>
            <a:ext cx="140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Adaboost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825964" y="5203620"/>
            <a:ext cx="140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C000"/>
                </a:solidFill>
              </a:rPr>
              <a:t>SVM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6850743" y="5075973"/>
            <a:ext cx="376757" cy="358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7746498" y="4677569"/>
            <a:ext cx="265547" cy="373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0" idx="1"/>
          </p:cNvCxnSpPr>
          <p:nvPr/>
        </p:nvCxnSpPr>
        <p:spPr>
          <a:xfrm flipV="1">
            <a:off x="5533491" y="2814743"/>
            <a:ext cx="336993" cy="159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3085" y="73800"/>
            <a:ext cx="26888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Experiment: </a:t>
            </a:r>
          </a:p>
          <a:p>
            <a:r>
              <a:rPr lang="en-US" altLang="zh-TW" sz="2800" b="1" i="1" u="sng" dirty="0"/>
              <a:t>Function of </a:t>
            </a:r>
            <a:r>
              <a:rPr lang="en-US" altLang="zh-TW" sz="2800" b="1" i="1" u="sng" dirty="0" err="1"/>
              <a:t>Miku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493435" y="2880356"/>
            <a:ext cx="20081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Adaboost</a:t>
            </a:r>
            <a:endParaRPr lang="en-US" altLang="zh-TW" sz="2400" dirty="0"/>
          </a:p>
          <a:p>
            <a:r>
              <a:rPr lang="en-US" altLang="zh-TW" sz="2400" dirty="0"/>
              <a:t>+Decision Tree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93435" y="4099556"/>
            <a:ext cx="1558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(depth = 5)</a:t>
            </a:r>
            <a:endParaRPr lang="zh-TW" altLang="en-US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58" y="3325741"/>
            <a:ext cx="3429781" cy="325194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40" y="3325741"/>
            <a:ext cx="3429781" cy="325194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59" y="0"/>
            <a:ext cx="3429781" cy="325194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40" y="0"/>
            <a:ext cx="3429781" cy="3251941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3829106" y="2826284"/>
            <a:ext cx="144411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 = 10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42342" y="2790276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 = 20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778674" y="6189817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 = 50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942342" y="6177928"/>
            <a:ext cx="154497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 = 100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576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 animBg="1"/>
      <p:bldP spid="17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Introduction of </a:t>
            </a:r>
            <a:r>
              <a:rPr lang="en-US" altLang="zh-TW" sz="2400" dirty="0" err="1"/>
              <a:t>Adaboost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sz="1800" dirty="0"/>
              <a:t>Freund; </a:t>
            </a:r>
            <a:r>
              <a:rPr lang="en-US" altLang="zh-TW" sz="1800" dirty="0" err="1"/>
              <a:t>Schapire</a:t>
            </a:r>
            <a:r>
              <a:rPr lang="en-US" altLang="zh-TW" sz="1800" dirty="0"/>
              <a:t> (1999). "A Short Introduction to Boosting“</a:t>
            </a:r>
          </a:p>
          <a:p>
            <a:r>
              <a:rPr lang="en-US" altLang="zh-TW" sz="2400" dirty="0"/>
              <a:t>Multiclass/Regression</a:t>
            </a:r>
          </a:p>
          <a:p>
            <a:pPr lvl="1"/>
            <a:r>
              <a:rPr lang="en-US" altLang="zh-TW" sz="1800" dirty="0"/>
              <a:t>Y. Freund, R. </a:t>
            </a:r>
            <a:r>
              <a:rPr lang="en-US" altLang="zh-TW" sz="1800" dirty="0" err="1"/>
              <a:t>Schapire</a:t>
            </a:r>
            <a:r>
              <a:rPr lang="en-US" altLang="zh-TW" sz="1800" dirty="0"/>
              <a:t>, “A Decision-Theoretic Generalization of on-Line Learning and an Application to Boosting”, 1995.</a:t>
            </a:r>
          </a:p>
          <a:p>
            <a:pPr lvl="1"/>
            <a:r>
              <a:rPr lang="en-US" altLang="zh-TW" sz="1800" dirty="0"/>
              <a:t>Robert E. </a:t>
            </a:r>
            <a:r>
              <a:rPr lang="en-US" altLang="zh-TW" sz="1800" dirty="0" err="1"/>
              <a:t>Schapire</a:t>
            </a:r>
            <a:r>
              <a:rPr lang="en-US" altLang="zh-TW" sz="1800" dirty="0"/>
              <a:t> and </a:t>
            </a:r>
            <a:r>
              <a:rPr lang="en-US" altLang="zh-TW" sz="1800" dirty="0" err="1"/>
              <a:t>Yoram</a:t>
            </a:r>
            <a:r>
              <a:rPr lang="en-US" altLang="zh-TW" sz="1800" dirty="0"/>
              <a:t> Singer. Improved boosting algorithms using confidence-rated predictions. In Proceedings of the Eleventh Annual Conference on Computational Learning Theory, pages 80–91, 1998. </a:t>
            </a:r>
          </a:p>
          <a:p>
            <a:r>
              <a:rPr lang="en-US" altLang="zh-TW" sz="2400" dirty="0"/>
              <a:t>Gentle Boost</a:t>
            </a:r>
          </a:p>
          <a:p>
            <a:pPr lvl="1"/>
            <a:r>
              <a:rPr lang="en-US" altLang="zh-TW" sz="1800" dirty="0" err="1"/>
              <a:t>Schapire</a:t>
            </a:r>
            <a:r>
              <a:rPr lang="en-US" altLang="zh-TW" sz="1800" dirty="0"/>
              <a:t>, Robert; Singer, </a:t>
            </a:r>
            <a:r>
              <a:rPr lang="en-US" altLang="zh-TW" sz="1800" dirty="0" err="1"/>
              <a:t>Yoram</a:t>
            </a:r>
            <a:r>
              <a:rPr lang="en-US" altLang="zh-TW" sz="1800" dirty="0"/>
              <a:t> (1999). "Improved Boosting Algorithms Using Confidence-rated Predictions". 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5454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 Formulation of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Initial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For t = 1 to T:</a:t>
                </a:r>
              </a:p>
              <a:p>
                <a:pPr lvl="1"/>
                <a:r>
                  <a:rPr lang="en-US" altLang="zh-TW" dirty="0"/>
                  <a:t>Find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to improve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TW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Output: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zh-TW" altLang="en-US" sz="2400" dirty="0"/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86995" y="4722830"/>
                <a:ext cx="5594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What is the learning target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95" y="4722830"/>
                <a:ext cx="5594729" cy="461665"/>
              </a:xfrm>
              <a:prstGeom prst="rect">
                <a:avLst/>
              </a:prstGeom>
              <a:blipFill>
                <a:blip r:embed="rId3"/>
                <a:stretch>
                  <a:fillRect l="-163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911684" y="5565018"/>
            <a:ext cx="115044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b="0" dirty="0"/>
              <a:t>Minimize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341996" y="5376398"/>
                <a:ext cx="302768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96" y="5376398"/>
                <a:ext cx="3027688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57663" y="5376398"/>
                <a:ext cx="318433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663" y="5376398"/>
                <a:ext cx="3184333" cy="896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378424" y="2988860"/>
            <a:ext cx="598298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35312" y="2688110"/>
            <a:ext cx="1110898" cy="382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775910" y="3930555"/>
            <a:ext cx="2989666" cy="46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0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  <p:bldP spid="9" grpId="0"/>
      <p:bldP spid="10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Boosting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, minimize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zh-TW" altLang="en-US" sz="2400" dirty="0"/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If we already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, how to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dirty="0"/>
                  <a:t>?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4706" r="-3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99970" y="2869340"/>
            <a:ext cx="275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 Descent: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61789" y="3329995"/>
                <a:ext cx="4191789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89" y="3329995"/>
                <a:ext cx="4191789" cy="911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609703" y="3972970"/>
                <a:ext cx="1552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703" y="3972970"/>
                <a:ext cx="1552669" cy="276999"/>
              </a:xfrm>
              <a:prstGeom prst="rect">
                <a:avLst/>
              </a:prstGeom>
              <a:blipFill>
                <a:blip r:embed="rId4"/>
                <a:stretch>
                  <a:fillRect l="-313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5567126" y="3262527"/>
            <a:ext cx="0" cy="1046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71499" y="3208024"/>
            <a:ext cx="3190873" cy="1138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006142" y="4346934"/>
                <a:ext cx="5116401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142" y="4346934"/>
                <a:ext cx="5116401" cy="1137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39294" y="5653743"/>
                <a:ext cx="4322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94" y="5653743"/>
                <a:ext cx="43229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1235843" y="4729869"/>
            <a:ext cx="273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Same direction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71499" y="4647856"/>
            <a:ext cx="436728" cy="46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121960" y="4647856"/>
            <a:ext cx="273808" cy="46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971499" y="5681912"/>
            <a:ext cx="1582079" cy="507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2947916" y="4080681"/>
            <a:ext cx="1023583" cy="688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2947917" y="5218485"/>
            <a:ext cx="1241946" cy="481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9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Boosting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198683" y="1423419"/>
                <a:ext cx="4178131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683" y="1423419"/>
                <a:ext cx="4178131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24256" y="1667029"/>
                <a:ext cx="10445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56" y="1667029"/>
                <a:ext cx="10445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號: 左-右雙向 5"/>
          <p:cNvSpPr/>
          <p:nvPr/>
        </p:nvSpPr>
        <p:spPr>
          <a:xfrm>
            <a:off x="2168773" y="1730747"/>
            <a:ext cx="2029910" cy="39578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94836" y="2099630"/>
            <a:ext cx="217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Same direction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11554" y="2650450"/>
                <a:ext cx="4397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We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 maximizing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4" y="2650450"/>
                <a:ext cx="4397679" cy="461665"/>
              </a:xfrm>
              <a:prstGeom prst="rect">
                <a:avLst/>
              </a:prstGeom>
              <a:blipFill>
                <a:blip r:embed="rId4"/>
                <a:stretch>
                  <a:fillRect l="-2078" t="-10526" r="-124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183728" y="3055725"/>
                <a:ext cx="5497339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728" y="3055725"/>
                <a:ext cx="5497339" cy="1137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7507624" y="3806777"/>
            <a:ext cx="9408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896290" y="3806777"/>
            <a:ext cx="4885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896290" y="3863772"/>
            <a:ext cx="146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Same sign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907528" y="3854810"/>
                <a:ext cx="27883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example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528" y="3854810"/>
                <a:ext cx="2788331" cy="461665"/>
              </a:xfrm>
              <a:prstGeom prst="rect">
                <a:avLst/>
              </a:prstGeom>
              <a:blipFill>
                <a:blip r:embed="rId6"/>
                <a:stretch>
                  <a:fillRect l="-350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/>
          <p:cNvCxnSpPr/>
          <p:nvPr/>
        </p:nvCxnSpPr>
        <p:spPr>
          <a:xfrm>
            <a:off x="3825349" y="3797816"/>
            <a:ext cx="287051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28650" y="4803043"/>
                <a:ext cx="353301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03043"/>
                <a:ext cx="3533018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025951" y="4374450"/>
                <a:ext cx="3772828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51" y="4374450"/>
                <a:ext cx="3772828" cy="1281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039816" y="5526004"/>
                <a:ext cx="3532184" cy="112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16" y="5526004"/>
                <a:ext cx="3532184" cy="11261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4643123" y="5699321"/>
            <a:ext cx="3917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Exactly the weights we obtain in </a:t>
            </a:r>
            <a:r>
              <a:rPr lang="en-US" altLang="zh-TW" sz="2400" dirty="0" err="1">
                <a:solidFill>
                  <a:srgbClr val="0000FF"/>
                </a:solidFill>
              </a:rPr>
              <a:t>Adaboost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70646" y="3284727"/>
            <a:ext cx="1775707" cy="621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6639490" y="2835859"/>
            <a:ext cx="202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Minimize 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8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  <p:bldP spid="20" grpId="0"/>
      <p:bldP spid="21" grpId="0"/>
      <p:bldP spid="22" grpId="0"/>
      <p:bldP spid="23" grpId="0"/>
      <p:bldP spid="24" grpId="0" animBg="1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Boosting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sz="2400" dirty="0"/>
                  <a:t>, minimize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nor/>
                              </m:rPr>
                              <a:rPr lang="zh-TW" altLang="en-US" sz="2400" dirty="0"/>
                              <m:t> </m:t>
                            </m:r>
                          </m:e>
                        </m:d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47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58291" y="2470320"/>
                <a:ext cx="41383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91" y="2470320"/>
                <a:ext cx="413831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41829" y="3084237"/>
                <a:ext cx="3730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minimzing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9" y="3084237"/>
                <a:ext cx="3730171" cy="461665"/>
              </a:xfrm>
              <a:prstGeom prst="rect">
                <a:avLst/>
              </a:prstGeom>
              <a:blipFill>
                <a:blip r:embed="rId4"/>
                <a:stretch>
                  <a:fillRect l="-245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48856" y="3482928"/>
                <a:ext cx="577600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56" y="3482928"/>
                <a:ext cx="5776005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48856" y="4214665"/>
                <a:ext cx="570681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56" y="4214665"/>
                <a:ext cx="5706819" cy="988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4228" y="4951512"/>
                <a:ext cx="5171031" cy="103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8" y="4951512"/>
                <a:ext cx="5171031" cy="1036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91993" y="2275330"/>
                <a:ext cx="2645167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something like learning rate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93" y="2275330"/>
                <a:ext cx="2645167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317097" y="5697510"/>
                <a:ext cx="5366084" cy="103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97" y="5697510"/>
                <a:ext cx="5366084" cy="1036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6867254" y="3443410"/>
                <a:ext cx="15226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400" dirty="0"/>
                  <a:t> such that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254" y="3443410"/>
                <a:ext cx="1522671" cy="830997"/>
              </a:xfrm>
              <a:prstGeom prst="rect">
                <a:avLst/>
              </a:prstGeom>
              <a:blipFill>
                <a:blip r:embed="rId10"/>
                <a:stretch>
                  <a:fillRect l="-6426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228395" y="4245326"/>
                <a:ext cx="1613262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395" y="4245326"/>
                <a:ext cx="1613262" cy="8714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947513" y="5129580"/>
                <a:ext cx="686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13" y="5129580"/>
                <a:ext cx="686149" cy="369332"/>
              </a:xfrm>
              <a:prstGeom prst="rect">
                <a:avLst/>
              </a:prstGeom>
              <a:blipFill>
                <a:blip r:embed="rId12"/>
                <a:stretch>
                  <a:fillRect l="-6250" r="-446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841670" y="5451974"/>
                <a:ext cx="2227918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70" y="5451974"/>
                <a:ext cx="2227918" cy="5395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/>
          <p:cNvCxnSpPr/>
          <p:nvPr/>
        </p:nvCxnSpPr>
        <p:spPr>
          <a:xfrm>
            <a:off x="6748672" y="3464490"/>
            <a:ext cx="0" cy="34774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206339" y="6123252"/>
            <a:ext cx="142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0000FF"/>
                </a:solidFill>
              </a:rPr>
              <a:t>Adaboost</a:t>
            </a:r>
            <a:r>
              <a:rPr lang="en-US" altLang="zh-TW" sz="2400" dirty="0">
                <a:solidFill>
                  <a:srgbClr val="0000FF"/>
                </a:solidFill>
              </a:rPr>
              <a:t>!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 animBg="1"/>
      <p:bldP spid="16" grpId="0"/>
      <p:bldP spid="17" grpId="0"/>
      <p:bldP spid="18" grpId="0"/>
      <p:bldP spid="19" grpId="0"/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Bias </a:t>
            </a:r>
            <a:r>
              <a:rPr lang="en-US" altLang="zh-TW" dirty="0" err="1"/>
              <a:t>v.s</a:t>
            </a:r>
            <a:r>
              <a:rPr lang="en-US" altLang="zh-TW" dirty="0"/>
              <a:t>. Variance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45" y="1429433"/>
            <a:ext cx="6034109" cy="363303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20" y="5282022"/>
            <a:ext cx="1347322" cy="1249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594" y="5212658"/>
            <a:ext cx="1349828" cy="13837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43928" y="5381296"/>
            <a:ext cx="166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Bias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78385" y="5373235"/>
            <a:ext cx="197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Bias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8385" y="5949918"/>
            <a:ext cx="243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Variance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2199" y="5963643"/>
            <a:ext cx="231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Variance</a:t>
            </a:r>
            <a:endParaRPr lang="zh-TW" altLang="en-US" sz="2800" dirty="0"/>
          </a:p>
        </p:txBody>
      </p:sp>
      <p:sp>
        <p:nvSpPr>
          <p:cNvPr id="12" name="箭號: 向右 11"/>
          <p:cNvSpPr/>
          <p:nvPr/>
        </p:nvSpPr>
        <p:spPr>
          <a:xfrm>
            <a:off x="4189777" y="5592458"/>
            <a:ext cx="928914" cy="62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/>
          <p:cNvSpPr/>
          <p:nvPr/>
        </p:nvSpPr>
        <p:spPr>
          <a:xfrm>
            <a:off x="2641600" y="4209143"/>
            <a:ext cx="4426857" cy="362857"/>
          </a:xfrm>
          <a:custGeom>
            <a:avLst/>
            <a:gdLst>
              <a:gd name="connsiteX0" fmla="*/ 0 w 4426857"/>
              <a:gd name="connsiteY0" fmla="*/ 0 h 362857"/>
              <a:gd name="connsiteX1" fmla="*/ 725714 w 4426857"/>
              <a:gd name="connsiteY1" fmla="*/ 145143 h 362857"/>
              <a:gd name="connsiteX2" fmla="*/ 2046514 w 4426857"/>
              <a:gd name="connsiteY2" fmla="*/ 304800 h 362857"/>
              <a:gd name="connsiteX3" fmla="*/ 3236686 w 4426857"/>
              <a:gd name="connsiteY3" fmla="*/ 333828 h 362857"/>
              <a:gd name="connsiteX4" fmla="*/ 4426857 w 4426857"/>
              <a:gd name="connsiteY4" fmla="*/ 362857 h 362857"/>
              <a:gd name="connsiteX5" fmla="*/ 4426857 w 4426857"/>
              <a:gd name="connsiteY5" fmla="*/ 362857 h 362857"/>
              <a:gd name="connsiteX6" fmla="*/ 4412343 w 4426857"/>
              <a:gd name="connsiteY6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6857" h="362857">
                <a:moveTo>
                  <a:pt x="0" y="0"/>
                </a:moveTo>
                <a:cubicBezTo>
                  <a:pt x="192314" y="47171"/>
                  <a:pt x="384628" y="94343"/>
                  <a:pt x="725714" y="145143"/>
                </a:cubicBezTo>
                <a:cubicBezTo>
                  <a:pt x="1066800" y="195943"/>
                  <a:pt x="1628019" y="273353"/>
                  <a:pt x="2046514" y="304800"/>
                </a:cubicBezTo>
                <a:cubicBezTo>
                  <a:pt x="2465009" y="336247"/>
                  <a:pt x="3236686" y="333828"/>
                  <a:pt x="3236686" y="333828"/>
                </a:cubicBezTo>
                <a:lnTo>
                  <a:pt x="4426857" y="362857"/>
                </a:lnTo>
                <a:lnTo>
                  <a:pt x="4426857" y="362857"/>
                </a:lnTo>
                <a:lnTo>
                  <a:pt x="4412343" y="36285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/>
          <p:cNvSpPr/>
          <p:nvPr/>
        </p:nvSpPr>
        <p:spPr>
          <a:xfrm>
            <a:off x="2656114" y="1524000"/>
            <a:ext cx="4586515" cy="3062514"/>
          </a:xfrm>
          <a:custGeom>
            <a:avLst/>
            <a:gdLst>
              <a:gd name="connsiteX0" fmla="*/ 0 w 4586515"/>
              <a:gd name="connsiteY0" fmla="*/ 3062514 h 3062514"/>
              <a:gd name="connsiteX1" fmla="*/ 1335315 w 4586515"/>
              <a:gd name="connsiteY1" fmla="*/ 3004457 h 3062514"/>
              <a:gd name="connsiteX2" fmla="*/ 2177143 w 4586515"/>
              <a:gd name="connsiteY2" fmla="*/ 2931886 h 3062514"/>
              <a:gd name="connsiteX3" fmla="*/ 3236686 w 4586515"/>
              <a:gd name="connsiteY3" fmla="*/ 2699657 h 3062514"/>
              <a:gd name="connsiteX4" fmla="*/ 3918857 w 4586515"/>
              <a:gd name="connsiteY4" fmla="*/ 1973943 h 3062514"/>
              <a:gd name="connsiteX5" fmla="*/ 4586515 w 4586515"/>
              <a:gd name="connsiteY5" fmla="*/ 0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6515" h="3062514">
                <a:moveTo>
                  <a:pt x="0" y="3062514"/>
                </a:moveTo>
                <a:lnTo>
                  <a:pt x="1335315" y="3004457"/>
                </a:lnTo>
                <a:cubicBezTo>
                  <a:pt x="1698172" y="2982686"/>
                  <a:pt x="1860248" y="2982686"/>
                  <a:pt x="2177143" y="2931886"/>
                </a:cubicBezTo>
                <a:cubicBezTo>
                  <a:pt x="2494038" y="2881086"/>
                  <a:pt x="2946400" y="2859314"/>
                  <a:pt x="3236686" y="2699657"/>
                </a:cubicBezTo>
                <a:cubicBezTo>
                  <a:pt x="3526972" y="2540000"/>
                  <a:pt x="3693886" y="2423886"/>
                  <a:pt x="3918857" y="1973943"/>
                </a:cubicBezTo>
                <a:cubicBezTo>
                  <a:pt x="4143828" y="1524000"/>
                  <a:pt x="4365171" y="762000"/>
                  <a:pt x="458651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2394857" y="1988459"/>
            <a:ext cx="4450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409371" y="2503714"/>
            <a:ext cx="4450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404540" y="3084285"/>
            <a:ext cx="4450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038297" y="1757626"/>
            <a:ext cx="238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bias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038297" y="2257418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variance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38296" y="2813650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observed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62374" y="3797344"/>
            <a:ext cx="188302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55561" y="3797344"/>
            <a:ext cx="204897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Underfitting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48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5" grpId="0" animBg="1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Cool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http://arogozhnikov.github.io/2016/07/05/gradient_boosting_playground.html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706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Ensemble: Stacking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5000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單箭頭接點 24"/>
          <p:cNvCxnSpPr/>
          <p:nvPr/>
        </p:nvCxnSpPr>
        <p:spPr>
          <a:xfrm flipV="1">
            <a:off x="3937067" y="2655627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3937066" y="3635830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913003" y="4643412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3953108" y="5590333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8540" y="2264101"/>
            <a:ext cx="2053653" cy="7495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小明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318539" y="3261076"/>
            <a:ext cx="2053653" cy="749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老王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318539" y="4220532"/>
            <a:ext cx="2053653" cy="749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老李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318539" y="5198747"/>
            <a:ext cx="2053653" cy="74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小毛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35625" y="3600618"/>
            <a:ext cx="1938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Majority</a:t>
            </a:r>
          </a:p>
          <a:p>
            <a:pPr algn="ctr"/>
            <a:r>
              <a:rPr lang="en-US" altLang="zh-TW" sz="2800" dirty="0"/>
              <a:t>Vote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1013" y="3811852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291984" y="2345854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y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91983" y="3278759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y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1983" y="4293115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C000"/>
                </a:solidFill>
              </a:rPr>
              <a:t>y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1982" y="5289748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F0"/>
                </a:solidFill>
              </a:rPr>
              <a:t>y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15" name="直線單箭頭接點 14"/>
          <p:cNvCxnSpPr>
            <a:stCxn id="9" idx="3"/>
            <a:endCxn id="4" idx="1"/>
          </p:cNvCxnSpPr>
          <p:nvPr/>
        </p:nvCxnSpPr>
        <p:spPr>
          <a:xfrm flipV="1">
            <a:off x="1196234" y="2638856"/>
            <a:ext cx="1122306" cy="1434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9" idx="3"/>
            <a:endCxn id="5" idx="1"/>
          </p:cNvCxnSpPr>
          <p:nvPr/>
        </p:nvCxnSpPr>
        <p:spPr>
          <a:xfrm flipV="1">
            <a:off x="1196234" y="3635831"/>
            <a:ext cx="1122305" cy="43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9" idx="3"/>
            <a:endCxn id="6" idx="1"/>
          </p:cNvCxnSpPr>
          <p:nvPr/>
        </p:nvCxnSpPr>
        <p:spPr>
          <a:xfrm>
            <a:off x="1196234" y="4073462"/>
            <a:ext cx="1122305" cy="521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9" idx="3"/>
            <a:endCxn id="7" idx="1"/>
          </p:cNvCxnSpPr>
          <p:nvPr/>
        </p:nvCxnSpPr>
        <p:spPr>
          <a:xfrm>
            <a:off x="1196234" y="4073462"/>
            <a:ext cx="1122305" cy="150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大括弧 29"/>
          <p:cNvSpPr/>
          <p:nvPr/>
        </p:nvSpPr>
        <p:spPr>
          <a:xfrm>
            <a:off x="5966656" y="2284044"/>
            <a:ext cx="368969" cy="3664212"/>
          </a:xfrm>
          <a:prstGeom prst="rightBrace">
            <a:avLst>
              <a:gd name="adj1" fmla="val 470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0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Stacking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937067" y="2655627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3937066" y="3635830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913003" y="4643412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953108" y="5590333"/>
            <a:ext cx="13549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8540" y="2264101"/>
            <a:ext cx="2053653" cy="74950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小明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318539" y="3261076"/>
            <a:ext cx="2053653" cy="749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老王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318539" y="4220532"/>
            <a:ext cx="2053653" cy="7495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老李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318539" y="5198747"/>
            <a:ext cx="2053653" cy="74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小毛</a:t>
            </a:r>
            <a:r>
              <a:rPr lang="en-US" altLang="zh-TW" sz="2400" dirty="0"/>
              <a:t>’s system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31013" y="3811852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91984" y="2345854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y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91983" y="3278759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y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291983" y="4293115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C000"/>
                </a:solidFill>
              </a:rPr>
              <a:t>y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91982" y="5289748"/>
            <a:ext cx="465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F0"/>
                </a:solidFill>
              </a:rPr>
              <a:t>y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cxnSp>
        <p:nvCxnSpPr>
          <p:cNvPr id="22" name="直線單箭頭接點 21"/>
          <p:cNvCxnSpPr>
            <a:stCxn id="17" idx="3"/>
            <a:endCxn id="13" idx="1"/>
          </p:cNvCxnSpPr>
          <p:nvPr/>
        </p:nvCxnSpPr>
        <p:spPr>
          <a:xfrm flipV="1">
            <a:off x="1196234" y="2638856"/>
            <a:ext cx="1122306" cy="1434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7" idx="3"/>
            <a:endCxn id="14" idx="1"/>
          </p:cNvCxnSpPr>
          <p:nvPr/>
        </p:nvCxnSpPr>
        <p:spPr>
          <a:xfrm flipV="1">
            <a:off x="1196234" y="3635831"/>
            <a:ext cx="1122305" cy="43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3"/>
            <a:endCxn id="15" idx="1"/>
          </p:cNvCxnSpPr>
          <p:nvPr/>
        </p:nvCxnSpPr>
        <p:spPr>
          <a:xfrm>
            <a:off x="1196234" y="4073462"/>
            <a:ext cx="1122305" cy="521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3"/>
            <a:endCxn id="16" idx="1"/>
          </p:cNvCxnSpPr>
          <p:nvPr/>
        </p:nvCxnSpPr>
        <p:spPr>
          <a:xfrm>
            <a:off x="1196234" y="4073462"/>
            <a:ext cx="1122305" cy="150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6476213" y="3675040"/>
            <a:ext cx="1905020" cy="968372"/>
            <a:chOff x="6476213" y="3675040"/>
            <a:chExt cx="1905020" cy="968372"/>
          </a:xfrm>
        </p:grpSpPr>
        <p:cxnSp>
          <p:nvCxnSpPr>
            <p:cNvPr id="27" name="直線單箭頭接點 26"/>
            <p:cNvCxnSpPr/>
            <p:nvPr/>
          </p:nvCxnSpPr>
          <p:spPr>
            <a:xfrm flipV="1">
              <a:off x="7026318" y="4179838"/>
              <a:ext cx="13549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476213" y="3675040"/>
              <a:ext cx="1419559" cy="9683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Final</a:t>
              </a:r>
            </a:p>
            <a:p>
              <a:pPr algn="ctr"/>
              <a:r>
                <a:rPr lang="en-US" altLang="zh-TW" sz="2400" dirty="0"/>
                <a:t>Classifier</a:t>
              </a:r>
              <a:endParaRPr lang="zh-TW" altLang="en-US" sz="2400" dirty="0"/>
            </a:p>
          </p:txBody>
        </p:sp>
      </p:grpSp>
      <p:cxnSp>
        <p:nvCxnSpPr>
          <p:cNvPr id="29" name="直線單箭頭接點 28"/>
          <p:cNvCxnSpPr>
            <a:endCxn id="26" idx="1"/>
          </p:cNvCxnSpPr>
          <p:nvPr/>
        </p:nvCxnSpPr>
        <p:spPr>
          <a:xfrm>
            <a:off x="5671403" y="2677122"/>
            <a:ext cx="804810" cy="1482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26" idx="1"/>
          </p:cNvCxnSpPr>
          <p:nvPr/>
        </p:nvCxnSpPr>
        <p:spPr>
          <a:xfrm>
            <a:off x="5694027" y="3637452"/>
            <a:ext cx="782186" cy="521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26" idx="1"/>
          </p:cNvCxnSpPr>
          <p:nvPr/>
        </p:nvCxnSpPr>
        <p:spPr>
          <a:xfrm flipV="1">
            <a:off x="5705621" y="4159226"/>
            <a:ext cx="770592" cy="517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26" idx="1"/>
          </p:cNvCxnSpPr>
          <p:nvPr/>
        </p:nvCxnSpPr>
        <p:spPr>
          <a:xfrm flipV="1">
            <a:off x="5699824" y="4159226"/>
            <a:ext cx="776389" cy="1419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4109449" y="5991191"/>
            <a:ext cx="28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as new feature</a:t>
            </a:r>
            <a:endParaRPr lang="zh-TW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5308023" y="2264101"/>
            <a:ext cx="449180" cy="36841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2949792" y="551032"/>
            <a:ext cx="142240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481611" y="532861"/>
            <a:ext cx="1422400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985805" y="532860"/>
            <a:ext cx="142240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Val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526744" y="528591"/>
            <a:ext cx="142240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Testing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43" name="矩形 42"/>
          <p:cNvSpPr/>
          <p:nvPr/>
        </p:nvSpPr>
        <p:spPr>
          <a:xfrm>
            <a:off x="2132064" y="2052156"/>
            <a:ext cx="2396665" cy="4042611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/>
          <p:cNvCxnSpPr>
            <a:stCxn id="39" idx="2"/>
            <a:endCxn id="43" idx="0"/>
          </p:cNvCxnSpPr>
          <p:nvPr/>
        </p:nvCxnSpPr>
        <p:spPr>
          <a:xfrm flipH="1">
            <a:off x="3330397" y="1505139"/>
            <a:ext cx="330595" cy="54701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192812" y="1500255"/>
            <a:ext cx="2037664" cy="2102293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0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21" y="690582"/>
            <a:ext cx="2817930" cy="19547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6" y="711620"/>
            <a:ext cx="2823411" cy="19535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0966" y="220259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1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126969" y="238678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2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021456" y="238677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3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41" y="1241769"/>
            <a:ext cx="740897" cy="18088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416" y="1288346"/>
            <a:ext cx="627816" cy="18088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15" y="716615"/>
            <a:ext cx="2900185" cy="201177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5676" y="1243577"/>
            <a:ext cx="691560" cy="184299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9121" y="3685205"/>
            <a:ext cx="2721103" cy="2789416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>
            <a:off x="1803608" y="2728389"/>
            <a:ext cx="2120692" cy="2510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4568519" y="2661571"/>
            <a:ext cx="276039" cy="1929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5095622" y="2751472"/>
            <a:ext cx="2816496" cy="1839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951926" y="4335426"/>
                <a:ext cx="3182754" cy="851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If we average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, is it close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26" y="4335426"/>
                <a:ext cx="3182754" cy="851772"/>
              </a:xfrm>
              <a:prstGeom prst="rect">
                <a:avLst/>
              </a:prstGeom>
              <a:blipFill>
                <a:blip r:embed="rId9"/>
                <a:stretch>
                  <a:fillRect l="-2874" t="-5714" r="-2874" b="-1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327998" y="4311995"/>
            <a:ext cx="2863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complex model will have large variance.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66583" y="5336035"/>
            <a:ext cx="286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average complex models to reduce variance.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448459" y="5431575"/>
                <a:ext cx="1837554" cy="520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59" y="5431575"/>
                <a:ext cx="1837554" cy="5202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6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Bagging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3375" y="3699297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119993" y="3694732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58317" y="3676600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796641" y="3694732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97567" y="610428"/>
            <a:ext cx="246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training examples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885400" y="217666"/>
            <a:ext cx="3120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Sampling N’ examples with replacement</a:t>
            </a:r>
            <a:endParaRPr lang="zh-TW" altLang="en-US" sz="2800" dirty="0"/>
          </a:p>
        </p:txBody>
      </p:sp>
      <p:sp>
        <p:nvSpPr>
          <p:cNvPr id="27" name="流程圖: 磁碟 26"/>
          <p:cNvSpPr/>
          <p:nvPr/>
        </p:nvSpPr>
        <p:spPr>
          <a:xfrm>
            <a:off x="1296554" y="2089855"/>
            <a:ext cx="1352550" cy="11321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1</a:t>
            </a:r>
            <a:endParaRPr lang="zh-TW" altLang="en-US" sz="2400" dirty="0"/>
          </a:p>
        </p:txBody>
      </p:sp>
      <p:sp>
        <p:nvSpPr>
          <p:cNvPr id="28" name="流程圖: 磁碟 27"/>
          <p:cNvSpPr/>
          <p:nvPr/>
        </p:nvSpPr>
        <p:spPr>
          <a:xfrm>
            <a:off x="3105750" y="2096874"/>
            <a:ext cx="1352550" cy="113211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2</a:t>
            </a:r>
            <a:endParaRPr lang="zh-TW" altLang="en-US" sz="2400" dirty="0"/>
          </a:p>
        </p:txBody>
      </p:sp>
      <p:sp>
        <p:nvSpPr>
          <p:cNvPr id="29" name="流程圖: 磁碟 28"/>
          <p:cNvSpPr/>
          <p:nvPr/>
        </p:nvSpPr>
        <p:spPr>
          <a:xfrm>
            <a:off x="4944058" y="2092609"/>
            <a:ext cx="1352550" cy="113211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3</a:t>
            </a:r>
            <a:endParaRPr lang="zh-TW" altLang="en-US" sz="2400" dirty="0"/>
          </a:p>
        </p:txBody>
      </p:sp>
      <p:sp>
        <p:nvSpPr>
          <p:cNvPr id="30" name="流程圖: 磁碟 29"/>
          <p:cNvSpPr/>
          <p:nvPr/>
        </p:nvSpPr>
        <p:spPr>
          <a:xfrm>
            <a:off x="6796641" y="2096874"/>
            <a:ext cx="1352550" cy="113211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4</a:t>
            </a:r>
            <a:endParaRPr lang="zh-TW" altLang="en-US" sz="2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1988887" y="1458784"/>
            <a:ext cx="1943507" cy="797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3761124" y="1543006"/>
            <a:ext cx="652557" cy="8333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903998" y="1538507"/>
            <a:ext cx="772341" cy="7680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370494" y="1455201"/>
            <a:ext cx="2187692" cy="8930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1950788" y="3228988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782025" y="3228988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627470" y="3221969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7472916" y="3228988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451291" y="1538507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(usually N=N’)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4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26" grpId="0"/>
      <p:bldP spid="27" grpId="0" animBg="1"/>
      <p:bldP spid="28" grpId="0" animBg="1"/>
      <p:bldP spid="29" grpId="0" animBg="1"/>
      <p:bldP spid="30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Bagging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9811" y="5123482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5" name="矩形 4"/>
          <p:cNvSpPr/>
          <p:nvPr/>
        </p:nvSpPr>
        <p:spPr>
          <a:xfrm>
            <a:off x="1333375" y="3699297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119993" y="3694732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58317" y="3676600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796641" y="3694732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Function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456429" y="5123482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07340" y="5123482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158251" y="5123482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4</a:t>
            </a:r>
            <a:endParaRPr lang="zh-TW" altLang="en-US" sz="2800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485666" y="625055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Average/voting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7453866" y="4838650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772650" y="4830265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5627988" y="4838650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1990600" y="4800827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954996" y="5683031"/>
            <a:ext cx="1855690" cy="678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0" idx="2"/>
          </p:cNvCxnSpPr>
          <p:nvPr/>
        </p:nvCxnSpPr>
        <p:spPr>
          <a:xfrm>
            <a:off x="3834368" y="5646702"/>
            <a:ext cx="655955" cy="698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2" idx="2"/>
          </p:cNvCxnSpPr>
          <p:nvPr/>
        </p:nvCxnSpPr>
        <p:spPr>
          <a:xfrm flipH="1">
            <a:off x="5610507" y="5646702"/>
            <a:ext cx="1925683" cy="7148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4958317" y="5669348"/>
            <a:ext cx="652190" cy="6228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51678" y="2222461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 x</a:t>
            </a:r>
            <a:endParaRPr lang="zh-TW" altLang="en-US" sz="2800" dirty="0"/>
          </a:p>
        </p:txBody>
      </p:sp>
      <p:cxnSp>
        <p:nvCxnSpPr>
          <p:cNvPr id="47" name="直線單箭頭接點 46"/>
          <p:cNvCxnSpPr/>
          <p:nvPr/>
        </p:nvCxnSpPr>
        <p:spPr>
          <a:xfrm flipH="1">
            <a:off x="2170488" y="2780520"/>
            <a:ext cx="1943507" cy="797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3684419" y="2818634"/>
            <a:ext cx="727913" cy="873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4898106" y="2859947"/>
            <a:ext cx="676275" cy="7314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209029" y="2780520"/>
            <a:ext cx="2203676" cy="829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934717" y="274315"/>
            <a:ext cx="6024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This approach would be helpful when your model is complex, easy to overfit.</a:t>
            </a:r>
            <a:endParaRPr lang="zh-TW" altLang="en-US" sz="2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637484" y="1255279"/>
            <a:ext cx="304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e.g. decision tree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986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46" grpId="0"/>
      <p:bldP spid="51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7250239" y="2465942"/>
            <a:ext cx="1265111" cy="17921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5690678" y="1841050"/>
            <a:ext cx="1510584" cy="16452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7258630" y="1885794"/>
            <a:ext cx="1256720" cy="5301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5701917" y="3477624"/>
            <a:ext cx="1510584" cy="7805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Decision Tree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289190" y="449864"/>
                <a:ext cx="4572000" cy="107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Assume each object x is represented by a 2-dim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0" y="449864"/>
                <a:ext cx="4572000" cy="1076577"/>
              </a:xfrm>
              <a:prstGeom prst="rect">
                <a:avLst/>
              </a:prstGeom>
              <a:blipFill>
                <a:blip r:embed="rId2"/>
                <a:stretch>
                  <a:fillRect l="-2133" t="-4545" b="-1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流程圖: 決策 6"/>
          <p:cNvSpPr/>
          <p:nvPr/>
        </p:nvSpPr>
        <p:spPr>
          <a:xfrm>
            <a:off x="1662591" y="1890037"/>
            <a:ext cx="2409371" cy="11139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 &lt; 0.5</a:t>
            </a:r>
            <a:endParaRPr lang="zh-TW" altLang="en-US" dirty="0"/>
          </a:p>
        </p:txBody>
      </p:sp>
      <p:sp>
        <p:nvSpPr>
          <p:cNvPr id="8" name="流程圖: 決策 7"/>
          <p:cNvSpPr/>
          <p:nvPr/>
        </p:nvSpPr>
        <p:spPr>
          <a:xfrm>
            <a:off x="613647" y="3565031"/>
            <a:ext cx="2022544" cy="1084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&lt; 0.3</a:t>
            </a:r>
            <a:endParaRPr lang="zh-TW" altLang="en-US" dirty="0"/>
          </a:p>
        </p:txBody>
      </p:sp>
      <p:sp>
        <p:nvSpPr>
          <p:cNvPr id="9" name="流程圖: 決策 8"/>
          <p:cNvSpPr/>
          <p:nvPr/>
        </p:nvSpPr>
        <p:spPr>
          <a:xfrm>
            <a:off x="3149057" y="3562034"/>
            <a:ext cx="2022544" cy="1084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 &lt; 0.7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01917" y="3952307"/>
            <a:ext cx="30211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6116674" y="1724763"/>
            <a:ext cx="0" cy="2566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578370" y="3921452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70" y="3921452"/>
                <a:ext cx="364908" cy="369332"/>
              </a:xfrm>
              <a:prstGeom prst="rect">
                <a:avLst/>
              </a:prstGeom>
              <a:blipFill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725780" y="146629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0" y="1466290"/>
                <a:ext cx="372025" cy="369332"/>
              </a:xfrm>
              <a:prstGeom prst="rect">
                <a:avLst/>
              </a:prstGeom>
              <a:blipFill>
                <a:blip r:embed="rId4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/>
          <p:nvPr/>
        </p:nvCxnSpPr>
        <p:spPr>
          <a:xfrm>
            <a:off x="7239000" y="1841050"/>
            <a:ext cx="0" cy="244973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691803" y="4210459"/>
                <a:ext cx="1167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803" y="4210459"/>
                <a:ext cx="1167435" cy="369332"/>
              </a:xfrm>
              <a:prstGeom prst="rect">
                <a:avLst/>
              </a:prstGeom>
              <a:blipFill>
                <a:blip r:embed="rId5"/>
                <a:stretch>
                  <a:fillRect l="-3665" r="-680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 flipH="1">
            <a:off x="5701917" y="3510282"/>
            <a:ext cx="15105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7278259" y="2443482"/>
            <a:ext cx="123709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581041" y="3065917"/>
                <a:ext cx="1174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41" y="3065917"/>
                <a:ext cx="1174552" cy="369332"/>
              </a:xfrm>
              <a:prstGeom prst="rect">
                <a:avLst/>
              </a:prstGeom>
              <a:blipFill>
                <a:blip r:embed="rId6"/>
                <a:stretch>
                  <a:fillRect l="-3646" r="-625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340798" y="2499035"/>
                <a:ext cx="1174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798" y="2499035"/>
                <a:ext cx="1174552" cy="369332"/>
              </a:xfrm>
              <a:prstGeom prst="rect">
                <a:avLst/>
              </a:prstGeom>
              <a:blipFill>
                <a:blip r:embed="rId7"/>
                <a:stretch>
                  <a:fillRect l="-3109" r="-62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727142" y="5882214"/>
            <a:ext cx="444750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have more complex questions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32881" y="502604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756933" y="502604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287501" y="5026040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149057" y="502604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cxnSp>
        <p:nvCxnSpPr>
          <p:cNvPr id="32" name="直線單箭頭接點 31"/>
          <p:cNvCxnSpPr>
            <a:stCxn id="7" idx="2"/>
            <a:endCxn id="8" idx="0"/>
          </p:cNvCxnSpPr>
          <p:nvPr/>
        </p:nvCxnSpPr>
        <p:spPr>
          <a:xfrm flipH="1">
            <a:off x="1624919" y="3003941"/>
            <a:ext cx="1242358" cy="561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7" idx="2"/>
            <a:endCxn id="9" idx="0"/>
          </p:cNvCxnSpPr>
          <p:nvPr/>
        </p:nvCxnSpPr>
        <p:spPr>
          <a:xfrm>
            <a:off x="2867277" y="3003941"/>
            <a:ext cx="1293052" cy="558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2"/>
            <a:endCxn id="28" idx="0"/>
          </p:cNvCxnSpPr>
          <p:nvPr/>
        </p:nvCxnSpPr>
        <p:spPr>
          <a:xfrm>
            <a:off x="1624919" y="4649407"/>
            <a:ext cx="687186" cy="376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8" idx="2"/>
            <a:endCxn id="27" idx="0"/>
          </p:cNvCxnSpPr>
          <p:nvPr/>
        </p:nvCxnSpPr>
        <p:spPr>
          <a:xfrm flipH="1">
            <a:off x="988053" y="4649407"/>
            <a:ext cx="636866" cy="376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189978" y="4666394"/>
            <a:ext cx="656187" cy="426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3523463" y="4681317"/>
            <a:ext cx="636866" cy="376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543224" y="2878318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yes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9052" y="4450484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yes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206517" y="4489989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yes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177360" y="2879626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680216" y="4464951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325704" y="4489988"/>
            <a:ext cx="92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6091683" y="5288340"/>
            <a:ext cx="29474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8000"/>
                </a:solidFill>
                <a:latin typeface="NimbusSanL-Regu"/>
              </a:rPr>
              <a:t>number of branches</a:t>
            </a:r>
            <a:r>
              <a:rPr lang="en-US" altLang="zh-TW" sz="2400" dirty="0">
                <a:solidFill>
                  <a:srgbClr val="000000"/>
                </a:solidFill>
                <a:latin typeface="NimbusSanL-Regu"/>
              </a:rPr>
              <a:t>, 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NimbusSanL-Regu"/>
              </a:rPr>
              <a:t>Branching </a:t>
            </a:r>
            <a:r>
              <a:rPr lang="it-IT" altLang="zh-TW" sz="2400" dirty="0">
                <a:solidFill>
                  <a:srgbClr val="FF0000"/>
                </a:solidFill>
                <a:latin typeface="NimbusSanL-Regu"/>
              </a:rPr>
              <a:t>criteria</a:t>
            </a:r>
            <a:r>
              <a:rPr lang="it-IT" altLang="zh-TW" sz="2400" dirty="0">
                <a:solidFill>
                  <a:srgbClr val="000000"/>
                </a:solidFill>
                <a:latin typeface="NimbusSanL-Regu"/>
              </a:rPr>
              <a:t>, </a:t>
            </a:r>
          </a:p>
          <a:p>
            <a:r>
              <a:rPr lang="it-IT" altLang="zh-TW" sz="2400" dirty="0">
                <a:solidFill>
                  <a:srgbClr val="009A00"/>
                </a:solidFill>
                <a:latin typeface="NimbusSanL-Regu"/>
              </a:rPr>
              <a:t>termination criteria</a:t>
            </a:r>
            <a:r>
              <a:rPr lang="it-IT" altLang="zh-TW" sz="2400" dirty="0">
                <a:solidFill>
                  <a:srgbClr val="000000"/>
                </a:solidFill>
                <a:latin typeface="NimbusSanL-Regu"/>
              </a:rPr>
              <a:t>, </a:t>
            </a:r>
          </a:p>
          <a:p>
            <a:r>
              <a:rPr lang="it-IT" altLang="zh-TW" sz="2400" dirty="0">
                <a:solidFill>
                  <a:srgbClr val="0000FF"/>
                </a:solidFill>
                <a:latin typeface="NimbusSanL-Regu"/>
              </a:rPr>
              <a:t>base hypothesis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569585" y="4615841"/>
            <a:ext cx="3574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questions in training …..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72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6" grpId="0" animBg="1"/>
      <p:bldP spid="55" grpId="0" animBg="1"/>
      <p:bldP spid="6" grpId="0"/>
      <p:bldP spid="7" grpId="0" animBg="1"/>
      <p:bldP spid="8" grpId="0" animBg="1"/>
      <p:bldP spid="9" grpId="0" animBg="1"/>
      <p:bldP spid="14" grpId="0"/>
      <p:bldP spid="15" grpId="0"/>
      <p:bldP spid="18" grpId="0"/>
      <p:bldP spid="24" grpId="0"/>
      <p:bldP spid="25" grpId="0"/>
      <p:bldP spid="26" grpId="0" animBg="1"/>
      <p:bldP spid="27" grpId="0"/>
      <p:bldP spid="28" grpId="0"/>
      <p:bldP spid="29" grpId="0"/>
      <p:bldP spid="30" grpId="0"/>
      <p:bldP spid="49" grpId="0"/>
      <p:bldP spid="50" grpId="0"/>
      <p:bldP spid="51" grpId="0"/>
      <p:bldP spid="52" grpId="0"/>
      <p:bldP spid="53" grpId="0"/>
      <p:bldP spid="54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Experiment: Function of </a:t>
            </a:r>
            <a:r>
              <a:rPr lang="en-US" altLang="zh-TW" dirty="0" err="1"/>
              <a:t>Miku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09" y="1456293"/>
            <a:ext cx="5543964" cy="4367437"/>
          </a:xfrm>
          <a:prstGeom prst="rect">
            <a:avLst/>
          </a:prstGeom>
        </p:spPr>
      </p:pic>
      <p:pic>
        <p:nvPicPr>
          <p:cNvPr id="5" name="Picture 2" descr="http://upload.wikimedia.org/wikipedia/zh/0/00/Miku_Hatsu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7" y="2060440"/>
            <a:ext cx="2538380" cy="389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924693" y="2323678"/>
            <a:ext cx="84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80667" y="3057085"/>
            <a:ext cx="84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348350" y="56572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http://speech.ee.ntu.edu.tw/~tlkagk/courses/MLDS_2015_2/theano/miku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48350" y="6290343"/>
            <a:ext cx="555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</a:t>
            </a:r>
            <a:r>
              <a:rPr lang="en-US" altLang="zh-TW" baseline="30000" dirty="0"/>
              <a:t>st</a:t>
            </a:r>
            <a:r>
              <a:rPr lang="en-US" altLang="zh-TW" dirty="0"/>
              <a:t> column: x, 2</a:t>
            </a:r>
            <a:r>
              <a:rPr lang="en-US" altLang="zh-TW" baseline="30000" dirty="0"/>
              <a:t>nd </a:t>
            </a:r>
            <a:r>
              <a:rPr lang="en-US" altLang="zh-TW" dirty="0"/>
              <a:t>column: y, 3</a:t>
            </a:r>
            <a:r>
              <a:rPr lang="en-US" altLang="zh-TW" baseline="30000" dirty="0"/>
              <a:t>rd </a:t>
            </a:r>
            <a:r>
              <a:rPr lang="en-US" altLang="zh-TW" dirty="0"/>
              <a:t>column: output (1 or 0)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1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4628</TotalTime>
  <Words>2235</Words>
  <Application>Microsoft Office PowerPoint</Application>
  <PresentationFormat>如螢幕大小 (4:3)</PresentationFormat>
  <Paragraphs>629</Paragraphs>
  <Slides>43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NimbusSanL-Regu</vt:lpstr>
      <vt:lpstr>新細明體</vt:lpstr>
      <vt:lpstr>Arial</vt:lpstr>
      <vt:lpstr>Calibri</vt:lpstr>
      <vt:lpstr>Calibri Light</vt:lpstr>
      <vt:lpstr>Cambria Math</vt:lpstr>
      <vt:lpstr>Office 佈景主題</vt:lpstr>
      <vt:lpstr>Ensemble</vt:lpstr>
      <vt:lpstr>Framework of Ensemble</vt:lpstr>
      <vt:lpstr>Ensemble: Bagging</vt:lpstr>
      <vt:lpstr>Review: Bias v.s. Variance</vt:lpstr>
      <vt:lpstr>PowerPoint 簡報</vt:lpstr>
      <vt:lpstr>Bagging</vt:lpstr>
      <vt:lpstr>Bagging</vt:lpstr>
      <vt:lpstr>Decision Tree</vt:lpstr>
      <vt:lpstr>Experiment: Function of Miku</vt:lpstr>
      <vt:lpstr>PowerPoint 簡報</vt:lpstr>
      <vt:lpstr>Random Forest</vt:lpstr>
      <vt:lpstr>PowerPoint 簡報</vt:lpstr>
      <vt:lpstr>Ensemble: Boosting</vt:lpstr>
      <vt:lpstr>Boosting</vt:lpstr>
      <vt:lpstr>How to obtain different classifiers?</vt:lpstr>
      <vt:lpstr>Idea of Adaboost</vt:lpstr>
      <vt:lpstr>Re-weighting Training Data</vt:lpstr>
      <vt:lpstr>Re-weighting Training Data</vt:lpstr>
      <vt:lpstr>PowerPoint 簡報</vt:lpstr>
      <vt:lpstr>PowerPoint 簡報</vt:lpstr>
      <vt:lpstr>Algorithm for AdaBoost</vt:lpstr>
      <vt:lpstr>Algorithm for AdaBoost</vt:lpstr>
      <vt:lpstr>Toy Example</vt:lpstr>
      <vt:lpstr>Toy Example</vt:lpstr>
      <vt:lpstr>Toy Example</vt:lpstr>
      <vt:lpstr>Toy Example</vt:lpstr>
      <vt:lpstr>Warning of Math</vt:lpstr>
      <vt:lpstr>Error Rate of Final Classifier</vt:lpstr>
      <vt:lpstr>PowerPoint 簡報</vt:lpstr>
      <vt:lpstr>PowerPoint 簡報</vt:lpstr>
      <vt:lpstr>End of Warning</vt:lpstr>
      <vt:lpstr>PowerPoint 簡報</vt:lpstr>
      <vt:lpstr>Large Margin?</vt:lpstr>
      <vt:lpstr>PowerPoint 簡報</vt:lpstr>
      <vt:lpstr>To learn more …</vt:lpstr>
      <vt:lpstr>General Formulation of Boosting</vt:lpstr>
      <vt:lpstr>Gradient Boosting</vt:lpstr>
      <vt:lpstr>Gradient Boosting</vt:lpstr>
      <vt:lpstr>Gradient Boosting</vt:lpstr>
      <vt:lpstr>Cool Demo</vt:lpstr>
      <vt:lpstr>Ensemble: Stacking</vt:lpstr>
      <vt:lpstr>Voting</vt:lpstr>
      <vt:lpstr>Stacking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232</cp:revision>
  <dcterms:created xsi:type="dcterms:W3CDTF">2016-12-25T05:53:12Z</dcterms:created>
  <dcterms:modified xsi:type="dcterms:W3CDTF">2017-05-25T00:52:00Z</dcterms:modified>
</cp:coreProperties>
</file>