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</p:sldMasterIdLst>
  <p:notesMasterIdLst>
    <p:notesMasterId r:id="rId38"/>
  </p:notesMasterIdLst>
  <p:sldIdLst>
    <p:sldId id="363" r:id="rId4"/>
    <p:sldId id="492" r:id="rId5"/>
    <p:sldId id="267" r:id="rId6"/>
    <p:sldId id="364" r:id="rId7"/>
    <p:sldId id="488" r:id="rId8"/>
    <p:sldId id="493" r:id="rId9"/>
    <p:sldId id="496" r:id="rId10"/>
    <p:sldId id="498" r:id="rId11"/>
    <p:sldId id="483" r:id="rId12"/>
    <p:sldId id="494" r:id="rId13"/>
    <p:sldId id="491" r:id="rId14"/>
    <p:sldId id="495" r:id="rId15"/>
    <p:sldId id="366" r:id="rId16"/>
    <p:sldId id="319" r:id="rId17"/>
    <p:sldId id="501" r:id="rId18"/>
    <p:sldId id="499" r:id="rId19"/>
    <p:sldId id="367" r:id="rId20"/>
    <p:sldId id="505" r:id="rId21"/>
    <p:sldId id="504" r:id="rId22"/>
    <p:sldId id="376" r:id="rId23"/>
    <p:sldId id="373" r:id="rId24"/>
    <p:sldId id="365" r:id="rId25"/>
    <p:sldId id="477" r:id="rId26"/>
    <p:sldId id="506" r:id="rId27"/>
    <p:sldId id="515" r:id="rId28"/>
    <p:sldId id="516" r:id="rId29"/>
    <p:sldId id="517" r:id="rId30"/>
    <p:sldId id="514" r:id="rId31"/>
    <p:sldId id="478" r:id="rId32"/>
    <p:sldId id="368" r:id="rId33"/>
    <p:sldId id="512" r:id="rId34"/>
    <p:sldId id="380" r:id="rId35"/>
    <p:sldId id="510" r:id="rId36"/>
    <p:sldId id="51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3809" autoAdjust="0"/>
  </p:normalViewPr>
  <p:slideViewPr>
    <p:cSldViewPr snapToGrid="0">
      <p:cViewPr varScale="1">
        <p:scale>
          <a:sx n="86" d="100"/>
          <a:sy n="86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BAFF8-3A9D-46E8-99A2-0C9357E44015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F0FA-1BD4-4383-A8C5-5F618E7F9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ozlov/awesome-knowledge-distilla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283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apers.nips.cc/paper/6573-binarized-neural-networks" TargetMode="External"/><Relationship Id="rId5" Type="http://schemas.openxmlformats.org/officeDocument/2006/relationships/hyperlink" Target="http://web.eng.tau.ac.il/deep_learn/wp-content/uploads/2017/03/Binary-Deep-Learning.pdf" TargetMode="External"/><Relationship Id="rId4" Type="http://schemas.openxmlformats.org/officeDocument/2006/relationships/hyperlink" Target="http://link.springer.com/chapter/10.1007/978-3-319-46493-0_32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uEMwDNopQ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zybuluo.com/w460461339/note/1257046" TargetMode="External"/><Relationship Id="rId4" Type="http://schemas.openxmlformats.org/officeDocument/2006/relationships/hyperlink" Target="https://www.youtube.com/watch?v=CrDRr2fxbsg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2.07811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log.csdn.net/u014380165/article/details/78006893" TargetMode="External"/><Relationship Id="rId4" Type="http://schemas.openxmlformats.org/officeDocument/2006/relationships/hyperlink" Target="https://vimeo.com/238242188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90b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k.com/p/n27r0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ion.com.tw/Store/?v=NVIDIA-Quadro-K60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oods.ruten.com.tw/item/show?21311211807513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Edge computing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70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https://github.com/dkozlov/awesome-knowledge-distillation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56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At least mentioned temperature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16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/>
              <a:t>BinaryConnect</a:t>
            </a:r>
            <a:r>
              <a:rPr lang="en-US" altLang="zh-TW" b="1" dirty="0"/>
              <a:t>: Training Deep Neural Networks with binary weights during propagations</a:t>
            </a:r>
            <a:endParaRPr lang="zh-TW" altLang="zh-TW" dirty="0"/>
          </a:p>
          <a:p>
            <a:r>
              <a:rPr lang="en-US" altLang="zh-TW" dirty="0"/>
              <a:t> </a:t>
            </a:r>
            <a:r>
              <a:rPr lang="en-US" altLang="zh-TW" u="sng" dirty="0">
                <a:hlinkClick r:id="rId3"/>
              </a:rPr>
              <a:t>Binarized neural networks: Training deep neural networks with weights and activations constrained to+ 1 or-1</a:t>
            </a:r>
            <a:endParaRPr lang="zh-TW" altLang="zh-TW" b="1" dirty="0"/>
          </a:p>
          <a:p>
            <a:r>
              <a:rPr lang="en-US" altLang="zh-TW" u="sng" dirty="0" err="1">
                <a:hlinkClick r:id="rId4"/>
              </a:rPr>
              <a:t>Xnor</a:t>
            </a:r>
            <a:r>
              <a:rPr lang="en-US" altLang="zh-TW" u="sng" dirty="0">
                <a:hlinkClick r:id="rId4"/>
              </a:rPr>
              <a:t>-net: </a:t>
            </a:r>
            <a:r>
              <a:rPr lang="en-US" altLang="zh-TW" u="sng" dirty="0" err="1">
                <a:hlinkClick r:id="rId4"/>
              </a:rPr>
              <a:t>Imagenet</a:t>
            </a:r>
            <a:r>
              <a:rPr lang="en-US" altLang="zh-TW" u="sng" dirty="0">
                <a:hlinkClick r:id="rId4"/>
              </a:rPr>
              <a:t> classification using binary convolutional neural networks</a:t>
            </a:r>
            <a:endParaRPr lang="en-US" altLang="zh-TW" u="sng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Binary network:</a:t>
            </a:r>
            <a:endParaRPr lang="zh-TW" altLang="zh-TW" dirty="0"/>
          </a:p>
          <a:p>
            <a:r>
              <a:rPr lang="en-US" altLang="zh-TW" dirty="0"/>
              <a:t>All for </a:t>
            </a:r>
            <a:r>
              <a:rPr lang="en-US" altLang="zh-TW" dirty="0" err="1"/>
              <a:t>quantizaion</a:t>
            </a:r>
            <a:r>
              <a:rPr lang="en-US" altLang="zh-TW" dirty="0"/>
              <a:t>: https://www.ntnu.edu/documents/139931/1275097249/eecs-jun17-finn.pdf/38a98880-d663-4114-a045-97c80d79ce19</a:t>
            </a:r>
            <a:endParaRPr lang="zh-TW" altLang="zh-TW" dirty="0"/>
          </a:p>
          <a:p>
            <a:r>
              <a:rPr lang="en-US" altLang="zh-TW" b="1" dirty="0" err="1"/>
              <a:t>BinaryConnect</a:t>
            </a:r>
            <a:r>
              <a:rPr lang="en-US" altLang="zh-TW" b="1" dirty="0"/>
              <a:t>: Training Deep Neural Networks with binary weights during propagations</a:t>
            </a:r>
            <a:endParaRPr lang="zh-TW" altLang="zh-TW" dirty="0"/>
          </a:p>
          <a:p>
            <a:r>
              <a:rPr lang="en-US" altLang="zh-TW" dirty="0"/>
              <a:t>   Slide: </a:t>
            </a:r>
            <a:r>
              <a:rPr lang="en-US" altLang="zh-TW" u="sng" dirty="0">
                <a:hlinkClick r:id="rId5"/>
              </a:rPr>
              <a:t>http://web.eng.tau.ac.il/deep_learn/wp-content/uploads/2017/03/Binary-Deep-Learning.pdf</a:t>
            </a:r>
            <a:endParaRPr lang="zh-TW" altLang="zh-TW" dirty="0"/>
          </a:p>
          <a:p>
            <a:r>
              <a:rPr lang="en-US" altLang="zh-TW" u="sng" dirty="0">
                <a:hlinkClick r:id="rId6"/>
              </a:rPr>
              <a:t>Binarized neural networks</a:t>
            </a:r>
            <a:endParaRPr lang="zh-TW" altLang="zh-TW" b="1" dirty="0"/>
          </a:p>
          <a:p>
            <a:r>
              <a:rPr lang="en-US" altLang="zh-TW" u="sng" dirty="0">
                <a:hlinkClick r:id="rId3"/>
              </a:rPr>
              <a:t>Binarized neural networks: Training deep neural networks with weights and activations constrained to+ 1 or-1</a:t>
            </a:r>
            <a:endParaRPr lang="zh-TW" altLang="zh-TW" b="1" dirty="0"/>
          </a:p>
          <a:p>
            <a:r>
              <a:rPr lang="en-US" altLang="zh-TW" u="sng" dirty="0" err="1">
                <a:hlinkClick r:id="rId4"/>
              </a:rPr>
              <a:t>Xnor</a:t>
            </a:r>
            <a:r>
              <a:rPr lang="en-US" altLang="zh-TW" u="sng" dirty="0">
                <a:hlinkClick r:id="rId4"/>
              </a:rPr>
              <a:t>-net: </a:t>
            </a:r>
            <a:r>
              <a:rPr lang="en-US" altLang="zh-TW" u="sng" dirty="0" err="1">
                <a:hlinkClick r:id="rId4"/>
              </a:rPr>
              <a:t>Imagenet</a:t>
            </a:r>
            <a:r>
              <a:rPr lang="en-US" altLang="zh-TW" u="sng" dirty="0">
                <a:hlinkClick r:id="rId4"/>
              </a:rPr>
              <a:t> classification using binary convolutional neural networks</a:t>
            </a:r>
            <a:endParaRPr lang="zh-TW" altLang="zh-TW" b="1" dirty="0"/>
          </a:p>
          <a:p>
            <a:r>
              <a:rPr lang="en-US" altLang="zh-TW" dirty="0"/>
              <a:t>Slides: http://www.cs.virginia.edu/~vicente/recognition/2016/presentations/xnornet.pdf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lang="zh-TW" altLang="zh-TW" b="1" dirty="0"/>
          </a:p>
          <a:p>
            <a:endParaRPr lang="zh-TW" altLang="zh-TW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All for </a:t>
            </a:r>
            <a:r>
              <a:rPr lang="en-US" altLang="zh-TW" dirty="0" err="1"/>
              <a:t>quantizaion</a:t>
            </a:r>
            <a:r>
              <a:rPr lang="en-US" altLang="zh-TW" dirty="0"/>
              <a:t>: https://www.ntnu.edu/documents/139931/1275097249/eecs-jun17-finn.pdf/38a98880-d663-4114-a045-97c80d79ce19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http://www.cs.virginia.edu/~vicente/recognition/2016/presentations/xnornet.pdf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36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極致就是 </a:t>
            </a:r>
            <a:r>
              <a:rPr lang="en-US" altLang="zh-TW" dirty="0"/>
              <a:t>binary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714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6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Lower: first layer of MLP on MNIST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19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Compression: Compressing Deep Neural Networks with Pruning, Trained Quantization and Huffman coding</a:t>
            </a:r>
          </a:p>
          <a:p>
            <a:r>
              <a:rPr lang="en-US" altLang="zh-TW" dirty="0">
                <a:hlinkClick r:id="rId3"/>
              </a:rPr>
              <a:t>Easy to read!</a:t>
            </a:r>
          </a:p>
          <a:p>
            <a:r>
              <a:rPr lang="en-US" altLang="zh-TW" dirty="0">
                <a:hlinkClick r:id="rId3"/>
              </a:rPr>
              <a:t>https://www.youtube.com/watch?v=vouEMwDNopQ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https://www.youtube.com/watch?v=CrDRr2fxbsg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5"/>
              </a:rPr>
              <a:t>https://www.zybuluo.com/w460461339/note/1257046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543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3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445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08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memory spaces, limited computing power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55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27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hlinkClick r:id="rId3"/>
              </a:rPr>
              <a:t>Adaptive Neural Networks for Efficient Inference</a:t>
            </a:r>
            <a:endParaRPr lang="en-US" altLang="zh-TW" b="1" dirty="0"/>
          </a:p>
          <a:p>
            <a:r>
              <a:rPr lang="en-US" altLang="zh-TW" dirty="0" err="1"/>
              <a:t>Tolga</a:t>
            </a:r>
            <a:r>
              <a:rPr lang="en-US" altLang="zh-TW" dirty="0"/>
              <a:t> </a:t>
            </a:r>
            <a:r>
              <a:rPr lang="en-US" altLang="zh-TW" dirty="0" err="1"/>
              <a:t>Bolukbasi</a:t>
            </a:r>
            <a:r>
              <a:rPr lang="en-US" altLang="zh-TW" dirty="0"/>
              <a:t>, Joseph Wang, </a:t>
            </a:r>
            <a:r>
              <a:rPr lang="en-US" altLang="zh-TW" dirty="0" err="1"/>
              <a:t>Ofer</a:t>
            </a:r>
            <a:r>
              <a:rPr lang="en-US" altLang="zh-TW" dirty="0"/>
              <a:t> </a:t>
            </a:r>
            <a:r>
              <a:rPr lang="en-US" altLang="zh-TW" dirty="0" err="1"/>
              <a:t>Dekel</a:t>
            </a:r>
            <a:r>
              <a:rPr lang="en-US" altLang="zh-TW" dirty="0"/>
              <a:t>, Venkatesh </a:t>
            </a:r>
            <a:r>
              <a:rPr lang="en-US" altLang="zh-TW" dirty="0" err="1"/>
              <a:t>Saligrama</a:t>
            </a:r>
            <a:r>
              <a:rPr lang="en-US" altLang="zh-TW" dirty="0"/>
              <a:t>, </a:t>
            </a:r>
            <a:r>
              <a:rPr lang="en-US" altLang="zh-TW" dirty="0">
                <a:hlinkClick r:id="rId3"/>
              </a:rPr>
              <a:t>“Adaptive Neural Networks for Efficient Inference”</a:t>
            </a:r>
            <a:r>
              <a:rPr lang="en-US" altLang="zh-TW" dirty="0"/>
              <a:t>arXiv:1702.07811</a:t>
            </a:r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4"/>
              </a:rPr>
              <a:t>https://vimeo.com/238242188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Different layers? ???</a:t>
            </a:r>
            <a:endParaRPr lang="zh-TW" altLang="zh-TW" dirty="0"/>
          </a:p>
          <a:p>
            <a:r>
              <a:rPr lang="en-US" altLang="zh-TW" dirty="0"/>
              <a:t>Multi-scale dense network: </a:t>
            </a:r>
            <a:r>
              <a:rPr lang="en-US" altLang="zh-TW" dirty="0">
                <a:hlinkClick r:id="rId5"/>
              </a:rPr>
              <a:t>http://blog.csdn.net/u014380165/article/details/78006893</a:t>
            </a:r>
            <a:endParaRPr lang="en-US" altLang="zh-TW" dirty="0"/>
          </a:p>
          <a:p>
            <a:r>
              <a:rPr lang="en-US" altLang="zh-TW" dirty="0"/>
              <a:t>https://www.jqr.com/article/000196</a:t>
            </a:r>
          </a:p>
          <a:p>
            <a:r>
              <a:rPr lang="zh-TW" altLang="en-US" dirty="0"/>
              <a:t>在中間就輸出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460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66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prune?????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rgbClr val="000000"/>
                </a:solidFill>
                <a:latin typeface="Lucida Grande"/>
              </a:rPr>
              <a:t>Predicting Parameters in Deep Learning</a:t>
            </a:r>
            <a:endParaRPr lang="en-US" altLang="zh-TW" b="1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E7F-0BDC-49CF-89A9-B94CF98D91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56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Pruning neural networks is an old idea going back to 1990 </a:t>
            </a:r>
            <a:r>
              <a:rPr lang="en-US" altLang="zh-TW" dirty="0">
                <a:solidFill>
                  <a:srgbClr val="1E6BB8"/>
                </a:solidFill>
                <a:latin typeface="Open Sans"/>
                <a:hlinkClick r:id="rId3"/>
              </a:rPr>
              <a:t>(with Yan </a:t>
            </a:r>
            <a:r>
              <a:rPr lang="en-US" altLang="zh-TW" dirty="0" err="1">
                <a:solidFill>
                  <a:srgbClr val="1E6BB8"/>
                </a:solidFill>
                <a:latin typeface="Open Sans"/>
                <a:hlinkClick r:id="rId3"/>
              </a:rPr>
              <a:t>Lecun’s</a:t>
            </a:r>
            <a:r>
              <a:rPr lang="en-US" altLang="zh-TW" dirty="0">
                <a:solidFill>
                  <a:srgbClr val="1E6BB8"/>
                </a:solidFill>
                <a:latin typeface="Open Sans"/>
                <a:hlinkClick r:id="rId3"/>
              </a:rPr>
              <a:t> optimal brain damage work)</a:t>
            </a:r>
            <a:r>
              <a:rPr lang="en-US" altLang="zh-TW" dirty="0">
                <a:solidFill>
                  <a:srgbClr val="333333"/>
                </a:solidFill>
                <a:latin typeface="Open Sans"/>
              </a:rPr>
              <a:t> and before. The idea is that among the many parameters in the network, some are redundant and don’t contribute a lot to the output.</a:t>
            </a: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If you could rank the neurons in the network according to how much they contribute, you could then remove the low ranking neurons from the network, resulting in a smaller and faster network.</a:t>
            </a:r>
          </a:p>
          <a:p>
            <a:r>
              <a:rPr lang="en-US" altLang="zh-TW" b="1" dirty="0">
                <a:solidFill>
                  <a:srgbClr val="333333"/>
                </a:solidFill>
                <a:latin typeface="Open Sans"/>
              </a:rPr>
              <a:t>Getting faster/smaller networks is important for running these deep learning networks on mobile devices.</a:t>
            </a:r>
            <a:endParaRPr lang="en-US" altLang="zh-TW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The ranking can be done according to the L1/L2 mean of neuron weights, their mean activations, the number of times a neuron wasn’t zero on some validation set, and other creative methods . After the pruning, the accuracy will drop (hopefully not too much if the ranking clever), and the network is usually trained more to recover.</a:t>
            </a: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If we prune too much at once, the network might be damaged so much it won’t be able to recover.</a:t>
            </a: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So in practice this is an iterative process - often called ‘Iterative Pruning’: Prune / Train / Repeat.</a:t>
            </a:r>
            <a:endParaRPr lang="en-US" altLang="zh-TW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8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Lottery Ticket Hypothesis: Finding Small, Trainable Neural Networks</a:t>
            </a:r>
            <a:r>
              <a:rPr lang="zh-TW" altLang="zh-TW" dirty="0"/>
              <a:t>???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9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https://www.plurk.com/p/n27r0g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33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to implement ... Can you implement by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Even you can implement</a:t>
            </a:r>
          </a:p>
          <a:p>
            <a:r>
              <a:rPr lang="en-US" altLang="zh-TW" dirty="0"/>
              <a:t>It is hard to speedup by GPU </a:t>
            </a:r>
          </a:p>
          <a:p>
            <a:r>
              <a:rPr lang="en-US" altLang="zh-TW" dirty="0"/>
              <a:t>Actually, use zero to replace -&gt; just </a:t>
            </a:r>
            <a:r>
              <a:rPr lang="zh-TW" altLang="en-US" dirty="0"/>
              <a:t>自ｈｉ　</a:t>
            </a:r>
            <a:r>
              <a:rPr lang="en-US" altLang="zh-TW" dirty="0"/>
              <a:t>in paper</a:t>
            </a:r>
          </a:p>
          <a:p>
            <a:r>
              <a:rPr lang="en-US" altLang="zh-TW" dirty="0"/>
              <a:t>We will evaluate model size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47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nVIDIA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Quadro K600 12GB 3D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繪圖卡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原廠三年保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NVIDIA TESLA K40 12GB GPU K40 / K 40 CUDA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平行運算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...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86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to implement ... Can you implement by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Even you can implement</a:t>
            </a:r>
          </a:p>
          <a:p>
            <a:r>
              <a:rPr lang="en-US" altLang="zh-TW" dirty="0"/>
              <a:t>It is hard to speedup by GPU </a:t>
            </a:r>
          </a:p>
          <a:p>
            <a:r>
              <a:rPr lang="en-US" altLang="zh-TW" dirty="0"/>
              <a:t>Actually, use zero to replace -&gt; just </a:t>
            </a:r>
            <a:r>
              <a:rPr lang="zh-TW" altLang="en-US" dirty="0"/>
              <a:t>自ｈｉ　</a:t>
            </a:r>
            <a:r>
              <a:rPr lang="en-US" altLang="zh-TW" dirty="0"/>
              <a:t>in paper</a:t>
            </a:r>
          </a:p>
          <a:p>
            <a:r>
              <a:rPr lang="en-US" altLang="zh-TW" dirty="0"/>
              <a:t>We will evaluate model size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81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08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0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19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1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0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80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19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70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156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189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40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270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393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27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409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973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967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42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801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32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766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210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89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952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587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04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91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239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471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5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724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0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746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92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950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029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654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7828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97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68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41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21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C1E7-DA0F-4654-9F24-DA7A673E91C4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3EF1-16E3-4576-99D1-800592528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1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BEEF-5A81-497D-BA1E-D58502BC7092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E840-4B1A-400D-B015-730D3FA80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40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0B62C-FB2E-4501-93CF-5FE8B9C940E1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BD38D1-E4DB-47EE-91D9-CDB9B3F71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1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hyperlink" Target="https://arxiv.org/abs/1602.073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610.02357" TargetMode="External"/><Relationship Id="rId4" Type="http://schemas.openxmlformats.org/officeDocument/2006/relationships/hyperlink" Target="https://arxiv.org/abs/1707.0108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VuWvQUMQV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03.03635" TargetMode="Externa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rxiv.org/abs/1810.0527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05C7B-D031-4D94-9091-415D04A19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Network Compression</a:t>
            </a:r>
            <a:endParaRPr lang="zh-TW" altLang="en-US" sz="44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2D1BA3-D53B-4CD8-ADEF-DE5456923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Hung-yi Lee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174268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FBED9-2DC1-4C38-82FD-934522C4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- Practical Issue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E231A-B2EF-4AB6-BB32-93565D5C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Weight pruning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331B05D-467D-4DFB-98A7-E456AC751552}"/>
              </a:ext>
            </a:extLst>
          </p:cNvPr>
          <p:cNvSpPr/>
          <p:nvPr/>
        </p:nvSpPr>
        <p:spPr>
          <a:xfrm>
            <a:off x="1517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A6653F5-515F-4955-949D-581B8CCE4BDE}"/>
              </a:ext>
            </a:extLst>
          </p:cNvPr>
          <p:cNvSpPr/>
          <p:nvPr/>
        </p:nvSpPr>
        <p:spPr>
          <a:xfrm>
            <a:off x="2406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68A9285-411C-48AF-9F1F-AD63F85D3392}"/>
              </a:ext>
            </a:extLst>
          </p:cNvPr>
          <p:cNvSpPr/>
          <p:nvPr/>
        </p:nvSpPr>
        <p:spPr>
          <a:xfrm>
            <a:off x="3295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72540AA-4DE2-4AD7-92C1-9854702B63D6}"/>
              </a:ext>
            </a:extLst>
          </p:cNvPr>
          <p:cNvSpPr/>
          <p:nvPr/>
        </p:nvSpPr>
        <p:spPr>
          <a:xfrm>
            <a:off x="628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49ABA8-DC54-4588-B3BF-5F15F2243973}"/>
              </a:ext>
            </a:extLst>
          </p:cNvPr>
          <p:cNvSpPr/>
          <p:nvPr/>
        </p:nvSpPr>
        <p:spPr>
          <a:xfrm>
            <a:off x="1517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FDBE06-E30C-46D4-8873-A08731EE9932}"/>
              </a:ext>
            </a:extLst>
          </p:cNvPr>
          <p:cNvSpPr/>
          <p:nvPr/>
        </p:nvSpPr>
        <p:spPr>
          <a:xfrm>
            <a:off x="2406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CF1F09A-93FA-43A1-BE9C-04BC94C47E97}"/>
              </a:ext>
            </a:extLst>
          </p:cNvPr>
          <p:cNvSpPr/>
          <p:nvPr/>
        </p:nvSpPr>
        <p:spPr>
          <a:xfrm>
            <a:off x="3295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BDABCCE-A5AE-439C-829B-78F782E0E488}"/>
              </a:ext>
            </a:extLst>
          </p:cNvPr>
          <p:cNvSpPr/>
          <p:nvPr/>
        </p:nvSpPr>
        <p:spPr>
          <a:xfrm>
            <a:off x="628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0729D4D-2ACC-43A1-924D-564BCEF365F4}"/>
              </a:ext>
            </a:extLst>
          </p:cNvPr>
          <p:cNvSpPr/>
          <p:nvPr/>
        </p:nvSpPr>
        <p:spPr>
          <a:xfrm>
            <a:off x="1898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2F155F-5DC8-4F4E-9867-6CF5A1F4E028}"/>
              </a:ext>
            </a:extLst>
          </p:cNvPr>
          <p:cNvSpPr/>
          <p:nvPr/>
        </p:nvSpPr>
        <p:spPr>
          <a:xfrm>
            <a:off x="2787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861E53A-87E2-405F-BA25-B05B4823B210}"/>
              </a:ext>
            </a:extLst>
          </p:cNvPr>
          <p:cNvSpPr/>
          <p:nvPr/>
        </p:nvSpPr>
        <p:spPr>
          <a:xfrm>
            <a:off x="1009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C9E97B-CE6B-46ED-B6A6-5F34D49F07D4}"/>
              </a:ext>
            </a:extLst>
          </p:cNvPr>
          <p:cNvSpPr/>
          <p:nvPr/>
        </p:nvSpPr>
        <p:spPr>
          <a:xfrm>
            <a:off x="4078816" y="3904011"/>
            <a:ext cx="1113619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B7A743-5581-4BB5-91F3-EF68BA4623CD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74183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24B6D8-2A64-4A21-A0A5-2932098036C8}"/>
              </a:ext>
            </a:extLst>
          </p:cNvPr>
          <p:cNvCxnSpPr/>
          <p:nvPr/>
        </p:nvCxnSpPr>
        <p:spPr>
          <a:xfrm flipH="1" flipV="1">
            <a:off x="1792816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5B110E2-A989-4A05-8E20-B29EB7F58C56}"/>
              </a:ext>
            </a:extLst>
          </p:cNvPr>
          <p:cNvCxnSpPr/>
          <p:nvPr/>
        </p:nvCxnSpPr>
        <p:spPr>
          <a:xfrm flipH="1" flipV="1">
            <a:off x="2673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2E808A-D874-46F4-B38A-3073C828454D}"/>
              </a:ext>
            </a:extLst>
          </p:cNvPr>
          <p:cNvCxnSpPr/>
          <p:nvPr/>
        </p:nvCxnSpPr>
        <p:spPr>
          <a:xfrm flipH="1" flipV="1">
            <a:off x="3562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5777A65-4A14-4F9A-ADF6-27E514E86C87}"/>
              </a:ext>
            </a:extLst>
          </p:cNvPr>
          <p:cNvCxnSpPr>
            <a:cxnSpLocks/>
          </p:cNvCxnSpPr>
          <p:nvPr/>
        </p:nvCxnSpPr>
        <p:spPr>
          <a:xfrm flipV="1">
            <a:off x="863600" y="4447678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7FDB278-A38E-4E6B-8113-9CB196CCFC6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2650" y="4473078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0E09537-69EF-4AB3-A445-6F5296FECBD1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882650" y="4447678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C5B931D-76CA-4676-A09F-5312D949A865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82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85011ED-FD99-4E63-826D-680DDCBA1BED}"/>
              </a:ext>
            </a:extLst>
          </p:cNvPr>
          <p:cNvCxnSpPr>
            <a:cxnSpLocks/>
          </p:cNvCxnSpPr>
          <p:nvPr/>
        </p:nvCxnSpPr>
        <p:spPr>
          <a:xfrm flipV="1">
            <a:off x="1807634" y="4473078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3A44-8AA7-447F-8938-2914AD49055A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60F961-5297-4125-B8B0-07DC3FBA878F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H="1" flipV="1">
            <a:off x="882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696FD1-61B6-4E6F-BBE2-3EF1ECE36D0A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1771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5A5FF4B-C184-45BD-BA0C-310857219169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7F88114-27A0-4FA9-A36E-1BD3FC9C241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18634" y="4460378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7E8F8DE-95C0-45CA-991A-A31B79ADFA87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86A8C8F-EA3B-4AD9-AA25-DEA19A3FB93A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6D8C45B-D491-44AE-8645-952C1D6BCF27}"/>
              </a:ext>
            </a:extLst>
          </p:cNvPr>
          <p:cNvCxnSpPr>
            <a:cxnSpLocks/>
            <a:stCxn id="11" idx="0"/>
            <a:endCxn id="14" idx="4"/>
          </p:cNvCxnSpPr>
          <p:nvPr/>
        </p:nvCxnSpPr>
        <p:spPr>
          <a:xfrm flipV="1">
            <a:off x="882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96630D2-4DB4-4670-90E6-D68C90648A54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882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6118C3A-0E90-4A05-ABBD-8E03EE0F017E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V="1">
            <a:off x="882650" y="3482478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54FDDBE-1129-4685-AB09-845519342D4B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H="1" flipV="1">
            <a:off x="1263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EC9C58B-BBC7-4847-AE1A-B1D11EA029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1771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2DC212D-6AB3-4D18-AF28-BBA15C60A17E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1771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17E59FB-F03D-43AB-AB0A-DE8C86498F26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1263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2C1791-5048-4AD3-A7A8-BAFF9E1EAB33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2152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9293F0C-B4A9-4281-B5AB-12187A8AED5B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V="1">
            <a:off x="2660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CDF398F-7484-43D6-A367-F27E98F3D673}"/>
              </a:ext>
            </a:extLst>
          </p:cNvPr>
          <p:cNvCxnSpPr>
            <a:cxnSpLocks/>
            <a:stCxn id="10" idx="0"/>
            <a:endCxn id="14" idx="4"/>
          </p:cNvCxnSpPr>
          <p:nvPr/>
        </p:nvCxnSpPr>
        <p:spPr>
          <a:xfrm flipH="1" flipV="1">
            <a:off x="1263650" y="3482478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24C581-5FCE-4CB7-9FF1-9EE0E5454A37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2152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58DE681-B81A-4176-82F6-ED56567B52FC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H="1" flipV="1">
            <a:off x="3041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784348F-09EA-4A11-B1CE-D4434AF395A7}"/>
              </a:ext>
            </a:extLst>
          </p:cNvPr>
          <p:cNvCxnSpPr>
            <a:cxnSpLocks/>
          </p:cNvCxnSpPr>
          <p:nvPr/>
        </p:nvCxnSpPr>
        <p:spPr>
          <a:xfrm flipV="1">
            <a:off x="882650" y="536704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41763BF-8B90-48BB-A0EF-7F444635771B}"/>
              </a:ext>
            </a:extLst>
          </p:cNvPr>
          <p:cNvCxnSpPr>
            <a:cxnSpLocks/>
          </p:cNvCxnSpPr>
          <p:nvPr/>
        </p:nvCxnSpPr>
        <p:spPr>
          <a:xfrm flipV="1">
            <a:off x="1788584" y="539329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6BA704E-798A-43F7-9AAF-B65457290920}"/>
              </a:ext>
            </a:extLst>
          </p:cNvPr>
          <p:cNvCxnSpPr>
            <a:cxnSpLocks/>
          </p:cNvCxnSpPr>
          <p:nvPr/>
        </p:nvCxnSpPr>
        <p:spPr>
          <a:xfrm flipV="1">
            <a:off x="2673348" y="53830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367670C-1976-47D1-ABE1-B674E57BA8B2}"/>
              </a:ext>
            </a:extLst>
          </p:cNvPr>
          <p:cNvCxnSpPr>
            <a:cxnSpLocks/>
          </p:cNvCxnSpPr>
          <p:nvPr/>
        </p:nvCxnSpPr>
        <p:spPr>
          <a:xfrm flipV="1">
            <a:off x="3566582" y="538863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AA42776-69ED-41AB-B8F2-E6A36CB3CDD6}"/>
              </a:ext>
            </a:extLst>
          </p:cNvPr>
          <p:cNvCxnSpPr>
            <a:cxnSpLocks/>
          </p:cNvCxnSpPr>
          <p:nvPr/>
        </p:nvCxnSpPr>
        <p:spPr>
          <a:xfrm flipV="1">
            <a:off x="1263650" y="272386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1030D1E-C766-4ABC-BFFC-97020E7C0DCF}"/>
              </a:ext>
            </a:extLst>
          </p:cNvPr>
          <p:cNvCxnSpPr>
            <a:cxnSpLocks/>
          </p:cNvCxnSpPr>
          <p:nvPr/>
        </p:nvCxnSpPr>
        <p:spPr>
          <a:xfrm flipV="1">
            <a:off x="2161117" y="2721321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E31C7FE-085F-41A8-8726-E1CE2D1A980D}"/>
              </a:ext>
            </a:extLst>
          </p:cNvPr>
          <p:cNvCxnSpPr>
            <a:cxnSpLocks/>
          </p:cNvCxnSpPr>
          <p:nvPr/>
        </p:nvCxnSpPr>
        <p:spPr>
          <a:xfrm flipV="1">
            <a:off x="3041650" y="272407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8714907-2DA3-4D23-BC66-0C3A6CCDA811}"/>
              </a:ext>
            </a:extLst>
          </p:cNvPr>
          <p:cNvSpPr/>
          <p:nvPr/>
        </p:nvSpPr>
        <p:spPr>
          <a:xfrm>
            <a:off x="6259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736FBE9-5F1D-423F-9DEE-00410CB6BD66}"/>
              </a:ext>
            </a:extLst>
          </p:cNvPr>
          <p:cNvSpPr/>
          <p:nvPr/>
        </p:nvSpPr>
        <p:spPr>
          <a:xfrm>
            <a:off x="7148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9BFF6780-FB22-4CEF-9B00-A9A649AF9614}"/>
              </a:ext>
            </a:extLst>
          </p:cNvPr>
          <p:cNvSpPr/>
          <p:nvPr/>
        </p:nvSpPr>
        <p:spPr>
          <a:xfrm>
            <a:off x="8037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23940A43-98EC-4A66-BE21-F7618C3DED7B}"/>
              </a:ext>
            </a:extLst>
          </p:cNvPr>
          <p:cNvSpPr/>
          <p:nvPr/>
        </p:nvSpPr>
        <p:spPr>
          <a:xfrm>
            <a:off x="5370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490DB0F5-6F77-439D-8C43-3B87DE79A765}"/>
              </a:ext>
            </a:extLst>
          </p:cNvPr>
          <p:cNvSpPr/>
          <p:nvPr/>
        </p:nvSpPr>
        <p:spPr>
          <a:xfrm>
            <a:off x="7148236" y="400483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AA6F063-C3A4-4F43-B347-D13C363821E4}"/>
              </a:ext>
            </a:extLst>
          </p:cNvPr>
          <p:cNvSpPr/>
          <p:nvPr/>
        </p:nvSpPr>
        <p:spPr>
          <a:xfrm>
            <a:off x="5370236" y="400483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8E90B944-FD3D-44E3-9AFB-14F962D296B6}"/>
              </a:ext>
            </a:extLst>
          </p:cNvPr>
          <p:cNvSpPr/>
          <p:nvPr/>
        </p:nvSpPr>
        <p:spPr>
          <a:xfrm>
            <a:off x="6640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98349596-1B2A-42A7-B9A8-0483691F1000}"/>
              </a:ext>
            </a:extLst>
          </p:cNvPr>
          <p:cNvSpPr/>
          <p:nvPr/>
        </p:nvSpPr>
        <p:spPr>
          <a:xfrm>
            <a:off x="7529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D4560093-5A31-46C6-89B1-1BC11703D753}"/>
              </a:ext>
            </a:extLst>
          </p:cNvPr>
          <p:cNvSpPr/>
          <p:nvPr/>
        </p:nvSpPr>
        <p:spPr>
          <a:xfrm>
            <a:off x="5751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7D53EFB-FD81-4EC5-B68F-A509E0F7504C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615769" y="451283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F47EFD29-ED23-4F7B-99A2-57DC449A210F}"/>
              </a:ext>
            </a:extLst>
          </p:cNvPr>
          <p:cNvCxnSpPr/>
          <p:nvPr/>
        </p:nvCxnSpPr>
        <p:spPr>
          <a:xfrm flipH="1" flipV="1">
            <a:off x="7414935" y="451283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A04AB98-B82F-491C-8EF9-0B039E7AE458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5624236" y="4538235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79CEA1C-493C-4F36-836A-A7247477DFB1}"/>
              </a:ext>
            </a:extLst>
          </p:cNvPr>
          <p:cNvCxnSpPr>
            <a:cxnSpLocks/>
          </p:cNvCxnSpPr>
          <p:nvPr/>
        </p:nvCxnSpPr>
        <p:spPr>
          <a:xfrm flipV="1">
            <a:off x="6549220" y="4538235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1AD7D7F-C285-43E6-8B66-659D6876F039}"/>
              </a:ext>
            </a:extLst>
          </p:cNvPr>
          <p:cNvCxnSpPr>
            <a:cxnSpLocks/>
            <a:stCxn id="52" idx="0"/>
            <a:endCxn id="56" idx="4"/>
          </p:cNvCxnSpPr>
          <p:nvPr/>
        </p:nvCxnSpPr>
        <p:spPr>
          <a:xfrm flipH="1" flipV="1">
            <a:off x="5624236" y="451283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2534BAA-0F05-4B4B-A7BD-0EAAC2851983}"/>
              </a:ext>
            </a:extLst>
          </p:cNvPr>
          <p:cNvCxnSpPr>
            <a:cxnSpLocks/>
            <a:stCxn id="53" idx="0"/>
            <a:endCxn id="55" idx="4"/>
          </p:cNvCxnSpPr>
          <p:nvPr/>
        </p:nvCxnSpPr>
        <p:spPr>
          <a:xfrm flipH="1" flipV="1">
            <a:off x="7402236" y="451283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E698C31-5230-447F-A534-B7169E08FB78}"/>
              </a:ext>
            </a:extLst>
          </p:cNvPr>
          <p:cNvCxnSpPr>
            <a:cxnSpLocks/>
            <a:stCxn id="56" idx="0"/>
            <a:endCxn id="59" idx="4"/>
          </p:cNvCxnSpPr>
          <p:nvPr/>
        </p:nvCxnSpPr>
        <p:spPr>
          <a:xfrm flipV="1">
            <a:off x="5624236" y="354763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0A7F441-D545-4335-BAEF-3729683C4B7F}"/>
              </a:ext>
            </a:extLst>
          </p:cNvPr>
          <p:cNvCxnSpPr>
            <a:cxnSpLocks/>
            <a:stCxn id="56" idx="0"/>
            <a:endCxn id="57" idx="4"/>
          </p:cNvCxnSpPr>
          <p:nvPr/>
        </p:nvCxnSpPr>
        <p:spPr>
          <a:xfrm flipV="1">
            <a:off x="5624236" y="354763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797A248-80D8-484A-A167-0A91A5CE9E24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V="1">
            <a:off x="5624236" y="3547635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8164F-44C1-4460-BB87-A4693A988E62}"/>
              </a:ext>
            </a:extLst>
          </p:cNvPr>
          <p:cNvCxnSpPr>
            <a:cxnSpLocks/>
            <a:stCxn id="55" idx="0"/>
            <a:endCxn id="59" idx="4"/>
          </p:cNvCxnSpPr>
          <p:nvPr/>
        </p:nvCxnSpPr>
        <p:spPr>
          <a:xfrm flipH="1" flipV="1">
            <a:off x="6005236" y="3547635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0004370-40E3-4DFD-91E9-41DAE93B0EAD}"/>
              </a:ext>
            </a:extLst>
          </p:cNvPr>
          <p:cNvCxnSpPr>
            <a:cxnSpLocks/>
            <a:stCxn id="55" idx="0"/>
            <a:endCxn id="58" idx="4"/>
          </p:cNvCxnSpPr>
          <p:nvPr/>
        </p:nvCxnSpPr>
        <p:spPr>
          <a:xfrm flipV="1">
            <a:off x="7402236" y="354763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8E50DA91-52B7-406C-9393-1B67C9271EB8}"/>
              </a:ext>
            </a:extLst>
          </p:cNvPr>
          <p:cNvCxnSpPr>
            <a:cxnSpLocks/>
          </p:cNvCxnSpPr>
          <p:nvPr/>
        </p:nvCxnSpPr>
        <p:spPr>
          <a:xfrm flipV="1">
            <a:off x="5624236" y="543220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7E35A810-E52E-4BC7-A63E-C717D023D015}"/>
              </a:ext>
            </a:extLst>
          </p:cNvPr>
          <p:cNvCxnSpPr>
            <a:cxnSpLocks/>
          </p:cNvCxnSpPr>
          <p:nvPr/>
        </p:nvCxnSpPr>
        <p:spPr>
          <a:xfrm flipV="1">
            <a:off x="6530170" y="545845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22CE2B3-A5D6-41E7-B85E-5B3484083C1A}"/>
              </a:ext>
            </a:extLst>
          </p:cNvPr>
          <p:cNvCxnSpPr>
            <a:cxnSpLocks/>
          </p:cNvCxnSpPr>
          <p:nvPr/>
        </p:nvCxnSpPr>
        <p:spPr>
          <a:xfrm flipV="1">
            <a:off x="7414934" y="544818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2A67C6F-9AE0-4EAD-A0F5-E2D7EC99225E}"/>
              </a:ext>
            </a:extLst>
          </p:cNvPr>
          <p:cNvCxnSpPr>
            <a:cxnSpLocks/>
          </p:cNvCxnSpPr>
          <p:nvPr/>
        </p:nvCxnSpPr>
        <p:spPr>
          <a:xfrm flipV="1">
            <a:off x="8308168" y="545379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CC2112B-AE5B-4A63-B7FC-225F744786F9}"/>
              </a:ext>
            </a:extLst>
          </p:cNvPr>
          <p:cNvCxnSpPr>
            <a:cxnSpLocks/>
          </p:cNvCxnSpPr>
          <p:nvPr/>
        </p:nvCxnSpPr>
        <p:spPr>
          <a:xfrm flipV="1">
            <a:off x="6005236" y="278901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21F5BAD-25C3-4555-813F-6F2D752E5F40}"/>
              </a:ext>
            </a:extLst>
          </p:cNvPr>
          <p:cNvCxnSpPr>
            <a:cxnSpLocks/>
          </p:cNvCxnSpPr>
          <p:nvPr/>
        </p:nvCxnSpPr>
        <p:spPr>
          <a:xfrm flipV="1">
            <a:off x="6902703" y="278647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F86E5BF7-8103-4421-9AC3-8ED26F529906}"/>
              </a:ext>
            </a:extLst>
          </p:cNvPr>
          <p:cNvCxnSpPr>
            <a:cxnSpLocks/>
          </p:cNvCxnSpPr>
          <p:nvPr/>
        </p:nvCxnSpPr>
        <p:spPr>
          <a:xfrm flipV="1">
            <a:off x="7783236" y="27892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95CDC34-8D8A-4003-AE35-852B96C3D1D8}"/>
              </a:ext>
            </a:extLst>
          </p:cNvPr>
          <p:cNvSpPr txBox="1"/>
          <p:nvPr/>
        </p:nvSpPr>
        <p:spPr>
          <a:xfrm>
            <a:off x="3688443" y="2942753"/>
            <a:ext cx="206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Prune some weights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1B55F3B-DF67-42F3-BC68-3DA2A1D808E7}"/>
              </a:ext>
            </a:extLst>
          </p:cNvPr>
          <p:cNvSpPr txBox="1"/>
          <p:nvPr/>
        </p:nvSpPr>
        <p:spPr>
          <a:xfrm>
            <a:off x="5370236" y="1825625"/>
            <a:ext cx="336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network architecture becomes irregular.</a:t>
            </a:r>
            <a:endParaRPr lang="zh-TW" altLang="en-US" sz="24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038F653-FE85-4C98-912C-455AC9E82380}"/>
              </a:ext>
            </a:extLst>
          </p:cNvPr>
          <p:cNvSpPr txBox="1"/>
          <p:nvPr/>
        </p:nvSpPr>
        <p:spPr>
          <a:xfrm>
            <a:off x="1468862" y="5936230"/>
            <a:ext cx="639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Hard to implement, hard to speedup 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4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74630-4B90-4A66-988F-7AA5E101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- Practical Issue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03D10-52E6-43DD-A2FC-0D6B1312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Weight pruning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A077DD-17DA-47DE-A5E0-582A9D7D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7619"/>
            <a:ext cx="9144000" cy="23873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4AE3D-06B4-448C-968B-E74EC3FC07F7}"/>
              </a:ext>
            </a:extLst>
          </p:cNvPr>
          <p:cNvSpPr/>
          <p:nvPr/>
        </p:nvSpPr>
        <p:spPr>
          <a:xfrm>
            <a:off x="4833445" y="5329905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https://arxiv.org/pdf/1608.03665.pdf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69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FBED9-2DC1-4C38-82FD-934522C4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- Practical Issue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E231A-B2EF-4AB6-BB32-93565D5C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Neuron pruning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331B05D-467D-4DFB-98A7-E456AC751552}"/>
              </a:ext>
            </a:extLst>
          </p:cNvPr>
          <p:cNvSpPr/>
          <p:nvPr/>
        </p:nvSpPr>
        <p:spPr>
          <a:xfrm>
            <a:off x="1517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A6653F5-515F-4955-949D-581B8CCE4BDE}"/>
              </a:ext>
            </a:extLst>
          </p:cNvPr>
          <p:cNvSpPr/>
          <p:nvPr/>
        </p:nvSpPr>
        <p:spPr>
          <a:xfrm>
            <a:off x="2406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68A9285-411C-48AF-9F1F-AD63F85D3392}"/>
              </a:ext>
            </a:extLst>
          </p:cNvPr>
          <p:cNvSpPr/>
          <p:nvPr/>
        </p:nvSpPr>
        <p:spPr>
          <a:xfrm>
            <a:off x="3295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72540AA-4DE2-4AD7-92C1-9854702B63D6}"/>
              </a:ext>
            </a:extLst>
          </p:cNvPr>
          <p:cNvSpPr/>
          <p:nvPr/>
        </p:nvSpPr>
        <p:spPr>
          <a:xfrm>
            <a:off x="628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49ABA8-DC54-4588-B3BF-5F15F2243973}"/>
              </a:ext>
            </a:extLst>
          </p:cNvPr>
          <p:cNvSpPr/>
          <p:nvPr/>
        </p:nvSpPr>
        <p:spPr>
          <a:xfrm>
            <a:off x="1517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FDBE06-E30C-46D4-8873-A08731EE9932}"/>
              </a:ext>
            </a:extLst>
          </p:cNvPr>
          <p:cNvSpPr/>
          <p:nvPr/>
        </p:nvSpPr>
        <p:spPr>
          <a:xfrm>
            <a:off x="2406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CF1F09A-93FA-43A1-BE9C-04BC94C47E97}"/>
              </a:ext>
            </a:extLst>
          </p:cNvPr>
          <p:cNvSpPr/>
          <p:nvPr/>
        </p:nvSpPr>
        <p:spPr>
          <a:xfrm>
            <a:off x="3295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BDABCCE-A5AE-439C-829B-78F782E0E488}"/>
              </a:ext>
            </a:extLst>
          </p:cNvPr>
          <p:cNvSpPr/>
          <p:nvPr/>
        </p:nvSpPr>
        <p:spPr>
          <a:xfrm>
            <a:off x="628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0729D4D-2ACC-43A1-924D-564BCEF365F4}"/>
              </a:ext>
            </a:extLst>
          </p:cNvPr>
          <p:cNvSpPr/>
          <p:nvPr/>
        </p:nvSpPr>
        <p:spPr>
          <a:xfrm>
            <a:off x="1898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2F155F-5DC8-4F4E-9867-6CF5A1F4E028}"/>
              </a:ext>
            </a:extLst>
          </p:cNvPr>
          <p:cNvSpPr/>
          <p:nvPr/>
        </p:nvSpPr>
        <p:spPr>
          <a:xfrm>
            <a:off x="2787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861E53A-87E2-405F-BA25-B05B4823B210}"/>
              </a:ext>
            </a:extLst>
          </p:cNvPr>
          <p:cNvSpPr/>
          <p:nvPr/>
        </p:nvSpPr>
        <p:spPr>
          <a:xfrm>
            <a:off x="1009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C9E97B-CE6B-46ED-B6A6-5F34D49F07D4}"/>
              </a:ext>
            </a:extLst>
          </p:cNvPr>
          <p:cNvSpPr/>
          <p:nvPr/>
        </p:nvSpPr>
        <p:spPr>
          <a:xfrm>
            <a:off x="4078816" y="3904011"/>
            <a:ext cx="1113619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B7A743-5581-4BB5-91F3-EF68BA4623CD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874183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24B6D8-2A64-4A21-A0A5-2932098036C8}"/>
              </a:ext>
            </a:extLst>
          </p:cNvPr>
          <p:cNvCxnSpPr/>
          <p:nvPr/>
        </p:nvCxnSpPr>
        <p:spPr>
          <a:xfrm flipH="1" flipV="1">
            <a:off x="1792816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5B110E2-A989-4A05-8E20-B29EB7F58C56}"/>
              </a:ext>
            </a:extLst>
          </p:cNvPr>
          <p:cNvCxnSpPr/>
          <p:nvPr/>
        </p:nvCxnSpPr>
        <p:spPr>
          <a:xfrm flipH="1" flipV="1">
            <a:off x="2673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2E808A-D874-46F4-B38A-3073C828454D}"/>
              </a:ext>
            </a:extLst>
          </p:cNvPr>
          <p:cNvCxnSpPr/>
          <p:nvPr/>
        </p:nvCxnSpPr>
        <p:spPr>
          <a:xfrm flipH="1" flipV="1">
            <a:off x="3562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5777A65-4A14-4F9A-ADF6-27E514E86C87}"/>
              </a:ext>
            </a:extLst>
          </p:cNvPr>
          <p:cNvCxnSpPr>
            <a:cxnSpLocks/>
          </p:cNvCxnSpPr>
          <p:nvPr/>
        </p:nvCxnSpPr>
        <p:spPr>
          <a:xfrm flipV="1">
            <a:off x="863600" y="4447678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7FDB278-A38E-4E6B-8113-9CB196CCFC6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2650" y="4473078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0E09537-69EF-4AB3-A445-6F5296FECBD1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882650" y="4447678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C5B931D-76CA-4676-A09F-5312D949A865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882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85011ED-FD99-4E63-826D-680DDCBA1BED}"/>
              </a:ext>
            </a:extLst>
          </p:cNvPr>
          <p:cNvCxnSpPr>
            <a:cxnSpLocks/>
          </p:cNvCxnSpPr>
          <p:nvPr/>
        </p:nvCxnSpPr>
        <p:spPr>
          <a:xfrm flipV="1">
            <a:off x="1807634" y="4473078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EB13A44-8AA7-447F-8938-2914AD49055A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60F961-5297-4125-B8B0-07DC3FBA878F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H="1" flipV="1">
            <a:off x="882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0696FD1-61B6-4E6F-BBE2-3EF1ECE36D0A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1771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5A5FF4B-C184-45BD-BA0C-310857219169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7F88114-27A0-4FA9-A36E-1BD3FC9C241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18634" y="4460378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7E8F8DE-95C0-45CA-991A-A31B79ADFA87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86A8C8F-EA3B-4AD9-AA25-DEA19A3FB93A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6D8C45B-D491-44AE-8645-952C1D6BCF27}"/>
              </a:ext>
            </a:extLst>
          </p:cNvPr>
          <p:cNvCxnSpPr>
            <a:cxnSpLocks/>
            <a:stCxn id="11" idx="0"/>
            <a:endCxn id="14" idx="4"/>
          </p:cNvCxnSpPr>
          <p:nvPr/>
        </p:nvCxnSpPr>
        <p:spPr>
          <a:xfrm flipV="1">
            <a:off x="882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96630D2-4DB4-4670-90E6-D68C90648A54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882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6118C3A-0E90-4A05-ABBD-8E03EE0F017E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V="1">
            <a:off x="882650" y="3482478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54FDDBE-1129-4685-AB09-845519342D4B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H="1" flipV="1">
            <a:off x="1263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EC9C58B-BBC7-4847-AE1A-B1D11EA029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V="1">
            <a:off x="1771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2DC212D-6AB3-4D18-AF28-BBA15C60A17E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1771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17E59FB-F03D-43AB-AB0A-DE8C86498F26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H="1" flipV="1">
            <a:off x="1263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2C1791-5048-4AD3-A7A8-BAFF9E1EAB33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2152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9293F0C-B4A9-4281-B5AB-12187A8AED5B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V="1">
            <a:off x="2660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CDF398F-7484-43D6-A367-F27E98F3D673}"/>
              </a:ext>
            </a:extLst>
          </p:cNvPr>
          <p:cNvCxnSpPr>
            <a:cxnSpLocks/>
            <a:stCxn id="10" idx="0"/>
            <a:endCxn id="14" idx="4"/>
          </p:cNvCxnSpPr>
          <p:nvPr/>
        </p:nvCxnSpPr>
        <p:spPr>
          <a:xfrm flipH="1" flipV="1">
            <a:off x="1263650" y="3482478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B24C581-5FCE-4CB7-9FF1-9EE0E5454A37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2152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58DE681-B81A-4176-82F6-ED56567B52FC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H="1" flipV="1">
            <a:off x="3041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C784348F-09EA-4A11-B1CE-D4434AF395A7}"/>
              </a:ext>
            </a:extLst>
          </p:cNvPr>
          <p:cNvCxnSpPr>
            <a:cxnSpLocks/>
          </p:cNvCxnSpPr>
          <p:nvPr/>
        </p:nvCxnSpPr>
        <p:spPr>
          <a:xfrm flipV="1">
            <a:off x="882650" y="536704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41763BF-8B90-48BB-A0EF-7F444635771B}"/>
              </a:ext>
            </a:extLst>
          </p:cNvPr>
          <p:cNvCxnSpPr>
            <a:cxnSpLocks/>
          </p:cNvCxnSpPr>
          <p:nvPr/>
        </p:nvCxnSpPr>
        <p:spPr>
          <a:xfrm flipV="1">
            <a:off x="1788584" y="539329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6BA704E-798A-43F7-9AAF-B65457290920}"/>
              </a:ext>
            </a:extLst>
          </p:cNvPr>
          <p:cNvCxnSpPr>
            <a:cxnSpLocks/>
          </p:cNvCxnSpPr>
          <p:nvPr/>
        </p:nvCxnSpPr>
        <p:spPr>
          <a:xfrm flipV="1">
            <a:off x="2673348" y="53830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367670C-1976-47D1-ABE1-B674E57BA8B2}"/>
              </a:ext>
            </a:extLst>
          </p:cNvPr>
          <p:cNvCxnSpPr>
            <a:cxnSpLocks/>
          </p:cNvCxnSpPr>
          <p:nvPr/>
        </p:nvCxnSpPr>
        <p:spPr>
          <a:xfrm flipV="1">
            <a:off x="3566582" y="538863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AA42776-69ED-41AB-B8F2-E6A36CB3CDD6}"/>
              </a:ext>
            </a:extLst>
          </p:cNvPr>
          <p:cNvCxnSpPr>
            <a:cxnSpLocks/>
          </p:cNvCxnSpPr>
          <p:nvPr/>
        </p:nvCxnSpPr>
        <p:spPr>
          <a:xfrm flipV="1">
            <a:off x="1263650" y="272386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1030D1E-C766-4ABC-BFFC-97020E7C0DCF}"/>
              </a:ext>
            </a:extLst>
          </p:cNvPr>
          <p:cNvCxnSpPr>
            <a:cxnSpLocks/>
          </p:cNvCxnSpPr>
          <p:nvPr/>
        </p:nvCxnSpPr>
        <p:spPr>
          <a:xfrm flipV="1">
            <a:off x="2161117" y="2721321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E31C7FE-085F-41A8-8726-E1CE2D1A980D}"/>
              </a:ext>
            </a:extLst>
          </p:cNvPr>
          <p:cNvCxnSpPr>
            <a:cxnSpLocks/>
          </p:cNvCxnSpPr>
          <p:nvPr/>
        </p:nvCxnSpPr>
        <p:spPr>
          <a:xfrm flipV="1">
            <a:off x="3041650" y="272407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95CDC34-8D8A-4003-AE35-852B96C3D1D8}"/>
              </a:ext>
            </a:extLst>
          </p:cNvPr>
          <p:cNvSpPr txBox="1"/>
          <p:nvPr/>
        </p:nvSpPr>
        <p:spPr>
          <a:xfrm>
            <a:off x="3688443" y="2942753"/>
            <a:ext cx="206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Prune some neurons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1B55F3B-DF67-42F3-BC68-3DA2A1D808E7}"/>
              </a:ext>
            </a:extLst>
          </p:cNvPr>
          <p:cNvSpPr txBox="1"/>
          <p:nvPr/>
        </p:nvSpPr>
        <p:spPr>
          <a:xfrm>
            <a:off x="5370236" y="1825625"/>
            <a:ext cx="336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network architecture is regular. </a:t>
            </a:r>
            <a:endParaRPr lang="zh-TW" altLang="en-US" sz="24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038F653-FE85-4C98-912C-455AC9E82380}"/>
              </a:ext>
            </a:extLst>
          </p:cNvPr>
          <p:cNvSpPr txBox="1"/>
          <p:nvPr/>
        </p:nvSpPr>
        <p:spPr>
          <a:xfrm>
            <a:off x="1468862" y="5936230"/>
            <a:ext cx="639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Easy to implement, easy to speedup 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0A469AD-0FA3-42F7-846B-CDC87DC70F2C}"/>
              </a:ext>
            </a:extLst>
          </p:cNvPr>
          <p:cNvSpPr/>
          <p:nvPr/>
        </p:nvSpPr>
        <p:spPr>
          <a:xfrm>
            <a:off x="2370055" y="3918139"/>
            <a:ext cx="586927" cy="554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D769C341-6A33-4ACD-9A06-68D682668D44}"/>
              </a:ext>
            </a:extLst>
          </p:cNvPr>
          <p:cNvSpPr/>
          <p:nvPr/>
        </p:nvSpPr>
        <p:spPr>
          <a:xfrm>
            <a:off x="6360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965C2E34-71F1-4B7E-8B98-C016F242CEB7}"/>
              </a:ext>
            </a:extLst>
          </p:cNvPr>
          <p:cNvSpPr/>
          <p:nvPr/>
        </p:nvSpPr>
        <p:spPr>
          <a:xfrm>
            <a:off x="7249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7EB7304A-68E2-4D0C-8B48-1FD8CE40EA86}"/>
              </a:ext>
            </a:extLst>
          </p:cNvPr>
          <p:cNvSpPr/>
          <p:nvPr/>
        </p:nvSpPr>
        <p:spPr>
          <a:xfrm>
            <a:off x="8138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D285F14C-23EF-49C8-B74F-428B65310172}"/>
              </a:ext>
            </a:extLst>
          </p:cNvPr>
          <p:cNvSpPr/>
          <p:nvPr/>
        </p:nvSpPr>
        <p:spPr>
          <a:xfrm>
            <a:off x="5471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D0F6BECB-12BB-4765-B24F-29A0E46686A6}"/>
              </a:ext>
            </a:extLst>
          </p:cNvPr>
          <p:cNvSpPr/>
          <p:nvPr/>
        </p:nvSpPr>
        <p:spPr>
          <a:xfrm>
            <a:off x="6360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F0478913-C9C6-47E5-9234-F0EF51262A83}"/>
              </a:ext>
            </a:extLst>
          </p:cNvPr>
          <p:cNvSpPr/>
          <p:nvPr/>
        </p:nvSpPr>
        <p:spPr>
          <a:xfrm>
            <a:off x="8138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55F7769D-C8FC-4F02-B394-4B77EB9A2D0A}"/>
              </a:ext>
            </a:extLst>
          </p:cNvPr>
          <p:cNvSpPr/>
          <p:nvPr/>
        </p:nvSpPr>
        <p:spPr>
          <a:xfrm>
            <a:off x="5471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AEF54F6-C1CB-4782-BC70-3FCF4654CF86}"/>
              </a:ext>
            </a:extLst>
          </p:cNvPr>
          <p:cNvSpPr/>
          <p:nvPr/>
        </p:nvSpPr>
        <p:spPr>
          <a:xfrm>
            <a:off x="6741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084EC0E9-75AC-4BC5-AC92-A99867A5A22F}"/>
              </a:ext>
            </a:extLst>
          </p:cNvPr>
          <p:cNvSpPr/>
          <p:nvPr/>
        </p:nvSpPr>
        <p:spPr>
          <a:xfrm>
            <a:off x="7630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A26C16BB-73D5-4E2E-8D8B-936CC5571102}"/>
              </a:ext>
            </a:extLst>
          </p:cNvPr>
          <p:cNvSpPr/>
          <p:nvPr/>
        </p:nvSpPr>
        <p:spPr>
          <a:xfrm>
            <a:off x="5852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06F084A-825C-42B3-931B-CFCF0ADE61C5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5717449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95BDF91-D5AF-423F-A8A8-6FF6FFDDF9EB}"/>
              </a:ext>
            </a:extLst>
          </p:cNvPr>
          <p:cNvCxnSpPr/>
          <p:nvPr/>
        </p:nvCxnSpPr>
        <p:spPr>
          <a:xfrm flipH="1" flipV="1">
            <a:off x="6636082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662CFDA-1447-4154-8873-BBF30FEAC969}"/>
              </a:ext>
            </a:extLst>
          </p:cNvPr>
          <p:cNvCxnSpPr/>
          <p:nvPr/>
        </p:nvCxnSpPr>
        <p:spPr>
          <a:xfrm flipH="1" flipV="1">
            <a:off x="8405615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7348DF8-6393-4A17-B632-7A0C9A01A6B8}"/>
              </a:ext>
            </a:extLst>
          </p:cNvPr>
          <p:cNvCxnSpPr>
            <a:cxnSpLocks/>
          </p:cNvCxnSpPr>
          <p:nvPr/>
        </p:nvCxnSpPr>
        <p:spPr>
          <a:xfrm flipV="1">
            <a:off x="5706866" y="4517915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06BCE16-6FBA-4A46-BD93-EFCE79D7F218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V="1">
            <a:off x="5725916" y="4517915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9C1BFFE-8C3D-4BD9-819A-C9A1E9F5D1F9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H="1" flipV="1">
            <a:off x="5725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53672041-4C29-4E5D-AB8C-910DC6B7856C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6614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98E69E6-E61E-4191-8610-E615AF46FD7E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H="1" flipV="1">
            <a:off x="5725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0823AE3-28FE-415A-BBE6-72C32296DE76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6614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631597D-2036-4CB5-8B31-713B6854D70C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7503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312EAD2B-A633-40F8-9428-1DA6BC5F64B2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5761900" y="4530615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EAD52BC9-C964-412D-BCAA-7B228CB3AFE2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6614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95B4DBE7-1454-4D11-8EBA-DFB3023AC7BA}"/>
              </a:ext>
            </a:extLst>
          </p:cNvPr>
          <p:cNvCxnSpPr>
            <a:cxnSpLocks/>
            <a:stCxn id="89" idx="0"/>
            <a:endCxn id="92" idx="4"/>
          </p:cNvCxnSpPr>
          <p:nvPr/>
        </p:nvCxnSpPr>
        <p:spPr>
          <a:xfrm flipV="1">
            <a:off x="5725916" y="355271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7C0CF492-EFEF-4202-BC3C-DB3CC63F7FFE}"/>
              </a:ext>
            </a:extLst>
          </p:cNvPr>
          <p:cNvCxnSpPr>
            <a:cxnSpLocks/>
            <a:stCxn id="89" idx="0"/>
            <a:endCxn id="90" idx="4"/>
          </p:cNvCxnSpPr>
          <p:nvPr/>
        </p:nvCxnSpPr>
        <p:spPr>
          <a:xfrm flipV="1">
            <a:off x="5725916" y="355271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F1FE93F-BBE0-4457-90E3-23F4E9CC0AC8}"/>
              </a:ext>
            </a:extLst>
          </p:cNvPr>
          <p:cNvCxnSpPr>
            <a:cxnSpLocks/>
            <a:stCxn id="89" idx="0"/>
            <a:endCxn id="91" idx="4"/>
          </p:cNvCxnSpPr>
          <p:nvPr/>
        </p:nvCxnSpPr>
        <p:spPr>
          <a:xfrm flipV="1">
            <a:off x="5725916" y="3552715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54762A78-A76F-43E0-A2F4-D801AF9E07DB}"/>
              </a:ext>
            </a:extLst>
          </p:cNvPr>
          <p:cNvCxnSpPr>
            <a:cxnSpLocks/>
            <a:stCxn id="86" idx="0"/>
            <a:endCxn id="92" idx="4"/>
          </p:cNvCxnSpPr>
          <p:nvPr/>
        </p:nvCxnSpPr>
        <p:spPr>
          <a:xfrm flipH="1" flipV="1">
            <a:off x="6106916" y="3552715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FAC23439-007D-4460-A5BA-603A8748A1AF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6614916" y="355271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63BA4809-50F4-49FF-BBC0-7C54B97D0437}"/>
              </a:ext>
            </a:extLst>
          </p:cNvPr>
          <p:cNvCxnSpPr>
            <a:cxnSpLocks/>
            <a:stCxn id="86" idx="0"/>
            <a:endCxn id="91" idx="4"/>
          </p:cNvCxnSpPr>
          <p:nvPr/>
        </p:nvCxnSpPr>
        <p:spPr>
          <a:xfrm flipV="1">
            <a:off x="6614916" y="355271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A3CFD38B-5B63-4422-834F-4A80E863728C}"/>
              </a:ext>
            </a:extLst>
          </p:cNvPr>
          <p:cNvCxnSpPr>
            <a:cxnSpLocks/>
            <a:stCxn id="88" idx="0"/>
            <a:endCxn id="92" idx="4"/>
          </p:cNvCxnSpPr>
          <p:nvPr/>
        </p:nvCxnSpPr>
        <p:spPr>
          <a:xfrm flipH="1" flipV="1">
            <a:off x="6106916" y="3552715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445A216F-AF9B-4DA5-9032-F2BCBB78170F}"/>
              </a:ext>
            </a:extLst>
          </p:cNvPr>
          <p:cNvCxnSpPr>
            <a:cxnSpLocks/>
            <a:stCxn id="88" idx="0"/>
            <a:endCxn id="90" idx="4"/>
          </p:cNvCxnSpPr>
          <p:nvPr/>
        </p:nvCxnSpPr>
        <p:spPr>
          <a:xfrm flipH="1" flipV="1">
            <a:off x="6995916" y="3552715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6636C339-C58F-4E23-B20E-77ABCB41A25E}"/>
              </a:ext>
            </a:extLst>
          </p:cNvPr>
          <p:cNvCxnSpPr>
            <a:cxnSpLocks/>
            <a:stCxn id="88" idx="0"/>
            <a:endCxn id="91" idx="4"/>
          </p:cNvCxnSpPr>
          <p:nvPr/>
        </p:nvCxnSpPr>
        <p:spPr>
          <a:xfrm flipH="1" flipV="1">
            <a:off x="7884916" y="3552715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1C03E923-5155-41AA-BB42-18E9152FAFF9}"/>
              </a:ext>
            </a:extLst>
          </p:cNvPr>
          <p:cNvCxnSpPr>
            <a:cxnSpLocks/>
          </p:cNvCxnSpPr>
          <p:nvPr/>
        </p:nvCxnSpPr>
        <p:spPr>
          <a:xfrm flipV="1">
            <a:off x="5725916" y="543728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A356AE39-A583-43CC-8746-98816C3AA770}"/>
              </a:ext>
            </a:extLst>
          </p:cNvPr>
          <p:cNvCxnSpPr>
            <a:cxnSpLocks/>
          </p:cNvCxnSpPr>
          <p:nvPr/>
        </p:nvCxnSpPr>
        <p:spPr>
          <a:xfrm flipV="1">
            <a:off x="6631850" y="546353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38EEFBA-4772-4111-8059-3D5F8E415B2F}"/>
              </a:ext>
            </a:extLst>
          </p:cNvPr>
          <p:cNvCxnSpPr>
            <a:cxnSpLocks/>
          </p:cNvCxnSpPr>
          <p:nvPr/>
        </p:nvCxnSpPr>
        <p:spPr>
          <a:xfrm flipV="1">
            <a:off x="7516614" y="545326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4F68F1F1-7DD2-424F-A76D-AD725519FE76}"/>
              </a:ext>
            </a:extLst>
          </p:cNvPr>
          <p:cNvCxnSpPr>
            <a:cxnSpLocks/>
          </p:cNvCxnSpPr>
          <p:nvPr/>
        </p:nvCxnSpPr>
        <p:spPr>
          <a:xfrm flipV="1">
            <a:off x="8409848" y="545887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3FE8717A-A05A-402B-8575-85D5895105FF}"/>
              </a:ext>
            </a:extLst>
          </p:cNvPr>
          <p:cNvCxnSpPr>
            <a:cxnSpLocks/>
          </p:cNvCxnSpPr>
          <p:nvPr/>
        </p:nvCxnSpPr>
        <p:spPr>
          <a:xfrm flipV="1">
            <a:off x="6106916" y="279409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1F83F75-35E2-4216-9462-140019FB9F02}"/>
              </a:ext>
            </a:extLst>
          </p:cNvPr>
          <p:cNvCxnSpPr>
            <a:cxnSpLocks/>
          </p:cNvCxnSpPr>
          <p:nvPr/>
        </p:nvCxnSpPr>
        <p:spPr>
          <a:xfrm flipV="1">
            <a:off x="7004383" y="279155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C5CA032A-5A60-4A68-AAE2-659B37D99288}"/>
              </a:ext>
            </a:extLst>
          </p:cNvPr>
          <p:cNvCxnSpPr>
            <a:cxnSpLocks/>
          </p:cNvCxnSpPr>
          <p:nvPr/>
        </p:nvCxnSpPr>
        <p:spPr>
          <a:xfrm flipV="1">
            <a:off x="7884916" y="279431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Knowledge Distillation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1835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</a:t>
            </a:r>
            <a:br>
              <a:rPr lang="en-US" altLang="zh-TW" dirty="0"/>
            </a:br>
            <a:r>
              <a:rPr lang="en-US" altLang="zh-TW" dirty="0"/>
              <a:t>Distillation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EA8A2-3A6F-42C0-95CC-E8B28F272422}"/>
              </a:ext>
            </a:extLst>
          </p:cNvPr>
          <p:cNvSpPr/>
          <p:nvPr/>
        </p:nvSpPr>
        <p:spPr>
          <a:xfrm>
            <a:off x="4974199" y="238946"/>
            <a:ext cx="410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Knowledge Distillation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https://arxiv.org/pdf/1503.02531.pdf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Deep Nets Really Need to be Deep?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https://arxiv.org/pdf/1312.6184.pdf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FC5155-962E-40AD-AD54-C9456260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27" y="5522959"/>
            <a:ext cx="946724" cy="9640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64EE548-A226-4466-8921-E15E7D31C2D3}"/>
              </a:ext>
            </a:extLst>
          </p:cNvPr>
          <p:cNvSpPr/>
          <p:nvPr/>
        </p:nvSpPr>
        <p:spPr>
          <a:xfrm>
            <a:off x="2618703" y="3622532"/>
            <a:ext cx="2267376" cy="130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Teacher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(Large)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BB5C5E2-C10C-4E6B-83C4-F0B8CB5D64A5}"/>
              </a:ext>
            </a:extLst>
          </p:cNvPr>
          <p:cNvSpPr/>
          <p:nvPr/>
        </p:nvSpPr>
        <p:spPr>
          <a:xfrm rot="16200000">
            <a:off x="3448376" y="4926731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0ADAF40-0597-401F-A1B4-FDE406B53779}"/>
              </a:ext>
            </a:extLst>
          </p:cNvPr>
          <p:cNvSpPr/>
          <p:nvPr/>
        </p:nvSpPr>
        <p:spPr>
          <a:xfrm rot="16200000">
            <a:off x="3448375" y="2958836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F14D43-2DC4-4324-90BD-8349253AB765}"/>
              </a:ext>
            </a:extLst>
          </p:cNvPr>
          <p:cNvSpPr txBox="1"/>
          <p:nvPr/>
        </p:nvSpPr>
        <p:spPr>
          <a:xfrm>
            <a:off x="1456653" y="2478950"/>
            <a:ext cx="45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“1”: 0.7, “7”: 0.2. “9”: 0.1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38E1CA-13ED-4999-A84D-12CF966CEEE2}"/>
              </a:ext>
            </a:extLst>
          </p:cNvPr>
          <p:cNvSpPr/>
          <p:nvPr/>
        </p:nvSpPr>
        <p:spPr>
          <a:xfrm>
            <a:off x="6247974" y="3642979"/>
            <a:ext cx="2267376" cy="130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Student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A84BA93-A1DD-458F-862E-970AC91F1AE1}"/>
              </a:ext>
            </a:extLst>
          </p:cNvPr>
          <p:cNvSpPr/>
          <p:nvPr/>
        </p:nvSpPr>
        <p:spPr>
          <a:xfrm rot="16200000">
            <a:off x="7077647" y="4947178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59434CA-AEE7-487C-B042-81814E462301}"/>
              </a:ext>
            </a:extLst>
          </p:cNvPr>
          <p:cNvSpPr/>
          <p:nvPr/>
        </p:nvSpPr>
        <p:spPr>
          <a:xfrm rot="16200000">
            <a:off x="7077646" y="2979283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AD7ECE-CB38-4914-A2A0-05654EB5DFE5}"/>
              </a:ext>
            </a:extLst>
          </p:cNvPr>
          <p:cNvSpPr txBox="1"/>
          <p:nvPr/>
        </p:nvSpPr>
        <p:spPr>
          <a:xfrm>
            <a:off x="6700745" y="2483814"/>
            <a:ext cx="13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BC3803B6-7CC4-4511-8C6F-EB940160656F}"/>
              </a:ext>
            </a:extLst>
          </p:cNvPr>
          <p:cNvSpPr/>
          <p:nvPr/>
        </p:nvSpPr>
        <p:spPr>
          <a:xfrm>
            <a:off x="5567059" y="2521914"/>
            <a:ext cx="1361829" cy="418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48043F-8285-4F54-8225-F5028007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97" y="5475119"/>
            <a:ext cx="946724" cy="96404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F6A991-A7A5-42D0-9181-4B3B8DA2C47F}"/>
              </a:ext>
            </a:extLst>
          </p:cNvPr>
          <p:cNvSpPr txBox="1"/>
          <p:nvPr/>
        </p:nvSpPr>
        <p:spPr>
          <a:xfrm>
            <a:off x="2729034" y="2021750"/>
            <a:ext cx="2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target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0C97A8-144A-47CE-A2ED-6B048F1E2D23}"/>
              </a:ext>
            </a:extLst>
          </p:cNvPr>
          <p:cNvSpPr txBox="1"/>
          <p:nvPr/>
        </p:nvSpPr>
        <p:spPr>
          <a:xfrm>
            <a:off x="5178289" y="1690689"/>
            <a:ext cx="22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Cross-entropy minimization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6642CD-9929-436B-BD1F-6B2263ADAA9A}"/>
              </a:ext>
            </a:extLst>
          </p:cNvPr>
          <p:cNvSpPr txBox="1"/>
          <p:nvPr/>
        </p:nvSpPr>
        <p:spPr>
          <a:xfrm>
            <a:off x="388271" y="5217403"/>
            <a:ext cx="261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Providing the information that “1” is similar to “7”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2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C7F4248-AE9C-4358-BFCA-7C9CCAB39D1C}"/>
              </a:ext>
            </a:extLst>
          </p:cNvPr>
          <p:cNvGrpSpPr/>
          <p:nvPr/>
        </p:nvGrpSpPr>
        <p:grpSpPr>
          <a:xfrm>
            <a:off x="2394384" y="3496872"/>
            <a:ext cx="2688114" cy="1596412"/>
            <a:chOff x="-624711" y="3947305"/>
            <a:chExt cx="2688114" cy="159641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CE83A7-416C-40FD-A9DB-C15939818D3F}"/>
                </a:ext>
              </a:extLst>
            </p:cNvPr>
            <p:cNvSpPr/>
            <p:nvPr/>
          </p:nvSpPr>
          <p:spPr>
            <a:xfrm>
              <a:off x="-624711" y="3947305"/>
              <a:ext cx="2267376" cy="1304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298959-5959-4995-A61A-9646775A6E20}"/>
                </a:ext>
              </a:extLst>
            </p:cNvPr>
            <p:cNvSpPr/>
            <p:nvPr/>
          </p:nvSpPr>
          <p:spPr>
            <a:xfrm>
              <a:off x="-450513" y="4088905"/>
              <a:ext cx="2267376" cy="13041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Model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24B2591-29AB-48C2-BD69-4018C2CA97DD}"/>
                </a:ext>
              </a:extLst>
            </p:cNvPr>
            <p:cNvSpPr/>
            <p:nvPr/>
          </p:nvSpPr>
          <p:spPr>
            <a:xfrm>
              <a:off x="-203973" y="4239518"/>
              <a:ext cx="2267376" cy="130419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N Networks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</a:t>
            </a:r>
            <a:br>
              <a:rPr lang="en-US" altLang="zh-TW" dirty="0"/>
            </a:br>
            <a:r>
              <a:rPr lang="en-US" altLang="zh-TW" dirty="0"/>
              <a:t>Distillation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EA8A2-3A6F-42C0-95CC-E8B28F272422}"/>
              </a:ext>
            </a:extLst>
          </p:cNvPr>
          <p:cNvSpPr/>
          <p:nvPr/>
        </p:nvSpPr>
        <p:spPr>
          <a:xfrm>
            <a:off x="4974199" y="238946"/>
            <a:ext cx="410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Knowledge Distillation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https://arxiv.org/pdf/1503.02531.pdf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Deep Nets Really Need to be Deep?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https://arxiv.org/pdf/1312.6184.pdf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FC5155-962E-40AD-AD54-C9456260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27" y="5522959"/>
            <a:ext cx="946724" cy="96404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BB5C5E2-C10C-4E6B-83C4-F0B8CB5D64A5}"/>
              </a:ext>
            </a:extLst>
          </p:cNvPr>
          <p:cNvSpPr/>
          <p:nvPr/>
        </p:nvSpPr>
        <p:spPr>
          <a:xfrm rot="16200000">
            <a:off x="3448376" y="4926731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0ADAF40-0597-401F-A1B4-FDE406B53779}"/>
              </a:ext>
            </a:extLst>
          </p:cNvPr>
          <p:cNvSpPr/>
          <p:nvPr/>
        </p:nvSpPr>
        <p:spPr>
          <a:xfrm rot="16200000">
            <a:off x="3448375" y="2958836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F14D43-2DC4-4324-90BD-8349253AB765}"/>
              </a:ext>
            </a:extLst>
          </p:cNvPr>
          <p:cNvSpPr txBox="1"/>
          <p:nvPr/>
        </p:nvSpPr>
        <p:spPr>
          <a:xfrm>
            <a:off x="1456653" y="2478950"/>
            <a:ext cx="45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“1”: 0.7, “7”: 0.2. “9”: 0.1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38E1CA-13ED-4999-A84D-12CF966CEEE2}"/>
              </a:ext>
            </a:extLst>
          </p:cNvPr>
          <p:cNvSpPr/>
          <p:nvPr/>
        </p:nvSpPr>
        <p:spPr>
          <a:xfrm>
            <a:off x="6247974" y="3642979"/>
            <a:ext cx="2267376" cy="130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Student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A84BA93-A1DD-458F-862E-970AC91F1AE1}"/>
              </a:ext>
            </a:extLst>
          </p:cNvPr>
          <p:cNvSpPr/>
          <p:nvPr/>
        </p:nvSpPr>
        <p:spPr>
          <a:xfrm rot="16200000">
            <a:off x="7077647" y="4947178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59434CA-AEE7-487C-B042-81814E462301}"/>
              </a:ext>
            </a:extLst>
          </p:cNvPr>
          <p:cNvSpPr/>
          <p:nvPr/>
        </p:nvSpPr>
        <p:spPr>
          <a:xfrm rot="16200000">
            <a:off x="7077646" y="2979283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AD7ECE-CB38-4914-A2A0-05654EB5DFE5}"/>
              </a:ext>
            </a:extLst>
          </p:cNvPr>
          <p:cNvSpPr txBox="1"/>
          <p:nvPr/>
        </p:nvSpPr>
        <p:spPr>
          <a:xfrm>
            <a:off x="6700745" y="2483814"/>
            <a:ext cx="13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BC3803B6-7CC4-4511-8C6F-EB940160656F}"/>
              </a:ext>
            </a:extLst>
          </p:cNvPr>
          <p:cNvSpPr/>
          <p:nvPr/>
        </p:nvSpPr>
        <p:spPr>
          <a:xfrm>
            <a:off x="5567059" y="2521914"/>
            <a:ext cx="1361829" cy="418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148043F-8285-4F54-8225-F5028007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97" y="5475119"/>
            <a:ext cx="946724" cy="96404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9F6A991-A7A5-42D0-9181-4B3B8DA2C47F}"/>
              </a:ext>
            </a:extLst>
          </p:cNvPr>
          <p:cNvSpPr txBox="1"/>
          <p:nvPr/>
        </p:nvSpPr>
        <p:spPr>
          <a:xfrm>
            <a:off x="2729034" y="2021750"/>
            <a:ext cx="2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target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0C97A8-144A-47CE-A2ED-6B048F1E2D23}"/>
              </a:ext>
            </a:extLst>
          </p:cNvPr>
          <p:cNvSpPr txBox="1"/>
          <p:nvPr/>
        </p:nvSpPr>
        <p:spPr>
          <a:xfrm>
            <a:off x="5178289" y="1690689"/>
            <a:ext cx="22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Cross-entropy minimization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794A3D-9C3B-4BD3-AC6C-65F6B1F56BCC}"/>
              </a:ext>
            </a:extLst>
          </p:cNvPr>
          <p:cNvSpPr txBox="1"/>
          <p:nvPr/>
        </p:nvSpPr>
        <p:spPr>
          <a:xfrm>
            <a:off x="974136" y="4787683"/>
            <a:ext cx="173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Ensemble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BD485EF-DD1C-467E-81ED-1B62A23D8BCA}"/>
              </a:ext>
            </a:extLst>
          </p:cNvPr>
          <p:cNvSpPr txBox="1"/>
          <p:nvPr/>
        </p:nvSpPr>
        <p:spPr>
          <a:xfrm>
            <a:off x="89015" y="3177730"/>
            <a:ext cx="226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Average of a set of models</a:t>
            </a:r>
            <a:endParaRPr lang="zh-TW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CAAE2F-6A36-412A-B120-F0EAA28EF003}"/>
              </a:ext>
            </a:extLst>
          </p:cNvPr>
          <p:cNvSpPr/>
          <p:nvPr/>
        </p:nvSpPr>
        <p:spPr>
          <a:xfrm>
            <a:off x="2070100" y="2466250"/>
            <a:ext cx="3378200" cy="46808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C37B046-CD4C-4285-91A4-ECC1F7A44BA4}"/>
              </a:ext>
            </a:extLst>
          </p:cNvPr>
          <p:cNvCxnSpPr>
            <a:cxnSpLocks/>
            <a:stCxn id="11" idx="1"/>
            <a:endCxn id="23" idx="0"/>
          </p:cNvCxnSpPr>
          <p:nvPr/>
        </p:nvCxnSpPr>
        <p:spPr>
          <a:xfrm flipH="1">
            <a:off x="1222703" y="2700292"/>
            <a:ext cx="847397" cy="4774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5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9DA21-D111-4C67-8349-8A9FD162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Distillation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753B4-6589-4A4E-BA6A-1A99C8DD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Temperature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EAAFCE-6F2F-4AAD-BBC4-BA673CCBB9ED}"/>
                  </a:ext>
                </a:extLst>
              </p:cNvPr>
              <p:cNvSpPr txBox="1"/>
              <p:nvPr/>
            </p:nvSpPr>
            <p:spPr>
              <a:xfrm>
                <a:off x="1296023" y="2768600"/>
                <a:ext cx="2498826" cy="101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EAAFCE-6F2F-4AAD-BBC4-BA673CCB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23" y="2768600"/>
                <a:ext cx="2498826" cy="1017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D081FB-F9AE-4A55-B002-09F3244BE146}"/>
                  </a:ext>
                </a:extLst>
              </p:cNvPr>
              <p:cNvSpPr txBox="1"/>
              <p:nvPr/>
            </p:nvSpPr>
            <p:spPr>
              <a:xfrm>
                <a:off x="5258423" y="2768600"/>
                <a:ext cx="2896242" cy="101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D081FB-F9AE-4A55-B002-09F3244BE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3" y="2768600"/>
                <a:ext cx="2896242" cy="1017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>
            <a:extLst>
              <a:ext uri="{FF2B5EF4-FFF2-40B4-BE49-F238E27FC236}">
                <a16:creationId xmlns:a16="http://schemas.microsoft.com/office/drawing/2014/main" id="{5ADCE0DA-C47C-4230-BB00-EB2D6FD87A31}"/>
              </a:ext>
            </a:extLst>
          </p:cNvPr>
          <p:cNvSpPr/>
          <p:nvPr/>
        </p:nvSpPr>
        <p:spPr>
          <a:xfrm>
            <a:off x="4123090" y="2997200"/>
            <a:ext cx="807092" cy="59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13A5D47-22AB-4FD5-A0A2-AE2958C7833F}"/>
                  </a:ext>
                </a:extLst>
              </p:cNvPr>
              <p:cNvSpPr txBox="1"/>
              <p:nvPr/>
            </p:nvSpPr>
            <p:spPr>
              <a:xfrm>
                <a:off x="1172340" y="4342408"/>
                <a:ext cx="12748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13A5D47-22AB-4FD5-A0A2-AE2958C7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4342408"/>
                <a:ext cx="1274836" cy="369332"/>
              </a:xfrm>
              <a:prstGeom prst="rect">
                <a:avLst/>
              </a:prstGeom>
              <a:blipFill>
                <a:blip r:embed="rId5"/>
                <a:stretch>
                  <a:fillRect l="-2392" r="-6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4992F94-A00D-4015-B388-D8215B2D5A45}"/>
                  </a:ext>
                </a:extLst>
              </p:cNvPr>
              <p:cNvSpPr txBox="1"/>
              <p:nvPr/>
            </p:nvSpPr>
            <p:spPr>
              <a:xfrm>
                <a:off x="1172340" y="4890651"/>
                <a:ext cx="1112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4992F94-A00D-4015-B388-D8215B2D5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4890651"/>
                <a:ext cx="1112035" cy="369332"/>
              </a:xfrm>
              <a:prstGeom prst="rect">
                <a:avLst/>
              </a:prstGeom>
              <a:blipFill>
                <a:blip r:embed="rId6"/>
                <a:stretch>
                  <a:fillRect l="-3279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F710106-2376-4373-8FD9-3C5B3076CC8E}"/>
                  </a:ext>
                </a:extLst>
              </p:cNvPr>
              <p:cNvSpPr txBox="1"/>
              <p:nvPr/>
            </p:nvSpPr>
            <p:spPr>
              <a:xfrm>
                <a:off x="1172340" y="5438894"/>
                <a:ext cx="942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F710106-2376-4373-8FD9-3C5B3076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5438894"/>
                <a:ext cx="942116" cy="369332"/>
              </a:xfrm>
              <a:prstGeom prst="rect">
                <a:avLst/>
              </a:prstGeom>
              <a:blipFill>
                <a:blip r:embed="rId7"/>
                <a:stretch>
                  <a:fillRect l="-3871" r="-774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9C625E9-0FC7-45A3-841E-16CD088AB091}"/>
                  </a:ext>
                </a:extLst>
              </p:cNvPr>
              <p:cNvSpPr txBox="1"/>
              <p:nvPr/>
            </p:nvSpPr>
            <p:spPr>
              <a:xfrm>
                <a:off x="2975245" y="4342408"/>
                <a:ext cx="936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9C625E9-0FC7-45A3-841E-16CD088A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4342408"/>
                <a:ext cx="936730" cy="369332"/>
              </a:xfrm>
              <a:prstGeom prst="rect">
                <a:avLst/>
              </a:prstGeom>
              <a:blipFill>
                <a:blip r:embed="rId8"/>
                <a:stretch>
                  <a:fillRect l="-7792" r="-77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B461CA8-3BF3-48BA-9174-8101D9C120A6}"/>
                  </a:ext>
                </a:extLst>
              </p:cNvPr>
              <p:cNvSpPr txBox="1"/>
              <p:nvPr/>
            </p:nvSpPr>
            <p:spPr>
              <a:xfrm>
                <a:off x="2975245" y="4890651"/>
                <a:ext cx="940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B461CA8-3BF3-48BA-9174-8101D9C1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4890651"/>
                <a:ext cx="940642" cy="369332"/>
              </a:xfrm>
              <a:prstGeom prst="rect">
                <a:avLst/>
              </a:prstGeom>
              <a:blipFill>
                <a:blip r:embed="rId9"/>
                <a:stretch>
                  <a:fillRect l="-7792" r="-77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627A18B-8843-46D7-90A8-4F2C1C0AE5E4}"/>
                  </a:ext>
                </a:extLst>
              </p:cNvPr>
              <p:cNvSpPr txBox="1"/>
              <p:nvPr/>
            </p:nvSpPr>
            <p:spPr>
              <a:xfrm>
                <a:off x="2975245" y="5438894"/>
                <a:ext cx="943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627A18B-8843-46D7-90A8-4F2C1C0A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5438894"/>
                <a:ext cx="943848" cy="369332"/>
              </a:xfrm>
              <a:prstGeom prst="rect">
                <a:avLst/>
              </a:prstGeom>
              <a:blipFill>
                <a:blip r:embed="rId10"/>
                <a:stretch>
                  <a:fillRect l="-7097" r="-774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DE4AA1F-5CAB-4674-B6ED-96D301F0C945}"/>
                  </a:ext>
                </a:extLst>
              </p:cNvPr>
              <p:cNvSpPr txBox="1"/>
              <p:nvPr/>
            </p:nvSpPr>
            <p:spPr>
              <a:xfrm>
                <a:off x="5228210" y="4400472"/>
                <a:ext cx="1275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DE4AA1F-5CAB-4674-B6ED-96D301F0C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4400472"/>
                <a:ext cx="1275156" cy="369332"/>
              </a:xfrm>
              <a:prstGeom prst="rect">
                <a:avLst/>
              </a:prstGeom>
              <a:blipFill>
                <a:blip r:embed="rId11"/>
                <a:stretch>
                  <a:fillRect l="-2871" r="-526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FDC7350-6BE1-40E5-A029-91F6F86DFF93}"/>
                  </a:ext>
                </a:extLst>
              </p:cNvPr>
              <p:cNvSpPr txBox="1"/>
              <p:nvPr/>
            </p:nvSpPr>
            <p:spPr>
              <a:xfrm>
                <a:off x="5228210" y="4948715"/>
                <a:ext cx="1514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FDC7350-6BE1-40E5-A029-91F6F86D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4948715"/>
                <a:ext cx="1514710" cy="369332"/>
              </a:xfrm>
              <a:prstGeom prst="rect">
                <a:avLst/>
              </a:prstGeom>
              <a:blipFill>
                <a:blip r:embed="rId12"/>
                <a:stretch>
                  <a:fillRect l="-2419" r="-443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3CD2F8-6084-4B54-B433-B5BAD5476914}"/>
                  </a:ext>
                </a:extLst>
              </p:cNvPr>
              <p:cNvSpPr txBox="1"/>
              <p:nvPr/>
            </p:nvSpPr>
            <p:spPr>
              <a:xfrm>
                <a:off x="5228210" y="5496958"/>
                <a:ext cx="1684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3CD2F8-6084-4B54-B433-B5BAD547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5496958"/>
                <a:ext cx="1684628" cy="369332"/>
              </a:xfrm>
              <a:prstGeom prst="rect">
                <a:avLst/>
              </a:prstGeom>
              <a:blipFill>
                <a:blip r:embed="rId13"/>
                <a:stretch>
                  <a:fillRect l="-2174" r="-398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7DE761F-0424-4FA0-BD4B-90CAC119ABBA}"/>
                  </a:ext>
                </a:extLst>
              </p:cNvPr>
              <p:cNvSpPr txBox="1"/>
              <p:nvPr/>
            </p:nvSpPr>
            <p:spPr>
              <a:xfrm>
                <a:off x="7169148" y="4397219"/>
                <a:ext cx="1339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7DE761F-0424-4FA0-BD4B-90CAC119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4397219"/>
                <a:ext cx="1339085" cy="369332"/>
              </a:xfrm>
              <a:prstGeom prst="rect">
                <a:avLst/>
              </a:prstGeom>
              <a:blipFill>
                <a:blip r:embed="rId14"/>
                <a:stretch>
                  <a:fillRect l="-5000" r="-590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0114962-5A26-416A-AC90-E0C4A296DD45}"/>
                  </a:ext>
                </a:extLst>
              </p:cNvPr>
              <p:cNvSpPr txBox="1"/>
              <p:nvPr/>
            </p:nvSpPr>
            <p:spPr>
              <a:xfrm>
                <a:off x="7169148" y="4945462"/>
                <a:ext cx="1346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0114962-5A26-416A-AC90-E0C4A296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4945462"/>
                <a:ext cx="1346202" cy="369332"/>
              </a:xfrm>
              <a:prstGeom prst="rect">
                <a:avLst/>
              </a:prstGeom>
              <a:blipFill>
                <a:blip r:embed="rId15"/>
                <a:stretch>
                  <a:fillRect l="-4977" r="-54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3E08FD9-87FB-4E25-A6CE-F08494552651}"/>
                  </a:ext>
                </a:extLst>
              </p:cNvPr>
              <p:cNvSpPr txBox="1"/>
              <p:nvPr/>
            </p:nvSpPr>
            <p:spPr>
              <a:xfrm>
                <a:off x="7169148" y="5493705"/>
                <a:ext cx="1346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.21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3E08FD9-87FB-4E25-A6CE-F0849455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5493705"/>
                <a:ext cx="1346202" cy="369332"/>
              </a:xfrm>
              <a:prstGeom prst="rect">
                <a:avLst/>
              </a:prstGeom>
              <a:blipFill>
                <a:blip r:embed="rId16"/>
                <a:stretch>
                  <a:fillRect l="-4977" r="-54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60E2D5E-AF1F-46E3-9932-B2A099227892}"/>
                  </a:ext>
                </a:extLst>
              </p:cNvPr>
              <p:cNvSpPr txBox="1"/>
              <p:nvPr/>
            </p:nvSpPr>
            <p:spPr>
              <a:xfrm>
                <a:off x="3963407" y="3631962"/>
                <a:ext cx="1168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60E2D5E-AF1F-46E3-9932-B2A09922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07" y="3631962"/>
                <a:ext cx="1168333" cy="369332"/>
              </a:xfrm>
              <a:prstGeom prst="rect">
                <a:avLst/>
              </a:prstGeom>
              <a:blipFill>
                <a:blip r:embed="rId17"/>
                <a:stretch>
                  <a:fillRect l="-5729" r="-625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3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Parameter Quantization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867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0D331-27C3-4E0E-BD98-44A70DF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Quantization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88AFD-0068-4E90-AA3B-3B704A48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4664"/>
          </a:xfrm>
        </p:spPr>
        <p:txBody>
          <a:bodyPr>
            <a:noAutofit/>
          </a:bodyPr>
          <a:lstStyle/>
          <a:p>
            <a:r>
              <a:rPr lang="en-US" altLang="zh-TW" dirty="0"/>
              <a:t>1. Using less bits to represent a value</a:t>
            </a:r>
          </a:p>
          <a:p>
            <a:r>
              <a:rPr lang="en-US" altLang="zh-TW" dirty="0"/>
              <a:t>2. Weight clustering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D24E38-FD8C-4129-B8B4-11362B63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7050"/>
              </p:ext>
            </p:extLst>
          </p:nvPr>
        </p:nvGraphicFramePr>
        <p:xfrm>
          <a:off x="1729648" y="2943873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>
                  <a:extLst>
                    <a:ext uri="{9D8B030D-6E8A-4147-A177-3AD203B41FA5}">
                      <a16:colId xmlns:a16="http://schemas.microsoft.com/office/drawing/2014/main" val="336087839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4279917585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203780055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182510364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602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741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8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ED08368-423D-453D-924D-F4A829667C84}"/>
              </a:ext>
            </a:extLst>
          </p:cNvPr>
          <p:cNvSpPr txBox="1"/>
          <p:nvPr/>
        </p:nvSpPr>
        <p:spPr>
          <a:xfrm>
            <a:off x="0" y="3428374"/>
            <a:ext cx="16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weights in a 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0FD75A-0FA3-473D-B90A-01926129ECDC}"/>
              </a:ext>
            </a:extLst>
          </p:cNvPr>
          <p:cNvSpPr txBox="1"/>
          <p:nvPr/>
        </p:nvSpPr>
        <p:spPr>
          <a:xfrm>
            <a:off x="2080352" y="4767921"/>
            <a:ext cx="16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Clustering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7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0D331-27C3-4E0E-BD98-44A70DF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Quantization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88AFD-0068-4E90-AA3B-3B704A48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4664"/>
          </a:xfrm>
        </p:spPr>
        <p:txBody>
          <a:bodyPr>
            <a:noAutofit/>
          </a:bodyPr>
          <a:lstStyle/>
          <a:p>
            <a:r>
              <a:rPr lang="en-US" altLang="zh-TW" dirty="0"/>
              <a:t>1. Using less bits to represent a value</a:t>
            </a:r>
          </a:p>
          <a:p>
            <a:r>
              <a:rPr lang="en-US" altLang="zh-TW" dirty="0"/>
              <a:t>2. Weight clustering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 Represent frequent clusters by less bits, represent rare clusters by more bits </a:t>
            </a:r>
          </a:p>
          <a:p>
            <a:pPr lvl="1"/>
            <a:r>
              <a:rPr lang="en-US" altLang="zh-TW" dirty="0"/>
              <a:t>e.g. Huffman encoding</a:t>
            </a: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D24E38-FD8C-4129-B8B4-11362B63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94780"/>
              </p:ext>
            </p:extLst>
          </p:nvPr>
        </p:nvGraphicFramePr>
        <p:xfrm>
          <a:off x="1729648" y="2943873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>
                  <a:extLst>
                    <a:ext uri="{9D8B030D-6E8A-4147-A177-3AD203B41FA5}">
                      <a16:colId xmlns:a16="http://schemas.microsoft.com/office/drawing/2014/main" val="336087839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4279917585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203780055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182510364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602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741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-0.5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-3.4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8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ED08368-423D-453D-924D-F4A829667C84}"/>
              </a:ext>
            </a:extLst>
          </p:cNvPr>
          <p:cNvSpPr txBox="1"/>
          <p:nvPr/>
        </p:nvSpPr>
        <p:spPr>
          <a:xfrm>
            <a:off x="0" y="3428374"/>
            <a:ext cx="16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weights in a 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0FD75A-0FA3-473D-B90A-01926129ECDC}"/>
              </a:ext>
            </a:extLst>
          </p:cNvPr>
          <p:cNvSpPr txBox="1"/>
          <p:nvPr/>
        </p:nvSpPr>
        <p:spPr>
          <a:xfrm>
            <a:off x="2080352" y="4767921"/>
            <a:ext cx="16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Clustering </a:t>
            </a:r>
            <a:endParaRPr lang="zh-TW" altLang="en-US" sz="24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DEA31A5-77C1-4FB9-A3AB-327531AD0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10809"/>
              </p:ext>
            </p:extLst>
          </p:nvPr>
        </p:nvGraphicFramePr>
        <p:xfrm>
          <a:off x="4836405" y="2943872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>
                  <a:extLst>
                    <a:ext uri="{9D8B030D-6E8A-4147-A177-3AD203B41FA5}">
                      <a16:colId xmlns:a16="http://schemas.microsoft.com/office/drawing/2014/main" val="336087839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4279917585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2037800550"/>
                    </a:ext>
                  </a:extLst>
                </a:gridCol>
                <a:gridCol w="582976">
                  <a:extLst>
                    <a:ext uri="{9D8B030D-6E8A-4147-A177-3AD203B41FA5}">
                      <a16:colId xmlns:a16="http://schemas.microsoft.com/office/drawing/2014/main" val="182510364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6028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34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741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75810"/>
                  </a:ext>
                </a:extLst>
              </a:tr>
            </a:tbl>
          </a:graphicData>
        </a:graphic>
      </p:graphicFrame>
      <p:sp>
        <p:nvSpPr>
          <p:cNvPr id="9" name="箭號: 向右 8">
            <a:extLst>
              <a:ext uri="{FF2B5EF4-FFF2-40B4-BE49-F238E27FC236}">
                <a16:creationId xmlns:a16="http://schemas.microsoft.com/office/drawing/2014/main" id="{4962908D-BE30-427F-9FA8-A5F27E8DF6C1}"/>
              </a:ext>
            </a:extLst>
          </p:cNvPr>
          <p:cNvSpPr/>
          <p:nvPr/>
        </p:nvSpPr>
        <p:spPr>
          <a:xfrm>
            <a:off x="4183424" y="3528216"/>
            <a:ext cx="583896" cy="625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C83B0D-D096-45F4-8180-A0A83FAAB434}"/>
              </a:ext>
            </a:extLst>
          </p:cNvPr>
          <p:cNvSpPr txBox="1"/>
          <p:nvPr/>
        </p:nvSpPr>
        <p:spPr>
          <a:xfrm>
            <a:off x="4767320" y="4767921"/>
            <a:ext cx="24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Only needs 2 bits</a:t>
            </a:r>
            <a:endParaRPr lang="zh-TW" altLang="en-US" sz="24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8AF9EEA-174D-4883-9639-88B3DDE1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49457"/>
              </p:ext>
            </p:extLst>
          </p:nvPr>
        </p:nvGraphicFramePr>
        <p:xfrm>
          <a:off x="7574896" y="3284561"/>
          <a:ext cx="11724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248">
                  <a:extLst>
                    <a:ext uri="{9D8B030D-6E8A-4147-A177-3AD203B41FA5}">
                      <a16:colId xmlns:a16="http://schemas.microsoft.com/office/drawing/2014/main" val="1037011018"/>
                    </a:ext>
                  </a:extLst>
                </a:gridCol>
                <a:gridCol w="586248">
                  <a:extLst>
                    <a:ext uri="{9D8B030D-6E8A-4147-A177-3AD203B41FA5}">
                      <a16:colId xmlns:a16="http://schemas.microsoft.com/office/drawing/2014/main" val="1153554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1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6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4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5324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E386DE-7627-4AAF-B52B-D0D1A2045AA0}"/>
              </a:ext>
            </a:extLst>
          </p:cNvPr>
          <p:cNvSpPr txBox="1"/>
          <p:nvPr/>
        </p:nvSpPr>
        <p:spPr>
          <a:xfrm>
            <a:off x="7574896" y="2755428"/>
            <a:ext cx="130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428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48559-214A-4E06-82B8-274B305A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81" y="1995502"/>
            <a:ext cx="3908970" cy="854354"/>
          </a:xfrm>
        </p:spPr>
        <p:txBody>
          <a:bodyPr>
            <a:noAutofit/>
          </a:bodyPr>
          <a:lstStyle/>
          <a:p>
            <a:r>
              <a:rPr lang="en-US" altLang="zh-TW" dirty="0"/>
              <a:t>Resource-limited Devices</a:t>
            </a:r>
            <a:endParaRPr lang="zh-TW" alt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3663" y="1130609"/>
            <a:ext cx="1411100" cy="141110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258" y="991873"/>
            <a:ext cx="1685692" cy="168569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14" descr="ãrobot pngãçåçæå°çµæ">
            <a:extLst>
              <a:ext uri="{FF2B5EF4-FFF2-40B4-BE49-F238E27FC236}">
                <a16:creationId xmlns:a16="http://schemas.microsoft.com/office/drawing/2014/main" id="{AF2B262A-807F-43CB-800D-067EE6E6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6239" y="1394328"/>
            <a:ext cx="733730" cy="9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7027" y="-3165"/>
            <a:ext cx="3327795" cy="279052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7829" y="-3167"/>
            <a:ext cx="3466993" cy="2929727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2" name="Picture 8" descr="ãdrone pngãçåçæå°çµæ">
            <a:extLst>
              <a:ext uri="{FF2B5EF4-FFF2-40B4-BE49-F238E27FC236}">
                <a16:creationId xmlns:a16="http://schemas.microsoft.com/office/drawing/2014/main" id="{0C92CFC1-3C89-4AB9-A649-6B5D3B3E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740" y="291478"/>
            <a:ext cx="2573271" cy="16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421" y="4861398"/>
            <a:ext cx="3776458" cy="1996601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1" y="4740650"/>
            <a:ext cx="4021721" cy="2117350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515" y="2893753"/>
            <a:ext cx="2057400" cy="20574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1071" y="2770309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 descr="ãsmart watchãçåçæå°çµæ">
            <a:extLst>
              <a:ext uri="{FF2B5EF4-FFF2-40B4-BE49-F238E27FC236}">
                <a16:creationId xmlns:a16="http://schemas.microsoft.com/office/drawing/2014/main" id="{325EDEEF-B145-40CA-A4B0-B3AB0B524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1341" y="3303619"/>
            <a:ext cx="1237667" cy="12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google glasses pngãçåçæå°çµæ">
            <a:extLst>
              <a:ext uri="{FF2B5EF4-FFF2-40B4-BE49-F238E27FC236}">
                <a16:creationId xmlns:a16="http://schemas.microsoft.com/office/drawing/2014/main" id="{DD1248CF-D76B-442D-B788-10F805AB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85" y="5682453"/>
            <a:ext cx="2408597" cy="8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744" y="4411708"/>
            <a:ext cx="2852256" cy="2446292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7247" y="4263915"/>
            <a:ext cx="2996754" cy="2594085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ãcell phoneãçåçæå°çµæ">
            <a:extLst>
              <a:ext uri="{FF2B5EF4-FFF2-40B4-BE49-F238E27FC236}">
                <a16:creationId xmlns:a16="http://schemas.microsoft.com/office/drawing/2014/main" id="{C7BA2E68-CAC8-4873-8FDC-CC921A2A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5343" y="4951153"/>
            <a:ext cx="1748671" cy="17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3242B9B-3FD0-472A-AEE9-903C4C4A75B1}"/>
              </a:ext>
            </a:extLst>
          </p:cNvPr>
          <p:cNvSpPr txBox="1"/>
          <p:nvPr/>
        </p:nvSpPr>
        <p:spPr>
          <a:xfrm>
            <a:off x="292656" y="3184175"/>
            <a:ext cx="4021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Limited memory space, limited computing power, etc.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627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F8AD9-3C25-4C24-8AE2-773201AA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Weights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37149-597C-4A27-B332-27971989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5AB0F4-618C-43E9-9ED1-009145599FBB}"/>
              </a:ext>
            </a:extLst>
          </p:cNvPr>
          <p:cNvSpPr/>
          <p:nvPr/>
        </p:nvSpPr>
        <p:spPr>
          <a:xfrm>
            <a:off x="5424735" y="260623"/>
            <a:ext cx="3353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Binary Connect: https://arxiv.org/abs/1511.00363 </a:t>
            </a:r>
          </a:p>
          <a:p>
            <a:r>
              <a:rPr lang="en-US" altLang="zh-TW" dirty="0"/>
              <a:t>Binary Network:</a:t>
            </a:r>
          </a:p>
          <a:p>
            <a:r>
              <a:rPr lang="en-US" altLang="zh-TW" dirty="0"/>
              <a:t>https://arxiv.org/abs/1602.02830</a:t>
            </a:r>
          </a:p>
          <a:p>
            <a:r>
              <a:rPr lang="en-US" altLang="zh-TW" dirty="0"/>
              <a:t>XNOR-net: </a:t>
            </a:r>
          </a:p>
          <a:p>
            <a:r>
              <a:rPr lang="en-US" altLang="zh-TW" dirty="0"/>
              <a:t>https://arxiv.org/abs/1603.05279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971416E-F26D-42D5-B78D-58574F271CD5}"/>
              </a:ext>
            </a:extLst>
          </p:cNvPr>
          <p:cNvSpPr/>
          <p:nvPr/>
        </p:nvSpPr>
        <p:spPr>
          <a:xfrm>
            <a:off x="1532135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693EAD6-9F81-4A49-A2B3-1B8D9B329A4B}"/>
              </a:ext>
            </a:extLst>
          </p:cNvPr>
          <p:cNvSpPr/>
          <p:nvPr/>
        </p:nvSpPr>
        <p:spPr>
          <a:xfrm>
            <a:off x="3052068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0CC38AB-C0E5-48A5-9982-DD8045BFF049}"/>
              </a:ext>
            </a:extLst>
          </p:cNvPr>
          <p:cNvSpPr/>
          <p:nvPr/>
        </p:nvSpPr>
        <p:spPr>
          <a:xfrm>
            <a:off x="4572001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9E77C29-D606-404B-AA6C-74820D1923F9}"/>
              </a:ext>
            </a:extLst>
          </p:cNvPr>
          <p:cNvSpPr/>
          <p:nvPr/>
        </p:nvSpPr>
        <p:spPr>
          <a:xfrm>
            <a:off x="1532135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E1C6B2E-8AD0-4D09-B6C7-765BFCC098AF}"/>
              </a:ext>
            </a:extLst>
          </p:cNvPr>
          <p:cNvSpPr/>
          <p:nvPr/>
        </p:nvSpPr>
        <p:spPr>
          <a:xfrm>
            <a:off x="3052068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E87765E-07D6-4CC3-9047-57FBCBFF1F77}"/>
              </a:ext>
            </a:extLst>
          </p:cNvPr>
          <p:cNvSpPr/>
          <p:nvPr/>
        </p:nvSpPr>
        <p:spPr>
          <a:xfrm>
            <a:off x="4572001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D576B7-488D-442B-9D2F-49C862598129}"/>
              </a:ext>
            </a:extLst>
          </p:cNvPr>
          <p:cNvSpPr/>
          <p:nvPr/>
        </p:nvSpPr>
        <p:spPr>
          <a:xfrm>
            <a:off x="1532135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6A99D65-E318-43E8-B8A8-2F7984D03CB4}"/>
              </a:ext>
            </a:extLst>
          </p:cNvPr>
          <p:cNvSpPr/>
          <p:nvPr/>
        </p:nvSpPr>
        <p:spPr>
          <a:xfrm>
            <a:off x="3052068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2C063E7-E2B8-48E0-8322-FDA9C2A415D8}"/>
              </a:ext>
            </a:extLst>
          </p:cNvPr>
          <p:cNvSpPr/>
          <p:nvPr/>
        </p:nvSpPr>
        <p:spPr>
          <a:xfrm>
            <a:off x="4572001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CC15F2E-F5ED-452C-943D-598053079FAE}"/>
              </a:ext>
            </a:extLst>
          </p:cNvPr>
          <p:cNvSpPr/>
          <p:nvPr/>
        </p:nvSpPr>
        <p:spPr>
          <a:xfrm>
            <a:off x="1532135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0CA149E-3677-493D-B3DD-CBC2E83EDE6F}"/>
              </a:ext>
            </a:extLst>
          </p:cNvPr>
          <p:cNvSpPr/>
          <p:nvPr/>
        </p:nvSpPr>
        <p:spPr>
          <a:xfrm>
            <a:off x="3052068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06069B1-4D34-434C-91EC-30862AB24E0B}"/>
              </a:ext>
            </a:extLst>
          </p:cNvPr>
          <p:cNvSpPr/>
          <p:nvPr/>
        </p:nvSpPr>
        <p:spPr>
          <a:xfrm>
            <a:off x="4572001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3CDD25D-96BA-45DF-B76C-F1D5981CE193}"/>
              </a:ext>
            </a:extLst>
          </p:cNvPr>
          <p:cNvSpPr txBox="1"/>
          <p:nvPr/>
        </p:nvSpPr>
        <p:spPr>
          <a:xfrm>
            <a:off x="4586887" y="214106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network with binary weights</a:t>
            </a:r>
            <a:endParaRPr lang="zh-TW" altLang="en-US" sz="24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9D1B33-9838-46BB-B393-522AE3153362}"/>
              </a:ext>
            </a:extLst>
          </p:cNvPr>
          <p:cNvCxnSpPr>
            <a:cxnSpLocks/>
          </p:cNvCxnSpPr>
          <p:nvPr/>
        </p:nvCxnSpPr>
        <p:spPr>
          <a:xfrm flipV="1">
            <a:off x="4752001" y="2568751"/>
            <a:ext cx="361420" cy="269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1FC871CB-B932-4D8F-A9E6-022034EBE07A}"/>
              </a:ext>
            </a:extLst>
          </p:cNvPr>
          <p:cNvSpPr/>
          <p:nvPr/>
        </p:nvSpPr>
        <p:spPr>
          <a:xfrm>
            <a:off x="2546648" y="298438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EF83479-AA97-4CD2-808F-2124EF29F40E}"/>
              </a:ext>
            </a:extLst>
          </p:cNvPr>
          <p:cNvCxnSpPr>
            <a:cxnSpLocks/>
          </p:cNvCxnSpPr>
          <p:nvPr/>
        </p:nvCxnSpPr>
        <p:spPr>
          <a:xfrm>
            <a:off x="3232068" y="2913097"/>
            <a:ext cx="578462" cy="2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346C8C5-F98B-4B9B-B462-D5C7D891ACFF}"/>
              </a:ext>
            </a:extLst>
          </p:cNvPr>
          <p:cNvCxnSpPr>
            <a:cxnSpLocks/>
          </p:cNvCxnSpPr>
          <p:nvPr/>
        </p:nvCxnSpPr>
        <p:spPr>
          <a:xfrm>
            <a:off x="2834648" y="3189065"/>
            <a:ext cx="1012853" cy="4641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C337EC34-3B23-4BFD-B4C6-79DACBB7B1C1}"/>
              </a:ext>
            </a:extLst>
          </p:cNvPr>
          <p:cNvSpPr/>
          <p:nvPr/>
        </p:nvSpPr>
        <p:spPr>
          <a:xfrm>
            <a:off x="3811027" y="356934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A6B49B0-6C34-4906-BCC2-2D5F315944A0}"/>
              </a:ext>
            </a:extLst>
          </p:cNvPr>
          <p:cNvCxnSpPr>
            <a:cxnSpLocks/>
          </p:cNvCxnSpPr>
          <p:nvPr/>
        </p:nvCxnSpPr>
        <p:spPr>
          <a:xfrm>
            <a:off x="4745191" y="4025443"/>
            <a:ext cx="187520" cy="420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4135E85-AA2B-4774-BE52-2824532486B7}"/>
              </a:ext>
            </a:extLst>
          </p:cNvPr>
          <p:cNvCxnSpPr>
            <a:cxnSpLocks/>
          </p:cNvCxnSpPr>
          <p:nvPr/>
        </p:nvCxnSpPr>
        <p:spPr>
          <a:xfrm>
            <a:off x="4014470" y="3835707"/>
            <a:ext cx="384340" cy="9408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5134338F-BF15-4436-919D-2AC237C32601}"/>
              </a:ext>
            </a:extLst>
          </p:cNvPr>
          <p:cNvSpPr/>
          <p:nvPr/>
        </p:nvSpPr>
        <p:spPr>
          <a:xfrm>
            <a:off x="4283999" y="47765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0EBE973-D1AF-4BF0-A301-5BAAA2E7D5B8}"/>
              </a:ext>
            </a:extLst>
          </p:cNvPr>
          <p:cNvCxnSpPr>
            <a:cxnSpLocks/>
          </p:cNvCxnSpPr>
          <p:nvPr/>
        </p:nvCxnSpPr>
        <p:spPr>
          <a:xfrm flipH="1">
            <a:off x="4235871" y="5064537"/>
            <a:ext cx="337407" cy="336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2955412-250E-4CE8-BAB5-2462BF098DE9}"/>
              </a:ext>
            </a:extLst>
          </p:cNvPr>
          <p:cNvCxnSpPr>
            <a:cxnSpLocks/>
          </p:cNvCxnSpPr>
          <p:nvPr/>
        </p:nvCxnSpPr>
        <p:spPr>
          <a:xfrm flipH="1">
            <a:off x="3561851" y="5061024"/>
            <a:ext cx="786352" cy="7425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054A63CB-2D67-4ECA-98C8-599CA4D1D6B5}"/>
              </a:ext>
            </a:extLst>
          </p:cNvPr>
          <p:cNvSpPr/>
          <p:nvPr/>
        </p:nvSpPr>
        <p:spPr>
          <a:xfrm>
            <a:off x="3292907" y="570896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ABCF7F-A15B-4E8D-8C43-F37EA8E74A07}"/>
              </a:ext>
            </a:extLst>
          </p:cNvPr>
          <p:cNvSpPr/>
          <p:nvPr/>
        </p:nvSpPr>
        <p:spPr>
          <a:xfrm>
            <a:off x="2962068" y="5826623"/>
            <a:ext cx="360000" cy="36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1339CC6-28E5-467D-90AF-95F9157CEBBD}"/>
              </a:ext>
            </a:extLst>
          </p:cNvPr>
          <p:cNvSpPr txBox="1"/>
          <p:nvPr/>
        </p:nvSpPr>
        <p:spPr>
          <a:xfrm>
            <a:off x="292621" y="3932330"/>
            <a:ext cx="255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network with real value weights</a:t>
            </a:r>
            <a:endParaRPr lang="zh-TW" altLang="en-US" sz="2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F81A684-5E28-4BD0-A41E-23176089A551}"/>
              </a:ext>
            </a:extLst>
          </p:cNvPr>
          <p:cNvCxnSpPr>
            <a:cxnSpLocks/>
          </p:cNvCxnSpPr>
          <p:nvPr/>
        </p:nvCxnSpPr>
        <p:spPr>
          <a:xfrm flipH="1">
            <a:off x="1935484" y="3237327"/>
            <a:ext cx="647785" cy="769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58ED97A-B576-49C4-992B-FCFD4AA6701C}"/>
              </a:ext>
            </a:extLst>
          </p:cNvPr>
          <p:cNvCxnSpPr>
            <a:cxnSpLocks/>
          </p:cNvCxnSpPr>
          <p:nvPr/>
        </p:nvCxnSpPr>
        <p:spPr>
          <a:xfrm>
            <a:off x="5747905" y="3676206"/>
            <a:ext cx="491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1649DF9-33FA-4DD1-B1BE-26DD2B6FB7BF}"/>
              </a:ext>
            </a:extLst>
          </p:cNvPr>
          <p:cNvCxnSpPr>
            <a:cxnSpLocks/>
          </p:cNvCxnSpPr>
          <p:nvPr/>
        </p:nvCxnSpPr>
        <p:spPr>
          <a:xfrm>
            <a:off x="5747905" y="4934702"/>
            <a:ext cx="491950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4E3D60B-F6BD-430B-B599-A216CB445A28}"/>
              </a:ext>
            </a:extLst>
          </p:cNvPr>
          <p:cNvSpPr txBox="1"/>
          <p:nvPr/>
        </p:nvSpPr>
        <p:spPr>
          <a:xfrm>
            <a:off x="6367442" y="3439563"/>
            <a:ext cx="35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Negative gradient 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89DDD6-FF59-4287-8138-E216547E01D6}"/>
              </a:ext>
            </a:extLst>
          </p:cNvPr>
          <p:cNvSpPr txBox="1"/>
          <p:nvPr/>
        </p:nvSpPr>
        <p:spPr>
          <a:xfrm>
            <a:off x="6367441" y="4720821"/>
            <a:ext cx="35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direction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4BC93EE-21BC-407A-8FB4-F23B5956C7A8}"/>
              </a:ext>
            </a:extLst>
          </p:cNvPr>
          <p:cNvSpPr txBox="1"/>
          <p:nvPr/>
        </p:nvSpPr>
        <p:spPr>
          <a:xfrm>
            <a:off x="6367441" y="3811477"/>
            <a:ext cx="24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(compute on binary weights)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E234EBE-740F-4634-A087-6CCC03D5B83A}"/>
              </a:ext>
            </a:extLst>
          </p:cNvPr>
          <p:cNvSpPr txBox="1"/>
          <p:nvPr/>
        </p:nvSpPr>
        <p:spPr>
          <a:xfrm>
            <a:off x="6367441" y="5118977"/>
            <a:ext cx="24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(compute on real  weights)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E343738-68C7-470E-9E61-24FF05C05CBA}"/>
              </a:ext>
            </a:extLst>
          </p:cNvPr>
          <p:cNvSpPr txBox="1"/>
          <p:nvPr/>
        </p:nvSpPr>
        <p:spPr>
          <a:xfrm>
            <a:off x="628650" y="1244646"/>
            <a:ext cx="494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Your weights are always +1 or -1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33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9" grpId="0" animBg="1"/>
      <p:bldP spid="47" grpId="0" animBg="1"/>
      <p:bldP spid="53" grpId="0" animBg="1"/>
      <p:bldP spid="54" grpId="0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BA014-819D-44DB-B670-9D0E131F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D58D4A-C574-4276-9985-81ADA8B3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28" y="3867675"/>
            <a:ext cx="8501948" cy="210256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C3A46F-5C44-4E92-84A1-CDE595F49701}"/>
              </a:ext>
            </a:extLst>
          </p:cNvPr>
          <p:cNvSpPr/>
          <p:nvPr/>
        </p:nvSpPr>
        <p:spPr>
          <a:xfrm>
            <a:off x="5442949" y="6248231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https://arxiv.org/abs/1511.00363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F76C9C-04FC-4434-B103-1B57F598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3" y="1754357"/>
            <a:ext cx="8340498" cy="20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Architecture Design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7045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 rank approximation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0232" y="1815464"/>
            <a:ext cx="3569113" cy="212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64676" y="3437893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200000">
            <a:off x="1582307" y="2517241"/>
            <a:ext cx="1181626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326578" y="2485868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5699416" y="3393646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82875" y="2629531"/>
            <a:ext cx="882752" cy="2146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17888" y="1803621"/>
            <a:ext cx="3569113" cy="212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109575" y="2473859"/>
            <a:ext cx="98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linear</a:t>
            </a:r>
            <a:endParaRPr lang="zh-TW" altLang="en-US" sz="2400" dirty="0"/>
          </a:p>
        </p:txBody>
      </p:sp>
      <p:sp>
        <p:nvSpPr>
          <p:cNvPr id="29" name="向右箭號 28"/>
          <p:cNvSpPr/>
          <p:nvPr/>
        </p:nvSpPr>
        <p:spPr>
          <a:xfrm rot="16200000">
            <a:off x="6341018" y="2929708"/>
            <a:ext cx="36378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772766" y="2046892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31" name="向右箭號 30"/>
          <p:cNvSpPr/>
          <p:nvPr/>
        </p:nvSpPr>
        <p:spPr>
          <a:xfrm rot="16200000">
            <a:off x="6341585" y="2091268"/>
            <a:ext cx="36378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766768" y="2904222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82601" y="1690689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069457" y="3317966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416652" y="1697877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400683" y="3281466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047524" y="2509041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90F18C8-2927-4A8A-8EBD-F43D36B3DB40}"/>
              </a:ext>
            </a:extLst>
          </p:cNvPr>
          <p:cNvGrpSpPr/>
          <p:nvPr/>
        </p:nvGrpSpPr>
        <p:grpSpPr>
          <a:xfrm>
            <a:off x="907543" y="4010802"/>
            <a:ext cx="7328914" cy="2425349"/>
            <a:chOff x="1153351" y="1442404"/>
            <a:chExt cx="7328914" cy="2425349"/>
          </a:xfrm>
        </p:grpSpPr>
        <p:sp>
          <p:nvSpPr>
            <p:cNvPr id="8" name="矩形 7"/>
            <p:cNvSpPr/>
            <p:nvPr/>
          </p:nvSpPr>
          <p:spPr>
            <a:xfrm>
              <a:off x="1792754" y="1876571"/>
              <a:ext cx="1740309" cy="19615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W</a:t>
              </a:r>
              <a:endParaRPr lang="zh-TW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36261" y="1913442"/>
              <a:ext cx="985684" cy="18877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U</a:t>
              </a:r>
              <a:endParaRPr lang="zh-TW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892190" y="1880128"/>
              <a:ext cx="1740309" cy="8259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V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513186" y="2592967"/>
              <a:ext cx="659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≈</a:t>
              </a:r>
              <a:endParaRPr lang="zh-TW" altLang="en-US" sz="32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153351" y="2626505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</a:t>
              </a:r>
              <a:endParaRPr lang="zh-TW" altLang="en-US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972753" y="2706038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350274" y="1484000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385494" y="1450686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747963" y="1442404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429301" y="2078737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813738" y="3344533"/>
              <a:ext cx="2668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Less parameters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142692" y="2892924"/>
              <a:ext cx="1452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 &lt; M,N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1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29" grpId="0" animBg="1"/>
      <p:bldP spid="30" grpId="0"/>
      <p:bldP spid="31" grpId="0" animBg="1"/>
      <p:bldP spid="32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1DD31-C541-4C06-85CF-FF3B9250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53806"/>
              </p:ext>
            </p:extLst>
          </p:nvPr>
        </p:nvGraphicFramePr>
        <p:xfrm>
          <a:off x="818817" y="23317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5CB5CF-7265-48D5-9A7E-27000D05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73551"/>
              </p:ext>
            </p:extLst>
          </p:nvPr>
        </p:nvGraphicFramePr>
        <p:xfrm>
          <a:off x="4076719" y="88040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CA4850C-4A2A-47F9-9E72-09C40550C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15898"/>
              </p:ext>
            </p:extLst>
          </p:nvPr>
        </p:nvGraphicFramePr>
        <p:xfrm>
          <a:off x="4229119" y="103280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02CEF29-3642-44DE-AD77-E9B2C94F2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14412"/>
              </p:ext>
            </p:extLst>
          </p:nvPr>
        </p:nvGraphicFramePr>
        <p:xfrm>
          <a:off x="4076719" y="233697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73AE20C-DFB2-4627-AB25-6CA7F71C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94080"/>
              </p:ext>
            </p:extLst>
          </p:nvPr>
        </p:nvGraphicFramePr>
        <p:xfrm>
          <a:off x="4229119" y="248937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6C3CA40-CF39-4818-A9DD-D810263A4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96893"/>
              </p:ext>
            </p:extLst>
          </p:nvPr>
        </p:nvGraphicFramePr>
        <p:xfrm>
          <a:off x="4075800" y="381227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03D7897-6307-4914-8F79-4EF6DAF93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99659"/>
              </p:ext>
            </p:extLst>
          </p:nvPr>
        </p:nvGraphicFramePr>
        <p:xfrm>
          <a:off x="4228200" y="396467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8B0870B-AC01-4849-8DBB-C16308697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20425"/>
              </p:ext>
            </p:extLst>
          </p:nvPr>
        </p:nvGraphicFramePr>
        <p:xfrm>
          <a:off x="4075800" y="52688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87AD17B-F468-49AC-91D3-3095F637E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5244"/>
              </p:ext>
            </p:extLst>
          </p:nvPr>
        </p:nvGraphicFramePr>
        <p:xfrm>
          <a:off x="4228200" y="54212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5F739C8-2CC5-4BEE-9C42-2BCAC60EFE36}"/>
              </a:ext>
            </a:extLst>
          </p:cNvPr>
          <p:cNvSpPr/>
          <p:nvPr/>
        </p:nvSpPr>
        <p:spPr>
          <a:xfrm>
            <a:off x="208601" y="72738"/>
            <a:ext cx="4109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Review: Standard CNN </a:t>
            </a:r>
            <a:endParaRPr lang="zh-TW" altLang="en-US" sz="3200" b="1" i="1" u="sng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CB5FF58-34C6-42A6-AC15-929CC2B7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52544"/>
              </p:ext>
            </p:extLst>
          </p:nvPr>
        </p:nvGraphicFramePr>
        <p:xfrm>
          <a:off x="6253702" y="26235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9DF6E-3DCB-446B-BF33-CABA53728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63688"/>
              </p:ext>
            </p:extLst>
          </p:nvPr>
        </p:nvGraphicFramePr>
        <p:xfrm>
          <a:off x="971217" y="2502349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36E01BF-3135-462C-9636-E7519FBFA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9149"/>
              </p:ext>
            </p:extLst>
          </p:nvPr>
        </p:nvGraphicFramePr>
        <p:xfrm>
          <a:off x="6406102" y="27759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3C30B52-9178-4CC6-8D0E-A4B7E3E68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03545"/>
              </p:ext>
            </p:extLst>
          </p:nvPr>
        </p:nvGraphicFramePr>
        <p:xfrm>
          <a:off x="6558502" y="29283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DA008B3-5A81-43ED-BF59-347C9340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16254"/>
              </p:ext>
            </p:extLst>
          </p:nvPr>
        </p:nvGraphicFramePr>
        <p:xfrm>
          <a:off x="6710902" y="30807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41774C2-1068-4900-9BAA-6C825003E7FA}"/>
                  </a:ext>
                </a:extLst>
              </p:cNvPr>
              <p:cNvSpPr txBox="1"/>
              <p:nvPr/>
            </p:nvSpPr>
            <p:spPr>
              <a:xfrm>
                <a:off x="5735803" y="1029863"/>
                <a:ext cx="255794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×3×2×4=72</m:t>
                      </m:r>
                    </m:oMath>
                  </m:oMathPara>
                </a14:m>
                <a:endParaRPr lang="en-US" altLang="zh-TW" sz="2400" dirty="0"/>
              </a:p>
              <a:p>
                <a:pPr algn="ctr"/>
                <a:r>
                  <a:rPr lang="zh-TW" altLang="en-US" sz="2400" dirty="0"/>
                  <a:t> </a:t>
                </a:r>
                <a:r>
                  <a:rPr lang="en-US" altLang="zh-TW" sz="2400" dirty="0"/>
                  <a:t>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41774C2-1068-4900-9BAA-6C825003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03" y="1029863"/>
                <a:ext cx="2557944" cy="738664"/>
              </a:xfrm>
              <a:prstGeom prst="rect">
                <a:avLst/>
              </a:prstGeom>
              <a:blipFill>
                <a:blip r:embed="rId3"/>
                <a:stretch>
                  <a:fillRect l="-3571" r="-1190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53BFC505-C000-4809-8086-A8AB2008265B}"/>
              </a:ext>
            </a:extLst>
          </p:cNvPr>
          <p:cNvSpPr txBox="1"/>
          <p:nvPr/>
        </p:nvSpPr>
        <p:spPr>
          <a:xfrm>
            <a:off x="775492" y="1451430"/>
            <a:ext cx="272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feature map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02E728-5763-4429-A18C-D989353499C3}"/>
              </a:ext>
            </a:extLst>
          </p:cNvPr>
          <p:cNvSpPr txBox="1"/>
          <p:nvPr/>
        </p:nvSpPr>
        <p:spPr>
          <a:xfrm>
            <a:off x="690145" y="4944905"/>
            <a:ext cx="272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channels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AFA454-28B9-497D-B15F-69C7C1261B6C}"/>
              </a:ext>
            </a:extLst>
          </p:cNvPr>
          <p:cNvSpPr/>
          <p:nvPr/>
        </p:nvSpPr>
        <p:spPr>
          <a:xfrm>
            <a:off x="3764500" y="745958"/>
            <a:ext cx="1768643" cy="594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1DD31-C541-4C06-85CF-FF3B9250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73571"/>
              </p:ext>
            </p:extLst>
          </p:nvPr>
        </p:nvGraphicFramePr>
        <p:xfrm>
          <a:off x="1291389" y="1592296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5F739C8-2CC5-4BEE-9C42-2BCAC60EFE36}"/>
              </a:ext>
            </a:extLst>
          </p:cNvPr>
          <p:cNvSpPr/>
          <p:nvPr/>
        </p:nvSpPr>
        <p:spPr>
          <a:xfrm>
            <a:off x="208601" y="72738"/>
            <a:ext cx="604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err="1"/>
              <a:t>Depthwise</a:t>
            </a:r>
            <a:r>
              <a:rPr lang="en-US" altLang="zh-TW" sz="3200" b="1" i="1" u="sng" dirty="0"/>
              <a:t> Separable Convolution </a:t>
            </a:r>
            <a:endParaRPr lang="zh-TW" altLang="en-US" sz="3200" b="1" i="1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0CA53B-C62D-4356-BF0C-0AFCA32BF614}"/>
              </a:ext>
            </a:extLst>
          </p:cNvPr>
          <p:cNvSpPr/>
          <p:nvPr/>
        </p:nvSpPr>
        <p:spPr>
          <a:xfrm>
            <a:off x="208601" y="750449"/>
            <a:ext cx="3464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Depthwise</a:t>
            </a:r>
            <a:r>
              <a:rPr lang="en-US" altLang="zh-TW" sz="2400" dirty="0"/>
              <a:t> Convolution </a:t>
            </a:r>
            <a:endParaRPr lang="zh-TW" altLang="en-US" sz="24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0F8F168-C57F-465F-A268-A74478453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6114"/>
              </p:ext>
            </p:extLst>
          </p:nvPr>
        </p:nvGraphicFramePr>
        <p:xfrm>
          <a:off x="4406620" y="159785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3D27C96-F3DB-46D1-B059-7097F1358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30278"/>
              </p:ext>
            </p:extLst>
          </p:nvPr>
        </p:nvGraphicFramePr>
        <p:xfrm>
          <a:off x="6441851" y="20021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52B3102-6BAD-4F6B-982B-0451CFAA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6251"/>
              </p:ext>
            </p:extLst>
          </p:nvPr>
        </p:nvGraphicFramePr>
        <p:xfrm>
          <a:off x="4406620" y="288608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15C5AAA-F423-4789-BE58-0137A329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46995"/>
              </p:ext>
            </p:extLst>
          </p:nvPr>
        </p:nvGraphicFramePr>
        <p:xfrm>
          <a:off x="6594251" y="21545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47" name="文字方塊 46">
            <a:extLst>
              <a:ext uri="{FF2B5EF4-FFF2-40B4-BE49-F238E27FC236}">
                <a16:creationId xmlns:a16="http://schemas.microsoft.com/office/drawing/2014/main" id="{BAC6FAFC-4158-4F0B-9EF9-7EEA0A0DD8CD}"/>
              </a:ext>
            </a:extLst>
          </p:cNvPr>
          <p:cNvSpPr txBox="1"/>
          <p:nvPr/>
        </p:nvSpPr>
        <p:spPr>
          <a:xfrm>
            <a:off x="1165385" y="502930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Each filter only considers one channel.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21A9A6-3BA6-4696-93A4-D13E28C1D436}"/>
              </a:ext>
            </a:extLst>
          </p:cNvPr>
          <p:cNvSpPr txBox="1"/>
          <p:nvPr/>
        </p:nvSpPr>
        <p:spPr>
          <a:xfrm>
            <a:off x="1165386" y="445620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Filter number = Input channel number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708A96D-2FD3-4734-A445-0B0207E92D87}"/>
                  </a:ext>
                </a:extLst>
              </p:cNvPr>
              <p:cNvSpPr txBox="1"/>
              <p:nvPr/>
            </p:nvSpPr>
            <p:spPr>
              <a:xfrm>
                <a:off x="1165385" y="5602408"/>
                <a:ext cx="6181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 filters are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matrices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708A96D-2FD3-4734-A445-0B0207E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85" y="5602408"/>
                <a:ext cx="6181897" cy="461665"/>
              </a:xfrm>
              <a:prstGeom prst="rect">
                <a:avLst/>
              </a:prstGeom>
              <a:blipFill>
                <a:blip r:embed="rId3"/>
                <a:stretch>
                  <a:fillRect l="-12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CD26805A-3DF3-46DE-904A-30224F97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82169"/>
              </p:ext>
            </p:extLst>
          </p:nvPr>
        </p:nvGraphicFramePr>
        <p:xfrm>
          <a:off x="1291389" y="159229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9DF6E-3DCB-446B-BF33-CABA53728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90790"/>
              </p:ext>
            </p:extLst>
          </p:nvPr>
        </p:nvGraphicFramePr>
        <p:xfrm>
          <a:off x="1443789" y="1762925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927A5D2D-042D-4FA4-B452-ECF643A0C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15213"/>
              </p:ext>
            </p:extLst>
          </p:nvPr>
        </p:nvGraphicFramePr>
        <p:xfrm>
          <a:off x="1443789" y="1762925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82EEE4ED-F67A-43E7-9800-FA9D4B1B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9122"/>
              </p:ext>
            </p:extLst>
          </p:nvPr>
        </p:nvGraphicFramePr>
        <p:xfrm>
          <a:off x="1448967" y="212693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11BD13F3-5002-4BE3-9428-41F4EF1B7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76635"/>
              </p:ext>
            </p:extLst>
          </p:nvPr>
        </p:nvGraphicFramePr>
        <p:xfrm>
          <a:off x="1443789" y="25049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1ACE105-053A-4238-99DE-D3EF3558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19796"/>
              </p:ext>
            </p:extLst>
          </p:nvPr>
        </p:nvGraphicFramePr>
        <p:xfrm>
          <a:off x="1454145" y="284511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62" name="文字方塊 61">
            <a:extLst>
              <a:ext uri="{FF2B5EF4-FFF2-40B4-BE49-F238E27FC236}">
                <a16:creationId xmlns:a16="http://schemas.microsoft.com/office/drawing/2014/main" id="{237CAE58-0936-4FE2-869E-AEE10DA3B24B}"/>
              </a:ext>
            </a:extLst>
          </p:cNvPr>
          <p:cNvSpPr txBox="1"/>
          <p:nvPr/>
        </p:nvSpPr>
        <p:spPr>
          <a:xfrm>
            <a:off x="1145929" y="618108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There is no interaction between channels.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109962-B7D8-45A4-8DF2-117E3D79C3F6}"/>
              </a:ext>
            </a:extLst>
          </p:cNvPr>
          <p:cNvCxnSpPr/>
          <p:nvPr/>
        </p:nvCxnSpPr>
        <p:spPr>
          <a:xfrm flipH="1" flipV="1">
            <a:off x="3672754" y="3224212"/>
            <a:ext cx="733866" cy="2409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20133854-5A38-4AF7-8A69-60AEDD31D438}"/>
              </a:ext>
            </a:extLst>
          </p:cNvPr>
          <p:cNvSpPr/>
          <p:nvPr/>
        </p:nvSpPr>
        <p:spPr>
          <a:xfrm>
            <a:off x="3482502" y="1400456"/>
            <a:ext cx="894945" cy="214335"/>
          </a:xfrm>
          <a:custGeom>
            <a:avLst/>
            <a:gdLst>
              <a:gd name="connsiteX0" fmla="*/ 894945 w 894945"/>
              <a:gd name="connsiteY0" fmla="*/ 214335 h 214335"/>
              <a:gd name="connsiteX1" fmla="*/ 389107 w 894945"/>
              <a:gd name="connsiteY1" fmla="*/ 327 h 214335"/>
              <a:gd name="connsiteX2" fmla="*/ 0 w 894945"/>
              <a:gd name="connsiteY2" fmla="*/ 175425 h 2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14335">
                <a:moveTo>
                  <a:pt x="894945" y="214335"/>
                </a:moveTo>
                <a:cubicBezTo>
                  <a:pt x="716604" y="110573"/>
                  <a:pt x="538264" y="6812"/>
                  <a:pt x="389107" y="327"/>
                </a:cubicBezTo>
                <a:cubicBezTo>
                  <a:pt x="239949" y="-6158"/>
                  <a:pt x="119974" y="84633"/>
                  <a:pt x="0" y="175425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11806 -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0.11806 -0.0002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1806 -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11805 -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11806 -0.0002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2" grpId="0"/>
      <p:bldP spid="62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1DD31-C541-4C06-85CF-FF3B92503ED3}"/>
              </a:ext>
            </a:extLst>
          </p:cNvPr>
          <p:cNvGraphicFramePr>
            <a:graphicFrameLocks noGrp="1"/>
          </p:cNvGraphicFramePr>
          <p:nvPr/>
        </p:nvGraphicFramePr>
        <p:xfrm>
          <a:off x="1291389" y="1592296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5F739C8-2CC5-4BEE-9C42-2BCAC60EFE36}"/>
              </a:ext>
            </a:extLst>
          </p:cNvPr>
          <p:cNvSpPr/>
          <p:nvPr/>
        </p:nvSpPr>
        <p:spPr>
          <a:xfrm>
            <a:off x="208601" y="72738"/>
            <a:ext cx="604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err="1"/>
              <a:t>Depthwise</a:t>
            </a:r>
            <a:r>
              <a:rPr lang="en-US" altLang="zh-TW" sz="3200" b="1" i="1" u="sng" dirty="0"/>
              <a:t> Separable Convolution </a:t>
            </a:r>
            <a:endParaRPr lang="zh-TW" altLang="en-US" sz="3200" b="1" i="1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0CA53B-C62D-4356-BF0C-0AFCA32BF614}"/>
              </a:ext>
            </a:extLst>
          </p:cNvPr>
          <p:cNvSpPr/>
          <p:nvPr/>
        </p:nvSpPr>
        <p:spPr>
          <a:xfrm>
            <a:off x="208601" y="750449"/>
            <a:ext cx="3464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Depthwise</a:t>
            </a:r>
            <a:r>
              <a:rPr lang="en-US" altLang="zh-TW" sz="2400" dirty="0"/>
              <a:t> Convolution </a:t>
            </a:r>
            <a:endParaRPr lang="zh-TW" altLang="en-US" sz="2400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0F8F168-C57F-465F-A268-A744784536DC}"/>
              </a:ext>
            </a:extLst>
          </p:cNvPr>
          <p:cNvGraphicFramePr>
            <a:graphicFrameLocks noGrp="1"/>
          </p:cNvGraphicFramePr>
          <p:nvPr/>
        </p:nvGraphicFramePr>
        <p:xfrm>
          <a:off x="4406620" y="159785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3D27C96-F3DB-46D1-B059-7097F13583A8}"/>
              </a:ext>
            </a:extLst>
          </p:cNvPr>
          <p:cNvGraphicFramePr>
            <a:graphicFrameLocks noGrp="1"/>
          </p:cNvGraphicFramePr>
          <p:nvPr/>
        </p:nvGraphicFramePr>
        <p:xfrm>
          <a:off x="6441851" y="20021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52B3102-6BAD-4F6B-982B-0451CFAA5362}"/>
              </a:ext>
            </a:extLst>
          </p:cNvPr>
          <p:cNvGraphicFramePr>
            <a:graphicFrameLocks noGrp="1"/>
          </p:cNvGraphicFramePr>
          <p:nvPr/>
        </p:nvGraphicFramePr>
        <p:xfrm>
          <a:off x="4406620" y="288608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15C5AAA-F423-4789-BE58-0137A32979BF}"/>
              </a:ext>
            </a:extLst>
          </p:cNvPr>
          <p:cNvGraphicFramePr>
            <a:graphicFrameLocks noGrp="1"/>
          </p:cNvGraphicFramePr>
          <p:nvPr/>
        </p:nvGraphicFramePr>
        <p:xfrm>
          <a:off x="6594251" y="21545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89DF6E-3DCB-446B-BF33-CABA53728877}"/>
              </a:ext>
            </a:extLst>
          </p:cNvPr>
          <p:cNvGraphicFramePr>
            <a:graphicFrameLocks noGrp="1"/>
          </p:cNvGraphicFramePr>
          <p:nvPr/>
        </p:nvGraphicFramePr>
        <p:xfrm>
          <a:off x="1443789" y="1762925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13D22599-A58F-4ECA-BC48-394630E9C9A0}"/>
              </a:ext>
            </a:extLst>
          </p:cNvPr>
          <p:cNvSpPr/>
          <p:nvPr/>
        </p:nvSpPr>
        <p:spPr>
          <a:xfrm>
            <a:off x="244697" y="4046631"/>
            <a:ext cx="3344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2. Pointwise Convolution </a:t>
            </a:r>
            <a:endParaRPr lang="zh-TW" altLang="en-US" sz="2400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07FAD81-07C5-4436-8E08-C8BD467B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43063"/>
              </p:ext>
            </p:extLst>
          </p:nvPr>
        </p:nvGraphicFramePr>
        <p:xfrm>
          <a:off x="2048333" y="467873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C074FE7-EC9D-4B5F-93EA-A4CFDFCC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17649"/>
              </p:ext>
            </p:extLst>
          </p:nvPr>
        </p:nvGraphicFramePr>
        <p:xfrm>
          <a:off x="4451500" y="442107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0072130F-FAD3-4109-8367-F64F2B04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19116"/>
              </p:ext>
            </p:extLst>
          </p:nvPr>
        </p:nvGraphicFramePr>
        <p:xfrm>
          <a:off x="4603900" y="457347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809128C6-E200-4FBF-80CB-4E698273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0597"/>
              </p:ext>
            </p:extLst>
          </p:nvPr>
        </p:nvGraphicFramePr>
        <p:xfrm>
          <a:off x="4439537" y="49963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93BF544A-1E9F-4AF0-A20F-8F454BA83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05722"/>
              </p:ext>
            </p:extLst>
          </p:nvPr>
        </p:nvGraphicFramePr>
        <p:xfrm>
          <a:off x="4450204" y="56059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4DB57F70-0C07-49EA-AF8A-9998B319B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9596"/>
              </p:ext>
            </p:extLst>
          </p:nvPr>
        </p:nvGraphicFramePr>
        <p:xfrm>
          <a:off x="4450204" y="610661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EA75647-D17E-4790-B8A3-0EEF1877C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5735"/>
              </p:ext>
            </p:extLst>
          </p:nvPr>
        </p:nvGraphicFramePr>
        <p:xfrm>
          <a:off x="4591937" y="51487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682164AA-157D-4DA7-A58D-7B30CCC6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10202"/>
              </p:ext>
            </p:extLst>
          </p:nvPr>
        </p:nvGraphicFramePr>
        <p:xfrm>
          <a:off x="4602604" y="57583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D208E66F-0D71-4582-BCD2-EE479FB9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7948"/>
              </p:ext>
            </p:extLst>
          </p:nvPr>
        </p:nvGraphicFramePr>
        <p:xfrm>
          <a:off x="4602604" y="625901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54FC425A-66C8-4502-8772-4A3F7DA72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51517"/>
              </p:ext>
            </p:extLst>
          </p:nvPr>
        </p:nvGraphicFramePr>
        <p:xfrm>
          <a:off x="2048333" y="468996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FE4F1805-7FC1-4367-B1AD-C235F42E7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48878"/>
              </p:ext>
            </p:extLst>
          </p:nvPr>
        </p:nvGraphicFramePr>
        <p:xfrm>
          <a:off x="2048333" y="504622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263075CF-BA70-4D4F-924D-22B63ABD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50334"/>
              </p:ext>
            </p:extLst>
          </p:nvPr>
        </p:nvGraphicFramePr>
        <p:xfrm>
          <a:off x="2048333" y="54007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D011AC2-C7A5-4021-844A-E577C1D0D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17615"/>
              </p:ext>
            </p:extLst>
          </p:nvPr>
        </p:nvGraphicFramePr>
        <p:xfrm>
          <a:off x="2046947" y="576651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62535E8-DD5D-4571-8801-81FF764F5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34003"/>
              </p:ext>
            </p:extLst>
          </p:nvPr>
        </p:nvGraphicFramePr>
        <p:xfrm>
          <a:off x="2200733" y="483113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312795DB-5E23-4C21-968A-5290088D5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9387"/>
              </p:ext>
            </p:extLst>
          </p:nvPr>
        </p:nvGraphicFramePr>
        <p:xfrm>
          <a:off x="2200733" y="484236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66982E1F-A4AA-46C3-8C76-B2B248771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3508"/>
              </p:ext>
            </p:extLst>
          </p:nvPr>
        </p:nvGraphicFramePr>
        <p:xfrm>
          <a:off x="2200733" y="519862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3B079DB-5561-43DF-975F-B867C82CE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09467"/>
              </p:ext>
            </p:extLst>
          </p:nvPr>
        </p:nvGraphicFramePr>
        <p:xfrm>
          <a:off x="2200733" y="55531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EA29EC1E-ED75-4362-8508-346E772F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6714"/>
              </p:ext>
            </p:extLst>
          </p:nvPr>
        </p:nvGraphicFramePr>
        <p:xfrm>
          <a:off x="2199347" y="591891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63F2835-3557-4213-A5EF-BD2FB4A0B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86140"/>
              </p:ext>
            </p:extLst>
          </p:nvPr>
        </p:nvGraphicFramePr>
        <p:xfrm>
          <a:off x="6137051" y="44653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B1797EC1-23D3-4292-84CC-7473BBC4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26549"/>
              </p:ext>
            </p:extLst>
          </p:nvPr>
        </p:nvGraphicFramePr>
        <p:xfrm>
          <a:off x="6289451" y="46177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B5B38543-C2A7-41C3-AE86-0A13501E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95497"/>
              </p:ext>
            </p:extLst>
          </p:nvPr>
        </p:nvGraphicFramePr>
        <p:xfrm>
          <a:off x="6441851" y="47701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7AD8FBD3-3153-422E-9A78-197F3A15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70401"/>
              </p:ext>
            </p:extLst>
          </p:nvPr>
        </p:nvGraphicFramePr>
        <p:xfrm>
          <a:off x="6594251" y="49225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E717F977-8F7C-4D29-A187-9C024C9C8126}"/>
                  </a:ext>
                </a:extLst>
              </p:cNvPr>
              <p:cNvSpPr txBox="1"/>
              <p:nvPr/>
            </p:nvSpPr>
            <p:spPr>
              <a:xfrm>
                <a:off x="3946813" y="1202631"/>
                <a:ext cx="20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3×2=18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E717F977-8F7C-4D29-A187-9C024C9C8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13" y="1202631"/>
                <a:ext cx="2031582" cy="369332"/>
              </a:xfrm>
              <a:prstGeom prst="rect">
                <a:avLst/>
              </a:prstGeom>
              <a:blipFill>
                <a:blip r:embed="rId3"/>
                <a:stretch>
                  <a:fillRect l="-2994" r="-32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8716C3F7-19C5-4633-B4CE-CDA6F7E366E8}"/>
                  </a:ext>
                </a:extLst>
              </p:cNvPr>
              <p:cNvSpPr txBox="1"/>
              <p:nvPr/>
            </p:nvSpPr>
            <p:spPr>
              <a:xfrm>
                <a:off x="5106549" y="6287758"/>
                <a:ext cx="1335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8716C3F7-19C5-4633-B4CE-CDA6F7E3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49" y="6287758"/>
                <a:ext cx="1335302" cy="369332"/>
              </a:xfrm>
              <a:prstGeom prst="rect">
                <a:avLst/>
              </a:prstGeom>
              <a:blipFill>
                <a:blip r:embed="rId4"/>
                <a:stretch>
                  <a:fillRect l="-5023" r="-502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4ADF5A1C-A9F4-4492-975A-3650FDFE23CC}"/>
                  </a:ext>
                </a:extLst>
              </p:cNvPr>
              <p:cNvSpPr txBox="1"/>
              <p:nvPr/>
            </p:nvSpPr>
            <p:spPr>
              <a:xfrm>
                <a:off x="5075107" y="4234625"/>
                <a:ext cx="76520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:pPr algn="ctr"/>
                <a:r>
                  <a:rPr lang="en-US" altLang="zh-TW" sz="2400" dirty="0"/>
                  <a:t>filter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4ADF5A1C-A9F4-4492-975A-3650FDFE2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07" y="4234625"/>
                <a:ext cx="765209" cy="738664"/>
              </a:xfrm>
              <a:prstGeom prst="rect">
                <a:avLst/>
              </a:prstGeom>
              <a:blipFill>
                <a:blip r:embed="rId5"/>
                <a:stretch>
                  <a:fillRect l="-13600" r="-12000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8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11753 -0.00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11719 0.0030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11753 -0.00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11719 0.003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0.11753 -0.00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11719 0.0030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11754 -0.004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1719 0.0030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1" grpId="0"/>
      <p:bldP spid="72" grpId="0"/>
      <p:bldP spid="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779CC84-F3B1-48DB-A239-918A5D291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88332"/>
              </p:ext>
            </p:extLst>
          </p:nvPr>
        </p:nvGraphicFramePr>
        <p:xfrm>
          <a:off x="742617" y="3989891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EABD16B7-7301-4ECC-8A01-D0B482D34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80196"/>
              </p:ext>
            </p:extLst>
          </p:nvPr>
        </p:nvGraphicFramePr>
        <p:xfrm>
          <a:off x="742617" y="512362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DD767A-CAD2-423E-9397-5130DDD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22026"/>
              </p:ext>
            </p:extLst>
          </p:nvPr>
        </p:nvGraphicFramePr>
        <p:xfrm>
          <a:off x="3714417" y="45509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6331B159-AF62-4E47-B50F-451F836C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46082"/>
              </p:ext>
            </p:extLst>
          </p:nvPr>
        </p:nvGraphicFramePr>
        <p:xfrm>
          <a:off x="3714417" y="5646360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A62D55-8FD0-4579-8F1D-3A45A3A1E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51165"/>
              </p:ext>
            </p:extLst>
          </p:nvPr>
        </p:nvGraphicFramePr>
        <p:xfrm>
          <a:off x="742617" y="4394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B057C4-8D8F-4CC6-A3E6-4B027BAFF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24436"/>
              </p:ext>
            </p:extLst>
          </p:nvPr>
        </p:nvGraphicFramePr>
        <p:xfrm>
          <a:off x="742617" y="4394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07FD224-4E8D-4B85-8CBC-8164B607D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69222"/>
              </p:ext>
            </p:extLst>
          </p:nvPr>
        </p:nvGraphicFramePr>
        <p:xfrm>
          <a:off x="895017" y="41605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7DF61FB-F06A-4498-A759-E921952B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86894"/>
              </p:ext>
            </p:extLst>
          </p:nvPr>
        </p:nvGraphicFramePr>
        <p:xfrm>
          <a:off x="742617" y="40081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F4A6310-40CE-44AF-95F4-2F10FCA4D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67702"/>
              </p:ext>
            </p:extLst>
          </p:nvPr>
        </p:nvGraphicFramePr>
        <p:xfrm>
          <a:off x="895017" y="41605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907B14D-064A-48E3-B5A5-F0696502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76933"/>
              </p:ext>
            </p:extLst>
          </p:nvPr>
        </p:nvGraphicFramePr>
        <p:xfrm>
          <a:off x="3866817" y="47033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357AD9-87EE-42A3-9DF0-2101C53C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51035"/>
              </p:ext>
            </p:extLst>
          </p:nvPr>
        </p:nvGraphicFramePr>
        <p:xfrm>
          <a:off x="3714417" y="455092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41E0B0E-53A8-4C45-B69A-2BD18808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19872"/>
              </p:ext>
            </p:extLst>
          </p:nvPr>
        </p:nvGraphicFramePr>
        <p:xfrm>
          <a:off x="3866817" y="470332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sp>
        <p:nvSpPr>
          <p:cNvPr id="18" name="橢圓 17">
            <a:extLst>
              <a:ext uri="{FF2B5EF4-FFF2-40B4-BE49-F238E27FC236}">
                <a16:creationId xmlns:a16="http://schemas.microsoft.com/office/drawing/2014/main" id="{1B52D019-A081-4263-A420-13A63820D058}"/>
              </a:ext>
            </a:extLst>
          </p:cNvPr>
          <p:cNvSpPr/>
          <p:nvPr/>
        </p:nvSpPr>
        <p:spPr>
          <a:xfrm>
            <a:off x="5333332" y="409948"/>
            <a:ext cx="546100" cy="5363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475A7947-5B2B-470D-9D76-83B32CEB91EF}"/>
              </a:ext>
            </a:extLst>
          </p:cNvPr>
          <p:cNvSpPr/>
          <p:nvPr/>
        </p:nvSpPr>
        <p:spPr>
          <a:xfrm>
            <a:off x="7577332" y="2809746"/>
            <a:ext cx="546100" cy="5363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0B56952-65CE-444E-AD5E-FA1671F4DC76}"/>
              </a:ext>
            </a:extLst>
          </p:cNvPr>
          <p:cNvSpPr/>
          <p:nvPr/>
        </p:nvSpPr>
        <p:spPr>
          <a:xfrm>
            <a:off x="6626950" y="2461168"/>
            <a:ext cx="546100" cy="5363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541AF30-31F2-42AD-B95A-47CAC7757032}"/>
              </a:ext>
            </a:extLst>
          </p:cNvPr>
          <p:cNvSpPr/>
          <p:nvPr/>
        </p:nvSpPr>
        <p:spPr>
          <a:xfrm>
            <a:off x="6626950" y="3256188"/>
            <a:ext cx="546100" cy="536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C14031C-CDDA-430D-B493-1E3D47DEB494}"/>
              </a:ext>
            </a:extLst>
          </p:cNvPr>
          <p:cNvCxnSpPr>
            <a:cxnSpLocks/>
          </p:cNvCxnSpPr>
          <p:nvPr/>
        </p:nvCxnSpPr>
        <p:spPr>
          <a:xfrm>
            <a:off x="5879432" y="681728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C68D1C5-4D5D-4C82-B303-3E65BCAA82B6}"/>
              </a:ext>
            </a:extLst>
          </p:cNvPr>
          <p:cNvCxnSpPr>
            <a:cxnSpLocks/>
          </p:cNvCxnSpPr>
          <p:nvPr/>
        </p:nvCxnSpPr>
        <p:spPr>
          <a:xfrm>
            <a:off x="8123432" y="3104237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EBF177B-961D-42F1-BA9F-74EEDC573564}"/>
              </a:ext>
            </a:extLst>
          </p:cNvPr>
          <p:cNvCxnSpPr>
            <a:cxnSpLocks/>
          </p:cNvCxnSpPr>
          <p:nvPr/>
        </p:nvCxnSpPr>
        <p:spPr>
          <a:xfrm>
            <a:off x="4863432" y="678142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D63414D-9B01-486D-8990-804BF1C81AEC}"/>
              </a:ext>
            </a:extLst>
          </p:cNvPr>
          <p:cNvCxnSpPr>
            <a:cxnSpLocks/>
          </p:cNvCxnSpPr>
          <p:nvPr/>
        </p:nvCxnSpPr>
        <p:spPr>
          <a:xfrm>
            <a:off x="6157050" y="2727420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0AD1183-1123-4A0C-BA77-DB885D70FE72}"/>
              </a:ext>
            </a:extLst>
          </p:cNvPr>
          <p:cNvCxnSpPr>
            <a:cxnSpLocks/>
          </p:cNvCxnSpPr>
          <p:nvPr/>
        </p:nvCxnSpPr>
        <p:spPr>
          <a:xfrm>
            <a:off x="6157050" y="3524382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41ECA33-2166-47A1-8B32-FC6D1868FC8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107432" y="2755360"/>
            <a:ext cx="469900" cy="32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36D4EE6-F651-4508-8094-0C2C39FA5D2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173050" y="3077940"/>
            <a:ext cx="404282" cy="439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D6003D-EDC8-44D4-9B64-620E7A4AAC58}"/>
              </a:ext>
            </a:extLst>
          </p:cNvPr>
          <p:cNvSpPr txBox="1"/>
          <p:nvPr/>
        </p:nvSpPr>
        <p:spPr>
          <a:xfrm>
            <a:off x="3513332" y="447309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18 inputs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60F452E-FAC2-4B48-8EB4-8901B25A6BFA}"/>
              </a:ext>
            </a:extLst>
          </p:cNvPr>
          <p:cNvSpPr txBox="1"/>
          <p:nvPr/>
        </p:nvSpPr>
        <p:spPr>
          <a:xfrm>
            <a:off x="4493686" y="2508482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9 inputs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8358FED-8296-4009-8D10-2C38F920ED37}"/>
              </a:ext>
            </a:extLst>
          </p:cNvPr>
          <p:cNvSpPr txBox="1"/>
          <p:nvPr/>
        </p:nvSpPr>
        <p:spPr>
          <a:xfrm>
            <a:off x="4489450" y="3256188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9 inputs</a:t>
            </a:r>
            <a:endParaRPr lang="zh-TW" altLang="en-US" sz="2400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113FBAD-D9AA-4D5F-A0CD-E2D7F4E00D21}"/>
              </a:ext>
            </a:extLst>
          </p:cNvPr>
          <p:cNvSpPr/>
          <p:nvPr/>
        </p:nvSpPr>
        <p:spPr>
          <a:xfrm>
            <a:off x="5333332" y="1096269"/>
            <a:ext cx="546100" cy="536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F5C0987-F915-4407-B108-68A3616436BD}"/>
              </a:ext>
            </a:extLst>
          </p:cNvPr>
          <p:cNvCxnSpPr>
            <a:cxnSpLocks/>
          </p:cNvCxnSpPr>
          <p:nvPr/>
        </p:nvCxnSpPr>
        <p:spPr>
          <a:xfrm>
            <a:off x="5879432" y="1368049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4038813-A111-43FD-BF60-8D5FB96984C5}"/>
              </a:ext>
            </a:extLst>
          </p:cNvPr>
          <p:cNvCxnSpPr>
            <a:cxnSpLocks/>
          </p:cNvCxnSpPr>
          <p:nvPr/>
        </p:nvCxnSpPr>
        <p:spPr>
          <a:xfrm>
            <a:off x="4863432" y="1364463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ADB422C-958F-4BC2-A4AF-1346C04BA846}"/>
              </a:ext>
            </a:extLst>
          </p:cNvPr>
          <p:cNvSpPr txBox="1"/>
          <p:nvPr/>
        </p:nvSpPr>
        <p:spPr>
          <a:xfrm>
            <a:off x="3513332" y="1133630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18 inputs</a:t>
            </a:r>
            <a:endParaRPr lang="zh-TW" altLang="en-US" sz="2400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275AF657-FB3C-420B-8482-E55407F91D6A}"/>
              </a:ext>
            </a:extLst>
          </p:cNvPr>
          <p:cNvSpPr/>
          <p:nvPr/>
        </p:nvSpPr>
        <p:spPr>
          <a:xfrm>
            <a:off x="7577332" y="3627184"/>
            <a:ext cx="546100" cy="536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30A2518-8DE4-4241-9DF7-4D936D537461}"/>
              </a:ext>
            </a:extLst>
          </p:cNvPr>
          <p:cNvCxnSpPr>
            <a:cxnSpLocks/>
          </p:cNvCxnSpPr>
          <p:nvPr/>
        </p:nvCxnSpPr>
        <p:spPr>
          <a:xfrm>
            <a:off x="8123432" y="3921675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67921AA-566C-451A-8E23-3F3232DE9EDE}"/>
              </a:ext>
            </a:extLst>
          </p:cNvPr>
          <p:cNvCxnSpPr>
            <a:cxnSpLocks/>
            <a:stCxn id="20" idx="6"/>
            <a:endCxn id="44" idx="2"/>
          </p:cNvCxnSpPr>
          <p:nvPr/>
        </p:nvCxnSpPr>
        <p:spPr>
          <a:xfrm>
            <a:off x="7173050" y="2729362"/>
            <a:ext cx="404282" cy="11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99A7186-64BE-45EC-AF7C-74DE6DAFC8A9}"/>
              </a:ext>
            </a:extLst>
          </p:cNvPr>
          <p:cNvCxnSpPr>
            <a:cxnSpLocks/>
            <a:stCxn id="21" idx="6"/>
            <a:endCxn id="44" idx="2"/>
          </p:cNvCxnSpPr>
          <p:nvPr/>
        </p:nvCxnSpPr>
        <p:spPr>
          <a:xfrm>
            <a:off x="7173050" y="3524382"/>
            <a:ext cx="404282" cy="370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544DB98-00CF-474A-979E-764B4A32F57A}"/>
              </a:ext>
            </a:extLst>
          </p:cNvPr>
          <p:cNvSpPr/>
          <p:nvPr/>
        </p:nvSpPr>
        <p:spPr>
          <a:xfrm>
            <a:off x="761592" y="453832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A0A0D89-A142-451B-A900-AD36913406D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87875" y="1553324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A9E4B90-073C-448E-BD90-89934F48E7A2}"/>
              </a:ext>
            </a:extLst>
          </p:cNvPr>
          <p:cNvCxnSpPr>
            <a:cxnSpLocks/>
          </p:cNvCxnSpPr>
          <p:nvPr/>
        </p:nvCxnSpPr>
        <p:spPr>
          <a:xfrm>
            <a:off x="790888" y="456461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D8371EA-B000-4EDD-AB90-E0766A464742}"/>
              </a:ext>
            </a:extLst>
          </p:cNvPr>
          <p:cNvCxnSpPr>
            <a:cxnSpLocks/>
          </p:cNvCxnSpPr>
          <p:nvPr/>
        </p:nvCxnSpPr>
        <p:spPr>
          <a:xfrm>
            <a:off x="1837265" y="465576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5CFE7419-2B0B-405D-8CE4-90C6501A3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42018"/>
              </p:ext>
            </p:extLst>
          </p:nvPr>
        </p:nvGraphicFramePr>
        <p:xfrm>
          <a:off x="6715850" y="3271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64" name="矩形 63">
            <a:extLst>
              <a:ext uri="{FF2B5EF4-FFF2-40B4-BE49-F238E27FC236}">
                <a16:creationId xmlns:a16="http://schemas.microsoft.com/office/drawing/2014/main" id="{207B1DF7-A7C1-40DC-96F8-7813C4D54D73}"/>
              </a:ext>
            </a:extLst>
          </p:cNvPr>
          <p:cNvSpPr/>
          <p:nvPr/>
        </p:nvSpPr>
        <p:spPr>
          <a:xfrm>
            <a:off x="6715850" y="327122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FBC5534A-ED06-481A-9CF8-FAAFEBAE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0611"/>
              </p:ext>
            </p:extLst>
          </p:nvPr>
        </p:nvGraphicFramePr>
        <p:xfrm>
          <a:off x="6868250" y="4795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65" name="矩形 64">
            <a:extLst>
              <a:ext uri="{FF2B5EF4-FFF2-40B4-BE49-F238E27FC236}">
                <a16:creationId xmlns:a16="http://schemas.microsoft.com/office/drawing/2014/main" id="{A6D9B0B6-A2B4-4F3C-A1F3-1FF67EB5E765}"/>
              </a:ext>
            </a:extLst>
          </p:cNvPr>
          <p:cNvSpPr/>
          <p:nvPr/>
        </p:nvSpPr>
        <p:spPr>
          <a:xfrm>
            <a:off x="6900000" y="1592801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45B13384-7F4A-4D2C-8264-09CCA4C42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67834"/>
              </p:ext>
            </p:extLst>
          </p:nvPr>
        </p:nvGraphicFramePr>
        <p:xfrm>
          <a:off x="7020650" y="6319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57B1C667-C18A-4EAB-9CEF-46780466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67417"/>
              </p:ext>
            </p:extLst>
          </p:nvPr>
        </p:nvGraphicFramePr>
        <p:xfrm>
          <a:off x="7173050" y="7843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65C8D2AB-77E9-4393-A7BB-FFEE2DD6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78851"/>
              </p:ext>
            </p:extLst>
          </p:nvPr>
        </p:nvGraphicFramePr>
        <p:xfrm>
          <a:off x="751337" y="154379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FF02C0E4-20A9-4594-8FA6-AE69BE435CA0}"/>
              </a:ext>
            </a:extLst>
          </p:cNvPr>
          <p:cNvSpPr/>
          <p:nvPr/>
        </p:nvSpPr>
        <p:spPr>
          <a:xfrm>
            <a:off x="770312" y="1558211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B043E30-11B0-43A1-95FC-F4E959E6759F}"/>
              </a:ext>
            </a:extLst>
          </p:cNvPr>
          <p:cNvCxnSpPr>
            <a:cxnSpLocks/>
          </p:cNvCxnSpPr>
          <p:nvPr/>
        </p:nvCxnSpPr>
        <p:spPr>
          <a:xfrm>
            <a:off x="788656" y="2641079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935A160-6B76-4FF2-A83C-9D973F10DE0E}"/>
              </a:ext>
            </a:extLst>
          </p:cNvPr>
          <p:cNvCxnSpPr>
            <a:cxnSpLocks/>
          </p:cNvCxnSpPr>
          <p:nvPr/>
        </p:nvCxnSpPr>
        <p:spPr>
          <a:xfrm>
            <a:off x="799608" y="1560840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638F1F-0C62-4643-A651-D2D4F549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23742"/>
              </p:ext>
            </p:extLst>
          </p:nvPr>
        </p:nvGraphicFramePr>
        <p:xfrm>
          <a:off x="902956" y="626673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1585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4011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2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229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778D50-CFB8-44D8-9FA7-EF14D818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82344"/>
              </p:ext>
            </p:extLst>
          </p:nvPr>
        </p:nvGraphicFramePr>
        <p:xfrm>
          <a:off x="895017" y="5918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53" name="矩形 52">
            <a:extLst>
              <a:ext uri="{FF2B5EF4-FFF2-40B4-BE49-F238E27FC236}">
                <a16:creationId xmlns:a16="http://schemas.microsoft.com/office/drawing/2014/main" id="{2818008A-E191-4067-9A76-EB614643ACAE}"/>
              </a:ext>
            </a:extLst>
          </p:cNvPr>
          <p:cNvSpPr/>
          <p:nvPr/>
        </p:nvSpPr>
        <p:spPr>
          <a:xfrm>
            <a:off x="905969" y="627090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9C8C461F-8678-4BCB-843B-19B9056AA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08777"/>
              </p:ext>
            </p:extLst>
          </p:nvPr>
        </p:nvGraphicFramePr>
        <p:xfrm>
          <a:off x="903737" y="169619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00D35A1B-3DB9-425B-955F-BCA150BC1558}"/>
              </a:ext>
            </a:extLst>
          </p:cNvPr>
          <p:cNvSpPr/>
          <p:nvPr/>
        </p:nvSpPr>
        <p:spPr>
          <a:xfrm>
            <a:off x="914689" y="1731469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122C90D2-3974-440B-9F8E-524EEFCA0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02949"/>
              </p:ext>
            </p:extLst>
          </p:nvPr>
        </p:nvGraphicFramePr>
        <p:xfrm>
          <a:off x="5995850" y="43985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4CB0B17B-7981-4E18-A767-94BFE15C8951}"/>
              </a:ext>
            </a:extLst>
          </p:cNvPr>
          <p:cNvSpPr/>
          <p:nvPr/>
        </p:nvSpPr>
        <p:spPr>
          <a:xfrm>
            <a:off x="5995850" y="4398521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4171F52A-B327-45F4-910A-8E3940C0E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98234"/>
              </p:ext>
            </p:extLst>
          </p:nvPr>
        </p:nvGraphicFramePr>
        <p:xfrm>
          <a:off x="6148250" y="45509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1868515F-FF1C-48B0-A77E-1F433D0848DF}"/>
              </a:ext>
            </a:extLst>
          </p:cNvPr>
          <p:cNvSpPr/>
          <p:nvPr/>
        </p:nvSpPr>
        <p:spPr>
          <a:xfrm>
            <a:off x="6180000" y="5664200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E2AF4E69-435B-42E5-A1CF-88EB40FDC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37483"/>
              </p:ext>
            </p:extLst>
          </p:nvPr>
        </p:nvGraphicFramePr>
        <p:xfrm>
          <a:off x="6300650" y="47033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7F6D50A8-CD2B-435C-BA30-6D941D75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58499"/>
              </p:ext>
            </p:extLst>
          </p:nvPr>
        </p:nvGraphicFramePr>
        <p:xfrm>
          <a:off x="6453050" y="48557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1616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67956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96112EA4-1A1D-4F46-A6A7-B4C38A13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00080"/>
              </p:ext>
            </p:extLst>
          </p:nvPr>
        </p:nvGraphicFramePr>
        <p:xfrm>
          <a:off x="3866817" y="5798760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F6904A1C-8C6B-46B1-B309-7F87E456C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31548"/>
              </p:ext>
            </p:extLst>
          </p:nvPr>
        </p:nvGraphicFramePr>
        <p:xfrm>
          <a:off x="895017" y="527602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33" grpId="0"/>
      <p:bldP spid="34" grpId="0"/>
      <p:bldP spid="35" grpId="0"/>
      <p:bldP spid="40" grpId="0" animBg="1"/>
      <p:bldP spid="43" grpId="0"/>
      <p:bldP spid="44" grpId="0" animBg="1"/>
      <p:bldP spid="54" grpId="0" animBg="1"/>
      <p:bldP spid="64" grpId="0" animBg="1"/>
      <p:bldP spid="65" grpId="0" animBg="1"/>
      <p:bldP spid="67" grpId="0" animBg="1"/>
      <p:bldP spid="53" grpId="0" animBg="1"/>
      <p:bldP spid="69" grpId="0" animBg="1"/>
      <p:bldP spid="75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AC448D-B968-4DCB-A34E-E4698A60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1389"/>
              </p:ext>
            </p:extLst>
          </p:nvPr>
        </p:nvGraphicFramePr>
        <p:xfrm>
          <a:off x="4612750" y="3782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303269-A5D3-45C4-BA8D-AC0AAB0BF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39134"/>
              </p:ext>
            </p:extLst>
          </p:nvPr>
        </p:nvGraphicFramePr>
        <p:xfrm>
          <a:off x="4765150" y="5306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31DC33-F6C5-4E03-BC0E-75AC6A2B9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88455"/>
              </p:ext>
            </p:extLst>
          </p:nvPr>
        </p:nvGraphicFramePr>
        <p:xfrm>
          <a:off x="4612750" y="183480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F5FE39-6A00-45C1-A167-28113BAF1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40986"/>
              </p:ext>
            </p:extLst>
          </p:nvPr>
        </p:nvGraphicFramePr>
        <p:xfrm>
          <a:off x="4765150" y="198720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C96CC29-8B49-48BD-ADF8-FF43E34F3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29807"/>
              </p:ext>
            </p:extLst>
          </p:nvPr>
        </p:nvGraphicFramePr>
        <p:xfrm>
          <a:off x="4611831" y="3310094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A762EC9-BE6D-4154-8E4B-CBBCC835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10007"/>
              </p:ext>
            </p:extLst>
          </p:nvPr>
        </p:nvGraphicFramePr>
        <p:xfrm>
          <a:off x="4764231" y="3462494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4C59C7-C985-4FBE-AD0A-688AE0283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18136"/>
              </p:ext>
            </p:extLst>
          </p:nvPr>
        </p:nvGraphicFramePr>
        <p:xfrm>
          <a:off x="4611831" y="4766667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AB59BB7-C853-420F-935B-BAF80D81F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74016"/>
              </p:ext>
            </p:extLst>
          </p:nvPr>
        </p:nvGraphicFramePr>
        <p:xfrm>
          <a:off x="4764231" y="4919067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0C01464-3A5C-4031-A9AF-F525030BB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76873"/>
              </p:ext>
            </p:extLst>
          </p:nvPr>
        </p:nvGraphicFramePr>
        <p:xfrm>
          <a:off x="6939867" y="3782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32DBA93-9AD1-43B2-A4FC-1FAF1E58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40074"/>
              </p:ext>
            </p:extLst>
          </p:nvPr>
        </p:nvGraphicFramePr>
        <p:xfrm>
          <a:off x="7092267" y="5306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65076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8099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2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205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817549A-CA59-47F3-80E3-1377AB1E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83437"/>
              </p:ext>
            </p:extLst>
          </p:nvPr>
        </p:nvGraphicFramePr>
        <p:xfrm>
          <a:off x="7322079" y="251532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2E2832C-9A81-4046-98A0-D1AA21F48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34536"/>
              </p:ext>
            </p:extLst>
          </p:nvPr>
        </p:nvGraphicFramePr>
        <p:xfrm>
          <a:off x="7474479" y="266772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DEACBD2-8B71-4990-98FF-A1D56C42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62721"/>
              </p:ext>
            </p:extLst>
          </p:nvPr>
        </p:nvGraphicFramePr>
        <p:xfrm>
          <a:off x="7339012" y="30949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918CA2F-18CE-4350-B681-B9CF0B27E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27019"/>
              </p:ext>
            </p:extLst>
          </p:nvPr>
        </p:nvGraphicFramePr>
        <p:xfrm>
          <a:off x="7349679" y="37045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E3F99C8-2A72-451E-BBBD-88D961039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42649"/>
              </p:ext>
            </p:extLst>
          </p:nvPr>
        </p:nvGraphicFramePr>
        <p:xfrm>
          <a:off x="7349679" y="42051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AB171D0-D0F7-449C-915C-858C2E90B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1762"/>
              </p:ext>
            </p:extLst>
          </p:nvPr>
        </p:nvGraphicFramePr>
        <p:xfrm>
          <a:off x="7491412" y="32473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C63239C-13D6-4854-892B-20444274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294"/>
              </p:ext>
            </p:extLst>
          </p:nvPr>
        </p:nvGraphicFramePr>
        <p:xfrm>
          <a:off x="7502079" y="38569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D595B77-40A2-4251-8378-B8212D7CA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39435"/>
              </p:ext>
            </p:extLst>
          </p:nvPr>
        </p:nvGraphicFramePr>
        <p:xfrm>
          <a:off x="7502079" y="43575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89294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905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89C9C6B-055B-490A-8038-B5750C43486B}"/>
                  </a:ext>
                </a:extLst>
              </p:cNvPr>
              <p:cNvSpPr txBox="1"/>
              <p:nvPr/>
            </p:nvSpPr>
            <p:spPr>
              <a:xfrm>
                <a:off x="4302506" y="6190974"/>
                <a:ext cx="209531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89C9C6B-055B-490A-8038-B5750C43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6" y="6190974"/>
                <a:ext cx="2095317" cy="369332"/>
              </a:xfrm>
              <a:prstGeom prst="rect">
                <a:avLst/>
              </a:prstGeom>
              <a:blipFill>
                <a:blip r:embed="rId2"/>
                <a:stretch>
                  <a:fillRect l="-6377" r="-580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30CF8E0-3DD1-4DC4-926B-74EF8FD8D1CF}"/>
                  </a:ext>
                </a:extLst>
              </p:cNvPr>
              <p:cNvSpPr txBox="1"/>
              <p:nvPr/>
            </p:nvSpPr>
            <p:spPr>
              <a:xfrm>
                <a:off x="6505580" y="5575017"/>
                <a:ext cx="233166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30CF8E0-3DD1-4DC4-926B-74EF8FD8D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80" y="5575017"/>
                <a:ext cx="2331664" cy="369332"/>
              </a:xfrm>
              <a:prstGeom prst="rect">
                <a:avLst/>
              </a:prstGeom>
              <a:blipFill>
                <a:blip r:embed="rId3"/>
                <a:stretch>
                  <a:fillRect l="-4167" r="-5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ED73A0C-51F8-460F-8B65-93A3919CB447}"/>
                  </a:ext>
                </a:extLst>
              </p:cNvPr>
              <p:cNvSpPr txBox="1"/>
              <p:nvPr/>
            </p:nvSpPr>
            <p:spPr>
              <a:xfrm>
                <a:off x="493390" y="897036"/>
                <a:ext cx="34994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TW" sz="2400" dirty="0"/>
                  <a:t>: number of input channels</a:t>
                </a: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ED73A0C-51F8-460F-8B65-93A3919CB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0" y="897036"/>
                <a:ext cx="3499484" cy="369332"/>
              </a:xfrm>
              <a:prstGeom prst="rect">
                <a:avLst/>
              </a:prstGeom>
              <a:blipFill>
                <a:blip r:embed="rId4"/>
                <a:stretch>
                  <a:fillRect l="-2613" t="-24590" r="-470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B2653C6-D8A5-4B3B-969E-21A1EF9822C3}"/>
                  </a:ext>
                </a:extLst>
              </p:cNvPr>
              <p:cNvSpPr txBox="1"/>
              <p:nvPr/>
            </p:nvSpPr>
            <p:spPr>
              <a:xfrm>
                <a:off x="435216" y="1512994"/>
                <a:ext cx="3782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TW" sz="2400" dirty="0"/>
                  <a:t>: number of output channels</a:t>
                </a: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3B2653C6-D8A5-4B3B-969E-21A1EF982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" y="1512994"/>
                <a:ext cx="3782575" cy="369332"/>
              </a:xfrm>
              <a:prstGeom prst="rect">
                <a:avLst/>
              </a:prstGeom>
              <a:blipFill>
                <a:blip r:embed="rId5"/>
                <a:stretch>
                  <a:fillRect l="-2254" t="-24590" r="-418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ACB277B-F266-4353-A0BF-8104A43B2517}"/>
                  </a:ext>
                </a:extLst>
              </p:cNvPr>
              <p:cNvSpPr txBox="1"/>
              <p:nvPr/>
            </p:nvSpPr>
            <p:spPr>
              <a:xfrm>
                <a:off x="473316" y="2128952"/>
                <a:ext cx="2170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: kernel size</a:t>
                </a: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ACB277B-F266-4353-A0BF-8104A43B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6" y="2128952"/>
                <a:ext cx="2170659" cy="369332"/>
              </a:xfrm>
              <a:prstGeom prst="rect">
                <a:avLst/>
              </a:prstGeom>
              <a:blipFill>
                <a:blip r:embed="rId6"/>
                <a:stretch>
                  <a:fillRect l="-4775" t="-24590" r="-786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CB67B9E-F9AF-4D80-8B3B-EAC7AAA87BB2}"/>
                  </a:ext>
                </a:extLst>
              </p:cNvPr>
              <p:cNvSpPr txBox="1"/>
              <p:nvPr/>
            </p:nvSpPr>
            <p:spPr>
              <a:xfrm>
                <a:off x="1063108" y="3507842"/>
                <a:ext cx="2331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CB67B9E-F9AF-4D80-8B3B-EAC7AAA87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8" y="3507842"/>
                <a:ext cx="2331664" cy="369332"/>
              </a:xfrm>
              <a:prstGeom prst="rect">
                <a:avLst/>
              </a:prstGeom>
              <a:blipFill>
                <a:blip r:embed="rId7"/>
                <a:stretch>
                  <a:fillRect l="-4178" r="-78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C68E54E-6AF4-47EA-AD65-55DB42556588}"/>
                  </a:ext>
                </a:extLst>
              </p:cNvPr>
              <p:cNvSpPr txBox="1"/>
              <p:nvPr/>
            </p:nvSpPr>
            <p:spPr>
              <a:xfrm>
                <a:off x="1309521" y="4008385"/>
                <a:ext cx="1838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2C68E54E-6AF4-47EA-AD65-55DB4255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21" y="4008385"/>
                <a:ext cx="1838837" cy="369332"/>
              </a:xfrm>
              <a:prstGeom prst="rect">
                <a:avLst/>
              </a:prstGeom>
              <a:blipFill>
                <a:blip r:embed="rId8"/>
                <a:stretch>
                  <a:fillRect l="-5648" r="-13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3BF739C-69DD-46B7-81FB-EB32D7F30551}"/>
                  </a:ext>
                </a:extLst>
              </p:cNvPr>
              <p:cNvSpPr txBox="1"/>
              <p:nvPr/>
            </p:nvSpPr>
            <p:spPr>
              <a:xfrm>
                <a:off x="1291152" y="4840743"/>
                <a:ext cx="1679947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3BF739C-69DD-46B7-81FB-EB32D7F3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52" y="4840743"/>
                <a:ext cx="1679947" cy="6940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6D124F9-A02B-4C84-9F58-EB90DE599121}"/>
              </a:ext>
            </a:extLst>
          </p:cNvPr>
          <p:cNvCxnSpPr/>
          <p:nvPr/>
        </p:nvCxnSpPr>
        <p:spPr>
          <a:xfrm>
            <a:off x="756478" y="3938628"/>
            <a:ext cx="281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6A64BC0-7EF5-4B4E-B087-F5084A86C8C6}"/>
                  </a:ext>
                </a:extLst>
              </p:cNvPr>
              <p:cNvSpPr/>
              <p:nvPr/>
            </p:nvSpPr>
            <p:spPr>
              <a:xfrm>
                <a:off x="4578647" y="804703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6A64BC0-7EF5-4B4E-B087-F5084A86C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647" y="804703"/>
                <a:ext cx="145116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258A28E-36C4-4C47-9A6A-D5D9B5857034}"/>
                  </a:ext>
                </a:extLst>
              </p:cNvPr>
              <p:cNvSpPr/>
              <p:nvPr/>
            </p:nvSpPr>
            <p:spPr>
              <a:xfrm>
                <a:off x="4609128" y="2305010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258A28E-36C4-4C47-9A6A-D5D9B5857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28" y="2305010"/>
                <a:ext cx="145116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CBE9E7C-0BA9-41FD-A7A4-16833A2A01B6}"/>
                  </a:ext>
                </a:extLst>
              </p:cNvPr>
              <p:cNvSpPr/>
              <p:nvPr/>
            </p:nvSpPr>
            <p:spPr>
              <a:xfrm>
                <a:off x="4624582" y="3744661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CBE9E7C-0BA9-41FD-A7A4-16833A2A0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2" y="3744661"/>
                <a:ext cx="145116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7478A59-B157-4F50-A66C-5537AAFEADAD}"/>
                  </a:ext>
                </a:extLst>
              </p:cNvPr>
              <p:cNvSpPr/>
              <p:nvPr/>
            </p:nvSpPr>
            <p:spPr>
              <a:xfrm>
                <a:off x="4624582" y="5157254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7478A59-B157-4F50-A66C-5537AAFEA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2" y="5157254"/>
                <a:ext cx="145116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F204DB-CFCE-47EF-B3E9-45B0A8A3FD7A}"/>
                  </a:ext>
                </a:extLst>
              </p:cNvPr>
              <p:cNvSpPr/>
              <p:nvPr/>
            </p:nvSpPr>
            <p:spPr>
              <a:xfrm>
                <a:off x="6762121" y="1693128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9F204DB-CFCE-47EF-B3E9-45B0A8A3F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121" y="1693128"/>
                <a:ext cx="145116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9A631FB-DCF5-45A5-969E-021BD8B681D7}"/>
                  </a:ext>
                </a:extLst>
              </p:cNvPr>
              <p:cNvSpPr/>
              <p:nvPr/>
            </p:nvSpPr>
            <p:spPr>
              <a:xfrm>
                <a:off x="7884547" y="4570913"/>
                <a:ext cx="952697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9A631FB-DCF5-45A5-969E-021BD8B68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7" y="4570913"/>
                <a:ext cx="95269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9F6B1FE1-446D-4542-A6B7-5D903E588CE3}"/>
              </a:ext>
            </a:extLst>
          </p:cNvPr>
          <p:cNvSpPr/>
          <p:nvPr/>
        </p:nvSpPr>
        <p:spPr>
          <a:xfrm>
            <a:off x="2164996" y="4807330"/>
            <a:ext cx="828571" cy="81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8EB46-E2E4-48EC-9D8D-1BCF2D81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D603D-5812-423D-BB8D-0B915D72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SqueezeNet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https://arxiv.org/abs/1602.07360</a:t>
            </a:r>
            <a:endParaRPr lang="en-US" altLang="zh-TW" dirty="0"/>
          </a:p>
          <a:p>
            <a:r>
              <a:rPr lang="en-US" altLang="zh-TW" dirty="0" err="1"/>
              <a:t>MobileNet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https://arxiv.org/abs/1704.04861</a:t>
            </a:r>
            <a:endParaRPr lang="en-US" altLang="zh-TW" dirty="0"/>
          </a:p>
          <a:p>
            <a:r>
              <a:rPr lang="en-US" altLang="zh-TW" dirty="0" err="1"/>
              <a:t>ShuffleNet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https://arxiv.org/abs/1707.01083</a:t>
            </a:r>
            <a:endParaRPr lang="en-US" altLang="zh-TW" dirty="0"/>
          </a:p>
          <a:p>
            <a:r>
              <a:rPr lang="en-US" altLang="zh-TW" dirty="0" err="1"/>
              <a:t>Xception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https://arxiv.org/abs/1610.02357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4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4E831-C80A-4331-BB66-A9649545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E07B-7134-43EE-A1E4-1B00D2B1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Network Pruning </a:t>
            </a:r>
          </a:p>
          <a:p>
            <a:r>
              <a:rPr lang="en-US" altLang="zh-TW" sz="3200" dirty="0"/>
              <a:t>Knowledge Distillation </a:t>
            </a:r>
          </a:p>
          <a:p>
            <a:r>
              <a:rPr lang="en-US" altLang="zh-TW" sz="3200" dirty="0"/>
              <a:t>Parameter Quantization </a:t>
            </a:r>
          </a:p>
          <a:p>
            <a:r>
              <a:rPr lang="en-US" altLang="zh-TW" sz="3200" dirty="0"/>
              <a:t>Architecture Design</a:t>
            </a:r>
          </a:p>
          <a:p>
            <a:r>
              <a:rPr lang="en-US" altLang="zh-TW" sz="3200" dirty="0"/>
              <a:t>Dynamic Computation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2EBAB4-D84D-4082-A450-0F88DEE6ED7B}"/>
              </a:ext>
            </a:extLst>
          </p:cNvPr>
          <p:cNvSpPr/>
          <p:nvPr/>
        </p:nvSpPr>
        <p:spPr>
          <a:xfrm>
            <a:off x="991518" y="5144878"/>
            <a:ext cx="7348251" cy="7601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We will not talk about hard-ware solution today.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7673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Dynamic Computation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57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C08BE-F76F-4F12-BE1B-004547F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Computation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24BA1-7F74-412F-AF90-2F4FA1F1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network adjust the computation power it need?</a:t>
            </a:r>
            <a:endParaRPr lang="zh-TW" altLang="en-US" dirty="0"/>
          </a:p>
        </p:txBody>
      </p:sp>
      <p:pic>
        <p:nvPicPr>
          <p:cNvPr id="4098" name="Picture 2" descr="ãææ©ãæ²é»ãæé»ãçåçæå°çµæ">
            <a:extLst>
              <a:ext uri="{FF2B5EF4-FFF2-40B4-BE49-F238E27FC236}">
                <a16:creationId xmlns:a16="http://schemas.microsoft.com/office/drawing/2014/main" id="{A5EB361C-C91C-49F4-8DF4-C3409190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3429000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CEC40B5E-EAE7-47EC-A3A6-9D2C808E0384}"/>
              </a:ext>
            </a:extLst>
          </p:cNvPr>
          <p:cNvSpPr/>
          <p:nvPr/>
        </p:nvSpPr>
        <p:spPr>
          <a:xfrm>
            <a:off x="4876803" y="2676525"/>
            <a:ext cx="4032250" cy="1168400"/>
          </a:xfrm>
          <a:prstGeom prst="wedgeRoundRectCallout">
            <a:avLst>
              <a:gd name="adj1" fmla="val -25558"/>
              <a:gd name="adj2" fmla="val 799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減少運算量，先求有再求好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但也不要太差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4100" name="Picture 4" descr="ç¸éåç">
            <a:extLst>
              <a:ext uri="{FF2B5EF4-FFF2-40B4-BE49-F238E27FC236}">
                <a16:creationId xmlns:a16="http://schemas.microsoft.com/office/drawing/2014/main" id="{0C616914-1325-4A73-9164-7D6C00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1" y="4114800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ç¸éåç">
            <a:extLst>
              <a:ext uri="{FF2B5EF4-FFF2-40B4-BE49-F238E27FC236}">
                <a16:creationId xmlns:a16="http://schemas.microsoft.com/office/drawing/2014/main" id="{21F9F80E-D458-47D9-A08F-8A67235D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4064003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13CF4518-A7CE-49AE-AC03-EDE3E801EEAA}"/>
              </a:ext>
            </a:extLst>
          </p:cNvPr>
          <p:cNvSpPr/>
          <p:nvPr/>
        </p:nvSpPr>
        <p:spPr>
          <a:xfrm>
            <a:off x="628650" y="2676525"/>
            <a:ext cx="4032250" cy="1168400"/>
          </a:xfrm>
          <a:prstGeom prst="wedgeRoundRectCallout">
            <a:avLst>
              <a:gd name="adj1" fmla="val -1621"/>
              <a:gd name="adj2" fmla="val 984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資源充足，那麼就做到最好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818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17FF58D-232F-42B6-8BDD-B8220980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61" y="2945249"/>
            <a:ext cx="4508221" cy="33394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5403BF-6240-494A-A58D-F693B7B1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Possible Solutions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ABB6E-8F1E-4E9E-8D48-90F16B26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Train multiple classifiers</a:t>
            </a:r>
          </a:p>
          <a:p>
            <a:r>
              <a:rPr lang="en-US" altLang="zh-TW" dirty="0"/>
              <a:t>2. Classifiers at the intermedia layer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46F537-DBB7-4221-B3BD-4B74E01AA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18" y="2993047"/>
            <a:ext cx="4383666" cy="32486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B82C293-7644-464B-98C3-74AAE9594EB2}"/>
              </a:ext>
            </a:extLst>
          </p:cNvPr>
          <p:cNvSpPr/>
          <p:nvPr/>
        </p:nvSpPr>
        <p:spPr>
          <a:xfrm rot="5400000">
            <a:off x="4622960" y="542447"/>
            <a:ext cx="939800" cy="417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9305BD-7020-47EC-96F4-3BCC3755FE3F}"/>
              </a:ext>
            </a:extLst>
          </p:cNvPr>
          <p:cNvSpPr/>
          <p:nvPr/>
        </p:nvSpPr>
        <p:spPr>
          <a:xfrm>
            <a:off x="5521802" y="281385"/>
            <a:ext cx="866458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Layer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8DB73F-5984-4544-A995-C773288252BD}"/>
              </a:ext>
            </a:extLst>
          </p:cNvPr>
          <p:cNvSpPr/>
          <p:nvPr/>
        </p:nvSpPr>
        <p:spPr>
          <a:xfrm rot="5400000">
            <a:off x="6301264" y="651985"/>
            <a:ext cx="939800" cy="224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F0132F-E9E9-45D1-AA94-DDE6F3620F15}"/>
              </a:ext>
            </a:extLst>
          </p:cNvPr>
          <p:cNvSpPr/>
          <p:nvPr/>
        </p:nvSpPr>
        <p:spPr>
          <a:xfrm>
            <a:off x="7192087" y="288530"/>
            <a:ext cx="866458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Layer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5EFF67-5C77-49F9-9E44-A385EBA35A07}"/>
              </a:ext>
            </a:extLst>
          </p:cNvPr>
          <p:cNvSpPr/>
          <p:nvPr/>
        </p:nvSpPr>
        <p:spPr>
          <a:xfrm rot="5400000">
            <a:off x="7996949" y="659130"/>
            <a:ext cx="939800" cy="224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D8A71-F4F2-474B-A01A-8A8B4EA6A350}"/>
              </a:ext>
            </a:extLst>
          </p:cNvPr>
          <p:cNvSpPr/>
          <p:nvPr/>
        </p:nvSpPr>
        <p:spPr>
          <a:xfrm>
            <a:off x="6292691" y="1533129"/>
            <a:ext cx="956946" cy="709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7B10FD-7FED-4104-9D56-2A97181CE2DE}"/>
              </a:ext>
            </a:extLst>
          </p:cNvPr>
          <p:cNvSpPr/>
          <p:nvPr/>
        </p:nvSpPr>
        <p:spPr>
          <a:xfrm>
            <a:off x="7988376" y="1558529"/>
            <a:ext cx="956946" cy="709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5F1E9A-CA12-4F39-AD22-4987B72B6B41}"/>
              </a:ext>
            </a:extLst>
          </p:cNvPr>
          <p:cNvSpPr txBox="1"/>
          <p:nvPr/>
        </p:nvSpPr>
        <p:spPr>
          <a:xfrm>
            <a:off x="6167914" y="2452767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DF20445-A28F-40FA-BBA4-5FCF4736338F}"/>
              </a:ext>
            </a:extLst>
          </p:cNvPr>
          <p:cNvSpPr txBox="1"/>
          <p:nvPr/>
        </p:nvSpPr>
        <p:spPr>
          <a:xfrm>
            <a:off x="7876299" y="2452767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0440492-DA09-4E74-A523-FC85FCFFE703}"/>
              </a:ext>
            </a:extLst>
          </p:cNvPr>
          <p:cNvCxnSpPr/>
          <p:nvPr/>
        </p:nvCxnSpPr>
        <p:spPr>
          <a:xfrm>
            <a:off x="5250898" y="7854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660078A-4613-4320-97F3-B9F236A1A3C7}"/>
              </a:ext>
            </a:extLst>
          </p:cNvPr>
          <p:cNvCxnSpPr/>
          <p:nvPr/>
        </p:nvCxnSpPr>
        <p:spPr>
          <a:xfrm>
            <a:off x="6365640" y="7854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4FF4624-5BFF-4531-9E31-0E151A250B10}"/>
              </a:ext>
            </a:extLst>
          </p:cNvPr>
          <p:cNvCxnSpPr/>
          <p:nvPr/>
        </p:nvCxnSpPr>
        <p:spPr>
          <a:xfrm>
            <a:off x="6857765" y="7981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8E174B9-A38F-421F-88A0-B5C1CF2628CD}"/>
              </a:ext>
            </a:extLst>
          </p:cNvPr>
          <p:cNvCxnSpPr/>
          <p:nvPr/>
        </p:nvCxnSpPr>
        <p:spPr>
          <a:xfrm>
            <a:off x="8058545" y="796138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6741A67-B561-49B0-A8A8-6EEF17D7ECC6}"/>
              </a:ext>
            </a:extLst>
          </p:cNvPr>
          <p:cNvCxnSpPr/>
          <p:nvPr/>
        </p:nvCxnSpPr>
        <p:spPr>
          <a:xfrm>
            <a:off x="8581149" y="804876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D88AD9B-40D4-49E1-8227-26D725DD184E}"/>
              </a:ext>
            </a:extLst>
          </p:cNvPr>
          <p:cNvCxnSpPr>
            <a:cxnSpLocks/>
          </p:cNvCxnSpPr>
          <p:nvPr/>
        </p:nvCxnSpPr>
        <p:spPr>
          <a:xfrm rot="5400000">
            <a:off x="8297698" y="1409582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4F72212-E6A2-4EE7-876C-4B0BBF8E9095}"/>
              </a:ext>
            </a:extLst>
          </p:cNvPr>
          <p:cNvCxnSpPr>
            <a:cxnSpLocks/>
          </p:cNvCxnSpPr>
          <p:nvPr/>
        </p:nvCxnSpPr>
        <p:spPr>
          <a:xfrm rot="5400000">
            <a:off x="8310398" y="2436691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8F59A2A-D33D-44D4-8F49-B46D2D657BDC}"/>
              </a:ext>
            </a:extLst>
          </p:cNvPr>
          <p:cNvCxnSpPr>
            <a:cxnSpLocks/>
          </p:cNvCxnSpPr>
          <p:nvPr/>
        </p:nvCxnSpPr>
        <p:spPr>
          <a:xfrm rot="5400000">
            <a:off x="6602613" y="1396881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2CDA24D-B684-484C-A99F-EC932179F844}"/>
              </a:ext>
            </a:extLst>
          </p:cNvPr>
          <p:cNvCxnSpPr>
            <a:cxnSpLocks/>
          </p:cNvCxnSpPr>
          <p:nvPr/>
        </p:nvCxnSpPr>
        <p:spPr>
          <a:xfrm rot="5400000">
            <a:off x="6615313" y="2423990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D9D72B2-A1B7-4433-A25A-4B7AC8F00A7D}"/>
              </a:ext>
            </a:extLst>
          </p:cNvPr>
          <p:cNvSpPr/>
          <p:nvPr/>
        </p:nvSpPr>
        <p:spPr>
          <a:xfrm>
            <a:off x="5696949" y="63082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https://arxiv.org/abs/1703.09844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4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B6DEA-B39C-4306-9CFC-DD09FA22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Multi-Scale Dense Networks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47E0B5-5EF2-44B9-A6D1-8E0BDE782F17}"/>
              </a:ext>
            </a:extLst>
          </p:cNvPr>
          <p:cNvSpPr/>
          <p:nvPr/>
        </p:nvSpPr>
        <p:spPr>
          <a:xfrm>
            <a:off x="5696949" y="63082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https://arxiv.org/abs/1703.09844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C0B773-AAA4-4B3C-90B0-58D1C5E7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506"/>
            <a:ext cx="9144000" cy="23531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E72B1D-A800-4677-8A87-96C9CB95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7693"/>
            <a:ext cx="9144000" cy="22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70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4E831-C80A-4331-BB66-A9649545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1E07B-7134-43EE-A1E4-1B00D2B1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Network Pruning </a:t>
            </a:r>
          </a:p>
          <a:p>
            <a:r>
              <a:rPr lang="en-US" altLang="zh-TW" sz="3200" dirty="0"/>
              <a:t>Knowledge Distillation </a:t>
            </a:r>
          </a:p>
          <a:p>
            <a:r>
              <a:rPr lang="en-US" altLang="zh-TW" sz="3200" dirty="0"/>
              <a:t>Parameter Quantization </a:t>
            </a:r>
          </a:p>
          <a:p>
            <a:r>
              <a:rPr lang="en-US" altLang="zh-TW" sz="3200" dirty="0"/>
              <a:t>Architecture Design</a:t>
            </a:r>
          </a:p>
          <a:p>
            <a:r>
              <a:rPr lang="en-US" altLang="zh-TW" sz="3200" dirty="0"/>
              <a:t>Dynamic Computation</a:t>
            </a:r>
          </a:p>
        </p:txBody>
      </p:sp>
    </p:spTree>
    <p:extLst>
      <p:ext uri="{BB962C8B-B14F-4D97-AF65-F5344CB8AC3E}">
        <p14:creationId xmlns:p14="http://schemas.microsoft.com/office/powerpoint/2010/main" val="58373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7836AFC-3996-4F71-9983-39099540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1" y="924232"/>
            <a:ext cx="7230431" cy="328586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1" dirty="0"/>
              <a:t>Network Pruning</a:t>
            </a:r>
            <a:endParaRPr lang="zh-TW" altLang="en-US" sz="4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E4197F-3529-4299-95EE-FBFC3F94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rmAutofit/>
          </a:bodyPr>
          <a:lstStyle/>
          <a:p>
            <a:pPr algn="l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142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6BD1A84-DD5D-4AEC-B875-2C5F19B2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7" y="3681641"/>
            <a:ext cx="6488935" cy="218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FD2F229-972F-46FF-A8FD-D211388F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can be pruned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948FD-AD6D-4806-A4D4-EE784D11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Networks are typically over-parameterized (there is significant redundant weights or neurons)</a:t>
            </a:r>
          </a:p>
          <a:p>
            <a:r>
              <a:rPr lang="en-US" altLang="zh-TW" dirty="0"/>
              <a:t>Prune them!</a:t>
            </a:r>
          </a:p>
          <a:p>
            <a:endParaRPr lang="en-US" altLang="zh-TW" dirty="0"/>
          </a:p>
        </p:txBody>
      </p:sp>
      <p:pic>
        <p:nvPicPr>
          <p:cNvPr id="5" name="Picture 2" descr="http://www.3kirikou.org/manager/upload/day_140203/201402032308375197.jpg">
            <a:extLst>
              <a:ext uri="{FF2B5EF4-FFF2-40B4-BE49-F238E27FC236}">
                <a16:creationId xmlns:a16="http://schemas.microsoft.com/office/drawing/2014/main" id="{8FDBC97A-ED37-4318-B693-E0821639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82" y="2822135"/>
            <a:ext cx="4330404" cy="38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0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9FCCA-E531-4E16-8CE6-7FFEDDB6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Pruning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9A565E9-F6E4-4243-BC5A-0187A87BCFA0}"/>
              </a:ext>
            </a:extLst>
          </p:cNvPr>
          <p:cNvSpPr/>
          <p:nvPr/>
        </p:nvSpPr>
        <p:spPr>
          <a:xfrm>
            <a:off x="5949104" y="465406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Pre-trained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D29DA8E-72F6-4EBB-8E4E-995D59009142}"/>
              </a:ext>
            </a:extLst>
          </p:cNvPr>
          <p:cNvSpPr/>
          <p:nvPr/>
        </p:nvSpPr>
        <p:spPr>
          <a:xfrm>
            <a:off x="5949106" y="1587203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Evaluate the Importance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426EB24-50DB-4727-B98E-08628608D33F}"/>
              </a:ext>
            </a:extLst>
          </p:cNvPr>
          <p:cNvSpPr/>
          <p:nvPr/>
        </p:nvSpPr>
        <p:spPr>
          <a:xfrm>
            <a:off x="5949105" y="2709000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Remove</a:t>
            </a:r>
            <a:endParaRPr lang="zh-TW" altLang="en-US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5B43313-5E8E-484C-9BDC-88D73037D39E}"/>
              </a:ext>
            </a:extLst>
          </p:cNvPr>
          <p:cNvSpPr/>
          <p:nvPr/>
        </p:nvSpPr>
        <p:spPr>
          <a:xfrm>
            <a:off x="5949105" y="3830797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Fine-tune</a:t>
            </a:r>
            <a:endParaRPr lang="zh-TW" altLang="en-US" sz="24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B020BC5-9F79-4FE9-B903-610F091EDC39}"/>
              </a:ext>
            </a:extLst>
          </p:cNvPr>
          <p:cNvSpPr/>
          <p:nvPr/>
        </p:nvSpPr>
        <p:spPr>
          <a:xfrm>
            <a:off x="5949105" y="4952596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Are you happy?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15D09F-F271-4115-A788-3418AC19177D}"/>
              </a:ext>
            </a:extLst>
          </p:cNvPr>
          <p:cNvSpPr txBox="1"/>
          <p:nvPr/>
        </p:nvSpPr>
        <p:spPr>
          <a:xfrm>
            <a:off x="5644302" y="6161761"/>
            <a:ext cx="259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Network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63631F7-E052-403A-A323-79A99DA177A7}"/>
              </a:ext>
            </a:extLst>
          </p:cNvPr>
          <p:cNvCxnSpPr>
            <a:cxnSpLocks/>
          </p:cNvCxnSpPr>
          <p:nvPr/>
        </p:nvCxnSpPr>
        <p:spPr>
          <a:xfrm>
            <a:off x="6940626" y="1216186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34EFFBF-21ED-4A06-A564-30D119565AB6}"/>
              </a:ext>
            </a:extLst>
          </p:cNvPr>
          <p:cNvCxnSpPr>
            <a:cxnSpLocks/>
          </p:cNvCxnSpPr>
          <p:nvPr/>
        </p:nvCxnSpPr>
        <p:spPr>
          <a:xfrm>
            <a:off x="6944293" y="2318220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EC367A9-C288-4B16-9805-8AA5F830F080}"/>
              </a:ext>
            </a:extLst>
          </p:cNvPr>
          <p:cNvCxnSpPr>
            <a:cxnSpLocks/>
          </p:cNvCxnSpPr>
          <p:nvPr/>
        </p:nvCxnSpPr>
        <p:spPr>
          <a:xfrm>
            <a:off x="6944293" y="3429000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49711A-1CFE-4B77-864B-CCF309467FC9}"/>
              </a:ext>
            </a:extLst>
          </p:cNvPr>
          <p:cNvCxnSpPr>
            <a:cxnSpLocks/>
          </p:cNvCxnSpPr>
          <p:nvPr/>
        </p:nvCxnSpPr>
        <p:spPr>
          <a:xfrm>
            <a:off x="6944293" y="4550797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B5C000-BBA0-481D-96CC-5911D6A9B706}"/>
              </a:ext>
            </a:extLst>
          </p:cNvPr>
          <p:cNvCxnSpPr>
            <a:cxnSpLocks/>
          </p:cNvCxnSpPr>
          <p:nvPr/>
        </p:nvCxnSpPr>
        <p:spPr>
          <a:xfrm>
            <a:off x="6944293" y="5694630"/>
            <a:ext cx="0" cy="468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B372FA9-7059-4F2C-B0FE-95B053BA2D71}"/>
              </a:ext>
            </a:extLst>
          </p:cNvPr>
          <p:cNvCxnSpPr>
            <a:cxnSpLocks/>
          </p:cNvCxnSpPr>
          <p:nvPr/>
        </p:nvCxnSpPr>
        <p:spPr>
          <a:xfrm>
            <a:off x="5049391" y="1914782"/>
            <a:ext cx="0" cy="339781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C745B83-CF07-4329-88D6-97AB89989F13}"/>
              </a:ext>
            </a:extLst>
          </p:cNvPr>
          <p:cNvSpPr txBox="1"/>
          <p:nvPr/>
        </p:nvSpPr>
        <p:spPr>
          <a:xfrm>
            <a:off x="6988360" y="5656478"/>
            <a:ext cx="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yes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1CCA533-59FF-4123-A951-7D0262B226AE}"/>
              </a:ext>
            </a:extLst>
          </p:cNvPr>
          <p:cNvCxnSpPr>
            <a:cxnSpLocks/>
          </p:cNvCxnSpPr>
          <p:nvPr/>
        </p:nvCxnSpPr>
        <p:spPr>
          <a:xfrm flipH="1">
            <a:off x="5049391" y="5312596"/>
            <a:ext cx="88869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C68FBE1-FA02-4DEA-96A1-E61D7BA67288}"/>
              </a:ext>
            </a:extLst>
          </p:cNvPr>
          <p:cNvCxnSpPr>
            <a:cxnSpLocks/>
          </p:cNvCxnSpPr>
          <p:nvPr/>
        </p:nvCxnSpPr>
        <p:spPr>
          <a:xfrm>
            <a:off x="5073206" y="1914782"/>
            <a:ext cx="88869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0A10A52-5AB9-49F8-8478-C11B51BB1C4E}"/>
              </a:ext>
            </a:extLst>
          </p:cNvPr>
          <p:cNvSpPr txBox="1"/>
          <p:nvPr/>
        </p:nvSpPr>
        <p:spPr>
          <a:xfrm>
            <a:off x="5262382" y="4858024"/>
            <a:ext cx="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E646FD-451D-40A8-A693-3CDF21C998AC}"/>
              </a:ext>
            </a:extLst>
          </p:cNvPr>
          <p:cNvSpPr txBox="1"/>
          <p:nvPr/>
        </p:nvSpPr>
        <p:spPr>
          <a:xfrm>
            <a:off x="350789" y="1474402"/>
            <a:ext cx="402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Importance of a weight: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C95DD3-B154-4266-AEDD-72A7F468BA81}"/>
              </a:ext>
            </a:extLst>
          </p:cNvPr>
          <p:cNvSpPr txBox="1"/>
          <p:nvPr/>
        </p:nvSpPr>
        <p:spPr>
          <a:xfrm>
            <a:off x="2233879" y="2035733"/>
            <a:ext cx="213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L1, L2 ……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388193-81D5-4B4B-BDB8-D3494B234EBE}"/>
              </a:ext>
            </a:extLst>
          </p:cNvPr>
          <p:cNvSpPr txBox="1"/>
          <p:nvPr/>
        </p:nvSpPr>
        <p:spPr>
          <a:xfrm>
            <a:off x="350789" y="2531187"/>
            <a:ext cx="38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Importance of a neuron: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CAEE73-AA48-4E47-A4EB-EB1CEFC73B3D}"/>
              </a:ext>
            </a:extLst>
          </p:cNvPr>
          <p:cNvSpPr/>
          <p:nvPr/>
        </p:nvSpPr>
        <p:spPr>
          <a:xfrm>
            <a:off x="1051486" y="3008325"/>
            <a:ext cx="4286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</a:rPr>
              <a:t>the number of times it wasn’t zero on a given data set ……</a:t>
            </a:r>
            <a:endParaRPr lang="zh-TW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4266405-5FE6-47C2-BE3D-1DA1CE169215}"/>
              </a:ext>
            </a:extLst>
          </p:cNvPr>
          <p:cNvSpPr/>
          <p:nvPr/>
        </p:nvSpPr>
        <p:spPr>
          <a:xfrm>
            <a:off x="350790" y="39286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After pruning, the accuracy will drop (hopefully not too much)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659DAA-C14C-4A47-B0F4-17CC2AC70E91}"/>
              </a:ext>
            </a:extLst>
          </p:cNvPr>
          <p:cNvSpPr/>
          <p:nvPr/>
        </p:nvSpPr>
        <p:spPr>
          <a:xfrm>
            <a:off x="350790" y="48233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Fine-tuning on training data for recover</a:t>
            </a:r>
            <a:endParaRPr lang="zh-TW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C8D828-6D7B-49AD-83AC-5FA23C9B8D72}"/>
              </a:ext>
            </a:extLst>
          </p:cNvPr>
          <p:cNvSpPr/>
          <p:nvPr/>
        </p:nvSpPr>
        <p:spPr>
          <a:xfrm>
            <a:off x="350790" y="56883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Don’t prune too much at once, or the network won’t recover.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40B02A8-5940-48C0-B035-71711E7643E8}"/>
              </a:ext>
            </a:extLst>
          </p:cNvPr>
          <p:cNvSpPr txBox="1"/>
          <p:nvPr/>
        </p:nvSpPr>
        <p:spPr>
          <a:xfrm>
            <a:off x="7715797" y="848176"/>
            <a:ext cx="99268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14DEF7A-6AD2-4294-A788-B13CF517A26B}"/>
              </a:ext>
            </a:extLst>
          </p:cNvPr>
          <p:cNvSpPr txBox="1"/>
          <p:nvPr/>
        </p:nvSpPr>
        <p:spPr>
          <a:xfrm>
            <a:off x="7590292" y="3133379"/>
            <a:ext cx="118540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1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020E9-CBF5-4B2F-8CF6-C9F93540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DFC4D-2F37-4894-9B0A-F29FE729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about simply train a smaller network?</a:t>
            </a:r>
          </a:p>
          <a:p>
            <a:r>
              <a:rPr lang="en-US" altLang="zh-TW" dirty="0"/>
              <a:t>It is widely known that smaller network is more difficult to learn successfully.</a:t>
            </a:r>
          </a:p>
          <a:p>
            <a:pPr lvl="1"/>
            <a:r>
              <a:rPr lang="en-US" altLang="zh-TW" sz="2800" dirty="0"/>
              <a:t>Larger network is easier to optimize? </a:t>
            </a:r>
            <a:r>
              <a:rPr lang="en-US" altLang="zh-TW" sz="2800" dirty="0">
                <a:hlinkClick r:id="rId3"/>
              </a:rPr>
              <a:t>https://www.youtube.com/watch?v=_VuWvQUMQVk</a:t>
            </a:r>
            <a:r>
              <a:rPr lang="en-US" altLang="zh-TW" sz="2800" dirty="0"/>
              <a:t> </a:t>
            </a:r>
          </a:p>
          <a:p>
            <a:r>
              <a:rPr lang="en-US" altLang="zh-TW" dirty="0"/>
              <a:t>Lottery Ticket Hypothesis</a:t>
            </a:r>
            <a:endParaRPr lang="zh-TW" altLang="en-US" dirty="0"/>
          </a:p>
        </p:txBody>
      </p:sp>
      <p:pic>
        <p:nvPicPr>
          <p:cNvPr id="2050" name="Picture 2" descr="ç¸éåç">
            <a:extLst>
              <a:ext uri="{FF2B5EF4-FFF2-40B4-BE49-F238E27FC236}">
                <a16:creationId xmlns:a16="http://schemas.microsoft.com/office/drawing/2014/main" id="{DE72E2E9-C56E-48C2-81D1-21AE2A5E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498974"/>
            <a:ext cx="39878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DBC409-5477-41BA-8923-F8D1E49A51C0}"/>
              </a:ext>
            </a:extLst>
          </p:cNvPr>
          <p:cNvSpPr/>
          <p:nvPr/>
        </p:nvSpPr>
        <p:spPr>
          <a:xfrm>
            <a:off x="1081499" y="489533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https://arxiv.org/abs/1803.03635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6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B05F663-2AF2-4983-A08E-E5736C9D42B8}"/>
              </a:ext>
            </a:extLst>
          </p:cNvPr>
          <p:cNvSpPr txBox="1"/>
          <p:nvPr/>
        </p:nvSpPr>
        <p:spPr>
          <a:xfrm>
            <a:off x="4834301" y="4290667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Pruned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95662D-76D1-43D9-AAD4-2082917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37A4B8-E02A-4745-8121-5FF3B057FAA5}"/>
              </a:ext>
            </a:extLst>
          </p:cNvPr>
          <p:cNvSpPr/>
          <p:nvPr/>
        </p:nvSpPr>
        <p:spPr>
          <a:xfrm>
            <a:off x="628650" y="1277854"/>
            <a:ext cx="3858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Lottery Ticket Hypothesis</a:t>
            </a:r>
            <a:endParaRPr lang="zh-TW" altLang="en-US" sz="2800" dirty="0"/>
          </a:p>
        </p:txBody>
      </p:sp>
      <p:pic>
        <p:nvPicPr>
          <p:cNvPr id="299" name="圖片 298">
            <a:extLst>
              <a:ext uri="{FF2B5EF4-FFF2-40B4-BE49-F238E27FC236}">
                <a16:creationId xmlns:a16="http://schemas.microsoft.com/office/drawing/2014/main" id="{1881F604-FA3A-4106-9709-83B75337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47" y="94396"/>
            <a:ext cx="1653666" cy="1781573"/>
          </a:xfrm>
          <a:prstGeom prst="rect">
            <a:avLst/>
          </a:prstGeom>
        </p:spPr>
      </p:pic>
      <p:pic>
        <p:nvPicPr>
          <p:cNvPr id="300" name="圖片 299">
            <a:extLst>
              <a:ext uri="{FF2B5EF4-FFF2-40B4-BE49-F238E27FC236}">
                <a16:creationId xmlns:a16="http://schemas.microsoft.com/office/drawing/2014/main" id="{F79A0436-6FDE-4A95-9653-4900B9BA4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34" y="4966637"/>
            <a:ext cx="1653666" cy="170909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398CB58-840C-4E41-8399-6D5275D93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42" y="1968422"/>
            <a:ext cx="1800000" cy="23571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FBCF61-860E-4C0D-BE7C-CE81FD981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673" y="1968420"/>
            <a:ext cx="1800000" cy="235714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6E90E56-E9FC-4E32-AEC8-2CCB948EE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936" y="1953590"/>
            <a:ext cx="1800000" cy="23571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B2CC012-2125-480F-B24E-34616210C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0300" y="194997"/>
            <a:ext cx="1800000" cy="23571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9D8EA25-7854-42AB-A3C4-7B2158CEF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4762" y="4305861"/>
            <a:ext cx="1800000" cy="2357143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1206822-CDE3-4271-BFB1-FEE3A46158E2}"/>
              </a:ext>
            </a:extLst>
          </p:cNvPr>
          <p:cNvSpPr/>
          <p:nvPr/>
        </p:nvSpPr>
        <p:spPr>
          <a:xfrm>
            <a:off x="2042573" y="2856267"/>
            <a:ext cx="457200" cy="6942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箭號: 向右 133">
            <a:extLst>
              <a:ext uri="{FF2B5EF4-FFF2-40B4-BE49-F238E27FC236}">
                <a16:creationId xmlns:a16="http://schemas.microsoft.com/office/drawing/2014/main" id="{E0DCF7E4-C6EA-4253-8653-10FE691BBCE4}"/>
              </a:ext>
            </a:extLst>
          </p:cNvPr>
          <p:cNvSpPr/>
          <p:nvPr/>
        </p:nvSpPr>
        <p:spPr>
          <a:xfrm>
            <a:off x="4415704" y="2856267"/>
            <a:ext cx="457200" cy="6942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箭號: 向右 136">
            <a:extLst>
              <a:ext uri="{FF2B5EF4-FFF2-40B4-BE49-F238E27FC236}">
                <a16:creationId xmlns:a16="http://schemas.microsoft.com/office/drawing/2014/main" id="{77A5598B-9B73-40FD-9061-0893D5861B2E}"/>
              </a:ext>
            </a:extLst>
          </p:cNvPr>
          <p:cNvSpPr/>
          <p:nvPr/>
        </p:nvSpPr>
        <p:spPr>
          <a:xfrm rot="19050881">
            <a:off x="6583298" y="1942419"/>
            <a:ext cx="651638" cy="600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箭號: 向右 137">
            <a:extLst>
              <a:ext uri="{FF2B5EF4-FFF2-40B4-BE49-F238E27FC236}">
                <a16:creationId xmlns:a16="http://schemas.microsoft.com/office/drawing/2014/main" id="{B531C2A3-6114-4E73-87C3-9BB96D89C388}"/>
              </a:ext>
            </a:extLst>
          </p:cNvPr>
          <p:cNvSpPr/>
          <p:nvPr/>
        </p:nvSpPr>
        <p:spPr>
          <a:xfrm rot="2549119" flipV="1">
            <a:off x="6605530" y="4207930"/>
            <a:ext cx="651638" cy="600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0DEA52-E93F-4E5F-9965-A146065762D5}"/>
              </a:ext>
            </a:extLst>
          </p:cNvPr>
          <p:cNvSpPr txBox="1"/>
          <p:nvPr/>
        </p:nvSpPr>
        <p:spPr>
          <a:xfrm>
            <a:off x="56052" y="4272328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CEFDCCD-6029-4575-8164-2CB9EC097E47}"/>
              </a:ext>
            </a:extLst>
          </p:cNvPr>
          <p:cNvSpPr txBox="1"/>
          <p:nvPr/>
        </p:nvSpPr>
        <p:spPr>
          <a:xfrm>
            <a:off x="2428810" y="4335286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Trained </a:t>
            </a:r>
            <a:endParaRPr lang="zh-TW" altLang="en-US" sz="2400" dirty="0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2D3F6491-555E-44DB-88B4-FA0323F175C8}"/>
              </a:ext>
            </a:extLst>
          </p:cNvPr>
          <p:cNvSpPr txBox="1"/>
          <p:nvPr/>
        </p:nvSpPr>
        <p:spPr>
          <a:xfrm>
            <a:off x="6982048" y="3518954"/>
            <a:ext cx="21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Original</a:t>
            </a:r>
          </a:p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dirty="0"/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39216508-944E-41FE-ACBD-71C05103A524}"/>
              </a:ext>
            </a:extLst>
          </p:cNvPr>
          <p:cNvSpPr txBox="1"/>
          <p:nvPr/>
        </p:nvSpPr>
        <p:spPr>
          <a:xfrm>
            <a:off x="6982048" y="2570692"/>
            <a:ext cx="21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en-US" altLang="zh-TW" sz="2400" dirty="0"/>
          </a:p>
          <a:p>
            <a:pPr algn="ctr"/>
            <a:r>
              <a:rPr lang="en-US" altLang="zh-TW" sz="2400" b="1" dirty="0"/>
              <a:t>Again</a:t>
            </a:r>
            <a:endParaRPr lang="zh-TW" altLang="en-US" sz="2400" b="1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C692057-362F-45C0-876E-57D214C450D6}"/>
              </a:ext>
            </a:extLst>
          </p:cNvPr>
          <p:cNvCxnSpPr/>
          <p:nvPr/>
        </p:nvCxnSpPr>
        <p:spPr>
          <a:xfrm>
            <a:off x="590753" y="5260725"/>
            <a:ext cx="723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289CAC3B-3790-473F-A7CC-03024BE36454}"/>
              </a:ext>
            </a:extLst>
          </p:cNvPr>
          <p:cNvCxnSpPr/>
          <p:nvPr/>
        </p:nvCxnSpPr>
        <p:spPr>
          <a:xfrm>
            <a:off x="590753" y="5819525"/>
            <a:ext cx="7239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A99C81E8-F5CB-4BB4-AE5D-E4C896FE297A}"/>
              </a:ext>
            </a:extLst>
          </p:cNvPr>
          <p:cNvCxnSpPr/>
          <p:nvPr/>
        </p:nvCxnSpPr>
        <p:spPr>
          <a:xfrm>
            <a:off x="590753" y="6391025"/>
            <a:ext cx="7239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23807D6-CFD3-4E5A-BB3A-514B698CDE84}"/>
              </a:ext>
            </a:extLst>
          </p:cNvPr>
          <p:cNvSpPr txBox="1"/>
          <p:nvPr/>
        </p:nvSpPr>
        <p:spPr>
          <a:xfrm>
            <a:off x="1484899" y="5032993"/>
            <a:ext cx="3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Random Init weights</a:t>
            </a:r>
            <a:endParaRPr lang="zh-TW" altLang="en-US" sz="2400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F0F6199E-875D-4D45-A2EA-7B87282F61F5}"/>
              </a:ext>
            </a:extLst>
          </p:cNvPr>
          <p:cNvSpPr txBox="1"/>
          <p:nvPr/>
        </p:nvSpPr>
        <p:spPr>
          <a:xfrm>
            <a:off x="1484899" y="5565470"/>
            <a:ext cx="3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Trained weight</a:t>
            </a:r>
            <a:endParaRPr lang="zh-TW" altLang="en-US" sz="24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FB55F14B-BB21-4C72-BD74-00AAEAD061BF}"/>
              </a:ext>
            </a:extLst>
          </p:cNvPr>
          <p:cNvSpPr txBox="1"/>
          <p:nvPr/>
        </p:nvSpPr>
        <p:spPr>
          <a:xfrm>
            <a:off x="1484899" y="6160745"/>
            <a:ext cx="374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Another random Init weights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1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" grpId="0" animBg="1"/>
      <p:bldP spid="134" grpId="0" animBg="1"/>
      <p:bldP spid="137" grpId="0" animBg="1"/>
      <p:bldP spid="138" grpId="0" animBg="1"/>
      <p:bldP spid="19" grpId="0"/>
      <p:bldP spid="140" grpId="0"/>
      <p:bldP spid="145" grpId="0"/>
      <p:bldP spid="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A924B-9E54-4BED-B4C7-5BDE55DC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Pruning?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F0495-CD43-4BA5-8983-C59D275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Rethinking the Value of Network Pruning</a:t>
            </a:r>
          </a:p>
          <a:p>
            <a:pPr lvl="1"/>
            <a:r>
              <a:rPr lang="en-US" altLang="zh-TW" sz="1900" dirty="0">
                <a:hlinkClick r:id="rId2"/>
              </a:rPr>
              <a:t>https://arxiv.org/abs/1810.05270</a:t>
            </a:r>
            <a:endParaRPr lang="en-US" altLang="zh-TW" sz="19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67B32-4D0F-47A5-8B73-04888E0B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4592"/>
            <a:ext cx="9144000" cy="22061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A146A6-E45D-47A8-AC3C-26CE28E17BF1}"/>
              </a:ext>
            </a:extLst>
          </p:cNvPr>
          <p:cNvSpPr/>
          <p:nvPr/>
        </p:nvSpPr>
        <p:spPr>
          <a:xfrm>
            <a:off x="628650" y="5101515"/>
            <a:ext cx="8115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Real random initialization, not original random initialization in “Lottery Ticket Hypothesis”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Pruning algorithms could be seen as performing network architecture search</a:t>
            </a:r>
          </a:p>
        </p:txBody>
      </p:sp>
    </p:spTree>
    <p:extLst>
      <p:ext uri="{BB962C8B-B14F-4D97-AF65-F5344CB8AC3E}">
        <p14:creationId xmlns:p14="http://schemas.microsoft.com/office/powerpoint/2010/main" val="3089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5439</TotalTime>
  <Words>1169</Words>
  <Application>Microsoft Office PowerPoint</Application>
  <PresentationFormat>全屏显示(4:3)</PresentationFormat>
  <Paragraphs>379</Paragraphs>
  <Slides>34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Lucida Grande</vt:lpstr>
      <vt:lpstr>微軟正黑體</vt:lpstr>
      <vt:lpstr>新細明體</vt:lpstr>
      <vt:lpstr>Arial</vt:lpstr>
      <vt:lpstr>Calibri</vt:lpstr>
      <vt:lpstr>Calibri Light</vt:lpstr>
      <vt:lpstr>Cambria Math</vt:lpstr>
      <vt:lpstr>Century Gothic</vt:lpstr>
      <vt:lpstr>Corbel</vt:lpstr>
      <vt:lpstr>Open Sans</vt:lpstr>
      <vt:lpstr>Office 佈景主題</vt:lpstr>
      <vt:lpstr>飛機雲</vt:lpstr>
      <vt:lpstr>視差</vt:lpstr>
      <vt:lpstr>Network Compression</vt:lpstr>
      <vt:lpstr>Resource-limited Devices</vt:lpstr>
      <vt:lpstr>Outline</vt:lpstr>
      <vt:lpstr>Network Pruning</vt:lpstr>
      <vt:lpstr>Network can be pruned</vt:lpstr>
      <vt:lpstr>Network Pruning </vt:lpstr>
      <vt:lpstr>Why Pruning? </vt:lpstr>
      <vt:lpstr>Why Pruning? </vt:lpstr>
      <vt:lpstr>Why Pruning? </vt:lpstr>
      <vt:lpstr>Network Pruning - Practical Issue </vt:lpstr>
      <vt:lpstr>Network Pruning - Practical Issue </vt:lpstr>
      <vt:lpstr>Network Pruning - Practical Issue </vt:lpstr>
      <vt:lpstr>Knowledge Distillation</vt:lpstr>
      <vt:lpstr>Knowledge  Distillation</vt:lpstr>
      <vt:lpstr>Knowledge  Distillation</vt:lpstr>
      <vt:lpstr>Knowledge Distillation </vt:lpstr>
      <vt:lpstr>Parameter Quantization</vt:lpstr>
      <vt:lpstr>Parameter Quantization </vt:lpstr>
      <vt:lpstr>Parameter Quantization </vt:lpstr>
      <vt:lpstr>Binary Weights </vt:lpstr>
      <vt:lpstr>Binary Connect</vt:lpstr>
      <vt:lpstr>Architecture Design</vt:lpstr>
      <vt:lpstr>Low rank approximation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 learn more ……</vt:lpstr>
      <vt:lpstr>Dynamic Computation</vt:lpstr>
      <vt:lpstr>Dynamic Computation </vt:lpstr>
      <vt:lpstr>Possible Solutions</vt:lpstr>
      <vt:lpstr>Multi-Scale Dense Networks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Compression</dc:title>
  <dc:creator>Hung-yi Lee</dc:creator>
  <cp:lastModifiedBy>Lin KD</cp:lastModifiedBy>
  <cp:revision>140</cp:revision>
  <dcterms:created xsi:type="dcterms:W3CDTF">2019-02-03T16:59:43Z</dcterms:created>
  <dcterms:modified xsi:type="dcterms:W3CDTF">2020-05-06T14:42:32Z</dcterms:modified>
</cp:coreProperties>
</file>